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57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706" autoAdjust="0"/>
  </p:normalViewPr>
  <p:slideViewPr>
    <p:cSldViewPr snapToGrid="0">
      <p:cViewPr varScale="1">
        <p:scale>
          <a:sx n="46" d="100"/>
          <a:sy n="46" d="100"/>
        </p:scale>
        <p:origin x="78" y="9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umarajarshi/life-expectancy-who?select=Life+Expectancy+Data.csv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961743"/>
            <a:ext cx="11125200" cy="1543987"/>
          </a:xfrm>
        </p:spPr>
        <p:txBody>
          <a:bodyPr>
            <a:normAutofit/>
          </a:bodyPr>
          <a:lstStyle/>
          <a:p>
            <a:r>
              <a:rPr lang="en-US" dirty="0"/>
              <a:t>Extending Life: </a:t>
            </a:r>
            <a:br>
              <a:rPr lang="en-US" dirty="0"/>
            </a:br>
            <a:r>
              <a:rPr lang="en-US" dirty="0"/>
              <a:t>A Study of Life Expectancy Factors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4952"/>
            <a:ext cx="9144000" cy="612723"/>
          </a:xfrm>
        </p:spPr>
        <p:txBody>
          <a:bodyPr/>
          <a:lstStyle/>
          <a:p>
            <a:r>
              <a:rPr lang="en-US" b="1" dirty="0"/>
              <a:t>Background: Why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764506"/>
            <a:ext cx="10353207" cy="1588957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Watching my parents age, in addition to getting older myself, I have been interested in methods to extend life, in a quality manner.  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It seems everyone has the magic bullet, or at least a piece to the puzzle for becoming “younger” and living longer.  I have read numerous articles on…</a:t>
            </a:r>
          </a:p>
          <a:p>
            <a:pPr marL="45720" indent="0">
              <a:buNone/>
            </a:pPr>
            <a:endParaRPr lang="en-US" sz="2400" b="0" i="0" dirty="0">
              <a:solidFill>
                <a:srgbClr val="2D3B45"/>
              </a:solidFill>
              <a:effectLst/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1F11D-AC1E-45DB-AB6B-904BFF2AB807}"/>
              </a:ext>
            </a:extLst>
          </p:cNvPr>
          <p:cNvSpPr txBox="1">
            <a:spLocks/>
          </p:cNvSpPr>
          <p:nvPr/>
        </p:nvSpPr>
        <p:spPr>
          <a:xfrm>
            <a:off x="1094282" y="2280379"/>
            <a:ext cx="9308892" cy="2336591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Blood Pressure Control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Eating Habits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 of Anxiety and Depression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Sleep Quality/Quantity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 of Medications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 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Checkups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Alcohol Use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Genetics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D3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Mental Outlook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1B866E-6F9C-48D6-AD12-740E0761DC7C}"/>
              </a:ext>
            </a:extLst>
          </p:cNvPr>
          <p:cNvSpPr txBox="1">
            <a:spLocks/>
          </p:cNvSpPr>
          <p:nvPr/>
        </p:nvSpPr>
        <p:spPr>
          <a:xfrm>
            <a:off x="314792" y="4886795"/>
            <a:ext cx="10353207" cy="1588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600" dirty="0">
                <a:solidFill>
                  <a:srgbClr val="2D3B45"/>
                </a:solidFill>
              </a:rPr>
              <a:t>I was unable to find a quality dataset that included personal factors that might affect an individual’s life span.</a:t>
            </a:r>
          </a:p>
          <a:p>
            <a:pPr marL="45720" indent="0">
              <a:buNone/>
            </a:pPr>
            <a:r>
              <a:rPr lang="en-US" sz="2600" dirty="0">
                <a:solidFill>
                  <a:srgbClr val="2D3B45"/>
                </a:solidFill>
              </a:rPr>
              <a:t>Rather, I obtained population level data compiled by the </a:t>
            </a:r>
            <a:r>
              <a:rPr lang="en-US" sz="2600" dirty="0">
                <a:hlinkClick r:id="rId2"/>
              </a:rPr>
              <a:t>World Health Organization </a:t>
            </a:r>
            <a:r>
              <a:rPr lang="en-US" sz="2600" dirty="0"/>
              <a:t>.</a:t>
            </a:r>
            <a:endParaRPr lang="en-US" sz="2600" dirty="0">
              <a:solidFill>
                <a:srgbClr val="2D3B45"/>
              </a:solidFill>
            </a:endParaRPr>
          </a:p>
          <a:p>
            <a:pPr marL="45720" indent="0">
              <a:buFont typeface="Arial" pitchFamily="34" charset="0"/>
              <a:buNone/>
            </a:pPr>
            <a:endParaRPr lang="en-US" sz="28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Font typeface="Arial" pitchFamily="34" charset="0"/>
              <a:buNone/>
            </a:pPr>
            <a:endParaRPr lang="en-US" sz="28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Font typeface="Arial" pitchFamily="34" charset="0"/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4952"/>
            <a:ext cx="9144000" cy="612723"/>
          </a:xfrm>
        </p:spPr>
        <p:txBody>
          <a:bodyPr/>
          <a:lstStyle/>
          <a:p>
            <a:r>
              <a:rPr lang="en-US" b="1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764506"/>
            <a:ext cx="10353207" cy="158895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D3B45"/>
                </a:solidFill>
                <a:effectLst/>
              </a:rPr>
              <a:t>2,938 Rows: Includes 184 countries from 2000-2015 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</a:rPr>
              <a:t>22 Columns: Includes the following features</a:t>
            </a:r>
          </a:p>
          <a:p>
            <a:pPr marL="45720" indent="0">
              <a:buNone/>
            </a:pPr>
            <a:endParaRPr lang="en-US" sz="2400" b="0" i="0" dirty="0">
              <a:solidFill>
                <a:srgbClr val="2D3B45"/>
              </a:solidFill>
              <a:effectLst/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1F11D-AC1E-45DB-AB6B-904BFF2AB807}"/>
              </a:ext>
            </a:extLst>
          </p:cNvPr>
          <p:cNvSpPr txBox="1">
            <a:spLocks/>
          </p:cNvSpPr>
          <p:nvPr/>
        </p:nvSpPr>
        <p:spPr>
          <a:xfrm>
            <a:off x="1094282" y="1783830"/>
            <a:ext cx="9308892" cy="4631959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250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expectancy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 Mortality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infant deaths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Alcohol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expenditure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Hepatitis 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Measles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BMI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under-five deaths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expenditure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Diphtheria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HIV/AIDS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thinness  1-19 years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thinness 5-9 years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composition of resources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Schooling</a:t>
            </a:r>
          </a:p>
          <a:p>
            <a:pPr marL="4572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4952"/>
            <a:ext cx="9144000" cy="612723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4" y="764506"/>
            <a:ext cx="4721902" cy="4017355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What are top factors affecting life expectancy?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With what accuracy can we predict a country's life expectancy based upon these factors?</a:t>
            </a:r>
            <a:endParaRPr lang="en-US" sz="2400" b="0" i="0" dirty="0">
              <a:solidFill>
                <a:srgbClr val="2D3B45"/>
              </a:solidFill>
              <a:effectLst/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9EE93-D76D-4B95-B122-89F9FFE8E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86" y="561975"/>
            <a:ext cx="2714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4952"/>
            <a:ext cx="9144000" cy="612723"/>
          </a:xfrm>
        </p:spPr>
        <p:txBody>
          <a:bodyPr/>
          <a:lstStyle/>
          <a:p>
            <a:r>
              <a:rPr lang="en-US" b="1" dirty="0"/>
              <a:t>Modeling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764506"/>
            <a:ext cx="10353207" cy="574122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1. Load and Clean Data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2. Plot and Visualize Data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3. Scale/Normalize Data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3. Unsupervised Modeling: Perform Exploratory Analysis 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    a. Calculate Descriptive Statistics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    b. Perform Clustering Algorithms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    c. Perform Dimension Reduction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3. Supervised Modeling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    a. Perform Multivariate Linear Regression Modeling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    b. Perform Hypothesis Testing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4. Classification Modeling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rgbClr val="2D3B45"/>
                </a:solidFill>
                <a:effectLst/>
              </a:rPr>
              <a:t>     a. Consider Logistic or Group Mean (ANOVA) </a:t>
            </a: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  <a:p>
            <a:pPr marL="45720" indent="0">
              <a:buNone/>
            </a:pPr>
            <a:endParaRPr lang="en-US" sz="2400" dirty="0">
              <a:solidFill>
                <a:srgbClr val="2D3B45"/>
              </a:solidFill>
              <a:latin typeface="GothamPro"/>
            </a:endParaRPr>
          </a:p>
        </p:txBody>
      </p:sp>
    </p:spTree>
    <p:extLst>
      <p:ext uri="{BB962C8B-B14F-4D97-AF65-F5344CB8AC3E}">
        <p14:creationId xmlns:p14="http://schemas.microsoft.com/office/powerpoint/2010/main" val="13028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4952"/>
            <a:ext cx="9144000" cy="612723"/>
          </a:xfrm>
        </p:spPr>
        <p:txBody>
          <a:bodyPr/>
          <a:lstStyle/>
          <a:p>
            <a:r>
              <a:rPr lang="en-US" b="1" dirty="0"/>
              <a:t>Getting to Know the Data   </a:t>
            </a:r>
            <a:r>
              <a:rPr lang="en-US" sz="2400" b="1" dirty="0"/>
              <a:t>Using </a:t>
            </a:r>
            <a:r>
              <a:rPr lang="en-US" sz="2400" b="1" dirty="0" err="1"/>
              <a:t>TidyVerse</a:t>
            </a:r>
            <a:r>
              <a:rPr lang="en-US" sz="2400" b="1" dirty="0"/>
              <a:t> Library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193E1-0565-4BAB-B679-913254B1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811530"/>
            <a:ext cx="969264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4952"/>
            <a:ext cx="9144000" cy="612723"/>
          </a:xfrm>
        </p:spPr>
        <p:txBody>
          <a:bodyPr/>
          <a:lstStyle/>
          <a:p>
            <a:r>
              <a:rPr lang="en-US" b="1" dirty="0"/>
              <a:t>Getting to Know the Data   </a:t>
            </a:r>
            <a:r>
              <a:rPr lang="en-US" sz="2400" b="1" dirty="0"/>
              <a:t>Using </a:t>
            </a:r>
            <a:r>
              <a:rPr lang="en-US" sz="2400" b="1" dirty="0" err="1"/>
              <a:t>TidyVerse</a:t>
            </a:r>
            <a:r>
              <a:rPr lang="en-US" sz="2400" b="1" dirty="0"/>
              <a:t> 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012CB-CC1A-4794-9236-AE05208A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840105"/>
            <a:ext cx="978408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139</TotalTime>
  <Words>318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GothamPro</vt:lpstr>
      <vt:lpstr>Health Fitness 16x9</vt:lpstr>
      <vt:lpstr>Extending Life:  A Study of Life Expectancy Factors</vt:lpstr>
      <vt:lpstr>Background: Why this project</vt:lpstr>
      <vt:lpstr>Data set</vt:lpstr>
      <vt:lpstr>Objectives</vt:lpstr>
      <vt:lpstr>Modeling Process</vt:lpstr>
      <vt:lpstr>Getting to Know the Data   Using TidyVerse Library</vt:lpstr>
      <vt:lpstr>Getting to Know the Data   Using TidyVerse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Life:  A Study of Life Expectancy Factors</dc:title>
  <dc:creator>Mike Hankinson</dc:creator>
  <cp:lastModifiedBy>Mike Hankinson</cp:lastModifiedBy>
  <cp:revision>8</cp:revision>
  <dcterms:created xsi:type="dcterms:W3CDTF">2021-11-17T02:02:56Z</dcterms:created>
  <dcterms:modified xsi:type="dcterms:W3CDTF">2021-11-17T04:22:45Z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