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118" autoAdjust="0"/>
  </p:normalViewPr>
  <p:slideViewPr>
    <p:cSldViewPr snapToGrid="0">
      <p:cViewPr>
        <p:scale>
          <a:sx n="60" d="100"/>
          <a:sy n="60" d="100"/>
        </p:scale>
        <p:origin x="27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01D9-70EC-43B0-A0D5-1AEEA63D7F89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4446-DA4B-4E80-AEAA-8A2588154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00C4F-1572-4DE9-8564-6A430326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96" y="1089838"/>
            <a:ext cx="4828909" cy="1736773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2412C363-6AC1-4B2A-85C7-0C1BCE399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0" y="2984842"/>
            <a:ext cx="2884368" cy="2148095"/>
          </a:xfrm>
          <a:prstGeom prst="rect">
            <a:avLst/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Deep learning algorithm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Takes input image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Assigns importance (learnable weights and biases) to aspects/objects in the image</a:t>
            </a:r>
          </a:p>
          <a:p>
            <a:pPr marL="192881" indent="-192881">
              <a:lnSpc>
                <a:spcPct val="107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Able to differentiate aspects/objects from one another</a:t>
            </a:r>
          </a:p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619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8664B0BF-A928-4924-81A1-F8FD5007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84843"/>
            <a:ext cx="2977116" cy="2148094"/>
          </a:xfrm>
          <a:prstGeom prst="rect">
            <a:avLst/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Input Images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Reduce each image to size of 64x64x3 (pixels)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Converted image space from RGB to HSV (Hue, Saturation, Value)</a:t>
            </a:r>
          </a:p>
          <a:p>
            <a:pPr marL="417909" lvl="1" indent="-160734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Color spaces for images include: Grayscale, RGB, HSV, CMYK, etc.</a:t>
            </a:r>
          </a:p>
          <a:p>
            <a:pPr marL="417909" lvl="1" indent="-160734">
              <a:lnSpc>
                <a:spcPct val="107000"/>
              </a:lnSpc>
              <a:spcAft>
                <a:spcPts val="45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Color space can affect model accuracy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75239F0F-E747-4032-95E8-907F064C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0" y="6431317"/>
            <a:ext cx="4727918" cy="12609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a. Convolution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mathematical operation 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Image Tensor x Filter (kernel) Tensor =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Convolved Feature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EF209-02F5-4348-9DD7-10AE02BD6BB4}"/>
              </a:ext>
            </a:extLst>
          </p:cNvPr>
          <p:cNvSpPr txBox="1"/>
          <p:nvPr/>
        </p:nvSpPr>
        <p:spPr>
          <a:xfrm>
            <a:off x="32883" y="5481445"/>
            <a:ext cx="2227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1. Feature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018D6-2348-4709-9622-4A96ADFEFF6E}"/>
              </a:ext>
            </a:extLst>
          </p:cNvPr>
          <p:cNvSpPr txBox="1"/>
          <p:nvPr/>
        </p:nvSpPr>
        <p:spPr>
          <a:xfrm>
            <a:off x="2500436" y="5300984"/>
            <a:ext cx="3429000" cy="100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Convolution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Pooling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Dropout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Batch Normalization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983D60E-22DF-4C3F-B53E-AD324780FA4D}"/>
              </a:ext>
            </a:extLst>
          </p:cNvPr>
          <p:cNvSpPr/>
          <p:nvPr/>
        </p:nvSpPr>
        <p:spPr>
          <a:xfrm>
            <a:off x="2142299" y="5264472"/>
            <a:ext cx="118053" cy="10041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BFF9AE67-4EC9-4C77-AD62-F35F03C13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57" y="8028462"/>
            <a:ext cx="2808214" cy="2778535"/>
          </a:xfrm>
          <a:prstGeom prst="rect">
            <a:avLst/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Convolutional Layer – The Kernel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Input: Image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Filtered with Kernel</a:t>
            </a:r>
          </a:p>
          <a:p>
            <a:pPr marL="192881" indent="-192881">
              <a:lnSpc>
                <a:spcPct val="107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Output: Convolved feature </a:t>
            </a:r>
          </a:p>
          <a:p>
            <a:pPr marL="192881" indent="-192881">
              <a:lnSpc>
                <a:spcPct val="107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cs typeface="Times New Roman" panose="02020603050405020304" pitchFamily="18" charset="0"/>
              </a:rPr>
              <a:t>Specific kernels to extract low and high-level features</a:t>
            </a:r>
          </a:p>
          <a:p>
            <a:pPr marL="650081" lvl="1" indent="-192881">
              <a:lnSpc>
                <a:spcPct val="107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cs typeface="Times New Roman" panose="02020603050405020304" pitchFamily="18" charset="0"/>
              </a:rPr>
              <a:t>edges, color, gradients, etc.</a:t>
            </a:r>
          </a:p>
          <a:p>
            <a:pPr marL="650081" lvl="1" indent="-192881">
              <a:lnSpc>
                <a:spcPct val="107000"/>
              </a:lnSpc>
              <a:spcAft>
                <a:spcPts val="45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cs typeface="Times New Roman" panose="02020603050405020304" pitchFamily="18" charset="0"/>
              </a:rPr>
              <a:t>Added layers produce higher-level features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98AF13-CF82-4701-AA62-20B240F7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44" y="8088217"/>
            <a:ext cx="1569560" cy="116171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062397-F660-404F-BA11-37BD8680C344}"/>
              </a:ext>
            </a:extLst>
          </p:cNvPr>
          <p:cNvCxnSpPr/>
          <p:nvPr/>
        </p:nvCxnSpPr>
        <p:spPr>
          <a:xfrm flipV="1">
            <a:off x="3920124" y="7976012"/>
            <a:ext cx="545548" cy="38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8E74B4-B90E-41D1-9559-E5361B2B1208}"/>
              </a:ext>
            </a:extLst>
          </p:cNvPr>
          <p:cNvSpPr txBox="1"/>
          <p:nvPr/>
        </p:nvSpPr>
        <p:spPr>
          <a:xfrm>
            <a:off x="4423351" y="7732134"/>
            <a:ext cx="10951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672D2-0C49-440E-8BCB-51FA13D4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14" y="675143"/>
            <a:ext cx="4578897" cy="1646853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793688-E738-4205-955E-8800F304FDA1}"/>
              </a:ext>
            </a:extLst>
          </p:cNvPr>
          <p:cNvSpPr txBox="1"/>
          <p:nvPr/>
        </p:nvSpPr>
        <p:spPr>
          <a:xfrm>
            <a:off x="2747769" y="3255163"/>
            <a:ext cx="312398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“same” </a:t>
            </a:r>
            <a:r>
              <a:rPr lang="en-US" sz="12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output size of image = input size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padding types: </a:t>
            </a:r>
            <a:r>
              <a:rPr lang="en-US" sz="12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zero, full, same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8DE3DB-5856-437C-9429-0092ABC70893}"/>
              </a:ext>
            </a:extLst>
          </p:cNvPr>
          <p:cNvCxnSpPr>
            <a:cxnSpLocks/>
          </p:cNvCxnSpPr>
          <p:nvPr/>
        </p:nvCxnSpPr>
        <p:spPr>
          <a:xfrm>
            <a:off x="2963662" y="2868694"/>
            <a:ext cx="545548" cy="36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A146C-C36C-4215-942E-4F226120423F}"/>
              </a:ext>
            </a:extLst>
          </p:cNvPr>
          <p:cNvGrpSpPr/>
          <p:nvPr/>
        </p:nvGrpSpPr>
        <p:grpSpPr>
          <a:xfrm>
            <a:off x="365860" y="2382712"/>
            <a:ext cx="6286700" cy="478849"/>
            <a:chOff x="94264" y="3760216"/>
            <a:chExt cx="6286700" cy="478849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CDB0768F-7515-48DA-87A1-ACCF159D4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64" y="3760216"/>
              <a:ext cx="6286700" cy="478849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51435" tIns="25718" rIns="51435" bIns="25718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450"/>
                </a:spcAft>
              </a:pPr>
              <a:r>
                <a:rPr lang="en-US" sz="619" dirty="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00606F-2E3B-4ECE-9700-4B88E6006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64" y="3820961"/>
              <a:ext cx="6201640" cy="352474"/>
            </a:xfrm>
            <a:prstGeom prst="rect">
              <a:avLst/>
            </a:prstGeom>
          </p:spPr>
        </p:pic>
      </p:grpSp>
      <p:sp>
        <p:nvSpPr>
          <p:cNvPr id="19" name="Text Box 2">
            <a:extLst>
              <a:ext uri="{FF2B5EF4-FFF2-40B4-BE49-F238E27FC236}">
                <a16:creationId xmlns:a16="http://schemas.microsoft.com/office/drawing/2014/main" id="{0D120CA9-61B9-4204-8A54-B9699AEE9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45" y="3590038"/>
            <a:ext cx="2884368" cy="2020708"/>
          </a:xfrm>
          <a:prstGeom prst="rect">
            <a:avLst/>
          </a:prstGeom>
          <a:ln w="190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Activation Function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 Decides if a neuron should be activated 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Introduces non-linearity to neuron output </a:t>
            </a:r>
          </a:p>
          <a:p>
            <a:pPr marL="650081" lvl="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Sigmoid</a:t>
            </a:r>
          </a:p>
          <a:p>
            <a:pPr marL="650081" lvl="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Tanh</a:t>
            </a:r>
          </a:p>
          <a:p>
            <a:pPr marL="650081" lvl="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Rectified Linear (</a:t>
            </a:r>
            <a:r>
              <a:rPr lang="en-US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13FAEB-C26C-427F-AE21-F297AD5A0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72" y="3867921"/>
            <a:ext cx="2495898" cy="1381318"/>
          </a:xfrm>
          <a:prstGeom prst="rect">
            <a:avLst/>
          </a:prstGeom>
        </p:spPr>
      </p:pic>
      <p:sp>
        <p:nvSpPr>
          <p:cNvPr id="22" name="Text Box 4">
            <a:extLst>
              <a:ext uri="{FF2B5EF4-FFF2-40B4-BE49-F238E27FC236}">
                <a16:creationId xmlns:a16="http://schemas.microsoft.com/office/drawing/2014/main" id="{5343A49F-676E-40B3-8BFF-1E8C5840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68" y="5824945"/>
            <a:ext cx="4012070" cy="15126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b. Pooling Layer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after convolutional layer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292929"/>
                </a:solidFill>
              </a:rPr>
              <a:t>R</a:t>
            </a:r>
            <a:r>
              <a:rPr lang="en-US" sz="1400" b="0" i="0" dirty="0">
                <a:solidFill>
                  <a:srgbClr val="292929"/>
                </a:solidFill>
                <a:effectLst/>
              </a:rPr>
              <a:t>educe the size of the feature - minimize computation requirement)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b="1" i="0" dirty="0">
                <a:solidFill>
                  <a:srgbClr val="292929"/>
                </a:solidFill>
                <a:effectLst/>
              </a:rPr>
              <a:t>Max Pooling</a:t>
            </a:r>
            <a:r>
              <a:rPr lang="en-US" sz="1400" b="0" i="0" dirty="0">
                <a:solidFill>
                  <a:srgbClr val="292929"/>
                </a:solidFill>
                <a:effectLst/>
              </a:rPr>
              <a:t> returns the </a:t>
            </a:r>
            <a:r>
              <a:rPr lang="en-US" sz="1400" b="1" i="0" dirty="0">
                <a:solidFill>
                  <a:srgbClr val="292929"/>
                </a:solidFill>
                <a:effectLst/>
              </a:rPr>
              <a:t>maximum value</a:t>
            </a:r>
            <a:r>
              <a:rPr lang="en-US" sz="1400" b="0" i="0" dirty="0">
                <a:solidFill>
                  <a:srgbClr val="292929"/>
                </a:solidFill>
                <a:effectLst/>
              </a:rPr>
              <a:t> from the portion of the image covered by the Kernel.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3A5F5F-6EC6-4BCB-BC7C-9F7EBA916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722" y="6168474"/>
            <a:ext cx="2257740" cy="3810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177CD3-B959-4623-B81E-FDB50A261CAE}"/>
              </a:ext>
            </a:extLst>
          </p:cNvPr>
          <p:cNvSpPr txBox="1"/>
          <p:nvPr/>
        </p:nvSpPr>
        <p:spPr>
          <a:xfrm>
            <a:off x="1515991" y="3254502"/>
            <a:ext cx="932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x 2 filter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C54863-AB49-4594-BFB2-DEAD39DEE2F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982180" y="2881445"/>
            <a:ext cx="292672" cy="3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DA7F2-3811-4DF0-8C8F-B85D068CEF12}"/>
              </a:ext>
            </a:extLst>
          </p:cNvPr>
          <p:cNvSpPr txBox="1"/>
          <p:nvPr/>
        </p:nvSpPr>
        <p:spPr>
          <a:xfrm>
            <a:off x="5687085" y="6882466"/>
            <a:ext cx="932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x 2 filter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DF882C-1DD5-4DFE-A329-9FAFDB5E64B6}"/>
              </a:ext>
            </a:extLst>
          </p:cNvPr>
          <p:cNvCxnSpPr>
            <a:cxnSpLocks/>
          </p:cNvCxnSpPr>
          <p:nvPr/>
        </p:nvCxnSpPr>
        <p:spPr>
          <a:xfrm flipH="1">
            <a:off x="6153273" y="6509409"/>
            <a:ext cx="292672" cy="3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4">
            <a:extLst>
              <a:ext uri="{FF2B5EF4-FFF2-40B4-BE49-F238E27FC236}">
                <a16:creationId xmlns:a16="http://schemas.microsoft.com/office/drawing/2014/main" id="{AC383CD9-9D4C-406F-854F-1B1A6506A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50" y="7490507"/>
            <a:ext cx="4012070" cy="13620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c. Dropout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prevent overfitting of the training dataset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ome number of layer outputs are randomly ignored or “</a:t>
            </a:r>
            <a:r>
              <a:rPr lang="en-US" sz="1400" b="0" i="1" dirty="0">
                <a:solidFill>
                  <a:schemeClr val="tx1"/>
                </a:solidFill>
                <a:effectLst/>
              </a:rPr>
              <a:t>dropped out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.”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Implemented per-layer in a neural network.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9F101E1-4CA3-4052-B8D3-94F198130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722" y="8893061"/>
            <a:ext cx="4029637" cy="438211"/>
          </a:xfrm>
          <a:prstGeom prst="rect">
            <a:avLst/>
          </a:prstGeom>
        </p:spPr>
      </p:pic>
      <p:sp>
        <p:nvSpPr>
          <p:cNvPr id="35" name="Text Box 4">
            <a:extLst>
              <a:ext uri="{FF2B5EF4-FFF2-40B4-BE49-F238E27FC236}">
                <a16:creationId xmlns:a16="http://schemas.microsoft.com/office/drawing/2014/main" id="{D5766C7D-67CB-4379-A7E8-DED55CD25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50" y="9450773"/>
            <a:ext cx="4012070" cy="16084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d. Batch Normalization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Helvetica Neue"/>
              </a:rPr>
              <a:t>ccelerates the training of neural networks</a:t>
            </a:r>
          </a:p>
          <a:p>
            <a:pPr marL="650081" lvl="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latin typeface="Helvetica Neue"/>
              </a:rPr>
              <a:t>During training, input from prior layers constantly changes after weight updates</a:t>
            </a:r>
          </a:p>
          <a:p>
            <a:pPr marL="650081" lvl="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latin typeface="Helvetica Neue"/>
              </a:rPr>
              <a:t>In some way, standardizes the inputs to a layer for each pass. 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1F4F1C-F43B-4BEA-B90C-57796DD20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672" y="9893000"/>
            <a:ext cx="192431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232CED-7D65-4623-AFDF-7F1F59935236}"/>
              </a:ext>
            </a:extLst>
          </p:cNvPr>
          <p:cNvSpPr txBox="1"/>
          <p:nvPr/>
        </p:nvSpPr>
        <p:spPr>
          <a:xfrm>
            <a:off x="201325" y="2742543"/>
            <a:ext cx="208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2. Classification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(fully connected layer)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A32C-7604-41C2-AF6C-EE8BCD5502D0}"/>
              </a:ext>
            </a:extLst>
          </p:cNvPr>
          <p:cNvSpPr txBox="1"/>
          <p:nvPr/>
        </p:nvSpPr>
        <p:spPr>
          <a:xfrm>
            <a:off x="2642577" y="2626291"/>
            <a:ext cx="2071564" cy="100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4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Hidden Layers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Dropout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Optimizer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DCC9EEB-ED92-4C57-8347-010D74307533}"/>
              </a:ext>
            </a:extLst>
          </p:cNvPr>
          <p:cNvSpPr/>
          <p:nvPr/>
        </p:nvSpPr>
        <p:spPr>
          <a:xfrm>
            <a:off x="2287217" y="2714379"/>
            <a:ext cx="242428" cy="809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90BDEEA-F62B-4ACE-821A-283760A2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77" y="3708292"/>
            <a:ext cx="4948500" cy="11690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a. Flatten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 from feature learning is a matrix.  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Flatten the matrix into a vector to feed into the neural network  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Inputs into a fully connected network of neurons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86708-715A-45D6-96FC-AFD75A41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85" y="979445"/>
            <a:ext cx="3498697" cy="1757800"/>
          </a:xfrm>
          <a:prstGeom prst="rect">
            <a:avLst/>
          </a:prstGeom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A8C0C62D-06BB-4A56-BDDF-47DE4FEB0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77" y="6095600"/>
            <a:ext cx="1785170" cy="11690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b. Hidden Layers</a:t>
            </a:r>
          </a:p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</a:p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c. Dropout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DDC04-0B46-4083-A38E-41015714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35" y="5372555"/>
            <a:ext cx="4605141" cy="2679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15E23B-6705-4A41-8262-51FEF3ABC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147" y="4937168"/>
            <a:ext cx="2581635" cy="362001"/>
          </a:xfrm>
          <a:prstGeom prst="rect">
            <a:avLst/>
          </a:prstGeom>
        </p:spPr>
      </p:pic>
      <p:sp>
        <p:nvSpPr>
          <p:cNvPr id="17" name="Text Box 4">
            <a:extLst>
              <a:ext uri="{FF2B5EF4-FFF2-40B4-BE49-F238E27FC236}">
                <a16:creationId xmlns:a16="http://schemas.microsoft.com/office/drawing/2014/main" id="{F23DC4E5-74DF-4F28-9D4D-DA2CEA3F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5" y="8045183"/>
            <a:ext cx="2734380" cy="211821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51435" tIns="25718" rIns="51435" bIns="25718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450"/>
              </a:spcAft>
            </a:pPr>
            <a:r>
              <a:rPr lang="en-US" sz="1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a. Optimizer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Algorithms used to change the attributes of your neural network (weights, learning rate, etc.)  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in order to reduce the losses (minimize loss function)</a:t>
            </a: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192881" indent="-19288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Adam, </a:t>
            </a:r>
            <a:r>
              <a:rPr lang="en-US" sz="1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Adamax</a:t>
            </a: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, SGD, etc.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E7E00D-D136-49D9-9A9D-5704651E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754" y="8026593"/>
            <a:ext cx="2874027" cy="16258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ABAB37-195D-4877-9AC4-1D93849A1802}"/>
              </a:ext>
            </a:extLst>
          </p:cNvPr>
          <p:cNvSpPr txBox="1"/>
          <p:nvPr/>
        </p:nvSpPr>
        <p:spPr>
          <a:xfrm>
            <a:off x="3057947" y="9285791"/>
            <a:ext cx="125612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FD10D4-6E77-4FAA-B58A-31163F320D17}"/>
              </a:ext>
            </a:extLst>
          </p:cNvPr>
          <p:cNvCxnSpPr>
            <a:cxnSpLocks/>
          </p:cNvCxnSpPr>
          <p:nvPr/>
        </p:nvCxnSpPr>
        <p:spPr>
          <a:xfrm flipH="1">
            <a:off x="3686009" y="8923775"/>
            <a:ext cx="292672" cy="3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99758EA-4166-4C5B-B0F0-14F449402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227" y="9949009"/>
            <a:ext cx="3115110" cy="53347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5238C6-E884-4885-8A71-84FF240849A2}"/>
              </a:ext>
            </a:extLst>
          </p:cNvPr>
          <p:cNvCxnSpPr>
            <a:cxnSpLocks/>
          </p:cNvCxnSpPr>
          <p:nvPr/>
        </p:nvCxnSpPr>
        <p:spPr>
          <a:xfrm>
            <a:off x="3978681" y="9537674"/>
            <a:ext cx="120448" cy="27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409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Helvetica Neue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Hankinson</dc:creator>
  <cp:lastModifiedBy>Mike Hankinson</cp:lastModifiedBy>
  <cp:revision>26</cp:revision>
  <cp:lastPrinted>2022-04-23T06:23:38Z</cp:lastPrinted>
  <dcterms:created xsi:type="dcterms:W3CDTF">2022-04-23T03:27:20Z</dcterms:created>
  <dcterms:modified xsi:type="dcterms:W3CDTF">2022-04-23T17:00:33Z</dcterms:modified>
</cp:coreProperties>
</file>