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Darker Grotesque Medium"/>
      <p:regular r:id="rId24"/>
      <p:bold r:id="rId25"/>
    </p:embeddedFont>
    <p:embeddedFont>
      <p:font typeface="Bebas Neue"/>
      <p:regular r:id="rId26"/>
    </p:embeddedFont>
    <p:embeddedFont>
      <p:font typeface="Darker Grotesque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  <p:embeddedFont>
      <p:font typeface="Darker Grotesque Black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C62C6C-6546-4629-8F95-E53D36803F5F}">
  <a:tblStyle styleId="{A6C62C6C-6546-4629-8F95-E53D36803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5306B72-913F-4CBF-821F-F917D74A04F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DarkerGrotesqueMedium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ebasNeue-regular.fntdata"/><Relationship Id="rId25" Type="http://schemas.openxmlformats.org/officeDocument/2006/relationships/font" Target="fonts/DarkerGrotesqueMedium-bold.fntdata"/><Relationship Id="rId28" Type="http://schemas.openxmlformats.org/officeDocument/2006/relationships/font" Target="fonts/DarkerGrotesque-bold.fntdata"/><Relationship Id="rId27" Type="http://schemas.openxmlformats.org/officeDocument/2006/relationships/font" Target="fonts/DarkerGrotesq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33" Type="http://schemas.openxmlformats.org/officeDocument/2006/relationships/font" Target="fonts/DarkerGrotesqueBlack-bold.fntdata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SafeWalkers: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Scheduling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Network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Interviewers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UML Diagrams Overview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Case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Activity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Class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Sequence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State Machine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Interface Design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Cost Benefit Ana</a:t>
            </a:r>
            <a:r>
              <a:rPr lang="en"/>
              <a:t>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(~45s per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Roomie: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Case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Activity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Sequence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Class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State Machine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Design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Cost Benefit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(~1m 15s per slide)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0a2d14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0a2d14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and specialization relationships - the notion that things are classified in terms of similarities and differences (this is indicates hierarchical relationships)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a0a2d14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a0a2d14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Kristina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diagram above clearly illustrates the actor/system object lifeline when searching for groups and hikers. The system provides hiker lists, delivery and schedules confirmation while the hiker finds groups, sends messages and schedules hikes.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a0a2d14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a0a2d14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were chosen due to the integration of the killer user case as determined in the information gathering and use case sections. This reinforces the importance of integrating requirement models.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a0a2d14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a0a2d14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 Landing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 into </a:t>
            </a:r>
            <a:r>
              <a:rPr lang="en"/>
              <a:t>existing</a:t>
            </a:r>
            <a:r>
              <a:rPr lang="en"/>
              <a:t> account or register for an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Right: Plan a hike use case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Accessible after logging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Top right: quick access to user account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Bottom navbar: maps (offline maps), home (home page), envelope (messages)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**Customer focused: Emphasize readability of text, shortcut icons {for advanced users}, easy to find home button [a way out], Kept simple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a0a2d14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a0a2d14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6 strategies: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RAD (rapid app development)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JAD (joint app development)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Baseline5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RAD5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JAD5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cost of developed a mobile app around $100k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should be ~20% of development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Assumed a 10% discount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around $75k in tangible benefits, annually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Premium features, $15/year (half of alltrails)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Assume ~5k premium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Intangible benefits of social aspect, community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2d53b9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b2d53b9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less than 2 years to payback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IRR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present value is over 0, so the project is feasible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 index is greater than 1, so also feasible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d2e58e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d2e58e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all metrics between potential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year strategies scored the highest 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Opted for Baseline since JAD has higher risk and RAD has lower IRR and NPV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prese</a:t>
            </a:r>
            <a:r>
              <a:rPr lang="en"/>
              <a:t>nt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rate of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a0a2d148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a0a2d148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Why make the app?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Focus group questions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majority of hikers preferred the experience of </a:t>
            </a:r>
            <a:r>
              <a:rPr i="1" lang="en" sz="1200">
                <a:solidFill>
                  <a:schemeClr val="dk1"/>
                </a:solidFill>
              </a:rPr>
              <a:t>sharing</a:t>
            </a:r>
            <a:r>
              <a:rPr lang="en" sz="1200">
                <a:solidFill>
                  <a:schemeClr val="dk1"/>
                </a:solidFill>
              </a:rPr>
              <a:t> a hike and social aspects of hiking. In short, the </a:t>
            </a:r>
            <a:r>
              <a:rPr b="1" lang="en" sz="1200">
                <a:solidFill>
                  <a:schemeClr val="dk1"/>
                </a:solidFill>
              </a:rPr>
              <a:t>social </a:t>
            </a:r>
            <a:r>
              <a:rPr lang="en" sz="1200">
                <a:solidFill>
                  <a:schemeClr val="dk1"/>
                </a:solidFill>
              </a:rPr>
              <a:t>aspect of hiking [chatting, group-hiking, making-friends] makes for a </a:t>
            </a:r>
            <a:r>
              <a:rPr b="1" lang="en" sz="1200">
                <a:solidFill>
                  <a:schemeClr val="dk1"/>
                </a:solidFill>
              </a:rPr>
              <a:t>killer use case.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One of the top reasons for failure at-market is due to poor planning and lack of strategy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By going through the full System Analysis and Design (SAD) process of app development, we hope to be able to address the issues and plan for unexpected turning points in development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Each of our UML diagrams as well as the network diagram helps us to answer questions about the functionalities of the app as well as identify goals and early insights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 believe addressing these issues will ensure the success of our app, SocialHike.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0a2d14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0a2d14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0a2d14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0a2d14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a0a2d148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a0a2d148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0a2d14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0a2d14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0a2d14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0a2d14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0a2d14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0a2d14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for group/hikers includes search for trail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for group/hikers can include message group/hikers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for group/hikers can include view group or hiker profile?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a0a2d14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a0a2d14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2d53b9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2d53b9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20500" y="1153000"/>
            <a:ext cx="450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entury Gothic"/>
              <a:buNone/>
              <a:defRPr b="0" sz="7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76500" y="3456100"/>
            <a:ext cx="4791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1284000" y="13543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2138250" y="2865475"/>
            <a:ext cx="48675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1874100" y="1664950"/>
            <a:ext cx="53958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-6775" y="1375"/>
            <a:ext cx="9144000" cy="5143500"/>
          </a:xfrm>
          <a:prstGeom prst="rect">
            <a:avLst/>
          </a:prstGeom>
          <a:solidFill>
            <a:srgbClr val="FECEC5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/>
          <p:nvPr>
            <p:ph type="title"/>
          </p:nvPr>
        </p:nvSpPr>
        <p:spPr>
          <a:xfrm>
            <a:off x="4040400" y="540000"/>
            <a:ext cx="43836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543370" y="1370800"/>
            <a:ext cx="2439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5"/>
          <p:cNvSpPr txBox="1"/>
          <p:nvPr>
            <p:ph hasCustomPrompt="1" idx="2" type="title"/>
          </p:nvPr>
        </p:nvSpPr>
        <p:spPr>
          <a:xfrm>
            <a:off x="884000" y="1470575"/>
            <a:ext cx="659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/>
          <p:nvPr>
            <p:ph idx="1" type="subTitle"/>
          </p:nvPr>
        </p:nvSpPr>
        <p:spPr>
          <a:xfrm>
            <a:off x="1543386" y="1804925"/>
            <a:ext cx="27228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072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5"/>
          <p:cNvSpPr txBox="1"/>
          <p:nvPr>
            <p:ph idx="3" type="title"/>
          </p:nvPr>
        </p:nvSpPr>
        <p:spPr>
          <a:xfrm>
            <a:off x="5537187" y="1370800"/>
            <a:ext cx="2439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hasCustomPrompt="1" idx="4" type="title"/>
          </p:nvPr>
        </p:nvSpPr>
        <p:spPr>
          <a:xfrm>
            <a:off x="4877826" y="1470575"/>
            <a:ext cx="659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5"/>
          <p:cNvSpPr txBox="1"/>
          <p:nvPr>
            <p:ph idx="5" type="subTitle"/>
          </p:nvPr>
        </p:nvSpPr>
        <p:spPr>
          <a:xfrm>
            <a:off x="5537203" y="1804925"/>
            <a:ext cx="27228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072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5"/>
          <p:cNvSpPr txBox="1"/>
          <p:nvPr>
            <p:ph idx="6" type="title"/>
          </p:nvPr>
        </p:nvSpPr>
        <p:spPr>
          <a:xfrm>
            <a:off x="1543370" y="2869150"/>
            <a:ext cx="2439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7" type="title"/>
          </p:nvPr>
        </p:nvSpPr>
        <p:spPr>
          <a:xfrm>
            <a:off x="884000" y="2968925"/>
            <a:ext cx="659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/>
          <p:nvPr>
            <p:ph idx="8" type="subTitle"/>
          </p:nvPr>
        </p:nvSpPr>
        <p:spPr>
          <a:xfrm>
            <a:off x="1543386" y="3303275"/>
            <a:ext cx="27228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072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5"/>
          <p:cNvSpPr txBox="1"/>
          <p:nvPr>
            <p:ph idx="9" type="title"/>
          </p:nvPr>
        </p:nvSpPr>
        <p:spPr>
          <a:xfrm>
            <a:off x="5537187" y="2869150"/>
            <a:ext cx="2439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13" type="title"/>
          </p:nvPr>
        </p:nvSpPr>
        <p:spPr>
          <a:xfrm>
            <a:off x="4877826" y="2968925"/>
            <a:ext cx="659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14" type="subTitle"/>
          </p:nvPr>
        </p:nvSpPr>
        <p:spPr>
          <a:xfrm>
            <a:off x="5537203" y="3303275"/>
            <a:ext cx="27228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072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idx="15"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331350" y="3186075"/>
            <a:ext cx="2481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2002950" y="1628500"/>
            <a:ext cx="5138100" cy="13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720000" y="260336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720000" y="3048425"/>
            <a:ext cx="23364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7"/>
          <p:cNvSpPr txBox="1"/>
          <p:nvPr>
            <p:ph idx="2" type="title"/>
          </p:nvPr>
        </p:nvSpPr>
        <p:spPr>
          <a:xfrm>
            <a:off x="3403800" y="260336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7"/>
          <p:cNvSpPr txBox="1"/>
          <p:nvPr>
            <p:ph idx="3" type="subTitle"/>
          </p:nvPr>
        </p:nvSpPr>
        <p:spPr>
          <a:xfrm>
            <a:off x="3403800" y="3048425"/>
            <a:ext cx="23364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4" type="title"/>
          </p:nvPr>
        </p:nvSpPr>
        <p:spPr>
          <a:xfrm>
            <a:off x="6087600" y="260336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7"/>
          <p:cNvSpPr txBox="1"/>
          <p:nvPr>
            <p:ph idx="5" type="subTitle"/>
          </p:nvPr>
        </p:nvSpPr>
        <p:spPr>
          <a:xfrm>
            <a:off x="6087600" y="3048425"/>
            <a:ext cx="23364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6"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705825" y="1533313"/>
            <a:ext cx="258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1705825" y="1916675"/>
            <a:ext cx="25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8"/>
          <p:cNvSpPr txBox="1"/>
          <p:nvPr>
            <p:ph idx="2" type="title"/>
          </p:nvPr>
        </p:nvSpPr>
        <p:spPr>
          <a:xfrm>
            <a:off x="5723975" y="1533325"/>
            <a:ext cx="270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3" type="subTitle"/>
          </p:nvPr>
        </p:nvSpPr>
        <p:spPr>
          <a:xfrm>
            <a:off x="5723975" y="1916687"/>
            <a:ext cx="27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8"/>
          <p:cNvSpPr txBox="1"/>
          <p:nvPr>
            <p:ph idx="4" type="title"/>
          </p:nvPr>
        </p:nvSpPr>
        <p:spPr>
          <a:xfrm>
            <a:off x="1705825" y="3119113"/>
            <a:ext cx="258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8"/>
          <p:cNvSpPr txBox="1"/>
          <p:nvPr>
            <p:ph idx="5" type="subTitle"/>
          </p:nvPr>
        </p:nvSpPr>
        <p:spPr>
          <a:xfrm>
            <a:off x="1705825" y="3507350"/>
            <a:ext cx="25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6" type="title"/>
          </p:nvPr>
        </p:nvSpPr>
        <p:spPr>
          <a:xfrm>
            <a:off x="5723975" y="3119117"/>
            <a:ext cx="270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8"/>
          <p:cNvSpPr txBox="1"/>
          <p:nvPr>
            <p:ph idx="7" type="subTitle"/>
          </p:nvPr>
        </p:nvSpPr>
        <p:spPr>
          <a:xfrm>
            <a:off x="5723975" y="3507353"/>
            <a:ext cx="27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8"/>
          <p:cNvSpPr txBox="1"/>
          <p:nvPr>
            <p:ph idx="8"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720000" y="1707036"/>
            <a:ext cx="236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720000" y="2058150"/>
            <a:ext cx="23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title"/>
          </p:nvPr>
        </p:nvSpPr>
        <p:spPr>
          <a:xfrm>
            <a:off x="3391050" y="1707036"/>
            <a:ext cx="233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3391050" y="2058150"/>
            <a:ext cx="23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title"/>
          </p:nvPr>
        </p:nvSpPr>
        <p:spPr>
          <a:xfrm>
            <a:off x="720000" y="3477833"/>
            <a:ext cx="236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5" type="subTitle"/>
          </p:nvPr>
        </p:nvSpPr>
        <p:spPr>
          <a:xfrm>
            <a:off x="720000" y="3828948"/>
            <a:ext cx="23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6" type="title"/>
          </p:nvPr>
        </p:nvSpPr>
        <p:spPr>
          <a:xfrm>
            <a:off x="3391050" y="3477833"/>
            <a:ext cx="233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7" type="subTitle"/>
          </p:nvPr>
        </p:nvSpPr>
        <p:spPr>
          <a:xfrm>
            <a:off x="3391050" y="3828948"/>
            <a:ext cx="23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8" type="title"/>
          </p:nvPr>
        </p:nvSpPr>
        <p:spPr>
          <a:xfrm>
            <a:off x="6062075" y="1707036"/>
            <a:ext cx="236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9" type="subTitle"/>
          </p:nvPr>
        </p:nvSpPr>
        <p:spPr>
          <a:xfrm>
            <a:off x="6062075" y="2058150"/>
            <a:ext cx="23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9"/>
          <p:cNvSpPr txBox="1"/>
          <p:nvPr>
            <p:ph idx="13" type="title"/>
          </p:nvPr>
        </p:nvSpPr>
        <p:spPr>
          <a:xfrm>
            <a:off x="6074675" y="3477833"/>
            <a:ext cx="233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14" type="subTitle"/>
          </p:nvPr>
        </p:nvSpPr>
        <p:spPr>
          <a:xfrm>
            <a:off x="6062075" y="3828948"/>
            <a:ext cx="23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15"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hasCustomPrompt="1" type="title"/>
          </p:nvPr>
        </p:nvSpPr>
        <p:spPr>
          <a:xfrm>
            <a:off x="1284000" y="1024463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1284000" y="17304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20"/>
          <p:cNvSpPr txBox="1"/>
          <p:nvPr>
            <p:ph hasCustomPrompt="1" idx="2" type="title"/>
          </p:nvPr>
        </p:nvSpPr>
        <p:spPr>
          <a:xfrm>
            <a:off x="1284000" y="2839763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284000" y="35457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645500" y="1918690"/>
            <a:ext cx="3705000" cy="11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5066702" y="690650"/>
            <a:ext cx="2862600" cy="10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66700" y="3426325"/>
            <a:ext cx="2862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5184900" y="1965300"/>
            <a:ext cx="3239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964125" y="2053250"/>
            <a:ext cx="38004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4572000" y="2252875"/>
            <a:ext cx="34515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1253175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subTitle"/>
          </p:nvPr>
        </p:nvSpPr>
        <p:spPr>
          <a:xfrm>
            <a:off x="510510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Century Gothic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3" type="subTitle"/>
          </p:nvPr>
        </p:nvSpPr>
        <p:spPr>
          <a:xfrm>
            <a:off x="1253025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4" type="subTitle"/>
          </p:nvPr>
        </p:nvSpPr>
        <p:spPr>
          <a:xfrm>
            <a:off x="51051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645500" y="1918690"/>
            <a:ext cx="3705000" cy="11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27"/>
          <p:cNvSpPr txBox="1"/>
          <p:nvPr>
            <p:ph hasCustomPrompt="1" idx="2" type="title"/>
          </p:nvPr>
        </p:nvSpPr>
        <p:spPr>
          <a:xfrm>
            <a:off x="5066702" y="690650"/>
            <a:ext cx="2862600" cy="10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27"/>
          <p:cNvSpPr txBox="1"/>
          <p:nvPr>
            <p:ph idx="1" type="subTitle"/>
          </p:nvPr>
        </p:nvSpPr>
        <p:spPr>
          <a:xfrm>
            <a:off x="5066700" y="3426325"/>
            <a:ext cx="2862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2719500" y="1918690"/>
            <a:ext cx="3705000" cy="11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8"/>
          <p:cNvSpPr txBox="1"/>
          <p:nvPr>
            <p:ph hasCustomPrompt="1" idx="2" type="title"/>
          </p:nvPr>
        </p:nvSpPr>
        <p:spPr>
          <a:xfrm>
            <a:off x="3140702" y="690650"/>
            <a:ext cx="2862600" cy="10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3140700" y="3426325"/>
            <a:ext cx="2862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BLANK_1_1_1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720000" y="232700"/>
            <a:ext cx="45927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720000" y="1355300"/>
            <a:ext cx="45927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9"/>
          <p:cNvSpPr txBox="1"/>
          <p:nvPr/>
        </p:nvSpPr>
        <p:spPr>
          <a:xfrm>
            <a:off x="1127050" y="3137600"/>
            <a:ext cx="3739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600" u="sng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600" u="sng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</a:t>
            </a:r>
            <a:r>
              <a:rPr lang="en" sz="1600">
                <a:solidFill>
                  <a:schemeClr val="accent2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.</a:t>
            </a:r>
            <a:endParaRPr sz="1600">
              <a:solidFill>
                <a:schemeClr val="accent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AutoNum type="arabicPeriod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969900" y="2581220"/>
            <a:ext cx="3352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21900" y="2581220"/>
            <a:ext cx="3352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289375" y="3028900"/>
            <a:ext cx="27132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5141400" y="3028900"/>
            <a:ext cx="27132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330850" y="1193175"/>
            <a:ext cx="44823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330850" y="2441553"/>
            <a:ext cx="44823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241075"/>
            <a:ext cx="63678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328750" y="3562825"/>
            <a:ext cx="44865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957950" y="2863625"/>
            <a:ext cx="33762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720000" y="683675"/>
            <a:ext cx="4671300" cy="16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720000" y="2332475"/>
            <a:ext cx="35169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arker Grotesque Medium"/>
              <a:buChar char="●"/>
              <a:defRPr sz="1800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○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■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○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■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○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arker Grotesque Medium"/>
              <a:buChar char="■"/>
              <a:defRPr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ctrTitle"/>
          </p:nvPr>
        </p:nvSpPr>
        <p:spPr>
          <a:xfrm>
            <a:off x="2320500" y="1153000"/>
            <a:ext cx="450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SocialHike</a:t>
            </a:r>
            <a:endParaRPr/>
          </a:p>
        </p:txBody>
      </p:sp>
      <p:sp>
        <p:nvSpPr>
          <p:cNvPr id="141" name="Google Shape;141;p31"/>
          <p:cNvSpPr txBox="1"/>
          <p:nvPr>
            <p:ph idx="1" type="subTitle"/>
          </p:nvPr>
        </p:nvSpPr>
        <p:spPr>
          <a:xfrm>
            <a:off x="2176500" y="3456100"/>
            <a:ext cx="4791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Tolentino, Mike Nutile, Kristina Im, Jake Day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Class Diagram</a:t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72" y="944026"/>
            <a:ext cx="3165454" cy="338863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/>
          <p:nvPr/>
        </p:nvSpPr>
        <p:spPr>
          <a:xfrm>
            <a:off x="4289125" y="823200"/>
            <a:ext cx="1081500" cy="1689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>
            <a:off x="4289125" y="2790808"/>
            <a:ext cx="1009500" cy="1689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910600" y="2551400"/>
            <a:ext cx="25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910600" y="1544425"/>
            <a:ext cx="25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Class: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category or classification used to 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describe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 collection of objects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910600" y="2041100"/>
            <a:ext cx="259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Domain </a:t>
            </a: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Class Diagram: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displays the attributes and association among the domain classes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910600" y="2780000"/>
            <a:ext cx="276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Generalization/</a:t>
            </a: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specialization</a:t>
            </a: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 relationships: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Darker Grotesque Medium"/>
              <a:buChar char="-"/>
            </a:pP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GroupPreferences is a special type of Hike Group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Darker Grotesque Medium"/>
              <a:buChar char="-"/>
            </a:pP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HikeSuggestion is a special type of TrailPreferences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 </a:t>
            </a:r>
            <a:r>
              <a:rPr lang="en"/>
              <a:t> - Search for group/hikers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49" y="1348000"/>
            <a:ext cx="3464775" cy="2760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41"/>
          <p:cNvSpPr txBox="1"/>
          <p:nvPr/>
        </p:nvSpPr>
        <p:spPr>
          <a:xfrm>
            <a:off x="5174300" y="1348000"/>
            <a:ext cx="259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The SSD describes the flow of information into and out of the automated portion of the system. It is effective in identifying the the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specific information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that flows from the user into the system and the information that flows out of the system back to the user. </a:t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5174300" y="3014700"/>
            <a:ext cx="259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IN: 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input message by the user (location, age, gender, trailDifficulty)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OUT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: list of hikers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Diagram</a:t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13" y="1201526"/>
            <a:ext cx="6718376" cy="16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 txBox="1"/>
          <p:nvPr/>
        </p:nvSpPr>
        <p:spPr>
          <a:xfrm>
            <a:off x="4886650" y="3061050"/>
            <a:ext cx="259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The State Machine Diagram shows the life of a hiking group in the following states: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accepting members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full capacity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and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group disbandment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. </a:t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1449700" y="3061050"/>
            <a:ext cx="259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State: 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condition that occurs during its life when it 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satisfies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some criterion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performs some action</a:t>
            </a: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or 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waits for an event</a:t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875" y="1184010"/>
            <a:ext cx="1730675" cy="32136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/>
          <p:nvPr/>
        </p:nvSpPr>
        <p:spPr>
          <a:xfrm>
            <a:off x="4827000" y="3836750"/>
            <a:ext cx="582300" cy="331200"/>
          </a:xfrm>
          <a:prstGeom prst="bentArrow">
            <a:avLst>
              <a:gd fmla="val 25000" name="adj1"/>
              <a:gd fmla="val 2749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3"/>
          <p:cNvSpPr/>
          <p:nvPr/>
        </p:nvSpPr>
        <p:spPr>
          <a:xfrm>
            <a:off x="4065900" y="4167950"/>
            <a:ext cx="1016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Affordance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5080050" y="2046200"/>
            <a:ext cx="3312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 flipH="1">
            <a:off x="3732750" y="2046200"/>
            <a:ext cx="3312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/>
          <p:nvPr/>
        </p:nvSpPr>
        <p:spPr>
          <a:xfrm>
            <a:off x="4065900" y="2823735"/>
            <a:ext cx="10161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Simple layout + design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538" y="1123676"/>
            <a:ext cx="1795649" cy="33342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/>
          <p:nvPr/>
        </p:nvSpPr>
        <p:spPr>
          <a:xfrm>
            <a:off x="4063950" y="1928900"/>
            <a:ext cx="1016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Consistent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60" name="Google Shape;260;p43"/>
          <p:cNvSpPr/>
          <p:nvPr/>
        </p:nvSpPr>
        <p:spPr>
          <a:xfrm flipH="1">
            <a:off x="3734700" y="3836750"/>
            <a:ext cx="582300" cy="331200"/>
          </a:xfrm>
          <a:prstGeom prst="bentArrow">
            <a:avLst>
              <a:gd fmla="val 25000" name="adj1"/>
              <a:gd fmla="val 2749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7" name="Google Shape;267;p44"/>
          <p:cNvGraphicFramePr/>
          <p:nvPr/>
        </p:nvGraphicFramePr>
        <p:xfrm>
          <a:off x="683775" y="1017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{95306B72-913F-4CBF-821F-F917D74A04FC}</a:tableStyleId>
              </a:tblPr>
              <a:tblGrid>
                <a:gridCol w="1912875"/>
                <a:gridCol w="815175"/>
                <a:gridCol w="936250"/>
                <a:gridCol w="815175"/>
                <a:gridCol w="815175"/>
                <a:gridCol w="815175"/>
                <a:gridCol w="815175"/>
              </a:tblGrid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b="1" sz="9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Analysis, design, implementation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(100,000.00)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 and maintenance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Costs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(100,000.00)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(20,000.00)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Discount Factor (10%)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 Value of Costs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(100,000.00)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(18,181.82)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(16,528.93)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(15,026.30)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(13,660.27)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(12,418.43)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Cumulative PV of Costs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(100,000.00)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(118,181.82)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(134,710.74)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(149,737.04)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(163,397.31)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(175,815.74)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Benefit</a:t>
                      </a:r>
                      <a:endParaRPr b="1" sz="9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Tangible Benefits from new system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Benefits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$ 75,000.00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Discount Factor (10%)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 Value of Benefits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$ 68,181.82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$ 61,983.47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$ 56,348.61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$ 51,226.01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$ 46,569.10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Cumulative PV of Benefits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$ 68,181.82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$ 130,165.29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$ 186,513.90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$ 237,739.91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$ 284,309.01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Cumulative PV of Benefits+Cost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(100,000.00)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(50,000.00)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(4,545.45)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$ 36,776.86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$ 74,342.60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$ 108,493.27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graphicFrame>
        <p:nvGraphicFramePr>
          <p:cNvPr id="273" name="Google Shape;273;p45"/>
          <p:cNvGraphicFramePr/>
          <p:nvPr/>
        </p:nvGraphicFramePr>
        <p:xfrm>
          <a:off x="7199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{95306B72-913F-4CBF-821F-F917D74A04FC}</a:tableStyleId>
              </a:tblPr>
              <a:tblGrid>
                <a:gridCol w="1903900"/>
                <a:gridCol w="811375"/>
                <a:gridCol w="931875"/>
                <a:gridCol w="811375"/>
                <a:gridCol w="811375"/>
                <a:gridCol w="811375"/>
                <a:gridCol w="8113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Payback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IRR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61.71%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 lifetime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 IRR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20.57%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 year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NPV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$108,493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since &gt;0, feasible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Profitability Index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since &gt;1, feasible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graphicFrame>
        <p:nvGraphicFramePr>
          <p:cNvPr id="279" name="Google Shape;279;p46"/>
          <p:cNvGraphicFramePr/>
          <p:nvPr/>
        </p:nvGraphicFramePr>
        <p:xfrm>
          <a:off x="7199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{95306B72-913F-4CBF-821F-F917D74A04FC}</a:tableStyleId>
              </a:tblPr>
              <a:tblGrid>
                <a:gridCol w="663125"/>
                <a:gridCol w="613100"/>
                <a:gridCol w="613125"/>
                <a:gridCol w="563050"/>
                <a:gridCol w="613100"/>
                <a:gridCol w="613100"/>
                <a:gridCol w="683150"/>
                <a:gridCol w="543050"/>
                <a:gridCol w="723175"/>
                <a:gridCol w="793225"/>
                <a:gridCol w="829875"/>
                <a:gridCol w="4529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Strategy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Payback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Payback Rank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IRR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IRR Rank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Annual IRR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Annual IRR Rank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NPV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NPV Rank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Profitability Index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Profitability Index Rank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Mean Rank</a:t>
                      </a:r>
                      <a:endParaRPr b="1" sz="10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Baseline</a:t>
                      </a:r>
                      <a:endParaRPr i="1"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1.818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24.56%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8.19%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$36,777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1.87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Black"/>
                          <a:ea typeface="Darker Grotesque Black"/>
                          <a:cs typeface="Darker Grotesque Black"/>
                          <a:sym typeface="Darker Grotesque Black"/>
                        </a:rPr>
                        <a:t>3.8</a:t>
                      </a:r>
                      <a:endParaRPr sz="1000">
                        <a:solidFill>
                          <a:srgbClr val="434343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RAD</a:t>
                      </a:r>
                      <a:endParaRPr i="1"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2.034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20.64%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6.88%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$31,908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2.33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Black"/>
                          <a:ea typeface="Darker Grotesque Black"/>
                          <a:cs typeface="Darker Grotesque Black"/>
                          <a:sym typeface="Darker Grotesque Black"/>
                        </a:rPr>
                        <a:t>4.6</a:t>
                      </a:r>
                      <a:endParaRPr sz="1000">
                        <a:solidFill>
                          <a:srgbClr val="434343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JAD</a:t>
                      </a:r>
                      <a:endParaRPr i="1"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2.282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18.57%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6.19%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$29,211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1.55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Black"/>
                          <a:ea typeface="Darker Grotesque Black"/>
                          <a:cs typeface="Darker Grotesque Black"/>
                          <a:sym typeface="Darker Grotesque Black"/>
                        </a:rPr>
                        <a:t>5.8</a:t>
                      </a:r>
                      <a:endParaRPr sz="1000">
                        <a:solidFill>
                          <a:srgbClr val="434343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Baseline5</a:t>
                      </a:r>
                      <a:endParaRPr i="1"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1.818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61.71%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20.57%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$108,493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2.84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arker Grotesque Black"/>
                          <a:ea typeface="Darker Grotesque Black"/>
                          <a:cs typeface="Darker Grotesque Black"/>
                          <a:sym typeface="Darker Grotesque Black"/>
                        </a:rPr>
                        <a:t>1.4</a:t>
                      </a:r>
                      <a:endParaRPr sz="1000">
                        <a:solidFill>
                          <a:schemeClr val="lt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T="19050" marB="19050" marR="28575" marL="28575" anchor="b">
                    <a:solidFill>
                      <a:schemeClr val="dk2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RAD5</a:t>
                      </a:r>
                      <a:endParaRPr i="1"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1.631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46.76%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15.59%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$90,585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3.55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Black"/>
                          <a:ea typeface="Darker Grotesque Black"/>
                          <a:cs typeface="Darker Grotesque Black"/>
                          <a:sym typeface="Darker Grotesque Black"/>
                        </a:rPr>
                        <a:t>2.2</a:t>
                      </a:r>
                      <a:endParaRPr sz="1000">
                        <a:solidFill>
                          <a:srgbClr val="434343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T="19050" marB="19050" marR="28575" marL="28575" anchor="b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JAD5</a:t>
                      </a:r>
                      <a:endParaRPr i="1"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2.282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60.75%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20.25%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$107,447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2.37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Darker Grotesque Black"/>
                          <a:ea typeface="Darker Grotesque Black"/>
                          <a:cs typeface="Darker Grotesque Black"/>
                          <a:sym typeface="Darker Grotesque Black"/>
                        </a:rPr>
                        <a:t>2.8</a:t>
                      </a:r>
                      <a:endParaRPr sz="1000">
                        <a:solidFill>
                          <a:srgbClr val="434343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rker Grotesque"/>
              <a:buChar char="●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Social Hike</a:t>
            </a:r>
            <a:endParaRPr b="1"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Why make the App? [Interviews &amp; Use Cases]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Hikers want a socially oriented hiking platform.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does the App do? How does the App Function? [UML Diagrams]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Stakeholder information: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~12 months to release; ~17 months to complete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NPV ~$37k baseline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NPV ~$108k in five years lifespan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b="1" i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Social Hike has the potential to be the next killer-app for hiking.</a:t>
            </a:r>
            <a:endParaRPr b="1" i="1" sz="20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rker Grotesque"/>
              <a:buChar char="●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Stakeholders:</a:t>
            </a:r>
            <a:endParaRPr b="1"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Hikers, Customer service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rker Grotesque"/>
              <a:buChar char="●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Problem:</a:t>
            </a:r>
            <a:endParaRPr b="1"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Solo hiking can be dangerous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Hiking app alternatives are not socially oriented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rker Grotesque"/>
              <a:buChar char="●"/>
            </a:pPr>
            <a:r>
              <a:rPr b="1" lang="en" sz="2000">
                <a:latin typeface="Darker Grotesque"/>
                <a:ea typeface="Darker Grotesque"/>
                <a:cs typeface="Darker Grotesque"/>
                <a:sym typeface="Darker Grotesque"/>
              </a:rPr>
              <a:t>Opportunity:</a:t>
            </a:r>
            <a:endParaRPr b="1" sz="20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Current competitors focus on the individual, we want to focus on hiking as a group/with others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Existing meet up apps are broad and too generalized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graphicFrame>
        <p:nvGraphicFramePr>
          <p:cNvPr id="153" name="Google Shape;153;p33"/>
          <p:cNvGraphicFramePr/>
          <p:nvPr/>
        </p:nvGraphicFramePr>
        <p:xfrm>
          <a:off x="720000" y="100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{A6C62C6C-6546-4629-8F95-E53D36803F5F}</a:tableStyleId>
              </a:tblPr>
              <a:tblGrid>
                <a:gridCol w="659350"/>
                <a:gridCol w="921200"/>
                <a:gridCol w="6123450"/>
              </a:tblGrid>
              <a:tr h="3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Iteration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Time Estimate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Use cases assigned to iteration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 months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Project Design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1.1 Start project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1.2 Conduct focus groups - better understand the market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1.3 Research hike trails, maps, GPS, topographic maps - research other competitors (existing apps) to benchmark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1.4 Create diagrams to better understand the system and moving components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 months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Project Planning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2.1 Determine scope of the project 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2.2 Budget for the project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2.3 Determine pricing strategy for the app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2.4 Determine required resources (ex: talent, outsource?)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 months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Project Initiation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 - Build out the app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3.1 Hire software developers, graphic designers, UI/UX designers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3.2 Decide on a platform for the app (ex: iOS, Android)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3.3 Software developers write code for the app system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3.4 Graphic designers/UI/UX designers create user interface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graphicFrame>
        <p:nvGraphicFramePr>
          <p:cNvPr id="159" name="Google Shape;159;p34"/>
          <p:cNvGraphicFramePr/>
          <p:nvPr/>
        </p:nvGraphicFramePr>
        <p:xfrm>
          <a:off x="7200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{A6C62C6C-6546-4629-8F95-E53D36803F5F}</a:tableStyleId>
              </a:tblPr>
              <a:tblGrid>
                <a:gridCol w="659350"/>
                <a:gridCol w="921200"/>
                <a:gridCol w="6123450"/>
              </a:tblGrid>
              <a:tr h="2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Iteration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Time Estimate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Use cases assigned to iteration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 months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Project Implementation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4.1 Market to hikers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4.2 Launch app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4.3 Use social media influencers as ambassadors for the app (more exposure and marketing)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3 months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Project Monitoring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5.1 Test and monitor app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5.2 Ongoing optimization and maintenance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1 month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Project Closure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6.1 Present to stakeholders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6.2 Lessons learned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Darker Grotesque Medium"/>
                          <a:ea typeface="Darker Grotesque Medium"/>
                          <a:cs typeface="Darker Grotesque Medium"/>
                          <a:sym typeface="Darker Grotesque Medium"/>
                        </a:rPr>
                        <a:t>6.3 End project</a:t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Total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17 months</a:t>
                      </a:r>
                      <a:endParaRPr b="1" sz="1100">
                        <a:solidFill>
                          <a:srgbClr val="434343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Darker Grotesque Medium"/>
                        <a:ea typeface="Darker Grotesque Medium"/>
                        <a:cs typeface="Darker Grotesque Medium"/>
                        <a:sym typeface="Darker Grotesque Medium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Diagram</a:t>
            </a:r>
            <a:endParaRPr/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5"/>
          <p:cNvPicPr preferRelativeResize="0"/>
          <p:nvPr/>
        </p:nvPicPr>
        <p:blipFill rotWithShape="1">
          <a:blip r:embed="rId3">
            <a:alphaModFix/>
          </a:blip>
          <a:srcRect b="24278" l="0" r="0" t="35383"/>
          <a:stretch/>
        </p:blipFill>
        <p:spPr>
          <a:xfrm>
            <a:off x="3000300" y="1260961"/>
            <a:ext cx="2845800" cy="175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5"/>
          <p:cNvPicPr preferRelativeResize="0"/>
          <p:nvPr/>
        </p:nvPicPr>
        <p:blipFill rotWithShape="1">
          <a:blip r:embed="rId4">
            <a:alphaModFix/>
          </a:blip>
          <a:srcRect b="64807" l="0" r="0" t="0"/>
          <a:stretch/>
        </p:blipFill>
        <p:spPr>
          <a:xfrm>
            <a:off x="62674" y="877050"/>
            <a:ext cx="2807300" cy="1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74849"/>
          <a:stretch/>
        </p:blipFill>
        <p:spPr>
          <a:xfrm>
            <a:off x="5925513" y="1569725"/>
            <a:ext cx="3244100" cy="1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457" y="3256475"/>
            <a:ext cx="7654418" cy="16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0288" y="1119638"/>
            <a:ext cx="2871125" cy="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5525" y="1455800"/>
            <a:ext cx="3218475" cy="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650" y="3213550"/>
            <a:ext cx="8247334" cy="17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/>
        </p:nvSpPr>
        <p:spPr>
          <a:xfrm>
            <a:off x="769275" y="2813350"/>
            <a:ext cx="29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Which tasks are important?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 rotWithShape="1">
          <a:blip r:embed="rId8">
            <a:alphaModFix/>
          </a:blip>
          <a:srcRect b="40568" l="0" r="0" t="0"/>
          <a:stretch/>
        </p:blipFill>
        <p:spPr>
          <a:xfrm>
            <a:off x="0" y="0"/>
            <a:ext cx="462527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5"/>
          <p:cNvPicPr preferRelativeResize="0"/>
          <p:nvPr/>
        </p:nvPicPr>
        <p:blipFill rotWithShape="1">
          <a:blip r:embed="rId8">
            <a:alphaModFix/>
          </a:blip>
          <a:srcRect b="0" l="0" r="0" t="81617"/>
          <a:stretch/>
        </p:blipFill>
        <p:spPr>
          <a:xfrm>
            <a:off x="4625275" y="227962"/>
            <a:ext cx="5268350" cy="20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Overview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720000" y="1017725"/>
            <a:ext cx="75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</a:t>
            </a:r>
            <a:r>
              <a:rPr lang="en" sz="1800"/>
              <a:t>se case diagram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Minimal actors but many potential 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diagram describes the customer account subsystem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Shows when a user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searches for a group/hikers </a:t>
            </a:r>
            <a:r>
              <a:rPr lang="en" sz="1800"/>
              <a:t> and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creating an account</a:t>
            </a:r>
            <a:endParaRPr b="1" sz="18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lass diagram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Shows </a:t>
            </a:r>
            <a:r>
              <a:rPr lang="en" sz="1800"/>
              <a:t>naturally</a:t>
            </a:r>
            <a:r>
              <a:rPr lang="en" sz="1800"/>
              <a:t> occurring relationships like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 Group Preferences &amp; Hike Group</a:t>
            </a:r>
            <a:endParaRPr b="1" sz="18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</a:t>
            </a:r>
            <a:r>
              <a:rPr lang="en" sz="1800"/>
              <a:t>ystem sequence diagram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Depicts the sequence of events when a user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searches for a group/hikers</a:t>
            </a:r>
            <a:endParaRPr b="1" sz="18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arker Grotesque Medium"/>
              <a:buChar char="●"/>
            </a:pPr>
            <a:r>
              <a:rPr lang="en" sz="1800"/>
              <a:t>S</a:t>
            </a:r>
            <a:r>
              <a:rPr lang="en" sz="1800"/>
              <a:t>tate machine diagram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arker Grotesque Medium"/>
              <a:buChar char="○"/>
            </a:pPr>
            <a:r>
              <a:rPr lang="en" sz="1800"/>
              <a:t>Shows the different states of a ”hiking group“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6861850" y="1535038"/>
            <a:ext cx="2085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Information gathering:</a:t>
            </a:r>
            <a:endParaRPr b="1" sz="12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Researched competitors and interviewed known hikers and asked them what they like about hiking, why they hike, and any pain points of existing apps.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Results:</a:t>
            </a:r>
            <a:endParaRPr b="1" sz="12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Majority of hikers and comments preferred social aspects of hiking (chatting, group hiking, making friends)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87" name="Google Shape;187;p37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050" y="1176500"/>
            <a:ext cx="4465045" cy="3416401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950" y="569175"/>
            <a:ext cx="30809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2375" y="4628725"/>
            <a:ext cx="3357925" cy="4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/>
          <p:nvPr/>
        </p:nvSpPr>
        <p:spPr>
          <a:xfrm>
            <a:off x="4911275" y="2194375"/>
            <a:ext cx="281700" cy="25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/>
          <p:nvPr/>
        </p:nvSpPr>
        <p:spPr>
          <a:xfrm>
            <a:off x="4074925" y="2520950"/>
            <a:ext cx="281700" cy="25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4888200" y="2806550"/>
            <a:ext cx="281700" cy="25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7"/>
          <p:cNvSpPr/>
          <p:nvPr/>
        </p:nvSpPr>
        <p:spPr>
          <a:xfrm>
            <a:off x="4888200" y="3411550"/>
            <a:ext cx="281700" cy="25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7"/>
          <p:cNvSpPr/>
          <p:nvPr/>
        </p:nvSpPr>
        <p:spPr>
          <a:xfrm>
            <a:off x="4074925" y="3685150"/>
            <a:ext cx="281700" cy="25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/>
          <p:nvPr/>
        </p:nvSpPr>
        <p:spPr>
          <a:xfrm>
            <a:off x="4888200" y="3986125"/>
            <a:ext cx="281700" cy="25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7"/>
          <p:cNvCxnSpPr/>
          <p:nvPr/>
        </p:nvCxnSpPr>
        <p:spPr>
          <a:xfrm>
            <a:off x="7552675" y="3453625"/>
            <a:ext cx="1308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7"/>
          <p:cNvCxnSpPr/>
          <p:nvPr/>
        </p:nvCxnSpPr>
        <p:spPr>
          <a:xfrm>
            <a:off x="6981175" y="3635925"/>
            <a:ext cx="1670100" cy="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7"/>
          <p:cNvCxnSpPr/>
          <p:nvPr/>
        </p:nvCxnSpPr>
        <p:spPr>
          <a:xfrm flipH="1" rot="10800000">
            <a:off x="6971325" y="3803550"/>
            <a:ext cx="433500" cy="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7"/>
          <p:cNvSpPr txBox="1"/>
          <p:nvPr/>
        </p:nvSpPr>
        <p:spPr>
          <a:xfrm>
            <a:off x="6733200" y="980950"/>
            <a:ext cx="241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Why should the App be built?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What does the App do?</a:t>
            </a:r>
            <a:endParaRPr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- Search for group/hikers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13" y="1016025"/>
            <a:ext cx="1799638" cy="3589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38"/>
          <p:cNvSpPr txBox="1"/>
          <p:nvPr/>
        </p:nvSpPr>
        <p:spPr>
          <a:xfrm>
            <a:off x="5042225" y="1269913"/>
            <a:ext cx="19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What does the App do?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5042225" y="1817525"/>
            <a:ext cx="2105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The flow between the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hiker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and the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system 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is mapped out for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group hiking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. This is important to understand the hiker’s process and input as they use the app to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search for hiking groups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chat with friends, and meet other hikers</a:t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- Create Account 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50" y="1143000"/>
            <a:ext cx="1617250" cy="32161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413" y="1143012"/>
            <a:ext cx="2054587" cy="321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9"/>
          <p:cNvSpPr txBox="1"/>
          <p:nvPr/>
        </p:nvSpPr>
        <p:spPr>
          <a:xfrm>
            <a:off x="5633451" y="1779213"/>
            <a:ext cx="26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How creating an account functions</a:t>
            </a:r>
            <a:endParaRPr b="1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2650225" y="2614263"/>
            <a:ext cx="5472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5672300" y="2227975"/>
            <a:ext cx="259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The flow between the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hiker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and the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system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is mapped out when creating an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account.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This is important to understand the hiker’s process and input as they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create an account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. Likewise we can understand the </a:t>
            </a:r>
            <a:r>
              <a:rPr b="1" i="1" lang="en" sz="1200">
                <a:latin typeface="Darker Grotesque"/>
                <a:ea typeface="Darker Grotesque"/>
                <a:cs typeface="Darker Grotesque"/>
                <a:sym typeface="Darker Grotesque"/>
              </a:rPr>
              <a:t>system requirements</a:t>
            </a:r>
            <a:r>
              <a:rPr i="1" lang="en" sz="12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in a straightforward and easy to understand manner</a:t>
            </a:r>
            <a:endParaRPr i="1" sz="1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untain Backgrounds by Slidesgo">
  <a:themeElements>
    <a:clrScheme name="Simple Light">
      <a:dk1>
        <a:srgbClr val="2A072F"/>
      </a:dk1>
      <a:lt1>
        <a:srgbClr val="FFFFFF"/>
      </a:lt1>
      <a:dk2>
        <a:srgbClr val="301E4B"/>
      </a:dk2>
      <a:lt2>
        <a:srgbClr val="42234E"/>
      </a:lt2>
      <a:accent1>
        <a:srgbClr val="2A072F"/>
      </a:accent1>
      <a:accent2>
        <a:srgbClr val="AC5169"/>
      </a:accent2>
      <a:accent3>
        <a:srgbClr val="AF7172"/>
      </a:accent3>
      <a:accent4>
        <a:srgbClr val="FECEC5"/>
      </a:accent4>
      <a:accent5>
        <a:srgbClr val="FEB5BA"/>
      </a:accent5>
      <a:accent6>
        <a:srgbClr val="FE9EA2"/>
      </a:accent6>
      <a:hlink>
        <a:srgbClr val="2A07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