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2d34cc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2d34cc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0169faf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0169faf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0169faf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d0169faf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0169faf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0169faf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0169faf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0169faf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0169faf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0169faf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rPr lang="en"/>
              <a:t>-At first we tested for individual crime </a:t>
            </a:r>
            <a:r>
              <a:rPr lang="en"/>
              <a:t>incidents</a:t>
            </a:r>
            <a:r>
              <a:rPr lang="en"/>
              <a:t>, with a two mile spread (we tested one mile and three miles and two miles actually had the highest correlation) </a:t>
            </a:r>
            <a:endParaRPr/>
          </a:p>
          <a:p>
            <a:pPr indent="0" lvl="0" marL="0" rtl="0" algn="l">
              <a:spcBef>
                <a:spcPts val="0"/>
              </a:spcBef>
              <a:spcAft>
                <a:spcPts val="0"/>
              </a:spcAft>
              <a:buNone/>
            </a:pPr>
            <a:r>
              <a:rPr lang="en"/>
              <a:t>-Individual </a:t>
            </a:r>
            <a:r>
              <a:rPr lang="en"/>
              <a:t>correlation</a:t>
            </a:r>
            <a:r>
              <a:rPr lang="en"/>
              <a:t> wasn’t as strong as the </a:t>
            </a:r>
            <a:r>
              <a:rPr lang="en"/>
              <a:t>hypothesis</a:t>
            </a:r>
            <a:r>
              <a:rPr lang="en"/>
              <a:t> set out to test.</a:t>
            </a:r>
            <a:endParaRPr/>
          </a:p>
          <a:p>
            <a:pPr indent="0" lvl="0" marL="0" rtl="0" algn="l">
              <a:spcBef>
                <a:spcPts val="0"/>
              </a:spcBef>
              <a:spcAft>
                <a:spcPts val="0"/>
              </a:spcAft>
              <a:buNone/>
            </a:pPr>
            <a:r>
              <a:rPr lang="en"/>
              <a:t>-</a:t>
            </a:r>
            <a:r>
              <a:rPr lang="en"/>
              <a:t>Improved</a:t>
            </a:r>
            <a:r>
              <a:rPr lang="en"/>
              <a:t> correlation by using rank.</a:t>
            </a:r>
            <a:endParaRPr/>
          </a:p>
          <a:p>
            <a:pPr indent="0" lvl="0" marL="0" rtl="0" algn="l">
              <a:spcBef>
                <a:spcPts val="0"/>
              </a:spcBef>
              <a:spcAft>
                <a:spcPts val="0"/>
              </a:spcAft>
              <a:buNone/>
            </a:pPr>
            <a:r>
              <a:rPr lang="en"/>
              <a:t>-Further improved correlation by putting rank into 5 bins; raising the </a:t>
            </a:r>
            <a:r>
              <a:rPr lang="en"/>
              <a:t>correlation</a:t>
            </a:r>
            <a:r>
              <a:rPr lang="en"/>
              <a:t> to about .6</a:t>
            </a:r>
            <a:endParaRPr/>
          </a:p>
          <a:p>
            <a:pPr indent="0" lvl="0" marL="0" rtl="0" algn="l">
              <a:spcBef>
                <a:spcPts val="0"/>
              </a:spcBef>
              <a:spcAft>
                <a:spcPts val="0"/>
              </a:spcAft>
              <a:buNone/>
            </a:pPr>
            <a:r>
              <a:rPr lang="en"/>
              <a:t>-This makes sense… crime is a single factor, and SF has issues with Inequality, </a:t>
            </a:r>
            <a:r>
              <a:rPr lang="en"/>
              <a:t>job</a:t>
            </a:r>
            <a:r>
              <a:rPr lang="en"/>
              <a:t> demand, </a:t>
            </a:r>
            <a:r>
              <a:rPr lang="en"/>
              <a:t>population</a:t>
            </a:r>
            <a:r>
              <a:rPr lang="en"/>
              <a:t> density, building security.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0169faf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d0169faf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d0169faf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d0169faf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0169faf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d0169faf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db6322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db6322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Invest in ChinaTown if you are looking for a neighborhood where crime is trending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ddb63220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ddb63220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2d34cc7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2d34cc7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db63220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ddb63220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ddb63220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ddb63220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341dfb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d341dfb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d3e982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d3e982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0169fa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0169fa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0169fa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0169faf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0169faf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0169faf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0169faf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d0169faf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a:p>
            <a:pPr indent="-298450" lvl="0" marL="457200" rtl="0" algn="l">
              <a:spcBef>
                <a:spcPts val="0"/>
              </a:spcBef>
              <a:spcAft>
                <a:spcPts val="0"/>
              </a:spcAft>
              <a:buSzPts val="1100"/>
              <a:buChar char="●"/>
            </a:pPr>
            <a:r>
              <a:rPr lang="en"/>
              <a:t>Eliminated 2018,2019</a:t>
            </a:r>
            <a:endParaRPr/>
          </a:p>
          <a:p>
            <a:pPr indent="-298450" lvl="0" marL="457200" rtl="0" algn="l">
              <a:spcBef>
                <a:spcPts val="0"/>
              </a:spcBef>
              <a:spcAft>
                <a:spcPts val="0"/>
              </a:spcAft>
              <a:buSzPts val="1100"/>
              <a:buChar char="●"/>
            </a:pPr>
            <a:r>
              <a:rPr lang="en"/>
              <a:t>Removed columns and identified incident month</a:t>
            </a:r>
            <a:endParaRPr/>
          </a:p>
          <a:p>
            <a:pPr indent="-298450" lvl="0" marL="457200" rtl="0" algn="l">
              <a:spcBef>
                <a:spcPts val="0"/>
              </a:spcBef>
              <a:spcAft>
                <a:spcPts val="0"/>
              </a:spcAft>
              <a:buSzPts val="1100"/>
              <a:buChar char="●"/>
            </a:pPr>
            <a:r>
              <a:rPr lang="en"/>
              <a:t>Assigned Severity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 Most Severe</a:t>
            </a:r>
            <a:endParaRPr/>
          </a:p>
          <a:p>
            <a:pPr indent="0" lvl="0" marL="0" rtl="0" algn="l">
              <a:spcBef>
                <a:spcPts val="0"/>
              </a:spcBef>
              <a:spcAft>
                <a:spcPts val="0"/>
              </a:spcAft>
              <a:buNone/>
            </a:pPr>
            <a:r>
              <a:rPr lang="en"/>
              <a:t>2 -Moderately Severe</a:t>
            </a:r>
            <a:endParaRPr/>
          </a:p>
          <a:p>
            <a:pPr indent="0" lvl="0" marL="0" rtl="0" algn="l">
              <a:spcBef>
                <a:spcPts val="0"/>
              </a:spcBef>
              <a:spcAft>
                <a:spcPts val="0"/>
              </a:spcAft>
              <a:buNone/>
            </a:pPr>
            <a:r>
              <a:rPr lang="en"/>
              <a:t>1 -Least Severe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0169faf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0169faf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a:p>
            <a:pPr indent="0" lvl="0" marL="0" rtl="0" algn="l">
              <a:spcBef>
                <a:spcPts val="0"/>
              </a:spcBef>
              <a:spcAft>
                <a:spcPts val="0"/>
              </a:spcAft>
              <a:buNone/>
            </a:pPr>
            <a:r>
              <a:rPr lang="en"/>
              <a:t>IncNum =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0169faf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0169faf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 </a:t>
            </a:r>
            <a:endParaRPr/>
          </a:p>
          <a:p>
            <a:pPr indent="0" lvl="0" marL="0" rtl="0" algn="l">
              <a:spcBef>
                <a:spcPts val="0"/>
              </a:spcBef>
              <a:spcAft>
                <a:spcPts val="0"/>
              </a:spcAft>
              <a:buNone/>
            </a:pPr>
            <a:r>
              <a:rPr lang="en"/>
              <a:t>High Sev: 'Arson', 'Assault', 'Burglary', 'Larceny Theft', 'Motor Vehicle Theft', 'Robbery', 'Sex Offense', 'Weapons Carrying Etc', 'Weapons Offense', 'Rape', 'Human Trafficking (A), Commercial Sex Acts', 'Homicide', 'Weapons Offence', 'Human Trafficking, Commercial Sex Acts', 'Human Trafficking (B), Involuntary Servitude'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 Sev: 'Disorderly Conduct', 'Drug Offense', 'Malicious Mischief', 'Missing Person', 'Stolen Property', 'Vandalism', 'Drug Violation', 'Gambling']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Crime_remove: 'Case Closure', 'Courtesy Report', 'Embesslement','Fire Report','Forgery And Counterfeiting','Fraud','Lost Property','Miscellaneous Investigation','Non-Criminal','Other','Other Miscellaneous','Other Offenses','Recovered Vehicle','Suicide','Suspicious Occ','Traffic Collision','Traffic Violation Arrest','Vehicle Misplaced','Warrant','Vehicle Impounded','Motor Vehicle Theft','Suspicious','Civil Sidewalks','Liquor Laws'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0169faf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0169faf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hyperlink" Target="https://www.kqed.org/news/11799308/bay-area-has-highest-income-inequality-in-california" TargetMode="External"/><Relationship Id="rId5" Type="http://schemas.openxmlformats.org/officeDocument/2006/relationships/hyperlink" Target="https://www.google.com/search?q=sf+map&amp;oq=sf+map&amp;aqs=chrome..69i57j0i20i263j0j0i67j0l4.894j0j7&amp;sourceid=chrome&amp;ie=UTF-8" TargetMode="External"/><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 Id="rId4" Type="http://schemas.openxmlformats.org/officeDocument/2006/relationships/hyperlink" Target="https://www.clipartmax.com/download/m2i8K9i8Z5G6Z5N4_meeting-room-clip-art-meeting-room-clip-a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hyperlink" Target="https://www.google.com/search?q=sf+map&amp;oq=sf+map&amp;aqs=chrome..69i57j0i20i263j0j0i67j0l4.894j0j7&amp;sourceid=chrome&amp;ie=UTF-8" TargetMode="External"/><Relationship Id="rId6"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abc7news.com/san-francisco-violent-crime-uptick-analysis-crimes-in-hoodline-abc7-news/1817758/" TargetMode="External"/><Relationship Id="rId5" Type="http://schemas.openxmlformats.org/officeDocument/2006/relationships/hyperlink" Target="https://www.bayareamarketreports.com/trend/san-francisco-neighborhood-map" TargetMode="External"/><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sfgov.org/Public-Safety/Police-Department-Incident-Reports-2018-to-Present/wg3w-h783/dat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sfgov.org/Public-Safety/Police-Department-Incident-Reports-2018-to-Present/wg3w-h783/data" TargetMode="External"/><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6.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redfin.com/city/17151/CA/San-Francisco" TargetMode="External"/><Relationship Id="rId4" Type="http://schemas.openxmlformats.org/officeDocument/2006/relationships/hyperlink" Target="https://www.redfin.com/" TargetMode="External"/><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09525" y="1420825"/>
            <a:ext cx="5861100" cy="100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800"/>
              <a:t>SF Data Analysis -</a:t>
            </a:r>
            <a:endParaRPr sz="2800"/>
          </a:p>
          <a:p>
            <a:pPr indent="0" lvl="0" marL="0" rtl="0" algn="l">
              <a:lnSpc>
                <a:spcPct val="115000"/>
              </a:lnSpc>
              <a:spcBef>
                <a:spcPts val="300"/>
              </a:spcBef>
              <a:spcAft>
                <a:spcPts val="300"/>
              </a:spcAft>
              <a:buClr>
                <a:schemeClr val="dk1"/>
              </a:buClr>
              <a:buSzPts val="1100"/>
              <a:buFont typeface="Arial"/>
              <a:buNone/>
            </a:pPr>
            <a:r>
              <a:rPr lang="en" sz="2200"/>
              <a:t>How Does </a:t>
            </a:r>
            <a:r>
              <a:rPr lang="en" sz="2200">
                <a:solidFill>
                  <a:srgbClr val="0000FF"/>
                </a:solidFill>
              </a:rPr>
              <a:t>Crime </a:t>
            </a:r>
            <a:r>
              <a:rPr lang="en" sz="2200"/>
              <a:t>Impact </a:t>
            </a:r>
            <a:r>
              <a:rPr lang="en" sz="2200">
                <a:solidFill>
                  <a:srgbClr val="980000"/>
                </a:solidFill>
              </a:rPr>
              <a:t>Real Estate Prices</a:t>
            </a:r>
            <a:r>
              <a:rPr b="1" lang="en" sz="2200">
                <a:solidFill>
                  <a:srgbClr val="980000"/>
                </a:solidFill>
              </a:rPr>
              <a:t> </a:t>
            </a:r>
            <a:endParaRPr b="1" sz="2200">
              <a:solidFill>
                <a:srgbClr val="980000"/>
              </a:solidFill>
            </a:endParaRPr>
          </a:p>
        </p:txBody>
      </p:sp>
      <p:sp>
        <p:nvSpPr>
          <p:cNvPr id="87" name="Google Shape;87;p13"/>
          <p:cNvSpPr txBox="1"/>
          <p:nvPr>
            <p:ph idx="1" type="subTitle"/>
          </p:nvPr>
        </p:nvSpPr>
        <p:spPr>
          <a:xfrm>
            <a:off x="309525" y="2712000"/>
            <a:ext cx="4562700" cy="1952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i="1" lang="en" sz="1700">
                <a:solidFill>
                  <a:srgbClr val="000000"/>
                </a:solidFill>
              </a:rPr>
              <a:t>Team Name:</a:t>
            </a:r>
            <a:r>
              <a:rPr i="1" lang="en" sz="1700">
                <a:solidFill>
                  <a:srgbClr val="000000"/>
                </a:solidFill>
              </a:rPr>
              <a:t> Group 5</a:t>
            </a:r>
            <a:endParaRPr i="1" sz="1700">
              <a:solidFill>
                <a:srgbClr val="000000"/>
              </a:solidFill>
            </a:endParaRPr>
          </a:p>
          <a:p>
            <a:pPr indent="0" lvl="0" marL="0" rtl="0" algn="l">
              <a:lnSpc>
                <a:spcPct val="115000"/>
              </a:lnSpc>
              <a:spcBef>
                <a:spcPts val="1800"/>
              </a:spcBef>
              <a:spcAft>
                <a:spcPts val="0"/>
              </a:spcAft>
              <a:buClr>
                <a:schemeClr val="dk1"/>
              </a:buClr>
              <a:buSzPts val="1100"/>
              <a:buFont typeface="Arial"/>
              <a:buNone/>
            </a:pPr>
            <a:r>
              <a:rPr b="1" i="1" lang="en" sz="1700">
                <a:solidFill>
                  <a:srgbClr val="000000"/>
                </a:solidFill>
              </a:rPr>
              <a:t>Team Members:</a:t>
            </a:r>
            <a:r>
              <a:rPr i="1" lang="en" sz="1700">
                <a:solidFill>
                  <a:srgbClr val="000000"/>
                </a:solidFill>
              </a:rPr>
              <a:t> </a:t>
            </a:r>
            <a:br>
              <a:rPr i="1" lang="en" sz="1700">
                <a:solidFill>
                  <a:srgbClr val="000000"/>
                </a:solidFill>
              </a:rPr>
            </a:br>
            <a:r>
              <a:rPr i="1" lang="en" sz="1700">
                <a:solidFill>
                  <a:srgbClr val="000000"/>
                </a:solidFill>
              </a:rPr>
              <a:t>Nate </a:t>
            </a:r>
            <a:r>
              <a:rPr i="1" lang="en" sz="1700">
                <a:solidFill>
                  <a:srgbClr val="000000"/>
                </a:solidFill>
              </a:rPr>
              <a:t>Marohl</a:t>
            </a:r>
            <a:r>
              <a:rPr i="1" lang="en" sz="1700">
                <a:solidFill>
                  <a:srgbClr val="000000"/>
                </a:solidFill>
              </a:rPr>
              <a:t>, Andrew Seaman, Michael Nutile</a:t>
            </a:r>
            <a:endParaRPr i="1" sz="1700">
              <a:solidFill>
                <a:srgbClr val="000000"/>
              </a:solidFill>
            </a:endParaRPr>
          </a:p>
          <a:p>
            <a:pPr indent="0" lvl="0" marL="0" rtl="0" algn="l">
              <a:spcBef>
                <a:spcPts val="60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6308300" y="1573325"/>
            <a:ext cx="2473850" cy="3007150"/>
          </a:xfrm>
          <a:prstGeom prst="rect">
            <a:avLst/>
          </a:prstGeom>
          <a:noFill/>
          <a:ln cap="flat" cmpd="sng" w="9525">
            <a:solidFill>
              <a:schemeClr val="dk2"/>
            </a:solidFill>
            <a:prstDash val="solid"/>
            <a:round/>
            <a:headEnd len="sm" w="sm" type="none"/>
            <a:tailEnd len="sm" w="sm" type="none"/>
          </a:ln>
        </p:spPr>
      </p:pic>
      <p:sp>
        <p:nvSpPr>
          <p:cNvPr id="89" name="Google Shape;89;p13"/>
          <p:cNvSpPr txBox="1"/>
          <p:nvPr/>
        </p:nvSpPr>
        <p:spPr>
          <a:xfrm>
            <a:off x="8778575" y="136467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1.</a:t>
            </a:r>
            <a:endParaRPr sz="1000">
              <a:latin typeface="Lato"/>
              <a:ea typeface="Lato"/>
              <a:cs typeface="Lato"/>
              <a:sym typeface="Lato"/>
            </a:endParaRPr>
          </a:p>
        </p:txBody>
      </p:sp>
      <p:sp>
        <p:nvSpPr>
          <p:cNvPr id="90" name="Google Shape;90;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3"/>
          <p:cNvSpPr txBox="1"/>
          <p:nvPr/>
        </p:nvSpPr>
        <p:spPr>
          <a:xfrm>
            <a:off x="408300" y="4686425"/>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1.https://journalistsresource.org/studies/economics/real-estate/the-impact-of-crime-on-property-values-research-roundup/?fbclid=IwAR2Oxqo5An7hHZMzp9ZvfjOzRb3LpLOxTMmt83Jz9osUyPGxTc5ZCTcQgJA</a:t>
            </a:r>
            <a:endParaRPr i="1" sz="800"/>
          </a:p>
          <a:p>
            <a:pPr indent="0" lvl="0" marL="0" rtl="0" algn="l">
              <a:spcBef>
                <a:spcPts val="0"/>
              </a:spcBef>
              <a:spcAft>
                <a:spcPts val="0"/>
              </a:spcAft>
              <a:buNone/>
            </a:pPr>
            <a:r>
              <a:t/>
            </a:r>
            <a:endParaRPr i="1"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803112" y="367550"/>
            <a:ext cx="6660125" cy="4535301"/>
          </a:xfrm>
          <a:prstGeom prst="rect">
            <a:avLst/>
          </a:prstGeom>
          <a:noFill/>
          <a:ln cap="flat" cmpd="sng" w="9525">
            <a:solidFill>
              <a:schemeClr val="dk2"/>
            </a:solidFill>
            <a:prstDash val="solid"/>
            <a:round/>
            <a:headEnd len="sm" w="sm" type="none"/>
            <a:tailEnd len="sm" w="sm" type="none"/>
          </a:ln>
        </p:spPr>
      </p:pic>
      <p:sp>
        <p:nvSpPr>
          <p:cNvPr id="187" name="Google Shape;18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193" name="Google Shape;19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Transforming</a:t>
            </a:r>
            <a:r>
              <a:rPr lang="en" sz="2900"/>
              <a:t> </a:t>
            </a:r>
            <a:r>
              <a:rPr lang="en" sz="2900">
                <a:solidFill>
                  <a:srgbClr val="980000"/>
                </a:solidFill>
              </a:rPr>
              <a:t>Dataset 2</a:t>
            </a:r>
            <a:r>
              <a:rPr lang="en" sz="2900"/>
              <a:t>:</a:t>
            </a:r>
            <a:endParaRPr sz="2900">
              <a:solidFill>
                <a:srgbClr val="980000"/>
              </a:solidFill>
            </a:endParaRPr>
          </a:p>
        </p:txBody>
      </p:sp>
      <p:sp>
        <p:nvSpPr>
          <p:cNvPr id="194" name="Google Shape;194;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800">
                <a:solidFill>
                  <a:srgbClr val="000000"/>
                </a:solidFill>
              </a:rPr>
              <a:t>Too many columns</a:t>
            </a:r>
            <a:endParaRPr sz="18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800">
                <a:solidFill>
                  <a:srgbClr val="000000"/>
                </a:solidFill>
              </a:rPr>
              <a:t>Group into summary data by Location</a:t>
            </a:r>
            <a:endParaRPr b="1" sz="1800" u="sng">
              <a:solidFill>
                <a:srgbClr val="000000"/>
              </a:solidFill>
            </a:endParaRPr>
          </a:p>
        </p:txBody>
      </p:sp>
      <p:pic>
        <p:nvPicPr>
          <p:cNvPr id="195" name="Google Shape;195;p23"/>
          <p:cNvPicPr preferRelativeResize="0"/>
          <p:nvPr/>
        </p:nvPicPr>
        <p:blipFill>
          <a:blip r:embed="rId3">
            <a:alphaModFix/>
          </a:blip>
          <a:stretch>
            <a:fillRect/>
          </a:stretch>
        </p:blipFill>
        <p:spPr>
          <a:xfrm>
            <a:off x="5406825" y="2078875"/>
            <a:ext cx="3448050" cy="516110"/>
          </a:xfrm>
          <a:prstGeom prst="rect">
            <a:avLst/>
          </a:prstGeom>
          <a:noFill/>
          <a:ln cap="flat" cmpd="sng" w="9525">
            <a:solidFill>
              <a:schemeClr val="dk2"/>
            </a:solidFill>
            <a:prstDash val="solid"/>
            <a:round/>
            <a:headEnd len="sm" w="sm" type="none"/>
            <a:tailEnd len="sm" w="sm" type="none"/>
          </a:ln>
        </p:spPr>
      </p:pic>
      <p:pic>
        <p:nvPicPr>
          <p:cNvPr id="196" name="Google Shape;196;p23"/>
          <p:cNvPicPr preferRelativeResize="0"/>
          <p:nvPr/>
        </p:nvPicPr>
        <p:blipFill>
          <a:blip r:embed="rId4">
            <a:alphaModFix/>
          </a:blip>
          <a:stretch>
            <a:fillRect/>
          </a:stretch>
        </p:blipFill>
        <p:spPr>
          <a:xfrm>
            <a:off x="5406825" y="2705875"/>
            <a:ext cx="3618849" cy="240925"/>
          </a:xfrm>
          <a:prstGeom prst="rect">
            <a:avLst/>
          </a:prstGeom>
          <a:noFill/>
          <a:ln cap="flat" cmpd="sng" w="9525">
            <a:solidFill>
              <a:schemeClr val="dk2"/>
            </a:solidFill>
            <a:prstDash val="solid"/>
            <a:round/>
            <a:headEnd len="sm" w="sm" type="none"/>
            <a:tailEnd len="sm" w="sm" type="none"/>
          </a:ln>
        </p:spPr>
      </p:pic>
      <p:sp>
        <p:nvSpPr>
          <p:cNvPr id="197" name="Google Shape;197;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680713" y="1107850"/>
            <a:ext cx="7782574" cy="3609524"/>
          </a:xfrm>
          <a:prstGeom prst="rect">
            <a:avLst/>
          </a:prstGeom>
          <a:noFill/>
          <a:ln cap="flat" cmpd="sng" w="9525">
            <a:solidFill>
              <a:schemeClr val="dk2"/>
            </a:solidFill>
            <a:prstDash val="solid"/>
            <a:round/>
            <a:headEnd len="sm" w="sm" type="none"/>
            <a:tailEnd len="sm" w="sm" type="none"/>
          </a:ln>
        </p:spPr>
      </p:pic>
      <p:sp>
        <p:nvSpPr>
          <p:cNvPr id="203" name="Google Shape;203;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209" name="Google Shape;20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Dataset 3: </a:t>
            </a:r>
            <a:r>
              <a:rPr lang="en" sz="2900">
                <a:solidFill>
                  <a:srgbClr val="38761D"/>
                </a:solidFill>
              </a:rPr>
              <a:t>Connection Data</a:t>
            </a:r>
            <a:endParaRPr sz="2900">
              <a:solidFill>
                <a:srgbClr val="38761D"/>
              </a:solidFill>
            </a:endParaRPr>
          </a:p>
        </p:txBody>
      </p:sp>
      <p:sp>
        <p:nvSpPr>
          <p:cNvPr id="210" name="Google Shape;210;p25"/>
          <p:cNvSpPr txBox="1"/>
          <p:nvPr>
            <p:ph idx="1" type="body"/>
          </p:nvPr>
        </p:nvSpPr>
        <p:spPr>
          <a:xfrm>
            <a:off x="272250" y="20026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b="1" lang="en" sz="1800" u="sng">
                <a:solidFill>
                  <a:srgbClr val="000000"/>
                </a:solidFill>
              </a:rPr>
              <a:t>Purpose:</a:t>
            </a:r>
            <a:r>
              <a:rPr lang="en" sz="1800">
                <a:solidFill>
                  <a:srgbClr val="000000"/>
                </a:solidFill>
              </a:rPr>
              <a:t> Identifies incidents in neighborhoods</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Many to many relationship</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Compiled via merge function</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Filtered on distance in miles (&lt;2 miles)</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Calculated via lat/long</a:t>
            </a:r>
            <a:endParaRPr sz="18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800">
                <a:solidFill>
                  <a:srgbClr val="000000"/>
                </a:solidFill>
              </a:rPr>
              <a:t>Group end result by neighborhood &amp; rank</a:t>
            </a:r>
            <a:endParaRPr sz="1800">
              <a:solidFill>
                <a:srgbClr val="000000"/>
              </a:solidFill>
            </a:endParaRPr>
          </a:p>
        </p:txBody>
      </p:sp>
      <p:pic>
        <p:nvPicPr>
          <p:cNvPr id="211" name="Google Shape;211;p25"/>
          <p:cNvPicPr preferRelativeResize="0"/>
          <p:nvPr/>
        </p:nvPicPr>
        <p:blipFill>
          <a:blip r:embed="rId3">
            <a:alphaModFix/>
          </a:blip>
          <a:stretch>
            <a:fillRect/>
          </a:stretch>
        </p:blipFill>
        <p:spPr>
          <a:xfrm>
            <a:off x="5597357" y="3181348"/>
            <a:ext cx="3341893" cy="421500"/>
          </a:xfrm>
          <a:prstGeom prst="rect">
            <a:avLst/>
          </a:prstGeom>
          <a:noFill/>
          <a:ln cap="flat" cmpd="sng" w="9525">
            <a:solidFill>
              <a:schemeClr val="dk2"/>
            </a:solidFill>
            <a:prstDash val="solid"/>
            <a:round/>
            <a:headEnd len="sm" w="sm" type="none"/>
            <a:tailEnd len="sm" w="sm" type="none"/>
          </a:ln>
        </p:spPr>
      </p:pic>
      <p:pic>
        <p:nvPicPr>
          <p:cNvPr id="212" name="Google Shape;212;p25"/>
          <p:cNvPicPr preferRelativeResize="0"/>
          <p:nvPr/>
        </p:nvPicPr>
        <p:blipFill>
          <a:blip r:embed="rId4">
            <a:alphaModFix/>
          </a:blip>
          <a:stretch>
            <a:fillRect/>
          </a:stretch>
        </p:blipFill>
        <p:spPr>
          <a:xfrm>
            <a:off x="5503625" y="3803150"/>
            <a:ext cx="3529350" cy="698700"/>
          </a:xfrm>
          <a:prstGeom prst="rect">
            <a:avLst/>
          </a:prstGeom>
          <a:noFill/>
          <a:ln cap="flat" cmpd="sng" w="9525">
            <a:solidFill>
              <a:schemeClr val="dk2"/>
            </a:solidFill>
            <a:prstDash val="solid"/>
            <a:round/>
            <a:headEnd len="sm" w="sm" type="none"/>
            <a:tailEnd len="sm" w="sm" type="none"/>
          </a:ln>
        </p:spPr>
      </p:pic>
      <p:pic>
        <p:nvPicPr>
          <p:cNvPr id="213" name="Google Shape;213;p25"/>
          <p:cNvPicPr preferRelativeResize="0"/>
          <p:nvPr/>
        </p:nvPicPr>
        <p:blipFill>
          <a:blip r:embed="rId5">
            <a:alphaModFix/>
          </a:blip>
          <a:stretch>
            <a:fillRect/>
          </a:stretch>
        </p:blipFill>
        <p:spPr>
          <a:xfrm>
            <a:off x="5920723" y="1840575"/>
            <a:ext cx="2847575" cy="1140475"/>
          </a:xfrm>
          <a:prstGeom prst="rect">
            <a:avLst/>
          </a:prstGeom>
          <a:noFill/>
          <a:ln cap="flat" cmpd="sng" w="9525">
            <a:solidFill>
              <a:schemeClr val="dk2"/>
            </a:solidFill>
            <a:prstDash val="solid"/>
            <a:round/>
            <a:headEnd len="sm" w="sm" type="none"/>
            <a:tailEnd len="sm" w="sm" type="none"/>
          </a:ln>
        </p:spPr>
      </p:pic>
      <p:pic>
        <p:nvPicPr>
          <p:cNvPr id="214" name="Google Shape;214;p25"/>
          <p:cNvPicPr preferRelativeResize="0"/>
          <p:nvPr/>
        </p:nvPicPr>
        <p:blipFill>
          <a:blip r:embed="rId6">
            <a:alphaModFix/>
          </a:blip>
          <a:stretch>
            <a:fillRect/>
          </a:stretch>
        </p:blipFill>
        <p:spPr>
          <a:xfrm>
            <a:off x="1030700" y="3956450"/>
            <a:ext cx="4189625" cy="1014125"/>
          </a:xfrm>
          <a:prstGeom prst="rect">
            <a:avLst/>
          </a:prstGeom>
          <a:noFill/>
          <a:ln cap="flat" cmpd="sng" w="9525">
            <a:solidFill>
              <a:schemeClr val="dk2"/>
            </a:solidFill>
            <a:prstDash val="solid"/>
            <a:round/>
            <a:headEnd len="sm" w="sm" type="none"/>
            <a:tailEnd len="sm" w="sm" type="none"/>
          </a:ln>
        </p:spPr>
      </p:pic>
      <p:sp>
        <p:nvSpPr>
          <p:cNvPr id="215" name="Google Shape;21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221" name="Google Shape;22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Conclusions Pt. 1:</a:t>
            </a:r>
            <a:endParaRPr sz="2900"/>
          </a:p>
        </p:txBody>
      </p:sp>
      <p:sp>
        <p:nvSpPr>
          <p:cNvPr id="222" name="Google Shape;222;p26"/>
          <p:cNvSpPr txBox="1"/>
          <p:nvPr>
            <p:ph idx="1" type="body"/>
          </p:nvPr>
        </p:nvSpPr>
        <p:spPr>
          <a:xfrm>
            <a:off x="729450" y="2171625"/>
            <a:ext cx="7688700" cy="567900"/>
          </a:xfrm>
          <a:prstGeom prst="rect">
            <a:avLst/>
          </a:prstGeom>
          <a:solidFill>
            <a:srgbClr val="0B539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rPr>
              <a:t>Count &amp; severity of incidents to price have a weak correlation</a:t>
            </a:r>
            <a:endParaRPr b="1" sz="1800">
              <a:solidFill>
                <a:srgbClr val="FFFFFF"/>
              </a:solidFill>
            </a:endParaRPr>
          </a:p>
        </p:txBody>
      </p:sp>
      <p:grpSp>
        <p:nvGrpSpPr>
          <p:cNvPr id="223" name="Google Shape;223;p26"/>
          <p:cNvGrpSpPr/>
          <p:nvPr/>
        </p:nvGrpSpPr>
        <p:grpSpPr>
          <a:xfrm>
            <a:off x="2552688" y="4020050"/>
            <a:ext cx="4038625" cy="969075"/>
            <a:chOff x="2552700" y="3602800"/>
            <a:chExt cx="4038625" cy="969075"/>
          </a:xfrm>
        </p:grpSpPr>
        <p:pic>
          <p:nvPicPr>
            <p:cNvPr id="224" name="Google Shape;224;p26"/>
            <p:cNvPicPr preferRelativeResize="0"/>
            <p:nvPr/>
          </p:nvPicPr>
          <p:blipFill>
            <a:blip r:embed="rId3">
              <a:alphaModFix/>
            </a:blip>
            <a:stretch>
              <a:fillRect/>
            </a:stretch>
          </p:blipFill>
          <p:spPr>
            <a:xfrm>
              <a:off x="2552700" y="3602800"/>
              <a:ext cx="4038600" cy="952500"/>
            </a:xfrm>
            <a:prstGeom prst="rect">
              <a:avLst/>
            </a:prstGeom>
            <a:noFill/>
            <a:ln cap="flat" cmpd="sng" w="9525">
              <a:solidFill>
                <a:schemeClr val="dk2"/>
              </a:solidFill>
              <a:prstDash val="solid"/>
              <a:round/>
              <a:headEnd len="sm" w="sm" type="none"/>
              <a:tailEnd len="sm" w="sm" type="none"/>
            </a:ln>
          </p:spPr>
        </p:pic>
        <p:sp>
          <p:nvSpPr>
            <p:cNvPr id="225" name="Google Shape;225;p26"/>
            <p:cNvSpPr/>
            <p:nvPr/>
          </p:nvSpPr>
          <p:spPr>
            <a:xfrm>
              <a:off x="3346225" y="4036675"/>
              <a:ext cx="3245100" cy="5352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6"/>
          <p:cNvSpPr txBox="1"/>
          <p:nvPr>
            <p:ph idx="1" type="body"/>
          </p:nvPr>
        </p:nvSpPr>
        <p:spPr>
          <a:xfrm>
            <a:off x="727650" y="2981100"/>
            <a:ext cx="7688700" cy="567900"/>
          </a:xfrm>
          <a:prstGeom prst="rect">
            <a:avLst/>
          </a:prstGeom>
          <a:solidFill>
            <a:srgbClr val="0B539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rPr>
              <a:t>Location rank is more correlated to price than incident c</a:t>
            </a:r>
            <a:r>
              <a:rPr b="1" lang="en" sz="1800">
                <a:solidFill>
                  <a:srgbClr val="FFFFFF"/>
                </a:solidFill>
              </a:rPr>
              <a:t>ount &amp; severity</a:t>
            </a:r>
            <a:endParaRPr b="1" sz="1800">
              <a:solidFill>
                <a:srgbClr val="FFFFFF"/>
              </a:solidFill>
            </a:endParaRPr>
          </a:p>
        </p:txBody>
      </p:sp>
      <p:sp>
        <p:nvSpPr>
          <p:cNvPr id="227" name="Google Shape;22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233" name="Google Shape;23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Conclusions Pt. 2:</a:t>
            </a:r>
            <a:endParaRPr sz="2900"/>
          </a:p>
        </p:txBody>
      </p:sp>
      <p:sp>
        <p:nvSpPr>
          <p:cNvPr id="234" name="Google Shape;234;p27"/>
          <p:cNvSpPr txBox="1"/>
          <p:nvPr>
            <p:ph idx="1" type="body"/>
          </p:nvPr>
        </p:nvSpPr>
        <p:spPr>
          <a:xfrm>
            <a:off x="729450" y="2095425"/>
            <a:ext cx="7688700" cy="567900"/>
          </a:xfrm>
          <a:prstGeom prst="rect">
            <a:avLst/>
          </a:prstGeom>
          <a:solidFill>
            <a:srgbClr val="0B539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rPr>
              <a:t>Location rank in bins (&lt;5) is more correlated to price than straight rank</a:t>
            </a:r>
            <a:endParaRPr b="1" sz="1800">
              <a:solidFill>
                <a:srgbClr val="FFFFFF"/>
              </a:solidFill>
            </a:endParaRPr>
          </a:p>
        </p:txBody>
      </p:sp>
      <p:sp>
        <p:nvSpPr>
          <p:cNvPr id="235" name="Google Shape;235;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6" name="Google Shape;236;p27"/>
          <p:cNvGrpSpPr/>
          <p:nvPr/>
        </p:nvGrpSpPr>
        <p:grpSpPr>
          <a:xfrm>
            <a:off x="242451" y="3532745"/>
            <a:ext cx="4526692" cy="812490"/>
            <a:chOff x="2589913" y="4105575"/>
            <a:chExt cx="3964176" cy="711525"/>
          </a:xfrm>
        </p:grpSpPr>
        <p:pic>
          <p:nvPicPr>
            <p:cNvPr id="237" name="Google Shape;237;p27"/>
            <p:cNvPicPr preferRelativeResize="0"/>
            <p:nvPr/>
          </p:nvPicPr>
          <p:blipFill>
            <a:blip r:embed="rId3">
              <a:alphaModFix/>
            </a:blip>
            <a:stretch>
              <a:fillRect/>
            </a:stretch>
          </p:blipFill>
          <p:spPr>
            <a:xfrm>
              <a:off x="2589913" y="4105575"/>
              <a:ext cx="3964176" cy="711525"/>
            </a:xfrm>
            <a:prstGeom prst="rect">
              <a:avLst/>
            </a:prstGeom>
            <a:noFill/>
            <a:ln cap="flat" cmpd="sng" w="9525">
              <a:solidFill>
                <a:schemeClr val="dk2"/>
              </a:solidFill>
              <a:prstDash val="solid"/>
              <a:round/>
              <a:headEnd len="sm" w="sm" type="none"/>
              <a:tailEnd len="sm" w="sm" type="none"/>
            </a:ln>
          </p:spPr>
        </p:pic>
        <p:sp>
          <p:nvSpPr>
            <p:cNvPr id="238" name="Google Shape;238;p27"/>
            <p:cNvSpPr/>
            <p:nvPr/>
          </p:nvSpPr>
          <p:spPr>
            <a:xfrm>
              <a:off x="5641149" y="4413800"/>
              <a:ext cx="912900" cy="3936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9" name="Google Shape;239;p27"/>
          <p:cNvPicPr preferRelativeResize="0"/>
          <p:nvPr/>
        </p:nvPicPr>
        <p:blipFill>
          <a:blip r:embed="rId4">
            <a:alphaModFix/>
          </a:blip>
          <a:stretch>
            <a:fillRect/>
          </a:stretch>
        </p:blipFill>
        <p:spPr>
          <a:xfrm>
            <a:off x="4931350" y="2942800"/>
            <a:ext cx="3442749" cy="20704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8"/>
          <p:cNvPicPr preferRelativeResize="0"/>
          <p:nvPr/>
        </p:nvPicPr>
        <p:blipFill>
          <a:blip r:embed="rId3">
            <a:alphaModFix/>
          </a:blip>
          <a:stretch>
            <a:fillRect/>
          </a:stretch>
        </p:blipFill>
        <p:spPr>
          <a:xfrm>
            <a:off x="3401218" y="568400"/>
            <a:ext cx="1585557" cy="1510475"/>
          </a:xfrm>
          <a:prstGeom prst="rect">
            <a:avLst/>
          </a:prstGeom>
          <a:noFill/>
          <a:ln>
            <a:noFill/>
          </a:ln>
        </p:spPr>
      </p:pic>
      <p:sp>
        <p:nvSpPr>
          <p:cNvPr id="245" name="Google Shape;245;p28"/>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246" name="Google Shape;24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Findings</a:t>
            </a:r>
            <a:endParaRPr sz="2900"/>
          </a:p>
        </p:txBody>
      </p:sp>
      <p:sp>
        <p:nvSpPr>
          <p:cNvPr id="247" name="Google Shape;24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Incident count &amp; impact are only weakly correlated to real estate price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Demand for housing </a:t>
            </a:r>
            <a:r>
              <a:rPr lang="en" sz="1800">
                <a:solidFill>
                  <a:srgbClr val="000000"/>
                </a:solidFill>
              </a:rPr>
              <a:t>close to jobs </a:t>
            </a:r>
            <a:r>
              <a:rPr lang="en" sz="1800">
                <a:solidFill>
                  <a:srgbClr val="000000"/>
                </a:solidFill>
              </a:rPr>
              <a:t>is higher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Greater populated areas have more crime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Security between houses and apartments vary greatly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Distance from crimes vary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Income inequality in the Bay Area</a:t>
            </a:r>
            <a:endParaRPr sz="1800">
              <a:solidFill>
                <a:srgbClr val="000000"/>
              </a:solidFill>
            </a:endParaRPr>
          </a:p>
        </p:txBody>
      </p:sp>
      <p:sp>
        <p:nvSpPr>
          <p:cNvPr id="248" name="Google Shape;248;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28"/>
          <p:cNvSpPr txBox="1"/>
          <p:nvPr/>
        </p:nvSpPr>
        <p:spPr>
          <a:xfrm>
            <a:off x="408300" y="4686425"/>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8</a:t>
            </a:r>
            <a:r>
              <a:rPr i="1" lang="en" sz="800"/>
              <a:t>. </a:t>
            </a:r>
            <a:r>
              <a:rPr i="1" lang="en" sz="800" u="sng">
                <a:solidFill>
                  <a:schemeClr val="hlink"/>
                </a:solidFill>
                <a:hlinkClick r:id="rId4"/>
              </a:rPr>
              <a:t>https://www.kqed.org/news/11799308/bay-area-has-highest-income-inequality-in-california</a:t>
            </a:r>
            <a:endParaRPr i="1" sz="800"/>
          </a:p>
          <a:p>
            <a:pPr indent="0" lvl="0" marL="0" rtl="0" algn="l">
              <a:spcBef>
                <a:spcPts val="0"/>
              </a:spcBef>
              <a:spcAft>
                <a:spcPts val="0"/>
              </a:spcAft>
              <a:buNone/>
            </a:pPr>
            <a:r>
              <a:rPr i="1" lang="en" sz="800"/>
              <a:t>9. &amp; 10. Project Data Heatmap layover of Map found here  </a:t>
            </a:r>
            <a:r>
              <a:rPr i="1" lang="en" sz="800" u="sng">
                <a:solidFill>
                  <a:schemeClr val="accent5"/>
                </a:solidFill>
                <a:hlinkClick r:id="rId5">
                  <a:extLst>
                    <a:ext uri="{A12FA001-AC4F-418D-AE19-62706E023703}">
                      <ahyp:hlinkClr val="tx"/>
                    </a:ext>
                  </a:extLst>
                </a:hlinkClick>
              </a:rPr>
              <a:t>https://www.google.com/search?q=sf+map&amp;oq=sf+map&amp;aqs</a:t>
            </a:r>
            <a:endParaRPr i="1" sz="800"/>
          </a:p>
          <a:p>
            <a:pPr indent="0" lvl="0" marL="0" rtl="0" algn="l">
              <a:spcBef>
                <a:spcPts val="0"/>
              </a:spcBef>
              <a:spcAft>
                <a:spcPts val="0"/>
              </a:spcAft>
              <a:buNone/>
            </a:pPr>
            <a:r>
              <a:t/>
            </a:r>
            <a:endParaRPr i="1" sz="800"/>
          </a:p>
        </p:txBody>
      </p:sp>
      <p:sp>
        <p:nvSpPr>
          <p:cNvPr id="250" name="Google Shape;250;p28"/>
          <p:cNvSpPr txBox="1"/>
          <p:nvPr/>
        </p:nvSpPr>
        <p:spPr>
          <a:xfrm>
            <a:off x="5004625" y="398687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8</a:t>
            </a:r>
            <a:r>
              <a:rPr lang="en" sz="1000">
                <a:latin typeface="Lato"/>
                <a:ea typeface="Lato"/>
                <a:cs typeface="Lato"/>
                <a:sym typeface="Lato"/>
              </a:rPr>
              <a:t>.</a:t>
            </a:r>
            <a:endParaRPr sz="1000">
              <a:latin typeface="Lato"/>
              <a:ea typeface="Lato"/>
              <a:cs typeface="Lato"/>
              <a:sym typeface="Lato"/>
            </a:endParaRPr>
          </a:p>
        </p:txBody>
      </p:sp>
      <p:pic>
        <p:nvPicPr>
          <p:cNvPr id="251" name="Google Shape;251;p28"/>
          <p:cNvPicPr preferRelativeResize="0"/>
          <p:nvPr/>
        </p:nvPicPr>
        <p:blipFill rotWithShape="1">
          <a:blip r:embed="rId6">
            <a:alphaModFix/>
          </a:blip>
          <a:srcRect b="9057" l="0" r="0" t="0"/>
          <a:stretch/>
        </p:blipFill>
        <p:spPr>
          <a:xfrm>
            <a:off x="5577575" y="515525"/>
            <a:ext cx="1925075" cy="1510476"/>
          </a:xfrm>
          <a:prstGeom prst="rect">
            <a:avLst/>
          </a:prstGeom>
          <a:noFill/>
          <a:ln>
            <a:noFill/>
          </a:ln>
        </p:spPr>
      </p:pic>
      <p:sp>
        <p:nvSpPr>
          <p:cNvPr id="252" name="Google Shape;252;p28"/>
          <p:cNvSpPr txBox="1"/>
          <p:nvPr/>
        </p:nvSpPr>
        <p:spPr>
          <a:xfrm>
            <a:off x="4931225" y="51552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9</a:t>
            </a:r>
            <a:r>
              <a:rPr lang="en" sz="1000">
                <a:latin typeface="Lato"/>
                <a:ea typeface="Lato"/>
                <a:cs typeface="Lato"/>
                <a:sym typeface="Lato"/>
              </a:rPr>
              <a:t>.</a:t>
            </a:r>
            <a:endParaRPr sz="1000">
              <a:latin typeface="Lato"/>
              <a:ea typeface="Lato"/>
              <a:cs typeface="Lato"/>
              <a:sym typeface="Lato"/>
            </a:endParaRPr>
          </a:p>
        </p:txBody>
      </p:sp>
      <p:sp>
        <p:nvSpPr>
          <p:cNvPr id="253" name="Google Shape;253;p28"/>
          <p:cNvSpPr txBox="1"/>
          <p:nvPr/>
        </p:nvSpPr>
        <p:spPr>
          <a:xfrm>
            <a:off x="7420625" y="51552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10</a:t>
            </a:r>
            <a:r>
              <a:rPr lang="en" sz="1000">
                <a:latin typeface="Lato"/>
                <a:ea typeface="Lato"/>
                <a:cs typeface="Lato"/>
                <a:sym typeface="Lato"/>
              </a:rPr>
              <a:t>.</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259" name="Google Shape;259;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29"/>
          <p:cNvPicPr preferRelativeResize="0"/>
          <p:nvPr/>
        </p:nvPicPr>
        <p:blipFill>
          <a:blip r:embed="rId3">
            <a:alphaModFix/>
          </a:blip>
          <a:stretch>
            <a:fillRect/>
          </a:stretch>
        </p:blipFill>
        <p:spPr>
          <a:xfrm>
            <a:off x="2604851" y="1573801"/>
            <a:ext cx="3934300" cy="3329050"/>
          </a:xfrm>
          <a:prstGeom prst="rect">
            <a:avLst/>
          </a:prstGeom>
          <a:noFill/>
          <a:ln cap="flat" cmpd="sng" w="9525">
            <a:solidFill>
              <a:schemeClr val="dk2"/>
            </a:solidFill>
            <a:prstDash val="solid"/>
            <a:round/>
            <a:headEnd len="sm" w="sm" type="none"/>
            <a:tailEnd len="sm" w="sm" type="none"/>
          </a:ln>
        </p:spPr>
      </p:pic>
      <p:sp>
        <p:nvSpPr>
          <p:cNvPr id="261" name="Google Shape;261;p29"/>
          <p:cNvSpPr txBox="1"/>
          <p:nvPr>
            <p:ph idx="1" type="body"/>
          </p:nvPr>
        </p:nvSpPr>
        <p:spPr>
          <a:xfrm>
            <a:off x="1895550" y="650600"/>
            <a:ext cx="5352900" cy="88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i="1" lang="en" sz="1800">
                <a:solidFill>
                  <a:srgbClr val="000000"/>
                </a:solidFill>
              </a:rPr>
              <a:t>Note:</a:t>
            </a:r>
            <a:r>
              <a:rPr i="1" lang="en" sz="1800">
                <a:solidFill>
                  <a:srgbClr val="000000"/>
                </a:solidFill>
              </a:rPr>
              <a:t> Out of the top 10 locations with the highest crime, only 1 has a price less than the average for SF!</a:t>
            </a:r>
            <a:endParaRPr i="1" sz="1800">
              <a:solidFill>
                <a:srgbClr val="000000"/>
              </a:solidFill>
            </a:endParaRPr>
          </a:p>
        </p:txBody>
      </p:sp>
      <p:sp>
        <p:nvSpPr>
          <p:cNvPr id="262" name="Google Shape;262;p29"/>
          <p:cNvSpPr/>
          <p:nvPr/>
        </p:nvSpPr>
        <p:spPr>
          <a:xfrm>
            <a:off x="2604850" y="1790400"/>
            <a:ext cx="1327200" cy="3285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4530575" y="3916325"/>
            <a:ext cx="765600" cy="2406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0"/>
          <p:cNvPicPr preferRelativeResize="0"/>
          <p:nvPr/>
        </p:nvPicPr>
        <p:blipFill>
          <a:blip r:embed="rId3">
            <a:alphaModFix/>
          </a:blip>
          <a:stretch>
            <a:fillRect/>
          </a:stretch>
        </p:blipFill>
        <p:spPr>
          <a:xfrm>
            <a:off x="246788" y="1761875"/>
            <a:ext cx="4628025" cy="3253025"/>
          </a:xfrm>
          <a:prstGeom prst="rect">
            <a:avLst/>
          </a:prstGeom>
          <a:noFill/>
          <a:ln>
            <a:noFill/>
          </a:ln>
        </p:spPr>
      </p:pic>
      <p:sp>
        <p:nvSpPr>
          <p:cNvPr id="269" name="Google Shape;269;p30"/>
          <p:cNvSpPr txBox="1"/>
          <p:nvPr>
            <p:ph type="title"/>
          </p:nvPr>
        </p:nvSpPr>
        <p:spPr>
          <a:xfrm>
            <a:off x="523325" y="523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270" name="Google Shape;270;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71" name="Google Shape;271;p30"/>
          <p:cNvCxnSpPr/>
          <p:nvPr/>
        </p:nvCxnSpPr>
        <p:spPr>
          <a:xfrm>
            <a:off x="592650" y="2927625"/>
            <a:ext cx="3936300" cy="1099500"/>
          </a:xfrm>
          <a:prstGeom prst="straightConnector1">
            <a:avLst/>
          </a:prstGeom>
          <a:noFill/>
          <a:ln cap="flat" cmpd="sng" w="28575">
            <a:solidFill>
              <a:srgbClr val="FF0000"/>
            </a:solidFill>
            <a:prstDash val="solid"/>
            <a:round/>
            <a:headEnd len="med" w="med" type="none"/>
            <a:tailEnd len="med" w="med" type="none"/>
          </a:ln>
        </p:spPr>
      </p:cxnSp>
      <p:sp>
        <p:nvSpPr>
          <p:cNvPr id="272" name="Google Shape;272;p30"/>
          <p:cNvSpPr txBox="1"/>
          <p:nvPr/>
        </p:nvSpPr>
        <p:spPr>
          <a:xfrm>
            <a:off x="1597750" y="1374225"/>
            <a:ext cx="21813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Mission Neighborhood</a:t>
            </a:r>
            <a:endParaRPr b="1" u="sng">
              <a:latin typeface="Lato"/>
              <a:ea typeface="Lato"/>
              <a:cs typeface="Lato"/>
              <a:sym typeface="Lato"/>
            </a:endParaRPr>
          </a:p>
        </p:txBody>
      </p:sp>
      <p:sp>
        <p:nvSpPr>
          <p:cNvPr id="273" name="Google Shape;273;p30"/>
          <p:cNvSpPr txBox="1"/>
          <p:nvPr/>
        </p:nvSpPr>
        <p:spPr>
          <a:xfrm>
            <a:off x="4698900" y="523575"/>
            <a:ext cx="4445100" cy="20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took the police data and performed time series analysis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 each Neighborhood we got a slope and standard deviation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Decreasing slope = crime going down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Increasing slope = crime going up</a:t>
            </a:r>
            <a:endParaRPr>
              <a:latin typeface="Lato"/>
              <a:ea typeface="Lato"/>
              <a:cs typeface="Lato"/>
              <a:sym typeface="Lato"/>
            </a:endParaRPr>
          </a:p>
        </p:txBody>
      </p:sp>
      <p:sp>
        <p:nvSpPr>
          <p:cNvPr id="274" name="Google Shape;274;p30"/>
          <p:cNvSpPr txBox="1"/>
          <p:nvPr/>
        </p:nvSpPr>
        <p:spPr>
          <a:xfrm>
            <a:off x="4987125" y="1992525"/>
            <a:ext cx="3504300" cy="158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found that</a:t>
            </a:r>
            <a:r>
              <a:rPr lang="en">
                <a:solidFill>
                  <a:srgbClr val="FF0000"/>
                </a:solidFill>
                <a:latin typeface="Lato"/>
                <a:ea typeface="Lato"/>
                <a:cs typeface="Lato"/>
                <a:sym typeface="Lato"/>
              </a:rPr>
              <a:t> China Town</a:t>
            </a:r>
            <a:r>
              <a:rPr lang="en">
                <a:latin typeface="Lato"/>
                <a:ea typeface="Lato"/>
                <a:cs typeface="Lato"/>
                <a:sym typeface="Lato"/>
              </a:rPr>
              <a:t> is the only neighborhood with a slope &lt; average slope AND std &lt; average std</a:t>
            </a:r>
            <a:endParaRPr>
              <a:latin typeface="Lato"/>
              <a:ea typeface="Lato"/>
              <a:cs typeface="Lato"/>
              <a:sym typeface="Lato"/>
            </a:endParaRPr>
          </a:p>
        </p:txBody>
      </p:sp>
      <p:pic>
        <p:nvPicPr>
          <p:cNvPr id="275" name="Google Shape;275;p30"/>
          <p:cNvPicPr preferRelativeResize="0"/>
          <p:nvPr/>
        </p:nvPicPr>
        <p:blipFill>
          <a:blip r:embed="rId4">
            <a:alphaModFix/>
          </a:blip>
          <a:stretch>
            <a:fillRect/>
          </a:stretch>
        </p:blipFill>
        <p:spPr>
          <a:xfrm>
            <a:off x="5433499" y="2927627"/>
            <a:ext cx="2611550" cy="218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727650" y="1279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a:p>
            <a:pPr indent="0" lvl="0" marL="0" rtl="0" algn="l">
              <a:spcBef>
                <a:spcPts val="0"/>
              </a:spcBef>
              <a:spcAft>
                <a:spcPts val="0"/>
              </a:spcAft>
              <a:buNone/>
            </a:pPr>
            <a:r>
              <a:t/>
            </a:r>
            <a:endParaRPr/>
          </a:p>
        </p:txBody>
      </p:sp>
      <p:sp>
        <p:nvSpPr>
          <p:cNvPr id="281" name="Google Shape;28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2" name="Google Shape;282;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97" name="Google Shape;97;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Agenda</a:t>
            </a:r>
            <a:endParaRPr sz="2900"/>
          </a:p>
        </p:txBody>
      </p:sp>
      <p:sp>
        <p:nvSpPr>
          <p:cNvPr id="98" name="Google Shape;98;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Problem Statement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Data Overview</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Cleaning &amp; Transformation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Merging &amp; Grouping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Conclusions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Findings</a:t>
            </a:r>
            <a:endParaRPr sz="1800">
              <a:solidFill>
                <a:srgbClr val="000000"/>
              </a:solidFill>
            </a:endParaRPr>
          </a:p>
        </p:txBody>
      </p:sp>
      <p:sp>
        <p:nvSpPr>
          <p:cNvPr id="99" name="Google Shape;99;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4"/>
          <p:cNvPicPr preferRelativeResize="0"/>
          <p:nvPr/>
        </p:nvPicPr>
        <p:blipFill>
          <a:blip r:embed="rId3">
            <a:alphaModFix/>
          </a:blip>
          <a:stretch>
            <a:fillRect/>
          </a:stretch>
        </p:blipFill>
        <p:spPr>
          <a:xfrm>
            <a:off x="4725945" y="1588975"/>
            <a:ext cx="3403875" cy="2580149"/>
          </a:xfrm>
          <a:prstGeom prst="rect">
            <a:avLst/>
          </a:prstGeom>
          <a:noFill/>
          <a:ln>
            <a:noFill/>
          </a:ln>
        </p:spPr>
      </p:pic>
      <p:sp>
        <p:nvSpPr>
          <p:cNvPr id="101" name="Google Shape;101;p14"/>
          <p:cNvSpPr txBox="1"/>
          <p:nvPr/>
        </p:nvSpPr>
        <p:spPr>
          <a:xfrm>
            <a:off x="319375" y="4749850"/>
            <a:ext cx="90849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2. </a:t>
            </a:r>
            <a:r>
              <a:rPr i="1" lang="en" sz="800" u="sng">
                <a:solidFill>
                  <a:schemeClr val="hlink"/>
                </a:solidFill>
                <a:hlinkClick r:id="rId4"/>
              </a:rPr>
              <a:t>https://www.clipartmax.com/download/m2i8K9i8Z5G6Z5N4_meeting-room-clip-art-meeting-room-clip-art/</a:t>
            </a:r>
            <a:endParaRPr/>
          </a:p>
        </p:txBody>
      </p:sp>
      <p:sp>
        <p:nvSpPr>
          <p:cNvPr id="102" name="Google Shape;102;p14"/>
          <p:cNvSpPr txBox="1"/>
          <p:nvPr/>
        </p:nvSpPr>
        <p:spPr>
          <a:xfrm>
            <a:off x="8175100" y="1803300"/>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2</a:t>
            </a:r>
            <a:r>
              <a:rPr lang="en" sz="1000">
                <a:latin typeface="Lato"/>
                <a:ea typeface="Lato"/>
                <a:cs typeface="Lato"/>
                <a:sym typeface="Lato"/>
              </a:rPr>
              <a:t>.</a:t>
            </a:r>
            <a:endParaRPr sz="1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2"/>
          <p:cNvPicPr preferRelativeResize="0"/>
          <p:nvPr/>
        </p:nvPicPr>
        <p:blipFill>
          <a:blip r:embed="rId3">
            <a:alphaModFix/>
          </a:blip>
          <a:stretch>
            <a:fillRect/>
          </a:stretch>
        </p:blipFill>
        <p:spPr>
          <a:xfrm>
            <a:off x="2118625" y="1291338"/>
            <a:ext cx="5314950" cy="3724275"/>
          </a:xfrm>
          <a:prstGeom prst="rect">
            <a:avLst/>
          </a:prstGeom>
          <a:noFill/>
          <a:ln>
            <a:noFill/>
          </a:ln>
        </p:spPr>
      </p:pic>
      <p:sp>
        <p:nvSpPr>
          <p:cNvPr id="289" name="Google Shape;289;p32"/>
          <p:cNvSpPr txBox="1"/>
          <p:nvPr>
            <p:ph type="title"/>
          </p:nvPr>
        </p:nvSpPr>
        <p:spPr>
          <a:xfrm>
            <a:off x="523325" y="523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 - All Neighborhoods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650925" y="425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 and Slope Trend</a:t>
            </a:r>
            <a:endParaRPr/>
          </a:p>
        </p:txBody>
      </p:sp>
      <p:sp>
        <p:nvSpPr>
          <p:cNvPr id="295" name="Google Shape;295;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33"/>
          <p:cNvPicPr preferRelativeResize="0"/>
          <p:nvPr/>
        </p:nvPicPr>
        <p:blipFill>
          <a:blip r:embed="rId3">
            <a:alphaModFix/>
          </a:blip>
          <a:stretch>
            <a:fillRect/>
          </a:stretch>
        </p:blipFill>
        <p:spPr>
          <a:xfrm>
            <a:off x="144200" y="1047250"/>
            <a:ext cx="4247443" cy="3878100"/>
          </a:xfrm>
          <a:prstGeom prst="rect">
            <a:avLst/>
          </a:prstGeom>
          <a:noFill/>
          <a:ln>
            <a:noFill/>
          </a:ln>
        </p:spPr>
      </p:pic>
      <p:pic>
        <p:nvPicPr>
          <p:cNvPr id="297" name="Google Shape;297;p33"/>
          <p:cNvPicPr preferRelativeResize="0"/>
          <p:nvPr/>
        </p:nvPicPr>
        <p:blipFill>
          <a:blip r:embed="rId4">
            <a:alphaModFix/>
          </a:blip>
          <a:stretch>
            <a:fillRect/>
          </a:stretch>
        </p:blipFill>
        <p:spPr>
          <a:xfrm>
            <a:off x="4523326" y="1047250"/>
            <a:ext cx="4153399" cy="379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34"/>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303" name="Google Shape;30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Crime and </a:t>
            </a:r>
            <a:r>
              <a:rPr lang="en" sz="2900"/>
              <a:t>Real Estate</a:t>
            </a:r>
            <a:r>
              <a:rPr lang="en" sz="2900"/>
              <a:t> Closeup Snapshot</a:t>
            </a:r>
            <a:endParaRPr sz="2900"/>
          </a:p>
        </p:txBody>
      </p:sp>
      <p:sp>
        <p:nvSpPr>
          <p:cNvPr id="304" name="Google Shape;304;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4"/>
          <p:cNvSpPr txBox="1"/>
          <p:nvPr/>
        </p:nvSpPr>
        <p:spPr>
          <a:xfrm>
            <a:off x="5004625" y="398687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8.</a:t>
            </a:r>
            <a:endParaRPr sz="1000">
              <a:latin typeface="Lato"/>
              <a:ea typeface="Lato"/>
              <a:cs typeface="Lato"/>
              <a:sym typeface="Lato"/>
            </a:endParaRPr>
          </a:p>
        </p:txBody>
      </p:sp>
      <p:pic>
        <p:nvPicPr>
          <p:cNvPr id="306" name="Google Shape;306;p34"/>
          <p:cNvPicPr preferRelativeResize="0"/>
          <p:nvPr/>
        </p:nvPicPr>
        <p:blipFill rotWithShape="1">
          <a:blip r:embed="rId3">
            <a:alphaModFix/>
          </a:blip>
          <a:srcRect b="11182" l="0" r="0" t="0"/>
          <a:stretch/>
        </p:blipFill>
        <p:spPr>
          <a:xfrm>
            <a:off x="5084775" y="2190925"/>
            <a:ext cx="3370175" cy="2952574"/>
          </a:xfrm>
          <a:prstGeom prst="rect">
            <a:avLst/>
          </a:prstGeom>
          <a:noFill/>
          <a:ln>
            <a:noFill/>
          </a:ln>
        </p:spPr>
      </p:pic>
      <p:pic>
        <p:nvPicPr>
          <p:cNvPr id="307" name="Google Shape;307;p34"/>
          <p:cNvPicPr preferRelativeResize="0"/>
          <p:nvPr/>
        </p:nvPicPr>
        <p:blipFill rotWithShape="1">
          <a:blip r:embed="rId4">
            <a:alphaModFix amt="29000"/>
          </a:blip>
          <a:srcRect b="0" l="0" r="0" t="10265"/>
          <a:stretch/>
        </p:blipFill>
        <p:spPr>
          <a:xfrm>
            <a:off x="869300" y="1940161"/>
            <a:ext cx="3529175" cy="2743800"/>
          </a:xfrm>
          <a:prstGeom prst="rect">
            <a:avLst/>
          </a:prstGeom>
          <a:noFill/>
          <a:ln>
            <a:noFill/>
          </a:ln>
        </p:spPr>
      </p:pic>
      <p:pic>
        <p:nvPicPr>
          <p:cNvPr id="308" name="Google Shape;308;p34"/>
          <p:cNvPicPr preferRelativeResize="0"/>
          <p:nvPr/>
        </p:nvPicPr>
        <p:blipFill rotWithShape="1">
          <a:blip r:embed="rId4">
            <a:alphaModFix amt="29000"/>
          </a:blip>
          <a:srcRect b="0" l="0" r="0" t="10570"/>
          <a:stretch/>
        </p:blipFill>
        <p:spPr>
          <a:xfrm>
            <a:off x="5519850" y="2026450"/>
            <a:ext cx="3427050" cy="2655325"/>
          </a:xfrm>
          <a:prstGeom prst="rect">
            <a:avLst/>
          </a:prstGeom>
          <a:noFill/>
          <a:ln>
            <a:noFill/>
          </a:ln>
        </p:spPr>
      </p:pic>
      <p:sp>
        <p:nvSpPr>
          <p:cNvPr id="309" name="Google Shape;309;p34"/>
          <p:cNvSpPr txBox="1"/>
          <p:nvPr/>
        </p:nvSpPr>
        <p:spPr>
          <a:xfrm>
            <a:off x="0" y="4770250"/>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800"/>
          </a:p>
          <a:p>
            <a:pPr indent="0" lvl="0" marL="0" rtl="0" algn="l">
              <a:spcBef>
                <a:spcPts val="0"/>
              </a:spcBef>
              <a:spcAft>
                <a:spcPts val="0"/>
              </a:spcAft>
              <a:buNone/>
            </a:pPr>
            <a:r>
              <a:rPr i="1" lang="en" sz="800"/>
              <a:t>9. &amp; 10. Project H</a:t>
            </a:r>
            <a:r>
              <a:rPr i="1" lang="en" sz="800"/>
              <a:t>eatmap layover of Map found here  </a:t>
            </a:r>
            <a:r>
              <a:rPr i="1" lang="en" sz="800" u="sng">
                <a:solidFill>
                  <a:schemeClr val="hlink"/>
                </a:solidFill>
                <a:hlinkClick r:id="rId5"/>
              </a:rPr>
              <a:t>https://www.google.com/search?q=sf+map&amp;oq=sf+map&amp;aqs</a:t>
            </a:r>
            <a:endParaRPr i="1" sz="800"/>
          </a:p>
        </p:txBody>
      </p:sp>
      <p:sp>
        <p:nvSpPr>
          <p:cNvPr id="310" name="Google Shape;310;p34"/>
          <p:cNvSpPr txBox="1"/>
          <p:nvPr/>
        </p:nvSpPr>
        <p:spPr>
          <a:xfrm>
            <a:off x="3697450" y="2026450"/>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9.</a:t>
            </a:r>
            <a:endParaRPr sz="1000">
              <a:latin typeface="Lato"/>
              <a:ea typeface="Lato"/>
              <a:cs typeface="Lato"/>
              <a:sym typeface="Lato"/>
            </a:endParaRPr>
          </a:p>
        </p:txBody>
      </p:sp>
      <p:sp>
        <p:nvSpPr>
          <p:cNvPr id="311" name="Google Shape;311;p34"/>
          <p:cNvSpPr txBox="1"/>
          <p:nvPr/>
        </p:nvSpPr>
        <p:spPr>
          <a:xfrm>
            <a:off x="8585700" y="2026450"/>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10</a:t>
            </a:r>
            <a:r>
              <a:rPr lang="en" sz="1000">
                <a:latin typeface="Lato"/>
                <a:ea typeface="Lato"/>
                <a:cs typeface="Lato"/>
                <a:sym typeface="Lato"/>
              </a:rPr>
              <a:t>.</a:t>
            </a:r>
            <a:endParaRPr sz="1000">
              <a:latin typeface="Lato"/>
              <a:ea typeface="Lato"/>
              <a:cs typeface="Lato"/>
              <a:sym typeface="Lato"/>
            </a:endParaRPr>
          </a:p>
        </p:txBody>
      </p:sp>
      <p:pic>
        <p:nvPicPr>
          <p:cNvPr id="312" name="Google Shape;312;p34"/>
          <p:cNvPicPr preferRelativeResize="0"/>
          <p:nvPr/>
        </p:nvPicPr>
        <p:blipFill>
          <a:blip r:embed="rId6">
            <a:alphaModFix amt="41000"/>
          </a:blip>
          <a:stretch>
            <a:fillRect/>
          </a:stretch>
        </p:blipFill>
        <p:spPr>
          <a:xfrm>
            <a:off x="1163250" y="2227675"/>
            <a:ext cx="2672224" cy="265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pic>
        <p:nvPicPr>
          <p:cNvPr id="317" name="Google Shape;317;p35"/>
          <p:cNvPicPr preferRelativeResize="0"/>
          <p:nvPr/>
        </p:nvPicPr>
        <p:blipFill>
          <a:blip r:embed="rId3">
            <a:alphaModFix/>
          </a:blip>
          <a:stretch>
            <a:fillRect/>
          </a:stretch>
        </p:blipFill>
        <p:spPr>
          <a:xfrm>
            <a:off x="0" y="1294924"/>
            <a:ext cx="9144000" cy="3455003"/>
          </a:xfrm>
          <a:prstGeom prst="rect">
            <a:avLst/>
          </a:prstGeom>
          <a:noFill/>
          <a:ln>
            <a:noFill/>
          </a:ln>
        </p:spPr>
      </p:pic>
      <p:sp>
        <p:nvSpPr>
          <p:cNvPr id="318" name="Google Shape;318;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5"/>
          <p:cNvSpPr txBox="1"/>
          <p:nvPr/>
        </p:nvSpPr>
        <p:spPr>
          <a:xfrm>
            <a:off x="5849575" y="1059500"/>
            <a:ext cx="3101100" cy="77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50">
                <a:highlight>
                  <a:srgbClr val="F2F2F2"/>
                </a:highlight>
              </a:rPr>
              <a:t>Gini: The “diversity” of the population in</a:t>
            </a:r>
            <a:endParaRPr sz="1250">
              <a:highlight>
                <a:srgbClr val="F2F2F2"/>
              </a:highlight>
            </a:endParaRPr>
          </a:p>
          <a:p>
            <a:pPr indent="0" lvl="0" marL="0" marR="0" rtl="0" algn="l">
              <a:lnSpc>
                <a:spcPct val="115000"/>
              </a:lnSpc>
              <a:spcBef>
                <a:spcPts val="0"/>
              </a:spcBef>
              <a:spcAft>
                <a:spcPts val="0"/>
              </a:spcAft>
              <a:buNone/>
            </a:pPr>
            <a:r>
              <a:rPr lang="en" sz="1250">
                <a:highlight>
                  <a:srgbClr val="F2F2F2"/>
                </a:highlight>
              </a:rPr>
              <a:t>this node.  The tree is built to</a:t>
            </a:r>
            <a:endParaRPr sz="1250">
              <a:highlight>
                <a:srgbClr val="F2F2F2"/>
              </a:highlight>
            </a:endParaRPr>
          </a:p>
          <a:p>
            <a:pPr indent="0" lvl="0" marL="0" marR="0" rtl="0" algn="l">
              <a:lnSpc>
                <a:spcPct val="115000"/>
              </a:lnSpc>
              <a:spcBef>
                <a:spcPts val="0"/>
              </a:spcBef>
              <a:spcAft>
                <a:spcPts val="0"/>
              </a:spcAft>
              <a:buNone/>
            </a:pPr>
            <a:r>
              <a:rPr lang="en" sz="1250">
                <a:highlight>
                  <a:srgbClr val="F2F2F2"/>
                </a:highlight>
              </a:rPr>
              <a:t>minimize diversity in its leaves</a:t>
            </a:r>
            <a:endParaRPr sz="1250">
              <a:highlight>
                <a:srgbClr val="F2F2F2"/>
              </a:highlight>
            </a:endParaRPr>
          </a:p>
          <a:p>
            <a:pPr indent="0" lvl="0" marL="0" rtl="0" algn="l">
              <a:spcBef>
                <a:spcPts val="0"/>
              </a:spcBef>
              <a:spcAft>
                <a:spcPts val="0"/>
              </a:spcAft>
              <a:buNone/>
            </a:pPr>
            <a:r>
              <a:t/>
            </a:r>
            <a:endParaRPr sz="600">
              <a:latin typeface="Lato"/>
              <a:ea typeface="Lato"/>
              <a:cs typeface="Lato"/>
              <a:sym typeface="Lato"/>
            </a:endParaRPr>
          </a:p>
        </p:txBody>
      </p:sp>
      <p:cxnSp>
        <p:nvCxnSpPr>
          <p:cNvPr id="320" name="Google Shape;320;p35"/>
          <p:cNvCxnSpPr/>
          <p:nvPr/>
        </p:nvCxnSpPr>
        <p:spPr>
          <a:xfrm flipH="1">
            <a:off x="4832600" y="1496525"/>
            <a:ext cx="1084200" cy="151200"/>
          </a:xfrm>
          <a:prstGeom prst="straightConnector1">
            <a:avLst/>
          </a:prstGeom>
          <a:noFill/>
          <a:ln cap="flat" cmpd="sng" w="28575">
            <a:solidFill>
              <a:schemeClr val="dk2"/>
            </a:solidFill>
            <a:prstDash val="solid"/>
            <a:round/>
            <a:headEnd len="med" w="med" type="oval"/>
            <a:tailEnd len="med" w="med" type="stealth"/>
          </a:ln>
        </p:spPr>
      </p:cxnSp>
      <p:sp>
        <p:nvSpPr>
          <p:cNvPr id="321" name="Google Shape;321;p35"/>
          <p:cNvSpPr txBox="1"/>
          <p:nvPr/>
        </p:nvSpPr>
        <p:spPr>
          <a:xfrm>
            <a:off x="92450" y="1496525"/>
            <a:ext cx="2765100" cy="63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50">
                <a:highlight>
                  <a:srgbClr val="F2F2F2"/>
                </a:highlight>
              </a:rPr>
              <a:t>Samples: </a:t>
            </a:r>
            <a:r>
              <a:rPr lang="en" sz="1250">
                <a:highlight>
                  <a:srgbClr val="F2F2F2"/>
                </a:highlight>
              </a:rPr>
              <a:t>How many objects of the </a:t>
            </a:r>
            <a:endParaRPr sz="1250">
              <a:highlight>
                <a:srgbClr val="F2F2F2"/>
              </a:highlight>
            </a:endParaRPr>
          </a:p>
          <a:p>
            <a:pPr indent="0" lvl="0" marL="0" marR="0" rtl="0" algn="l">
              <a:lnSpc>
                <a:spcPct val="115000"/>
              </a:lnSpc>
              <a:spcBef>
                <a:spcPts val="0"/>
              </a:spcBef>
              <a:spcAft>
                <a:spcPts val="0"/>
              </a:spcAft>
              <a:buNone/>
            </a:pPr>
            <a:r>
              <a:rPr lang="en" sz="1250">
                <a:highlight>
                  <a:srgbClr val="F2F2F2"/>
                </a:highlight>
              </a:rPr>
              <a:t>training set fall into this node</a:t>
            </a:r>
            <a:endParaRPr sz="1250">
              <a:highlight>
                <a:srgbClr val="F2F2F2"/>
              </a:highlight>
            </a:endParaRPr>
          </a:p>
        </p:txBody>
      </p:sp>
      <p:cxnSp>
        <p:nvCxnSpPr>
          <p:cNvPr id="322" name="Google Shape;322;p35"/>
          <p:cNvCxnSpPr/>
          <p:nvPr/>
        </p:nvCxnSpPr>
        <p:spPr>
          <a:xfrm flipH="1" rot="10800000">
            <a:off x="2311300" y="1832750"/>
            <a:ext cx="1504500" cy="67200"/>
          </a:xfrm>
          <a:prstGeom prst="straightConnector1">
            <a:avLst/>
          </a:prstGeom>
          <a:noFill/>
          <a:ln cap="flat" cmpd="sng" w="28575">
            <a:solidFill>
              <a:schemeClr val="dk2"/>
            </a:solidFill>
            <a:prstDash val="solid"/>
            <a:round/>
            <a:headEnd len="med" w="med" type="oval"/>
            <a:tailEnd len="med" w="med" type="stealth"/>
          </a:ln>
        </p:spPr>
      </p:cxnSp>
      <p:sp>
        <p:nvSpPr>
          <p:cNvPr id="323" name="Google Shape;323;p35"/>
          <p:cNvSpPr txBox="1"/>
          <p:nvPr/>
        </p:nvSpPr>
        <p:spPr>
          <a:xfrm>
            <a:off x="5916800" y="2159950"/>
            <a:ext cx="3000000" cy="63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50">
                <a:highlight>
                  <a:srgbClr val="F2F2F2"/>
                </a:highlight>
              </a:rPr>
              <a:t>Value: </a:t>
            </a:r>
            <a:r>
              <a:rPr lang="en" sz="1250">
                <a:highlight>
                  <a:srgbClr val="F2F2F2"/>
                </a:highlight>
              </a:rPr>
              <a:t>How many belong to class 0 and </a:t>
            </a:r>
            <a:endParaRPr sz="1250">
              <a:highlight>
                <a:srgbClr val="F2F2F2"/>
              </a:highlight>
            </a:endParaRPr>
          </a:p>
          <a:p>
            <a:pPr indent="0" lvl="0" marL="0" marR="0" rtl="0" algn="l">
              <a:lnSpc>
                <a:spcPct val="115000"/>
              </a:lnSpc>
              <a:spcBef>
                <a:spcPts val="0"/>
              </a:spcBef>
              <a:spcAft>
                <a:spcPts val="0"/>
              </a:spcAft>
              <a:buNone/>
            </a:pPr>
            <a:r>
              <a:rPr lang="en" sz="1250">
                <a:highlight>
                  <a:srgbClr val="F2F2F2"/>
                </a:highlight>
              </a:rPr>
              <a:t>How many to class 1 &amp; 2</a:t>
            </a:r>
            <a:br>
              <a:rPr lang="en" sz="1250">
                <a:highlight>
                  <a:srgbClr val="F2F2F2"/>
                </a:highlight>
              </a:rPr>
            </a:br>
            <a:endParaRPr sz="1250">
              <a:highlight>
                <a:srgbClr val="F2F2F2"/>
              </a:highlight>
            </a:endParaRPr>
          </a:p>
        </p:txBody>
      </p:sp>
      <p:cxnSp>
        <p:nvCxnSpPr>
          <p:cNvPr id="324" name="Google Shape;324;p35"/>
          <p:cNvCxnSpPr/>
          <p:nvPr/>
        </p:nvCxnSpPr>
        <p:spPr>
          <a:xfrm rot="10800000">
            <a:off x="5278100" y="2135325"/>
            <a:ext cx="638700" cy="278400"/>
          </a:xfrm>
          <a:prstGeom prst="straightConnector1">
            <a:avLst/>
          </a:prstGeom>
          <a:noFill/>
          <a:ln cap="flat" cmpd="sng" w="28575">
            <a:solidFill>
              <a:schemeClr val="dk2"/>
            </a:solidFill>
            <a:prstDash val="solid"/>
            <a:round/>
            <a:headEnd len="med" w="med" type="oval"/>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108" name="Google Shape;10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Problem Statement</a:t>
            </a:r>
            <a:endParaRPr sz="2900"/>
          </a:p>
        </p:txBody>
      </p:sp>
      <p:sp>
        <p:nvSpPr>
          <p:cNvPr id="109" name="Google Shape;109;p15"/>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Our data analysis firm represents a major </a:t>
            </a:r>
            <a:r>
              <a:rPr lang="en" sz="1800">
                <a:solidFill>
                  <a:srgbClr val="000000"/>
                </a:solidFill>
              </a:rPr>
              <a:t>real estate</a:t>
            </a:r>
            <a:r>
              <a:rPr lang="en" sz="1800">
                <a:solidFill>
                  <a:srgbClr val="000000"/>
                </a:solidFill>
              </a:rPr>
              <a:t> developer who is interested in purchasing a property in SF. In order to make an informed decision for our client, we want to explore the relationship between prices and rates of crime to determine how their purchase can be impacted.</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pic>
        <p:nvPicPr>
          <p:cNvPr id="110" name="Google Shape;110;p15"/>
          <p:cNvPicPr preferRelativeResize="0"/>
          <p:nvPr/>
        </p:nvPicPr>
        <p:blipFill>
          <a:blip r:embed="rId3">
            <a:alphaModFix/>
          </a:blip>
          <a:stretch>
            <a:fillRect/>
          </a:stretch>
        </p:blipFill>
        <p:spPr>
          <a:xfrm>
            <a:off x="2475113" y="3323277"/>
            <a:ext cx="1468200" cy="1323174"/>
          </a:xfrm>
          <a:prstGeom prst="rect">
            <a:avLst/>
          </a:prstGeom>
          <a:noFill/>
          <a:ln cap="flat" cmpd="sng" w="9525">
            <a:solidFill>
              <a:schemeClr val="dk2"/>
            </a:solidFill>
            <a:prstDash val="solid"/>
            <a:round/>
            <a:headEnd len="sm" w="sm" type="none"/>
            <a:tailEnd len="sm" w="sm" type="none"/>
          </a:ln>
        </p:spPr>
      </p:pic>
      <p:sp>
        <p:nvSpPr>
          <p:cNvPr id="111" name="Google Shape;111;p15"/>
          <p:cNvSpPr txBox="1"/>
          <p:nvPr/>
        </p:nvSpPr>
        <p:spPr>
          <a:xfrm>
            <a:off x="408300" y="4686425"/>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3</a:t>
            </a:r>
            <a:r>
              <a:rPr i="1" lang="en" sz="800"/>
              <a:t>. </a:t>
            </a:r>
            <a:r>
              <a:rPr i="1" lang="en" sz="800" u="sng">
                <a:solidFill>
                  <a:schemeClr val="hlink"/>
                </a:solidFill>
                <a:hlinkClick r:id="rId4"/>
              </a:rPr>
              <a:t>https://abc7news.com/san-francisco-violent-crime-uptick-analysis-crimes-in-hoodline-abc7-news/1817758/</a:t>
            </a:r>
            <a:r>
              <a:rPr i="1" lang="en" sz="800"/>
              <a:t>*</a:t>
            </a:r>
            <a:endParaRPr i="1" sz="800"/>
          </a:p>
          <a:p>
            <a:pPr indent="0" lvl="0" marL="0" rtl="0" algn="l">
              <a:spcBef>
                <a:spcPts val="0"/>
              </a:spcBef>
              <a:spcAft>
                <a:spcPts val="0"/>
              </a:spcAft>
              <a:buNone/>
            </a:pPr>
            <a:r>
              <a:rPr i="1" lang="en" sz="800"/>
              <a:t>4. </a:t>
            </a:r>
            <a:r>
              <a:rPr i="1" lang="en" sz="800" u="sng">
                <a:solidFill>
                  <a:schemeClr val="hlink"/>
                </a:solidFill>
                <a:hlinkClick r:id="rId5"/>
              </a:rPr>
              <a:t>https://www.bayareamarketreports.com/trend/san-francisco-neighborhood-map</a:t>
            </a:r>
            <a:endParaRPr i="1" sz="800"/>
          </a:p>
          <a:p>
            <a:pPr indent="0" lvl="0" marL="0" rtl="0" algn="l">
              <a:spcBef>
                <a:spcPts val="0"/>
              </a:spcBef>
              <a:spcAft>
                <a:spcPts val="0"/>
              </a:spcAft>
              <a:buNone/>
            </a:pPr>
            <a:r>
              <a:t/>
            </a:r>
            <a:endParaRPr i="1" sz="800"/>
          </a:p>
        </p:txBody>
      </p:sp>
      <p:pic>
        <p:nvPicPr>
          <p:cNvPr id="112" name="Google Shape;112;p15"/>
          <p:cNvPicPr preferRelativeResize="0"/>
          <p:nvPr/>
        </p:nvPicPr>
        <p:blipFill>
          <a:blip r:embed="rId6">
            <a:alphaModFix/>
          </a:blip>
          <a:stretch>
            <a:fillRect/>
          </a:stretch>
        </p:blipFill>
        <p:spPr>
          <a:xfrm>
            <a:off x="5200664" y="3379523"/>
            <a:ext cx="1468200" cy="1210675"/>
          </a:xfrm>
          <a:prstGeom prst="rect">
            <a:avLst/>
          </a:prstGeom>
          <a:noFill/>
          <a:ln cap="flat" cmpd="sng" w="9525">
            <a:solidFill>
              <a:schemeClr val="dk2"/>
            </a:solidFill>
            <a:prstDash val="solid"/>
            <a:round/>
            <a:headEnd len="sm" w="sm" type="none"/>
            <a:tailEnd len="sm" w="sm" type="none"/>
          </a:ln>
        </p:spPr>
      </p:pic>
      <p:sp>
        <p:nvSpPr>
          <p:cNvPr id="113" name="Google Shape;113;p15"/>
          <p:cNvSpPr txBox="1"/>
          <p:nvPr/>
        </p:nvSpPr>
        <p:spPr>
          <a:xfrm>
            <a:off x="3943325" y="433332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3</a:t>
            </a:r>
            <a:r>
              <a:rPr lang="en" sz="1000">
                <a:latin typeface="Lato"/>
                <a:ea typeface="Lato"/>
                <a:cs typeface="Lato"/>
                <a:sym typeface="Lato"/>
              </a:rPr>
              <a:t>.</a:t>
            </a:r>
            <a:endParaRPr sz="1000">
              <a:latin typeface="Lato"/>
              <a:ea typeface="Lato"/>
              <a:cs typeface="Lato"/>
              <a:sym typeface="Lato"/>
            </a:endParaRPr>
          </a:p>
        </p:txBody>
      </p:sp>
      <p:sp>
        <p:nvSpPr>
          <p:cNvPr id="114" name="Google Shape;114;p15"/>
          <p:cNvSpPr txBox="1"/>
          <p:nvPr/>
        </p:nvSpPr>
        <p:spPr>
          <a:xfrm>
            <a:off x="6668875" y="433332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4</a:t>
            </a:r>
            <a:r>
              <a:rPr lang="en" sz="1000">
                <a:latin typeface="Lato"/>
                <a:ea typeface="Lato"/>
                <a:cs typeface="Lato"/>
                <a:sym typeface="Lato"/>
              </a:rPr>
              <a:t>.</a:t>
            </a:r>
            <a:endParaRPr sz="1000">
              <a:latin typeface="Lato"/>
              <a:ea typeface="Lato"/>
              <a:cs typeface="Lato"/>
              <a:sym typeface="Lato"/>
            </a:endParaRPr>
          </a:p>
        </p:txBody>
      </p:sp>
      <p:sp>
        <p:nvSpPr>
          <p:cNvPr id="115" name="Google Shape;115;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121" name="Google Shape;121;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Dataset 1: </a:t>
            </a:r>
            <a:r>
              <a:rPr lang="en" sz="2900">
                <a:solidFill>
                  <a:srgbClr val="0000FF"/>
                </a:solidFill>
              </a:rPr>
              <a:t>SF Police Incident Report</a:t>
            </a:r>
            <a:endParaRPr sz="2900">
              <a:solidFill>
                <a:srgbClr val="0000FF"/>
              </a:solidFill>
            </a:endParaRPr>
          </a:p>
        </p:txBody>
      </p:sp>
      <p:sp>
        <p:nvSpPr>
          <p:cNvPr id="122" name="Google Shape;122;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b="1" lang="en" sz="1800" u="sng">
                <a:solidFill>
                  <a:srgbClr val="000000"/>
                </a:solidFill>
              </a:rPr>
              <a:t>Purpose:</a:t>
            </a:r>
            <a:r>
              <a:rPr b="1" lang="en" sz="1800">
                <a:solidFill>
                  <a:srgbClr val="000000"/>
                </a:solidFill>
              </a:rPr>
              <a:t> </a:t>
            </a:r>
            <a:r>
              <a:rPr lang="en" sz="1800">
                <a:solidFill>
                  <a:srgbClr val="000000"/>
                </a:solidFill>
              </a:rPr>
              <a:t>A collection of police reports filed by both officers and members of the public </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Data starts from January 2018</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Incidents are approved by a supervising Sergeant or Lieutenant</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Includes only incidents from inside SF</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Details include neighborhood, crime type, and location (lat/long)</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~406,044 incidence records as of Nov 22nd 2020</a:t>
            </a:r>
            <a:endParaRPr sz="1800">
              <a:solidFill>
                <a:srgbClr val="000000"/>
              </a:solidFill>
            </a:endParaRPr>
          </a:p>
        </p:txBody>
      </p:sp>
      <p:sp>
        <p:nvSpPr>
          <p:cNvPr id="123" name="Google Shape;123;p16"/>
          <p:cNvSpPr txBox="1"/>
          <p:nvPr/>
        </p:nvSpPr>
        <p:spPr>
          <a:xfrm>
            <a:off x="408300" y="4686425"/>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5</a:t>
            </a:r>
            <a:r>
              <a:rPr i="1" lang="en" sz="800"/>
              <a:t>. </a:t>
            </a:r>
            <a:r>
              <a:rPr i="1" lang="en" sz="800" u="sng">
                <a:solidFill>
                  <a:schemeClr val="hlink"/>
                </a:solidFill>
                <a:hlinkClick r:id="rId3"/>
              </a:rPr>
              <a:t>https://data.sfgov.org/Public-Safety/Police-Department-Incident-Reports-2018-to-Present/wg3w-h783/data</a:t>
            </a:r>
            <a:endParaRPr i="1" sz="800"/>
          </a:p>
          <a:p>
            <a:pPr indent="0" lvl="0" marL="0" rtl="0" algn="l">
              <a:spcBef>
                <a:spcPts val="0"/>
              </a:spcBef>
              <a:spcAft>
                <a:spcPts val="0"/>
              </a:spcAft>
              <a:buNone/>
            </a:pPr>
            <a:r>
              <a:t/>
            </a:r>
            <a:endParaRPr i="1" sz="800"/>
          </a:p>
        </p:txBody>
      </p:sp>
      <p:pic>
        <p:nvPicPr>
          <p:cNvPr id="124" name="Google Shape;124;p16"/>
          <p:cNvPicPr preferRelativeResize="0"/>
          <p:nvPr/>
        </p:nvPicPr>
        <p:blipFill rotWithShape="1">
          <a:blip r:embed="rId4">
            <a:alphaModFix/>
          </a:blip>
          <a:srcRect b="0" l="19860" r="21399" t="9049"/>
          <a:stretch/>
        </p:blipFill>
        <p:spPr>
          <a:xfrm>
            <a:off x="7518000" y="706650"/>
            <a:ext cx="1264650" cy="1332025"/>
          </a:xfrm>
          <a:prstGeom prst="rect">
            <a:avLst/>
          </a:prstGeom>
          <a:noFill/>
          <a:ln cap="flat" cmpd="sng" w="9525">
            <a:solidFill>
              <a:schemeClr val="dk2"/>
            </a:solidFill>
            <a:prstDash val="solid"/>
            <a:round/>
            <a:headEnd len="sm" w="sm" type="none"/>
            <a:tailEnd len="sm" w="sm" type="none"/>
          </a:ln>
        </p:spPr>
      </p:pic>
      <p:sp>
        <p:nvSpPr>
          <p:cNvPr id="125" name="Google Shape;125;p16"/>
          <p:cNvSpPr txBox="1"/>
          <p:nvPr/>
        </p:nvSpPr>
        <p:spPr>
          <a:xfrm>
            <a:off x="8782650" y="1805700"/>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5</a:t>
            </a:r>
            <a:r>
              <a:rPr lang="en" sz="1000">
                <a:latin typeface="Lato"/>
                <a:ea typeface="Lato"/>
                <a:cs typeface="Lato"/>
                <a:sym typeface="Lato"/>
              </a:rPr>
              <a:t>.</a:t>
            </a:r>
            <a:endParaRPr sz="1000">
              <a:latin typeface="Lato"/>
              <a:ea typeface="Lato"/>
              <a:cs typeface="Lato"/>
              <a:sym typeface="Lato"/>
            </a:endParaRPr>
          </a:p>
        </p:txBody>
      </p:sp>
      <p:sp>
        <p:nvSpPr>
          <p:cNvPr id="126" name="Google Shape;126;p16"/>
          <p:cNvSpPr txBox="1"/>
          <p:nvPr/>
        </p:nvSpPr>
        <p:spPr>
          <a:xfrm>
            <a:off x="7001225" y="1268000"/>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5</a:t>
            </a:r>
            <a:r>
              <a:rPr lang="en" sz="1000">
                <a:latin typeface="Lato"/>
                <a:ea typeface="Lato"/>
                <a:cs typeface="Lato"/>
                <a:sym typeface="Lato"/>
              </a:rPr>
              <a:t>.</a:t>
            </a:r>
            <a:endParaRPr sz="1000">
              <a:latin typeface="Lato"/>
              <a:ea typeface="Lato"/>
              <a:cs typeface="Lato"/>
              <a:sym typeface="Lato"/>
            </a:endParaRPr>
          </a:p>
        </p:txBody>
      </p:sp>
      <p:sp>
        <p:nvSpPr>
          <p:cNvPr id="127" name="Google Shape;12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7"/>
          <p:cNvPicPr preferRelativeResize="0"/>
          <p:nvPr/>
        </p:nvPicPr>
        <p:blipFill>
          <a:blip r:embed="rId3">
            <a:alphaModFix/>
          </a:blip>
          <a:stretch>
            <a:fillRect/>
          </a:stretch>
        </p:blipFill>
        <p:spPr>
          <a:xfrm>
            <a:off x="788000" y="152400"/>
            <a:ext cx="7261848" cy="4838700"/>
          </a:xfrm>
          <a:prstGeom prst="rect">
            <a:avLst/>
          </a:prstGeom>
          <a:noFill/>
          <a:ln cap="flat" cmpd="sng" w="9525">
            <a:solidFill>
              <a:schemeClr val="dk2"/>
            </a:solidFill>
            <a:prstDash val="solid"/>
            <a:round/>
            <a:headEnd len="sm" w="sm" type="none"/>
            <a:tailEnd len="sm" w="sm" type="none"/>
          </a:ln>
        </p:spPr>
      </p:pic>
      <p:sp>
        <p:nvSpPr>
          <p:cNvPr id="133" name="Google Shape;133;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139" name="Google Shape;13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Transforming </a:t>
            </a:r>
            <a:r>
              <a:rPr lang="en" sz="2900">
                <a:solidFill>
                  <a:srgbClr val="0000FF"/>
                </a:solidFill>
              </a:rPr>
              <a:t>Dataset 1</a:t>
            </a:r>
            <a:r>
              <a:rPr lang="en" sz="2900"/>
              <a:t>:</a:t>
            </a:r>
            <a:endParaRPr sz="2900">
              <a:solidFill>
                <a:srgbClr val="0000FF"/>
              </a:solidFill>
            </a:endParaRPr>
          </a:p>
        </p:txBody>
      </p:sp>
      <p:sp>
        <p:nvSpPr>
          <p:cNvPr id="140" name="Google Shape;14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800">
                <a:solidFill>
                  <a:srgbClr val="000000"/>
                </a:solidFill>
              </a:rPr>
              <a:t>U</a:t>
            </a:r>
            <a:r>
              <a:rPr lang="en" sz="1800">
                <a:solidFill>
                  <a:srgbClr val="000000"/>
                </a:solidFill>
              </a:rPr>
              <a:t>nnecessary</a:t>
            </a:r>
            <a:r>
              <a:rPr lang="en" sz="1800">
                <a:solidFill>
                  <a:srgbClr val="000000"/>
                </a:solidFill>
              </a:rPr>
              <a:t> historical data</a:t>
            </a:r>
            <a:endParaRPr sz="18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800">
                <a:solidFill>
                  <a:srgbClr val="000000"/>
                </a:solidFill>
              </a:rPr>
              <a:t>Too many columns</a:t>
            </a:r>
            <a:endParaRPr sz="18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800">
                <a:solidFill>
                  <a:srgbClr val="000000"/>
                </a:solidFill>
              </a:rPr>
              <a:t>Does not identify incident month</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Does not assign crime severity</a:t>
            </a:r>
            <a:endParaRPr sz="18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800">
                <a:solidFill>
                  <a:srgbClr val="000000"/>
                </a:solidFill>
              </a:rPr>
              <a:t>Has NaN data (lat/long/IncNum)</a:t>
            </a:r>
            <a:endParaRPr sz="1800">
              <a:solidFill>
                <a:srgbClr val="000000"/>
              </a:solidFill>
            </a:endParaRPr>
          </a:p>
        </p:txBody>
      </p:sp>
      <p:sp>
        <p:nvSpPr>
          <p:cNvPr id="141" name="Google Shape;141;p18"/>
          <p:cNvSpPr txBox="1"/>
          <p:nvPr/>
        </p:nvSpPr>
        <p:spPr>
          <a:xfrm>
            <a:off x="408300" y="4686425"/>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5</a:t>
            </a:r>
            <a:r>
              <a:rPr i="1" lang="en" sz="800"/>
              <a:t>. </a:t>
            </a:r>
            <a:r>
              <a:rPr i="1" lang="en" sz="800" u="sng">
                <a:solidFill>
                  <a:schemeClr val="hlink"/>
                </a:solidFill>
                <a:hlinkClick r:id="rId3"/>
              </a:rPr>
              <a:t>https://data.sfgov.org/Public-Safety/Police-Department-Incident-Reports-2018-to-Present/wg3w-h783/data</a:t>
            </a:r>
            <a:endParaRPr i="1" sz="800"/>
          </a:p>
          <a:p>
            <a:pPr indent="0" lvl="0" marL="0" rtl="0" algn="l">
              <a:spcBef>
                <a:spcPts val="0"/>
              </a:spcBef>
              <a:spcAft>
                <a:spcPts val="0"/>
              </a:spcAft>
              <a:buNone/>
            </a:pPr>
            <a:r>
              <a:t/>
            </a:r>
            <a:endParaRPr i="1" sz="800"/>
          </a:p>
        </p:txBody>
      </p:sp>
      <p:pic>
        <p:nvPicPr>
          <p:cNvPr id="142" name="Google Shape;142;p18"/>
          <p:cNvPicPr preferRelativeResize="0"/>
          <p:nvPr/>
        </p:nvPicPr>
        <p:blipFill rotWithShape="1">
          <a:blip r:embed="rId4">
            <a:alphaModFix/>
          </a:blip>
          <a:srcRect b="8741" l="3986" r="2213" t="8167"/>
          <a:stretch/>
        </p:blipFill>
        <p:spPr>
          <a:xfrm>
            <a:off x="5334600" y="837000"/>
            <a:ext cx="3448056" cy="421500"/>
          </a:xfrm>
          <a:prstGeom prst="rect">
            <a:avLst/>
          </a:prstGeom>
          <a:noFill/>
          <a:ln cap="flat" cmpd="sng" w="9525">
            <a:solidFill>
              <a:schemeClr val="dk2"/>
            </a:solidFill>
            <a:prstDash val="solid"/>
            <a:round/>
            <a:headEnd len="sm" w="sm" type="none"/>
            <a:tailEnd len="sm" w="sm" type="none"/>
          </a:ln>
        </p:spPr>
      </p:pic>
      <p:pic>
        <p:nvPicPr>
          <p:cNvPr id="143" name="Google Shape;143;p18"/>
          <p:cNvPicPr preferRelativeResize="0"/>
          <p:nvPr/>
        </p:nvPicPr>
        <p:blipFill rotWithShape="1">
          <a:blip r:embed="rId5">
            <a:alphaModFix/>
          </a:blip>
          <a:srcRect b="0" l="703" r="1592" t="0"/>
          <a:stretch/>
        </p:blipFill>
        <p:spPr>
          <a:xfrm>
            <a:off x="5334600" y="1452500"/>
            <a:ext cx="3516226" cy="365275"/>
          </a:xfrm>
          <a:prstGeom prst="rect">
            <a:avLst/>
          </a:prstGeom>
          <a:noFill/>
          <a:ln cap="flat" cmpd="sng" w="9525">
            <a:solidFill>
              <a:schemeClr val="dk2"/>
            </a:solidFill>
            <a:prstDash val="solid"/>
            <a:round/>
            <a:headEnd len="sm" w="sm" type="none"/>
            <a:tailEnd len="sm" w="sm" type="none"/>
          </a:ln>
        </p:spPr>
      </p:pic>
      <p:pic>
        <p:nvPicPr>
          <p:cNvPr id="144" name="Google Shape;144;p18"/>
          <p:cNvPicPr preferRelativeResize="0"/>
          <p:nvPr/>
        </p:nvPicPr>
        <p:blipFill rotWithShape="1">
          <a:blip r:embed="rId6">
            <a:alphaModFix/>
          </a:blip>
          <a:srcRect b="0" l="0" r="40273" t="0"/>
          <a:stretch/>
        </p:blipFill>
        <p:spPr>
          <a:xfrm>
            <a:off x="5334600" y="2011775"/>
            <a:ext cx="3133425" cy="804200"/>
          </a:xfrm>
          <a:prstGeom prst="rect">
            <a:avLst/>
          </a:prstGeom>
          <a:noFill/>
          <a:ln cap="flat" cmpd="sng" w="9525">
            <a:solidFill>
              <a:schemeClr val="dk2"/>
            </a:solidFill>
            <a:prstDash val="solid"/>
            <a:round/>
            <a:headEnd len="sm" w="sm" type="none"/>
            <a:tailEnd len="sm" w="sm" type="none"/>
          </a:ln>
        </p:spPr>
      </p:pic>
      <p:pic>
        <p:nvPicPr>
          <p:cNvPr id="145" name="Google Shape;145;p18"/>
          <p:cNvPicPr preferRelativeResize="0"/>
          <p:nvPr/>
        </p:nvPicPr>
        <p:blipFill>
          <a:blip r:embed="rId7">
            <a:alphaModFix/>
          </a:blip>
          <a:stretch>
            <a:fillRect/>
          </a:stretch>
        </p:blipFill>
        <p:spPr>
          <a:xfrm>
            <a:off x="5334600" y="3009975"/>
            <a:ext cx="3655525" cy="949500"/>
          </a:xfrm>
          <a:prstGeom prst="rect">
            <a:avLst/>
          </a:prstGeom>
          <a:noFill/>
          <a:ln cap="flat" cmpd="sng" w="9525">
            <a:solidFill>
              <a:schemeClr val="dk2"/>
            </a:solidFill>
            <a:prstDash val="solid"/>
            <a:round/>
            <a:headEnd len="sm" w="sm" type="none"/>
            <a:tailEnd len="sm" w="sm" type="none"/>
          </a:ln>
        </p:spPr>
      </p:pic>
      <p:pic>
        <p:nvPicPr>
          <p:cNvPr id="146" name="Google Shape;146;p18"/>
          <p:cNvPicPr preferRelativeResize="0"/>
          <p:nvPr/>
        </p:nvPicPr>
        <p:blipFill>
          <a:blip r:embed="rId8">
            <a:alphaModFix/>
          </a:blip>
          <a:stretch>
            <a:fillRect/>
          </a:stretch>
        </p:blipFill>
        <p:spPr>
          <a:xfrm>
            <a:off x="5334600" y="4143875"/>
            <a:ext cx="1916659" cy="448050"/>
          </a:xfrm>
          <a:prstGeom prst="rect">
            <a:avLst/>
          </a:prstGeom>
          <a:noFill/>
          <a:ln cap="flat" cmpd="sng" w="9525">
            <a:solidFill>
              <a:schemeClr val="dk2"/>
            </a:solidFill>
            <a:prstDash val="solid"/>
            <a:round/>
            <a:headEnd len="sm" w="sm" type="none"/>
            <a:tailEnd len="sm" w="sm" type="none"/>
          </a:ln>
        </p:spPr>
      </p:pic>
      <p:sp>
        <p:nvSpPr>
          <p:cNvPr id="147" name="Google Shape;147;p18"/>
          <p:cNvSpPr txBox="1"/>
          <p:nvPr/>
        </p:nvSpPr>
        <p:spPr>
          <a:xfrm>
            <a:off x="4939000" y="137932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5</a:t>
            </a:r>
            <a:r>
              <a:rPr lang="en" sz="1000">
                <a:latin typeface="Lato"/>
                <a:ea typeface="Lato"/>
                <a:cs typeface="Lato"/>
                <a:sym typeface="Lato"/>
              </a:rPr>
              <a:t>.</a:t>
            </a:r>
            <a:endParaRPr sz="1000">
              <a:latin typeface="Lato"/>
              <a:ea typeface="Lato"/>
              <a:cs typeface="Lato"/>
              <a:sym typeface="Lato"/>
            </a:endParaRPr>
          </a:p>
        </p:txBody>
      </p:sp>
      <p:sp>
        <p:nvSpPr>
          <p:cNvPr id="148" name="Google Shape;148;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9"/>
          <p:cNvPicPr preferRelativeResize="0"/>
          <p:nvPr/>
        </p:nvPicPr>
        <p:blipFill>
          <a:blip r:embed="rId3">
            <a:alphaModFix/>
          </a:blip>
          <a:stretch>
            <a:fillRect/>
          </a:stretch>
        </p:blipFill>
        <p:spPr>
          <a:xfrm>
            <a:off x="433350" y="466675"/>
            <a:ext cx="8277300" cy="4452300"/>
          </a:xfrm>
          <a:prstGeom prst="rect">
            <a:avLst/>
          </a:prstGeom>
          <a:noFill/>
          <a:ln cap="flat" cmpd="sng" w="9525">
            <a:solidFill>
              <a:schemeClr val="dk2"/>
            </a:solidFill>
            <a:prstDash val="solid"/>
            <a:round/>
            <a:headEnd len="sm" w="sm" type="none"/>
            <a:tailEnd len="sm" w="sm" type="none"/>
          </a:ln>
        </p:spPr>
      </p:pic>
      <p:sp>
        <p:nvSpPr>
          <p:cNvPr id="154" name="Google Shape;154;p19"/>
          <p:cNvSpPr/>
          <p:nvPr/>
        </p:nvSpPr>
        <p:spPr>
          <a:xfrm>
            <a:off x="7566950" y="449875"/>
            <a:ext cx="1143600" cy="2568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161" name="Google Shape;16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!Fun Fact!</a:t>
            </a:r>
            <a:endParaRPr sz="2900"/>
          </a:p>
        </p:txBody>
      </p:sp>
      <p:sp>
        <p:nvSpPr>
          <p:cNvPr id="162" name="Google Shape;162;p20"/>
          <p:cNvSpPr txBox="1"/>
          <p:nvPr>
            <p:ph idx="1" type="body"/>
          </p:nvPr>
        </p:nvSpPr>
        <p:spPr>
          <a:xfrm>
            <a:off x="729450" y="2095425"/>
            <a:ext cx="7688700" cy="567900"/>
          </a:xfrm>
          <a:prstGeom prst="rect">
            <a:avLst/>
          </a:prstGeom>
          <a:solidFill>
            <a:srgbClr val="0B539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rPr>
              <a:t>COVID led to a significant lowering of SF incident count</a:t>
            </a:r>
            <a:endParaRPr b="1" sz="1800">
              <a:solidFill>
                <a:srgbClr val="FFFFFF"/>
              </a:solidFill>
            </a:endParaRPr>
          </a:p>
        </p:txBody>
      </p:sp>
      <p:pic>
        <p:nvPicPr>
          <p:cNvPr id="163" name="Google Shape;163;p20"/>
          <p:cNvPicPr preferRelativeResize="0"/>
          <p:nvPr/>
        </p:nvPicPr>
        <p:blipFill>
          <a:blip r:embed="rId3">
            <a:alphaModFix/>
          </a:blip>
          <a:stretch>
            <a:fillRect/>
          </a:stretch>
        </p:blipFill>
        <p:spPr>
          <a:xfrm>
            <a:off x="1556599" y="2993100"/>
            <a:ext cx="2475925" cy="1922625"/>
          </a:xfrm>
          <a:prstGeom prst="rect">
            <a:avLst/>
          </a:prstGeom>
          <a:noFill/>
          <a:ln cap="flat" cmpd="sng" w="9525">
            <a:solidFill>
              <a:schemeClr val="dk2"/>
            </a:solidFill>
            <a:prstDash val="solid"/>
            <a:round/>
            <a:headEnd len="sm" w="sm" type="none"/>
            <a:tailEnd len="sm" w="sm" type="none"/>
          </a:ln>
        </p:spPr>
      </p:pic>
      <p:pic>
        <p:nvPicPr>
          <p:cNvPr id="164" name="Google Shape;164;p20"/>
          <p:cNvPicPr preferRelativeResize="0"/>
          <p:nvPr/>
        </p:nvPicPr>
        <p:blipFill>
          <a:blip r:embed="rId4">
            <a:alphaModFix/>
          </a:blip>
          <a:stretch>
            <a:fillRect/>
          </a:stretch>
        </p:blipFill>
        <p:spPr>
          <a:xfrm>
            <a:off x="5379225" y="2993100"/>
            <a:ext cx="2970187" cy="1922625"/>
          </a:xfrm>
          <a:prstGeom prst="rect">
            <a:avLst/>
          </a:prstGeom>
          <a:noFill/>
          <a:ln cap="flat" cmpd="sng" w="9525">
            <a:solidFill>
              <a:schemeClr val="dk2"/>
            </a:solidFill>
            <a:prstDash val="solid"/>
            <a:round/>
            <a:headEnd len="sm" w="sm" type="none"/>
            <a:tailEnd len="sm" w="sm" type="none"/>
          </a:ln>
        </p:spPr>
      </p:pic>
      <p:sp>
        <p:nvSpPr>
          <p:cNvPr id="165" name="Google Shape;165;p20"/>
          <p:cNvSpPr/>
          <p:nvPr/>
        </p:nvSpPr>
        <p:spPr>
          <a:xfrm>
            <a:off x="1938000" y="3450900"/>
            <a:ext cx="682200" cy="618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660800" y="3450900"/>
            <a:ext cx="971100" cy="7062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idx="1" type="body"/>
          </p:nvPr>
        </p:nvSpPr>
        <p:spPr>
          <a:xfrm rot="-2333135">
            <a:off x="212691" y="3066120"/>
            <a:ext cx="1581318" cy="44121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By </a:t>
            </a:r>
            <a:r>
              <a:rPr b="1" lang="en">
                <a:solidFill>
                  <a:srgbClr val="000000"/>
                </a:solidFill>
              </a:rPr>
              <a:t>Incident</a:t>
            </a:r>
            <a:r>
              <a:rPr b="1" lang="en">
                <a:solidFill>
                  <a:srgbClr val="000000"/>
                </a:solidFill>
              </a:rPr>
              <a:t> Count</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68" name="Google Shape;168;p20"/>
          <p:cNvSpPr txBox="1"/>
          <p:nvPr>
            <p:ph idx="1" type="body"/>
          </p:nvPr>
        </p:nvSpPr>
        <p:spPr>
          <a:xfrm rot="-2332585">
            <a:off x="4137549" y="3050376"/>
            <a:ext cx="1388051" cy="44121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By Severity Sum</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69" name="Google Shape;169;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nvSpPr>
        <p:spPr>
          <a:xfrm>
            <a:off x="1584150" y="1866425"/>
            <a:ext cx="5219700" cy="274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Problem overview</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Datasets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Cleaning the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Merging data</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Transforming into charts</a:t>
            </a:r>
            <a:endParaRPr b="1" sz="2000">
              <a:solidFill>
                <a:srgbClr val="FFFFFF"/>
              </a:solidFill>
            </a:endParaRPr>
          </a:p>
          <a:p>
            <a:pPr indent="0" lvl="0" marL="0" rtl="0" algn="l">
              <a:lnSpc>
                <a:spcPct val="115000"/>
              </a:lnSpc>
              <a:spcBef>
                <a:spcPts val="160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175" name="Google Shape;17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Dataset 2: </a:t>
            </a:r>
            <a:r>
              <a:rPr lang="en" sz="2900">
                <a:solidFill>
                  <a:srgbClr val="980000"/>
                </a:solidFill>
              </a:rPr>
              <a:t>Redfin Real Estate Prices</a:t>
            </a:r>
            <a:endParaRPr sz="2900">
              <a:solidFill>
                <a:srgbClr val="980000"/>
              </a:solidFill>
            </a:endParaRPr>
          </a:p>
        </p:txBody>
      </p:sp>
      <p:sp>
        <p:nvSpPr>
          <p:cNvPr id="176" name="Google Shape;17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b="1" lang="en" sz="1800" u="sng">
                <a:solidFill>
                  <a:srgbClr val="000000"/>
                </a:solidFill>
              </a:rPr>
              <a:t>Purpose:</a:t>
            </a:r>
            <a:r>
              <a:rPr lang="en" sz="1800">
                <a:solidFill>
                  <a:srgbClr val="000000"/>
                </a:solidFill>
              </a:rPr>
              <a:t> A collection of information on houses listed by Redfin in the SF area as of November 11th, 2020 </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Details include zip code, </a:t>
            </a:r>
            <a:r>
              <a:rPr lang="en" sz="1800">
                <a:solidFill>
                  <a:srgbClr val="000000"/>
                </a:solidFill>
              </a:rPr>
              <a:t>neighborhood</a:t>
            </a:r>
            <a:r>
              <a:rPr lang="en" sz="1800">
                <a:solidFill>
                  <a:srgbClr val="000000"/>
                </a:solidFill>
              </a:rPr>
              <a:t>, price per sq ft, and location (lat/long)</a:t>
            </a:r>
            <a:endParaRPr sz="18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800">
                <a:solidFill>
                  <a:srgbClr val="000000"/>
                </a:solidFill>
              </a:rPr>
              <a:t>350 entries in the dataset</a:t>
            </a:r>
            <a:endParaRPr sz="1800">
              <a:solidFill>
                <a:srgbClr val="000000"/>
              </a:solidFill>
            </a:endParaRPr>
          </a:p>
        </p:txBody>
      </p:sp>
      <p:sp>
        <p:nvSpPr>
          <p:cNvPr id="177" name="Google Shape;177;p21"/>
          <p:cNvSpPr txBox="1"/>
          <p:nvPr/>
        </p:nvSpPr>
        <p:spPr>
          <a:xfrm>
            <a:off x="408300" y="4686425"/>
            <a:ext cx="832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t>6</a:t>
            </a:r>
            <a:r>
              <a:rPr i="1" lang="en" sz="800"/>
              <a:t>. </a:t>
            </a:r>
            <a:r>
              <a:rPr i="1" lang="en" sz="800" u="sng">
                <a:solidFill>
                  <a:schemeClr val="hlink"/>
                </a:solidFill>
                <a:hlinkClick r:id="rId3"/>
              </a:rPr>
              <a:t>https://www.redfin.com/city/17151/CA/San-Francisco</a:t>
            </a:r>
            <a:endParaRPr i="1" sz="800"/>
          </a:p>
          <a:p>
            <a:pPr indent="0" lvl="0" marL="0" rtl="0" algn="l">
              <a:spcBef>
                <a:spcPts val="0"/>
              </a:spcBef>
              <a:spcAft>
                <a:spcPts val="0"/>
              </a:spcAft>
              <a:buNone/>
            </a:pPr>
            <a:r>
              <a:rPr i="1" lang="en" sz="800"/>
              <a:t>7. </a:t>
            </a:r>
            <a:r>
              <a:rPr i="1" lang="en" sz="800" u="sng">
                <a:solidFill>
                  <a:schemeClr val="hlink"/>
                </a:solidFill>
                <a:hlinkClick r:id="rId4"/>
              </a:rPr>
              <a:t>https://www.redfin.com/</a:t>
            </a:r>
            <a:endParaRPr i="1" sz="800"/>
          </a:p>
          <a:p>
            <a:pPr indent="0" lvl="0" marL="0" rtl="0" algn="l">
              <a:spcBef>
                <a:spcPts val="0"/>
              </a:spcBef>
              <a:spcAft>
                <a:spcPts val="0"/>
              </a:spcAft>
              <a:buNone/>
            </a:pPr>
            <a:r>
              <a:t/>
            </a:r>
            <a:endParaRPr i="1" sz="800"/>
          </a:p>
        </p:txBody>
      </p:sp>
      <p:pic>
        <p:nvPicPr>
          <p:cNvPr id="178" name="Google Shape;178;p21"/>
          <p:cNvPicPr preferRelativeResize="0"/>
          <p:nvPr/>
        </p:nvPicPr>
        <p:blipFill>
          <a:blip r:embed="rId5">
            <a:alphaModFix/>
          </a:blip>
          <a:stretch>
            <a:fillRect/>
          </a:stretch>
        </p:blipFill>
        <p:spPr>
          <a:xfrm>
            <a:off x="7518000" y="740351"/>
            <a:ext cx="1264650" cy="1264623"/>
          </a:xfrm>
          <a:prstGeom prst="rect">
            <a:avLst/>
          </a:prstGeom>
          <a:noFill/>
          <a:ln cap="flat" cmpd="sng" w="9525">
            <a:solidFill>
              <a:schemeClr val="dk2"/>
            </a:solidFill>
            <a:prstDash val="solid"/>
            <a:round/>
            <a:headEnd len="sm" w="sm" type="none"/>
            <a:tailEnd len="sm" w="sm" type="none"/>
          </a:ln>
        </p:spPr>
      </p:pic>
      <p:sp>
        <p:nvSpPr>
          <p:cNvPr id="179" name="Google Shape;179;p21"/>
          <p:cNvSpPr txBox="1"/>
          <p:nvPr/>
        </p:nvSpPr>
        <p:spPr>
          <a:xfrm>
            <a:off x="8782650" y="1725775"/>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7</a:t>
            </a:r>
            <a:r>
              <a:rPr lang="en" sz="1000">
                <a:latin typeface="Lato"/>
                <a:ea typeface="Lato"/>
                <a:cs typeface="Lato"/>
                <a:sym typeface="Lato"/>
              </a:rPr>
              <a:t>.</a:t>
            </a:r>
            <a:endParaRPr sz="1000">
              <a:latin typeface="Lato"/>
              <a:ea typeface="Lato"/>
              <a:cs typeface="Lato"/>
              <a:sym typeface="Lato"/>
            </a:endParaRPr>
          </a:p>
        </p:txBody>
      </p:sp>
      <p:sp>
        <p:nvSpPr>
          <p:cNvPr id="180" name="Google Shape;180;p21"/>
          <p:cNvSpPr txBox="1"/>
          <p:nvPr/>
        </p:nvSpPr>
        <p:spPr>
          <a:xfrm>
            <a:off x="6985175" y="1394850"/>
            <a:ext cx="3612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6</a:t>
            </a:r>
            <a:r>
              <a:rPr lang="en" sz="1000">
                <a:latin typeface="Lato"/>
                <a:ea typeface="Lato"/>
                <a:cs typeface="Lato"/>
                <a:sym typeface="Lato"/>
              </a:rPr>
              <a:t>.</a:t>
            </a:r>
            <a:endParaRPr sz="1000">
              <a:latin typeface="Lato"/>
              <a:ea typeface="Lato"/>
              <a:cs typeface="Lato"/>
              <a:sym typeface="Lato"/>
            </a:endParaRPr>
          </a:p>
        </p:txBody>
      </p:sp>
      <p:sp>
        <p:nvSpPr>
          <p:cNvPr id="181" name="Google Shape;18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