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Cupr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uprum-bold.fntdata"/><Relationship Id="rId16" Type="http://schemas.openxmlformats.org/officeDocument/2006/relationships/font" Target="fonts/Cupr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uprum-boldItalic.fntdata"/><Relationship Id="rId6" Type="http://schemas.openxmlformats.org/officeDocument/2006/relationships/slide" Target="slides/slide1.xml"/><Relationship Id="rId18" Type="http://schemas.openxmlformats.org/officeDocument/2006/relationships/font" Target="fonts/Cupr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 si utilizzano i plugin in ambiente browser, essi non generano eccezioni, ma possono restituire dati vuoti o attivare una versione simulata del plugin corrispondente. In questo modo è possibile testare le applicazioni anche con un browser senza dover incorrere in errori o eccezioni.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9652970a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c19652970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 si utilizzano i plugin in ambiente browser, essi non generano eccezioni, ma possono restituire dati vuoti o attivare una versione simulata del plugin corrispondente. In questo modo è possibile testare le applicazioni anche con un browser senza dover incorrere in errori o eccezioni.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2">
  <p:cSld name="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3">
  <p:cSld name=" 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Char char="●"/>
              <a:defRPr b="0" sz="4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b="0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>
            <a:lvl1pPr indent="-3683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2" type="subTitle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82925" lIns="82925" spcFirstLastPara="1" rIns="82925" wrap="square" tIns="82925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2pPr>
            <a:lvl3pPr lvl="2" algn="r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3pPr>
            <a:lvl4pPr lvl="3" algn="r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4pPr>
            <a:lvl5pPr lvl="4" algn="r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5pPr>
            <a:lvl6pPr lvl="5" algn="r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6pPr>
            <a:lvl7pPr lvl="6" algn="r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7pPr>
            <a:lvl8pPr lvl="7" algn="r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8pPr>
            <a:lvl9pPr lvl="8" algn="r">
              <a:lnSpc>
                <a:spcPct val="93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300"/>
              <a:buFont typeface="Arial"/>
              <a:buNone/>
              <a:defRPr/>
            </a:lvl9pPr>
          </a:lstStyle>
          <a:p/>
        </p:txBody>
      </p:sp>
      <p:pic>
        <p:nvPicPr>
          <p:cNvPr descr="unipdlogo.png"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>
            <a:lvl1pPr indent="-3111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  <a:defRPr sz="1300"/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  <a:defRPr sz="1300"/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  <a:defRPr sz="1300"/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  <a:defRPr sz="1300"/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  <a:defRPr sz="1300"/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  <a:defRPr sz="1300"/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  <a:defRPr sz="1300"/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  <a:defRPr sz="1300"/>
            </a:lvl9pPr>
          </a:lstStyle>
          <a:p/>
        </p:txBody>
      </p:sp>
      <p:sp>
        <p:nvSpPr>
          <p:cNvPr id="62" name="Google Shape;62;p15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1650" spcFirstLastPara="1" rIns="81650" wrap="square" tIns="4245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" sz="900" u="none" cap="none" strike="noStrik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nstantdeveloper.com/" TargetMode="External"/><Relationship Id="rId4" Type="http://schemas.openxmlformats.org/officeDocument/2006/relationships/hyperlink" Target="https://forum.instantdeveloper.com/index.php" TargetMode="External"/><Relationship Id="rId9" Type="http://schemas.openxmlformats.org/officeDocument/2006/relationships/hyperlink" Target="https://cordova.apache.org/docs/en/latest/guide/overview/index.html" TargetMode="External"/><Relationship Id="rId5" Type="http://schemas.openxmlformats.org/officeDocument/2006/relationships/hyperlink" Target="https://storage.googleapis.com/inde-downloads/doc/00-Introduzione%20a%20Instant%20Developer%20Cloud.pdf" TargetMode="External"/><Relationship Id="rId6" Type="http://schemas.openxmlformats.org/officeDocument/2006/relationships/hyperlink" Target="https://storage.googleapis.com/inde-downloads/doc/01-Struttura%20di%20un'applicazione.pdf" TargetMode="External"/><Relationship Id="rId7" Type="http://schemas.openxmlformats.org/officeDocument/2006/relationships/hyperlink" Target="https://storage.googleapis.com/inde-downloads/doc/15-Launcher%20e%20pubblicazione%20negli%20store.pdf" TargetMode="External"/><Relationship Id="rId8" Type="http://schemas.openxmlformats.org/officeDocument/2006/relationships/hyperlink" Target="https://storage.googleapis.com/inde-downloads/doc/20-Manuale%20PW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pd_logo.png" id="80" name="Google Shape;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9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685700" y="1066800"/>
            <a:ext cx="77724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Instant Developer Cloud </a:t>
            </a:r>
            <a:endParaRPr b="1" sz="40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A cross-platform development framework</a:t>
            </a:r>
            <a:endParaRPr b="1" i="0" sz="3100" u="none" cap="none" strike="noStrike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cxnSp>
        <p:nvCxnSpPr>
          <p:cNvPr id="86" name="Google Shape;86;p19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9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9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uprum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</a:t>
            </a: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PADOVA</a:t>
            </a:r>
            <a:endParaRPr b="0" i="0" sz="1800" u="none" cap="none" strike="noStrike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uprum"/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UNIVERSITÀ</a:t>
            </a:r>
            <a:r>
              <a:rPr b="0" i="0" lang="en" sz="1400" u="none" cap="none" strike="noStrike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 DEGLI STUDI DI PADOVA</a:t>
            </a:r>
            <a:endParaRPr b="0" i="0" sz="1400" u="none" cap="none" strike="noStrike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666550" y="3140950"/>
            <a:ext cx="7772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Mobile Programming and Multimedia</a:t>
            </a:r>
            <a:endParaRPr sz="25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M.Sc. in Computer Science </a:t>
            </a:r>
            <a:endParaRPr sz="25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2023/2024</a:t>
            </a:r>
            <a:endParaRPr sz="25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Sebastiano Sanson (2130917)</a:t>
            </a:r>
            <a:endParaRPr sz="25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Michael Amista’ (2122865)</a:t>
            </a:r>
            <a:endParaRPr sz="25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pdlogo.png" id="93" name="Google Shape;93;p19"/>
          <p:cNvPicPr preferRelativeResize="0"/>
          <p:nvPr/>
        </p:nvPicPr>
        <p:blipFill rotWithShape="1">
          <a:blip r:embed="rId5">
            <a:alphaModFix/>
          </a:blip>
          <a:srcRect b="0" l="0" r="50721" t="0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ath.unipd.it/it/img/layout/logoDM.png" id="94" name="Google Shape;9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362" y="3352849"/>
            <a:ext cx="1295292" cy="129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4294967295" type="title"/>
          </p:nvPr>
        </p:nvSpPr>
        <p:spPr>
          <a:xfrm>
            <a:off x="442950" y="0"/>
            <a:ext cx="521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Instant Developer Cloud</a:t>
            </a:r>
            <a:endParaRPr sz="36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442950" y="951675"/>
            <a:ext cx="82440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1175" lIns="82925" spcFirstLastPara="1" rIns="82925" wrap="square" tIns="829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Development and deployment of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: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Who use it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: freelance developers, enterprise IT teams</a:t>
            </a:r>
            <a:endParaRPr b="1"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Costs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: both free and paid versions 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Supported platforms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: Windows, macOS, Android, iOS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Languages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: standard web technologies (HTML, CSS, JavaScript)  </a:t>
            </a:r>
            <a:endParaRPr b="1" sz="2400">
              <a:solidFill>
                <a:srgbClr val="FF0000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926950" y="6314425"/>
            <a:ext cx="3158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Instant Developer Cloud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 </a:t>
            </a:r>
            <a:r>
              <a:rPr b="1"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- 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2/6</a:t>
            </a:r>
            <a:endParaRPr sz="20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50" y="1581100"/>
            <a:ext cx="7149702" cy="11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0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095050" y="4720025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B00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442950" y="0"/>
            <a:ext cx="521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Why did we choose it?</a:t>
            </a:r>
            <a:endParaRPr sz="36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442950" y="909063"/>
            <a:ext cx="8244000" cy="51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Not so well-known 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Continuous integration with 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modern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technologies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Help desk service and community forum for developers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Well documented (even if available only in italian)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Online platform with tutorials and courses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2940" r="0" t="12922"/>
          <a:stretch/>
        </p:blipFill>
        <p:spPr>
          <a:xfrm>
            <a:off x="974587" y="4093375"/>
            <a:ext cx="7187966" cy="17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926950" y="6314425"/>
            <a:ext cx="3158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Instant Developer Cloud </a:t>
            </a:r>
            <a:r>
              <a:rPr b="1"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- 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3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/6</a:t>
            </a:r>
            <a:endParaRPr sz="20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>
            <p:ph idx="4294967295" type="title"/>
          </p:nvPr>
        </p:nvSpPr>
        <p:spPr>
          <a:xfrm>
            <a:off x="442950" y="0"/>
            <a:ext cx="754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Classification according to Raj &amp; Tolety</a:t>
            </a:r>
            <a:endParaRPr sz="36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442950" y="951675"/>
            <a:ext cx="82440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Mobile Apps exploit </a:t>
            </a: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engines of most used browser</a:t>
            </a:r>
            <a:endParaRPr b="1"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(e.g. Google Chrome, Microsoft Edge, Firefox, Safari)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Source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code (HTML, CSS, JavaScript) encapsulated in a </a:t>
            </a: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container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(named “</a:t>
            </a: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Launcher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”) 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     → Different kinds of Launcher 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     → Different Launcher versions</a:t>
            </a:r>
            <a:endParaRPr sz="2400" strike="sngStrike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Access to device 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features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via APIs provided by a </a:t>
            </a: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JavaScript layer 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which interacts with Cordova plugins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Updates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926950" y="6314425"/>
            <a:ext cx="3158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Instant Developer Cloud </a:t>
            </a:r>
            <a:r>
              <a:rPr b="1"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- 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4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/6</a:t>
            </a:r>
            <a:endParaRPr sz="20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442950" y="0"/>
            <a:ext cx="754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Classification according to Raj &amp; Tolety</a:t>
            </a:r>
            <a:endParaRPr sz="36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578800" y="5084313"/>
            <a:ext cx="398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highlight>
                  <a:srgbClr val="D9EAD3"/>
                </a:highlight>
                <a:latin typeface="Cuprum"/>
                <a:ea typeface="Cuprum"/>
                <a:cs typeface="Cuprum"/>
                <a:sym typeface="Cuprum"/>
              </a:rPr>
              <a:t>HYBRID APPROACH</a:t>
            </a:r>
            <a:endParaRPr b="1" sz="4000">
              <a:highlight>
                <a:srgbClr val="D9EAD3"/>
              </a:highlight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442950" y="951675"/>
            <a:ext cx="82440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Mobile Apps exploit </a:t>
            </a: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engines of most used browser</a:t>
            </a:r>
            <a:endParaRPr b="1"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(e.g. Google Chrome, Microsoft Edge, Firefox, Safari)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Source code (HTML, CSS, JavaScript) encapsulated in a </a:t>
            </a: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container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(named “</a:t>
            </a: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Launcher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”) 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     → Different kinds of Launcher 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      → Different Launcher versions</a:t>
            </a:r>
            <a:endParaRPr sz="2400" strike="sngStrike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Access to device features via APIs provided by a </a:t>
            </a: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JavaScript layer </a:t>
            </a:r>
            <a:r>
              <a:rPr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which interacts with Cordova plugins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Char char="❖"/>
            </a:pPr>
            <a:r>
              <a:rPr b="1" lang="en" sz="2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Updates</a:t>
            </a:r>
            <a:endParaRPr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926950" y="6314425"/>
            <a:ext cx="3158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Instant Developer Cloud </a:t>
            </a:r>
            <a:r>
              <a:rPr b="1"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- 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5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/6</a:t>
            </a:r>
            <a:endParaRPr sz="20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>
            <p:ph idx="4294967295" type="title"/>
          </p:nvPr>
        </p:nvSpPr>
        <p:spPr>
          <a:xfrm>
            <a:off x="442950" y="0"/>
            <a:ext cx="521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References</a:t>
            </a:r>
            <a:endParaRPr sz="36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56" name="Google Shape;156;p24"/>
          <p:cNvSpPr txBox="1"/>
          <p:nvPr>
            <p:ph idx="4294967295" type="body"/>
          </p:nvPr>
        </p:nvSpPr>
        <p:spPr>
          <a:xfrm>
            <a:off x="442950" y="951675"/>
            <a:ext cx="82440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uprum"/>
              <a:buChar char="❖"/>
            </a:pPr>
            <a:r>
              <a:rPr lang="en" sz="1800" u="sng">
                <a:solidFill>
                  <a:srgbClr val="4A86E8"/>
                </a:solidFill>
                <a:latin typeface="Cuprum"/>
                <a:ea typeface="Cuprum"/>
                <a:cs typeface="Cuprum"/>
                <a:sym typeface="Cupr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https://www.instantdeveloper.com/</a:t>
            </a:r>
            <a:endParaRPr sz="1800">
              <a:solidFill>
                <a:srgbClr val="4A86E8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uprum"/>
              <a:buChar char="❖"/>
            </a:pPr>
            <a:r>
              <a:rPr lang="en" sz="1800" u="sng">
                <a:solidFill>
                  <a:srgbClr val="4A86E8"/>
                </a:solidFill>
                <a:latin typeface="Cuprum"/>
                <a:ea typeface="Cuprum"/>
                <a:cs typeface="Cuprum"/>
                <a:sym typeface="Cupr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https://forum.instantdeveloper.com/index.php</a:t>
            </a:r>
            <a:endParaRPr sz="1800">
              <a:solidFill>
                <a:srgbClr val="4A86E8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uprum"/>
              <a:buChar char="❖"/>
            </a:pPr>
            <a:r>
              <a:rPr lang="en" sz="1800" u="sng">
                <a:solidFill>
                  <a:srgbClr val="4A86E8"/>
                </a:solidFill>
                <a:latin typeface="Cuprum"/>
                <a:ea typeface="Cuprum"/>
                <a:cs typeface="Cuprum"/>
                <a:sym typeface="Cupr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https://storage.googleapis.com/inde-downloads/doc/00-Introduzione%20a%20Instant%20Developer%20Cloud.pdf</a:t>
            </a:r>
            <a:endParaRPr sz="1800">
              <a:solidFill>
                <a:srgbClr val="4A86E8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uprum"/>
              <a:buChar char="❖"/>
            </a:pPr>
            <a:r>
              <a:rPr lang="en" sz="1800" u="sng">
                <a:solidFill>
                  <a:srgbClr val="4A86E8"/>
                </a:solidFill>
                <a:latin typeface="Cuprum"/>
                <a:ea typeface="Cuprum"/>
                <a:cs typeface="Cuprum"/>
                <a:sym typeface="Cupr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https://storage.googleapis.com/inde-downloads/doc/01-Struttura%20di%20un'applicazione.pdf</a:t>
            </a:r>
            <a:endParaRPr sz="1800">
              <a:solidFill>
                <a:srgbClr val="4A86E8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uprum"/>
              <a:buChar char="❖"/>
            </a:pPr>
            <a:r>
              <a:rPr lang="en" sz="1800" u="sng">
                <a:solidFill>
                  <a:srgbClr val="4A86E8"/>
                </a:solidFill>
                <a:latin typeface="Cuprum"/>
                <a:ea typeface="Cuprum"/>
                <a:cs typeface="Cuprum"/>
                <a:sym typeface="Cupr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https://storage.googleapis.com/inde-downloads/doc/15-Launcher%20e%20pubblicazione%20negli%20store.pdf</a:t>
            </a:r>
            <a:endParaRPr sz="1800">
              <a:solidFill>
                <a:srgbClr val="4A86E8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uprum"/>
              <a:buChar char="❖"/>
            </a:pPr>
            <a:r>
              <a:rPr lang="en" sz="1800" u="sng">
                <a:solidFill>
                  <a:srgbClr val="4A86E8"/>
                </a:solidFill>
                <a:latin typeface="Cuprum"/>
                <a:ea typeface="Cuprum"/>
                <a:cs typeface="Cuprum"/>
                <a:sym typeface="Cupru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https://storage.googleapis.com/inde-downloads/doc/20-Manuale%20PWA.pdf</a:t>
            </a:r>
            <a:endParaRPr sz="1800">
              <a:solidFill>
                <a:srgbClr val="4A86E8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uprum"/>
              <a:buChar char="❖"/>
            </a:pPr>
            <a:r>
              <a:rPr lang="en" sz="1800" u="sng">
                <a:solidFill>
                  <a:srgbClr val="4A86E8"/>
                </a:solidFill>
                <a:latin typeface="Cuprum"/>
                <a:ea typeface="Cuprum"/>
                <a:cs typeface="Cuprum"/>
                <a:sym typeface="Cuprum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https://cordova.apache.org/docs/en/latest/guide/overview/index.html</a:t>
            </a:r>
            <a:endParaRPr sz="1800">
              <a:solidFill>
                <a:srgbClr val="4A86E8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Cuprum"/>
              <a:buChar char="❖"/>
            </a:pPr>
            <a:r>
              <a:rPr lang="en" sz="1800">
                <a:solidFill>
                  <a:srgbClr val="303030"/>
                </a:solidFill>
                <a:highlight>
                  <a:srgbClr val="F8F9FA"/>
                </a:highlight>
                <a:latin typeface="Cuprum"/>
                <a:ea typeface="Cuprum"/>
                <a:cs typeface="Cuprum"/>
                <a:sym typeface="Cuprum"/>
              </a:rPr>
              <a:t>R. Raj, S. B. Tolety. </a:t>
            </a:r>
            <a:r>
              <a:rPr i="1" lang="en" sz="1800">
                <a:solidFill>
                  <a:srgbClr val="303030"/>
                </a:solidFill>
                <a:latin typeface="Cuprum"/>
                <a:ea typeface="Cuprum"/>
                <a:cs typeface="Cuprum"/>
                <a:sym typeface="Cuprum"/>
              </a:rPr>
              <a:t>A study on approaches to build cross-platform mobile applications and criteria to select appropriate approach</a:t>
            </a:r>
            <a:r>
              <a:rPr lang="en" sz="1800">
                <a:solidFill>
                  <a:srgbClr val="303030"/>
                </a:solidFill>
                <a:highlight>
                  <a:srgbClr val="F8F9FA"/>
                </a:highlight>
                <a:latin typeface="Cuprum"/>
                <a:ea typeface="Cuprum"/>
                <a:cs typeface="Cuprum"/>
                <a:sym typeface="Cuprum"/>
              </a:rPr>
              <a:t>. Annual IEEE India Conference, INDICON '12, 2012, p. 625- 629.</a:t>
            </a:r>
            <a:endParaRPr b="1" sz="2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926950" y="6314425"/>
            <a:ext cx="3158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Instant Developer Cloud </a:t>
            </a:r>
            <a:r>
              <a:rPr b="1"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- 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6</a:t>
            </a:r>
            <a:r>
              <a:rPr lang="en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/6</a:t>
            </a:r>
            <a:endParaRPr sz="20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