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08" r:id="rId3"/>
    <p:sldId id="550" r:id="rId4"/>
    <p:sldId id="551" r:id="rId5"/>
    <p:sldId id="552" r:id="rId6"/>
    <p:sldId id="553" r:id="rId7"/>
    <p:sldId id="554" r:id="rId8"/>
    <p:sldId id="555" r:id="rId9"/>
    <p:sldId id="556" r:id="rId10"/>
    <p:sldId id="55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037"/>
  </p:normalViewPr>
  <p:slideViewPr>
    <p:cSldViewPr snapToGrid="0" snapToObjects="1">
      <p:cViewPr varScale="1">
        <p:scale>
          <a:sx n="88" d="100"/>
          <a:sy n="88" d="100"/>
        </p:scale>
        <p:origin x="8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609600" y="152400"/>
            <a:ext cx="109728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609600" y="1447800"/>
            <a:ext cx="109728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4623350" y="6477000"/>
            <a:ext cx="2945301"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8636000" y="6705600"/>
            <a:ext cx="3556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26240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5A61015F-7CC6-4D0A-9D87-873EA4C304CC}" type="datetimeFigureOut">
              <a:rPr lang="en-US" dirty="0"/>
              <a:t>10/16/21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10/16/21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2412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it-IT"/>
              <a:t>Fare clic per modificare gli stili del testo dello schema</a:t>
            </a:r>
          </a:p>
        </p:txBody>
      </p:sp>
      <p:sp>
        <p:nvSpPr>
          <p:cNvPr id="6" name="Content Placeholder 5"/>
          <p:cNvSpPr>
            <a:spLocks noGrp="1"/>
          </p:cNvSpPr>
          <p:nvPr>
            <p:ph sz="quarter" idx="4"/>
          </p:nvPr>
        </p:nvSpPr>
        <p:spPr>
          <a:xfrm>
            <a:off x="5990888" y="2967788"/>
            <a:ext cx="4754880" cy="33415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10/16/21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10/16/21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10/16/21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05C68B11-C5A8-448C-8CE9-B1A273C79CFC}" type="datetimeFigureOut">
              <a:rPr lang="en-US" dirty="0"/>
              <a:t>10/16/21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C7616CA0-919D-4A49-9C8A-62FDFB3A5183}" type="datetimeFigureOut">
              <a:rPr lang="en-US" dirty="0"/>
              <a:t>10/16/21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‹N›</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10/16/21</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‹N›</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 id="2147483661"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F83F70-1AC5-3D4F-8938-F274FB90F360}"/>
              </a:ext>
            </a:extLst>
          </p:cNvPr>
          <p:cNvSpPr>
            <a:spLocks noGrp="1"/>
          </p:cNvSpPr>
          <p:nvPr>
            <p:ph type="ctrTitle"/>
          </p:nvPr>
        </p:nvSpPr>
        <p:spPr/>
        <p:txBody>
          <a:bodyPr/>
          <a:lstStyle/>
          <a:p>
            <a:r>
              <a:rPr lang="it-IT" dirty="0" err="1"/>
              <a:t>Chapter</a:t>
            </a:r>
            <a:r>
              <a:rPr lang="it-IT" dirty="0"/>
              <a:t> 2</a:t>
            </a:r>
            <a:br>
              <a:rPr lang="it-IT" dirty="0"/>
            </a:br>
            <a:endParaRPr lang="it-IT" dirty="0"/>
          </a:p>
        </p:txBody>
      </p:sp>
      <p:sp>
        <p:nvSpPr>
          <p:cNvPr id="3" name="Sottotitolo 2">
            <a:extLst>
              <a:ext uri="{FF2B5EF4-FFF2-40B4-BE49-F238E27FC236}">
                <a16:creationId xmlns:a16="http://schemas.microsoft.com/office/drawing/2014/main" id="{8698E011-D1D6-1D42-9B88-B3F71AC9D1E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710565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F2C535-2906-7945-87EB-B9C84266381F}"/>
              </a:ext>
            </a:extLst>
          </p:cNvPr>
          <p:cNvSpPr>
            <a:spLocks noGrp="1"/>
          </p:cNvSpPr>
          <p:nvPr>
            <p:ph type="title"/>
          </p:nvPr>
        </p:nvSpPr>
        <p:spPr/>
        <p:txBody>
          <a:bodyPr>
            <a:normAutofit fontScale="90000"/>
          </a:bodyPr>
          <a:lstStyle/>
          <a:p>
            <a:br>
              <a:rPr lang="en-US" altLang="en-US" sz="2800" dirty="0">
                <a:cs typeface="Times New Roman" panose="02020603050405020304" pitchFamily="18" charset="0"/>
              </a:rPr>
            </a:br>
            <a:r>
              <a:rPr lang="en-US" altLang="en-US" sz="2800" dirty="0">
                <a:cs typeface="Times New Roman" panose="02020603050405020304" pitchFamily="18" charset="0"/>
              </a:rPr>
              <a:t>3.Could firms identify people with greater capacity for creativity or inventiveness in their hiring procedures?</a:t>
            </a:r>
            <a:br>
              <a:rPr lang="en-US" altLang="en-US" dirty="0">
                <a:cs typeface="Times New Roman" panose="02020603050405020304" pitchFamily="18" charset="0"/>
              </a:rPr>
            </a:br>
            <a:endParaRPr lang="it-IT" dirty="0"/>
          </a:p>
        </p:txBody>
      </p:sp>
      <p:sp>
        <p:nvSpPr>
          <p:cNvPr id="3" name="Segnaposto contenuto 2">
            <a:extLst>
              <a:ext uri="{FF2B5EF4-FFF2-40B4-BE49-F238E27FC236}">
                <a16:creationId xmlns:a16="http://schemas.microsoft.com/office/drawing/2014/main" id="{96F47C56-428D-C341-A36C-3830D6E90318}"/>
              </a:ext>
            </a:extLst>
          </p:cNvPr>
          <p:cNvSpPr>
            <a:spLocks noGrp="1"/>
          </p:cNvSpPr>
          <p:nvPr>
            <p:ph idx="1"/>
          </p:nvPr>
        </p:nvSpPr>
        <p:spPr/>
        <p:txBody>
          <a:bodyPr/>
          <a:lstStyle/>
          <a:p>
            <a:r>
              <a:rPr lang="en-US" sz="2400" dirty="0"/>
              <a:t>Individuals can be tested for factors indicative of creativity such as intrinsic motivation, intellectual abilities, knowledge, style of thinking, and personality traits. </a:t>
            </a:r>
          </a:p>
          <a:p>
            <a:r>
              <a:rPr lang="en-US" sz="2400" u="sng" dirty="0"/>
              <a:t>Of course these types of tests are no guarantee of performance in the job</a:t>
            </a:r>
            <a:r>
              <a:rPr lang="en-US" sz="2400" dirty="0"/>
              <a:t>. </a:t>
            </a:r>
          </a:p>
          <a:p>
            <a:r>
              <a:rPr lang="en-US" sz="2400" dirty="0"/>
              <a:t>Firms hiring for creative jobs are likely to find their best information comes from an individuals work history especially if that history includes activity that can be characterized as entrepreneurial (this is why firms encourage employees to innovate, as Google’s means: 20%time, recognition awards </a:t>
            </a:r>
            <a:r>
              <a:rPr lang="en-US" sz="2400" dirty="0" err="1"/>
              <a:t>etc</a:t>
            </a:r>
            <a:r>
              <a:rPr lang="en-US" sz="2400" dirty="0"/>
              <a:t>) .</a:t>
            </a:r>
            <a:endParaRPr lang="it-IT" sz="2400" dirty="0"/>
          </a:p>
          <a:p>
            <a:endParaRPr lang="it-IT" dirty="0"/>
          </a:p>
        </p:txBody>
      </p:sp>
      <p:sp>
        <p:nvSpPr>
          <p:cNvPr id="4" name="Segnaposto testo 3">
            <a:extLst>
              <a:ext uri="{FF2B5EF4-FFF2-40B4-BE49-F238E27FC236}">
                <a16:creationId xmlns:a16="http://schemas.microsoft.com/office/drawing/2014/main" id="{BEBF6B4A-C9DA-704A-8324-E7720FE4BE9C}"/>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E43F0FB5-DADB-3D46-8C97-F3780A192FAC}"/>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287821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Questions</a:t>
            </a:r>
          </a:p>
        </p:txBody>
      </p:sp>
      <p:sp>
        <p:nvSpPr>
          <p:cNvPr id="3" name="Content Placeholder 2"/>
          <p:cNvSpPr>
            <a:spLocks noGrp="1"/>
          </p:cNvSpPr>
          <p:nvPr>
            <p:ph idx="1"/>
          </p:nvPr>
        </p:nvSpPr>
        <p:spPr>
          <a:xfrm>
            <a:off x="1981200" y="1447800"/>
            <a:ext cx="8229600" cy="5029200"/>
          </a:xfrm>
        </p:spPr>
        <p:txBody>
          <a:bodyPr/>
          <a:lstStyle/>
          <a:p>
            <a:pPr marL="457200" indent="-457200" defTabSz="809625">
              <a:spcBef>
                <a:spcPts val="300"/>
              </a:spcBef>
              <a:spcAft>
                <a:spcPts val="400"/>
              </a:spcAft>
              <a:buFont typeface="+mj-lt"/>
              <a:buAutoNum type="arabicPeriod"/>
            </a:pPr>
            <a:r>
              <a:rPr lang="en-US" altLang="en-US" sz="2000" dirty="0">
                <a:cs typeface="Times New Roman" panose="02020603050405020304" pitchFamily="18" charset="0"/>
              </a:rPr>
              <a:t>What are some of the advantages and disadvantages of a) individuals as innovators, b) firms as innovators, c) universities as innovators, d) government institutions as innovators, e) nonprofit organizations as innovators?</a:t>
            </a:r>
          </a:p>
          <a:p>
            <a:pPr marL="457200" indent="-457200" defTabSz="809625">
              <a:spcBef>
                <a:spcPts val="1800"/>
              </a:spcBef>
              <a:spcAft>
                <a:spcPts val="400"/>
              </a:spcAft>
              <a:buFont typeface="+mj-lt"/>
              <a:buAutoNum type="arabicPeriod"/>
            </a:pPr>
            <a:r>
              <a:rPr lang="en-US" altLang="en-US" sz="2000" dirty="0">
                <a:cs typeface="Times New Roman" panose="02020603050405020304" pitchFamily="18" charset="0"/>
              </a:rPr>
              <a:t>What traits appear to make individuals most creative? Are these the same traits that lead to successful inventions?</a:t>
            </a:r>
          </a:p>
          <a:p>
            <a:pPr marL="457200" indent="-457200" defTabSz="809625">
              <a:spcBef>
                <a:spcPts val="1800"/>
              </a:spcBef>
              <a:spcAft>
                <a:spcPts val="400"/>
              </a:spcAft>
              <a:buFont typeface="+mj-lt"/>
              <a:buAutoNum type="arabicPeriod"/>
            </a:pPr>
            <a:r>
              <a:rPr lang="en-US" altLang="en-US" sz="2000" dirty="0">
                <a:cs typeface="Times New Roman" panose="02020603050405020304" pitchFamily="18" charset="0"/>
              </a:rPr>
              <a:t>Could firms identify people with greater capacity for creativity or inventiveness in their hiring procedures?</a:t>
            </a:r>
          </a:p>
          <a:p>
            <a:pPr marL="457200" indent="-457200" defTabSz="809625">
              <a:spcBef>
                <a:spcPts val="1800"/>
              </a:spcBef>
              <a:spcAft>
                <a:spcPts val="400"/>
              </a:spcAft>
              <a:buFont typeface="+mj-lt"/>
              <a:buAutoNum type="arabicPeriod"/>
            </a:pPr>
            <a:r>
              <a:rPr lang="en-US" altLang="en-US" sz="2000" dirty="0">
                <a:cs typeface="Times New Roman" panose="02020603050405020304" pitchFamily="18" charset="0"/>
              </a:rPr>
              <a:t>To what degree do you think the creativity of the firm is a function of the creativity of individuals, versus the structure, routines, incentives, and culture of the firm? Can you give an example of a firm that does a particularly good job at nurturing and leveraging the creativity of its individuals?</a:t>
            </a:r>
            <a:endParaRPr lang="en-US" altLang="en-US" sz="2000" dirty="0"/>
          </a:p>
        </p:txBody>
      </p:sp>
    </p:spTree>
    <p:extLst>
      <p:ext uri="{BB962C8B-B14F-4D97-AF65-F5344CB8AC3E}">
        <p14:creationId xmlns:p14="http://schemas.microsoft.com/office/powerpoint/2010/main" val="223392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1B351F-F0A4-C841-AC8B-5FBC89D80D12}"/>
              </a:ext>
            </a:extLst>
          </p:cNvPr>
          <p:cNvSpPr>
            <a:spLocks noGrp="1"/>
          </p:cNvSpPr>
          <p:nvPr>
            <p:ph type="title"/>
          </p:nvPr>
        </p:nvSpPr>
        <p:spPr>
          <a:xfrm>
            <a:off x="1981200" y="198120"/>
            <a:ext cx="8229600" cy="3383280"/>
          </a:xfrm>
        </p:spPr>
        <p:txBody>
          <a:bodyPr/>
          <a:lstStyle/>
          <a:p>
            <a:r>
              <a:rPr lang="en-US" altLang="en-US" sz="2800" dirty="0">
                <a:cs typeface="Times New Roman" panose="02020603050405020304" pitchFamily="18" charset="0"/>
              </a:rPr>
              <a:t>1. What are some of the advantages and disadvantages of a) individuals as innovators, b) firms as innovators, c) universities as innovators, d) government institutions as innovators, e) nonprofit organizations as innovators?</a:t>
            </a:r>
            <a:br>
              <a:rPr lang="en-US" altLang="en-US" sz="2800" dirty="0">
                <a:cs typeface="Times New Roman" panose="02020603050405020304" pitchFamily="18" charset="0"/>
              </a:rPr>
            </a:br>
            <a:endParaRPr lang="it-IT" sz="2800" dirty="0"/>
          </a:p>
        </p:txBody>
      </p:sp>
      <p:sp>
        <p:nvSpPr>
          <p:cNvPr id="3" name="Segnaposto contenuto 2">
            <a:extLst>
              <a:ext uri="{FF2B5EF4-FFF2-40B4-BE49-F238E27FC236}">
                <a16:creationId xmlns:a16="http://schemas.microsoft.com/office/drawing/2014/main" id="{DCED9A25-2AD2-BC43-8B05-E9D65DBCFCA9}"/>
              </a:ext>
            </a:extLst>
          </p:cNvPr>
          <p:cNvSpPr>
            <a:spLocks noGrp="1"/>
          </p:cNvSpPr>
          <p:nvPr>
            <p:ph idx="1"/>
          </p:nvPr>
        </p:nvSpPr>
        <p:spPr>
          <a:xfrm>
            <a:off x="1981200" y="3733800"/>
            <a:ext cx="8229600" cy="2590800"/>
          </a:xfrm>
        </p:spPr>
        <p:txBody>
          <a:bodyPr/>
          <a:lstStyle/>
          <a:p>
            <a:endParaRPr lang="it-IT" dirty="0"/>
          </a:p>
        </p:txBody>
      </p:sp>
      <p:sp>
        <p:nvSpPr>
          <p:cNvPr id="4" name="Segnaposto testo 3">
            <a:extLst>
              <a:ext uri="{FF2B5EF4-FFF2-40B4-BE49-F238E27FC236}">
                <a16:creationId xmlns:a16="http://schemas.microsoft.com/office/drawing/2014/main" id="{0440308B-6D08-244F-B886-77D335B1B646}"/>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BC57A6F4-F12A-AE43-805E-23313DA8C150}"/>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34451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2B44CC-1DCD-E744-8DEA-8063BD3A5733}"/>
              </a:ext>
            </a:extLst>
          </p:cNvPr>
          <p:cNvSpPr>
            <a:spLocks noGrp="1"/>
          </p:cNvSpPr>
          <p:nvPr>
            <p:ph type="title"/>
          </p:nvPr>
        </p:nvSpPr>
        <p:spPr>
          <a:xfrm>
            <a:off x="1981200" y="152401"/>
            <a:ext cx="8229600" cy="236473"/>
          </a:xfrm>
        </p:spPr>
        <p:txBody>
          <a:bodyPr>
            <a:normAutofit fontScale="90000"/>
          </a:bodyPr>
          <a:lstStyle/>
          <a:p>
            <a:endParaRPr lang="it-IT" dirty="0"/>
          </a:p>
        </p:txBody>
      </p:sp>
      <p:graphicFrame>
        <p:nvGraphicFramePr>
          <p:cNvPr id="7" name="Tabella 7">
            <a:extLst>
              <a:ext uri="{FF2B5EF4-FFF2-40B4-BE49-F238E27FC236}">
                <a16:creationId xmlns:a16="http://schemas.microsoft.com/office/drawing/2014/main" id="{C466B81B-CE24-3742-B947-08F0E3661391}"/>
              </a:ext>
            </a:extLst>
          </p:cNvPr>
          <p:cNvGraphicFramePr>
            <a:graphicFrameLocks noGrp="1"/>
          </p:cNvGraphicFramePr>
          <p:nvPr>
            <p:ph idx="1"/>
          </p:nvPr>
        </p:nvGraphicFramePr>
        <p:xfrm>
          <a:off x="1981200" y="388874"/>
          <a:ext cx="8229600" cy="6080254"/>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544886057"/>
                    </a:ext>
                  </a:extLst>
                </a:gridCol>
                <a:gridCol w="2743200">
                  <a:extLst>
                    <a:ext uri="{9D8B030D-6E8A-4147-A177-3AD203B41FA5}">
                      <a16:colId xmlns:a16="http://schemas.microsoft.com/office/drawing/2014/main" val="1603157850"/>
                    </a:ext>
                  </a:extLst>
                </a:gridCol>
                <a:gridCol w="2743200">
                  <a:extLst>
                    <a:ext uri="{9D8B030D-6E8A-4147-A177-3AD203B41FA5}">
                      <a16:colId xmlns:a16="http://schemas.microsoft.com/office/drawing/2014/main" val="4023551316"/>
                    </a:ext>
                  </a:extLst>
                </a:gridCol>
              </a:tblGrid>
              <a:tr h="449045">
                <a:tc>
                  <a:txBody>
                    <a:bodyPr/>
                    <a:lstStyle/>
                    <a:p>
                      <a:pPr>
                        <a:lnSpc>
                          <a:spcPct val="200000"/>
                        </a:lnSpc>
                      </a:pPr>
                      <a:r>
                        <a:rPr lang="en-US" sz="1200" b="1" dirty="0">
                          <a:effectLst/>
                        </a:rPr>
                        <a:t> </a:t>
                      </a:r>
                      <a:endParaRPr lang="it-IT"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b="1" dirty="0">
                          <a:effectLst/>
                        </a:rPr>
                        <a:t>Advantages</a:t>
                      </a:r>
                      <a:endParaRPr lang="it-IT"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b="1">
                          <a:effectLst/>
                        </a:rPr>
                        <a:t>Disadvantages</a:t>
                      </a:r>
                      <a:endParaRPr lang="it-IT"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37007498"/>
                  </a:ext>
                </a:extLst>
              </a:tr>
              <a:tr h="3037051">
                <a:tc>
                  <a:txBody>
                    <a:bodyPr/>
                    <a:lstStyle/>
                    <a:p>
                      <a:pPr>
                        <a:lnSpc>
                          <a:spcPct val="200000"/>
                        </a:lnSpc>
                      </a:pPr>
                      <a:r>
                        <a:rPr lang="en-US" sz="1200" b="1">
                          <a:effectLst/>
                        </a:rPr>
                        <a:t>Individuals</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Many creative ideas originate individuals;</a:t>
                      </a:r>
                      <a:endParaRPr lang="it-IT" sz="1200">
                        <a:effectLst/>
                      </a:endParaRPr>
                    </a:p>
                    <a:p>
                      <a:pPr>
                        <a:lnSpc>
                          <a:spcPct val="200000"/>
                        </a:lnSpc>
                      </a:pPr>
                      <a:r>
                        <a:rPr lang="en-US" sz="1200">
                          <a:effectLst/>
                        </a:rPr>
                        <a:t>Users may best understand their own unmet needs;</a:t>
                      </a:r>
                      <a:endParaRPr lang="it-IT" sz="1200">
                        <a:effectLst/>
                      </a:endParaRPr>
                    </a:p>
                    <a:p>
                      <a:pPr>
                        <a:lnSpc>
                          <a:spcPct val="200000"/>
                        </a:lnSpc>
                      </a:pPr>
                      <a:r>
                        <a:rPr lang="en-US" sz="1200">
                          <a:effectLst/>
                        </a:rPr>
                        <a:t>Users may have great incentive to solve their own problems; </a:t>
                      </a:r>
                      <a:endParaRPr lang="it-IT" sz="1200">
                        <a:effectLst/>
                      </a:endParaRPr>
                    </a:p>
                    <a:p>
                      <a:pPr>
                        <a:lnSpc>
                          <a:spcPct val="200000"/>
                        </a:lnSpc>
                      </a:pPr>
                      <a:r>
                        <a:rPr lang="en-US" sz="1200">
                          <a:effectLst/>
                        </a:rPr>
                        <a:t>Etc.</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Individuals often have very limited capital resources to invest in an innovation project;</a:t>
                      </a:r>
                      <a:endParaRPr lang="it-IT" sz="1200">
                        <a:effectLst/>
                      </a:endParaRPr>
                    </a:p>
                    <a:p>
                      <a:pPr>
                        <a:lnSpc>
                          <a:spcPct val="200000"/>
                        </a:lnSpc>
                      </a:pPr>
                      <a:r>
                        <a:rPr lang="en-US" sz="1200">
                          <a:effectLst/>
                        </a:rPr>
                        <a:t>Many innovations require a broader range of knowledge and skills than any individual possesses;</a:t>
                      </a:r>
                      <a:endParaRPr lang="it-IT" sz="1200">
                        <a:effectLst/>
                      </a:endParaRPr>
                    </a:p>
                    <a:p>
                      <a:pPr>
                        <a:lnSpc>
                          <a:spcPct val="200000"/>
                        </a:lnSpc>
                      </a:pPr>
                      <a:r>
                        <a:rPr lang="en-US" sz="1200">
                          <a:effectLst/>
                        </a:rPr>
                        <a:t>Etc.</a:t>
                      </a:r>
                      <a:endParaRPr lang="it-IT"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4041869"/>
                  </a:ext>
                </a:extLst>
              </a:tr>
              <a:tr h="2594158">
                <a:tc>
                  <a:txBody>
                    <a:bodyPr/>
                    <a:lstStyle/>
                    <a:p>
                      <a:pPr>
                        <a:lnSpc>
                          <a:spcPct val="200000"/>
                        </a:lnSpc>
                      </a:pPr>
                      <a:r>
                        <a:rPr lang="en-US" sz="1200" b="1">
                          <a:effectLst/>
                        </a:rPr>
                        <a:t>Firms</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Significant capital to invest;</a:t>
                      </a:r>
                      <a:endParaRPr lang="it-IT" sz="1200">
                        <a:effectLst/>
                      </a:endParaRPr>
                    </a:p>
                    <a:p>
                      <a:pPr>
                        <a:lnSpc>
                          <a:spcPct val="200000"/>
                        </a:lnSpc>
                      </a:pPr>
                      <a:r>
                        <a:rPr lang="en-US" sz="1200">
                          <a:effectLst/>
                        </a:rPr>
                        <a:t>Complementary assets to produce, distribute, etc.;</a:t>
                      </a:r>
                      <a:endParaRPr lang="it-IT" sz="1200">
                        <a:effectLst/>
                      </a:endParaRPr>
                    </a:p>
                    <a:p>
                      <a:pPr>
                        <a:lnSpc>
                          <a:spcPct val="200000"/>
                        </a:lnSpc>
                      </a:pPr>
                      <a:r>
                        <a:rPr lang="en-US" sz="1200">
                          <a:effectLst/>
                        </a:rPr>
                        <a:t>Management systems to organize innovative efforts, </a:t>
                      </a:r>
                      <a:endParaRPr lang="it-IT" sz="1200">
                        <a:effectLst/>
                      </a:endParaRPr>
                    </a:p>
                    <a:p>
                      <a:pPr>
                        <a:lnSpc>
                          <a:spcPct val="200000"/>
                        </a:lnSpc>
                      </a:pPr>
                      <a:r>
                        <a:rPr lang="en-US" sz="1200">
                          <a:effectLst/>
                        </a:rPr>
                        <a:t>Etc.</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dirty="0">
                          <a:effectLst/>
                        </a:rPr>
                        <a:t>May reject projects that don’t appear to have an immediate commercial return;</a:t>
                      </a:r>
                      <a:endParaRPr lang="it-IT" sz="1200" dirty="0">
                        <a:effectLst/>
                      </a:endParaRPr>
                    </a:p>
                    <a:p>
                      <a:pPr>
                        <a:lnSpc>
                          <a:spcPct val="200000"/>
                        </a:lnSpc>
                      </a:pPr>
                      <a:r>
                        <a:rPr lang="en-US" sz="1200" dirty="0">
                          <a:effectLst/>
                        </a:rPr>
                        <a:t>May base project choices on commercial return rather than importance to customers or society;</a:t>
                      </a:r>
                      <a:endParaRPr lang="it-IT" sz="1200" dirty="0">
                        <a:effectLst/>
                      </a:endParaRPr>
                    </a:p>
                    <a:p>
                      <a:pPr>
                        <a:lnSpc>
                          <a:spcPct val="200000"/>
                        </a:lnSpc>
                      </a:pPr>
                      <a:r>
                        <a:rPr lang="en-US" sz="1200" dirty="0">
                          <a:effectLst/>
                        </a:rPr>
                        <a:t>Etc.</a:t>
                      </a:r>
                      <a:endParaRPr lang="it-IT"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86599"/>
                  </a:ext>
                </a:extLst>
              </a:tr>
            </a:tbl>
          </a:graphicData>
        </a:graphic>
      </p:graphicFrame>
      <p:sp>
        <p:nvSpPr>
          <p:cNvPr id="4" name="Segnaposto testo 3">
            <a:extLst>
              <a:ext uri="{FF2B5EF4-FFF2-40B4-BE49-F238E27FC236}">
                <a16:creationId xmlns:a16="http://schemas.microsoft.com/office/drawing/2014/main" id="{11BE8A65-71B1-BD4A-82B0-22EB586B48D1}"/>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97DB2407-1368-9C4F-9CBA-E8F24D6306D9}"/>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511260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35044B-F0EB-5D46-8D2C-A9B1DF01A4BF}"/>
              </a:ext>
            </a:extLst>
          </p:cNvPr>
          <p:cNvSpPr>
            <a:spLocks noGrp="1"/>
          </p:cNvSpPr>
          <p:nvPr>
            <p:ph type="title"/>
          </p:nvPr>
        </p:nvSpPr>
        <p:spPr/>
        <p:txBody>
          <a:bodyPr/>
          <a:lstStyle/>
          <a:p>
            <a:endParaRPr lang="it-IT" dirty="0"/>
          </a:p>
        </p:txBody>
      </p:sp>
      <p:graphicFrame>
        <p:nvGraphicFramePr>
          <p:cNvPr id="6" name="Tabella 6">
            <a:extLst>
              <a:ext uri="{FF2B5EF4-FFF2-40B4-BE49-F238E27FC236}">
                <a16:creationId xmlns:a16="http://schemas.microsoft.com/office/drawing/2014/main" id="{CF3566B3-9400-7C42-8612-A093A2432BA2}"/>
              </a:ext>
            </a:extLst>
          </p:cNvPr>
          <p:cNvGraphicFramePr>
            <a:graphicFrameLocks noGrp="1"/>
          </p:cNvGraphicFramePr>
          <p:nvPr>
            <p:ph idx="1"/>
          </p:nvPr>
        </p:nvGraphicFramePr>
        <p:xfrm>
          <a:off x="1981200" y="1447801"/>
          <a:ext cx="8229600" cy="3614738"/>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2045840392"/>
                    </a:ext>
                  </a:extLst>
                </a:gridCol>
                <a:gridCol w="2743200">
                  <a:extLst>
                    <a:ext uri="{9D8B030D-6E8A-4147-A177-3AD203B41FA5}">
                      <a16:colId xmlns:a16="http://schemas.microsoft.com/office/drawing/2014/main" val="3669785913"/>
                    </a:ext>
                  </a:extLst>
                </a:gridCol>
                <a:gridCol w="2743200">
                  <a:extLst>
                    <a:ext uri="{9D8B030D-6E8A-4147-A177-3AD203B41FA5}">
                      <a16:colId xmlns:a16="http://schemas.microsoft.com/office/drawing/2014/main" val="2135977304"/>
                    </a:ext>
                  </a:extLst>
                </a:gridCol>
              </a:tblGrid>
              <a:tr h="370840">
                <a:tc>
                  <a:txBody>
                    <a:bodyPr/>
                    <a:lstStyle/>
                    <a:p>
                      <a:endParaRPr lang="it-IT" dirty="0"/>
                    </a:p>
                  </a:txBody>
                  <a:tcPr/>
                </a:tc>
                <a:tc>
                  <a:txBody>
                    <a:bodyPr/>
                    <a:lstStyle/>
                    <a:p>
                      <a:r>
                        <a:rPr lang="it-IT" dirty="0"/>
                        <a:t>ADVATNAGES</a:t>
                      </a:r>
                    </a:p>
                  </a:txBody>
                  <a:tcPr/>
                </a:tc>
                <a:tc>
                  <a:txBody>
                    <a:bodyPr/>
                    <a:lstStyle/>
                    <a:p>
                      <a:r>
                        <a:rPr lang="it-IT" dirty="0"/>
                        <a:t>DISADVANTAGES</a:t>
                      </a:r>
                    </a:p>
                  </a:txBody>
                  <a:tcPr/>
                </a:tc>
                <a:extLst>
                  <a:ext uri="{0D108BD9-81ED-4DB2-BD59-A6C34878D82A}">
                    <a16:rowId xmlns:a16="http://schemas.microsoft.com/office/drawing/2014/main" val="3053302294"/>
                  </a:ext>
                </a:extLst>
              </a:tr>
              <a:tr h="370840">
                <a:tc>
                  <a:txBody>
                    <a:bodyPr/>
                    <a:lstStyle/>
                    <a:p>
                      <a:pPr>
                        <a:lnSpc>
                          <a:spcPct val="200000"/>
                        </a:lnSpc>
                      </a:pPr>
                      <a:r>
                        <a:rPr lang="en-US" sz="1200" b="1" dirty="0">
                          <a:effectLst/>
                        </a:rPr>
                        <a:t>Universities</a:t>
                      </a:r>
                      <a:endParaRPr lang="it-IT"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Typically have extensive knowledge and other resources;</a:t>
                      </a:r>
                      <a:endParaRPr lang="it-IT" sz="1200">
                        <a:effectLst/>
                      </a:endParaRPr>
                    </a:p>
                    <a:p>
                      <a:pPr>
                        <a:lnSpc>
                          <a:spcPct val="200000"/>
                        </a:lnSpc>
                      </a:pPr>
                      <a:r>
                        <a:rPr lang="en-US" sz="1200">
                          <a:effectLst/>
                        </a:rPr>
                        <a:t>Can often invest in long-term or risky projects for purposes of advancing science (rather than being pressured for immediate commercial return); </a:t>
                      </a:r>
                      <a:endParaRPr lang="it-IT" sz="1200">
                        <a:effectLst/>
                      </a:endParaRPr>
                    </a:p>
                    <a:p>
                      <a:pPr>
                        <a:lnSpc>
                          <a:spcPct val="200000"/>
                        </a:lnSpc>
                      </a:pPr>
                      <a:r>
                        <a:rPr lang="en-US" sz="1200">
                          <a:effectLst/>
                        </a:rPr>
                        <a:t>Often have ties to multiple other external entities (e.g., government, non-profits, etc.) </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dirty="0">
                          <a:effectLst/>
                        </a:rPr>
                        <a:t>May pursue esoteric projects rather than those with immediate applications;</a:t>
                      </a:r>
                      <a:endParaRPr lang="it-IT" sz="1200" dirty="0">
                        <a:effectLst/>
                      </a:endParaRPr>
                    </a:p>
                    <a:p>
                      <a:pPr>
                        <a:lnSpc>
                          <a:spcPct val="200000"/>
                        </a:lnSpc>
                      </a:pPr>
                      <a:r>
                        <a:rPr lang="en-US" sz="1200" dirty="0">
                          <a:effectLst/>
                        </a:rPr>
                        <a:t>May lack skills or resources to implement innovations in the marketplace, </a:t>
                      </a:r>
                      <a:endParaRPr lang="it-IT" sz="1200" dirty="0">
                        <a:effectLst/>
                      </a:endParaRPr>
                    </a:p>
                    <a:p>
                      <a:pPr>
                        <a:lnSpc>
                          <a:spcPct val="200000"/>
                        </a:lnSpc>
                      </a:pPr>
                      <a:r>
                        <a:rPr lang="en-US" sz="1200" dirty="0">
                          <a:effectLst/>
                        </a:rPr>
                        <a:t>Etc.</a:t>
                      </a:r>
                      <a:endParaRPr lang="it-IT" sz="1200" dirty="0">
                        <a:effectLst/>
                      </a:endParaRPr>
                    </a:p>
                    <a:p>
                      <a:pPr>
                        <a:lnSpc>
                          <a:spcPct val="200000"/>
                        </a:lnSpc>
                      </a:pPr>
                      <a:r>
                        <a:rPr lang="en-US" sz="1200" dirty="0">
                          <a:effectLst/>
                        </a:rPr>
                        <a:t>Lack of financial discipline may lead to less efficient development processes.</a:t>
                      </a:r>
                      <a:endParaRPr lang="it-IT"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56722692"/>
                  </a:ext>
                </a:extLst>
              </a:tr>
              <a:tr h="370840">
                <a:tc>
                  <a:txBody>
                    <a:bodyPr/>
                    <a:lstStyle/>
                    <a:p>
                      <a:endParaRPr lang="it-IT"/>
                    </a:p>
                  </a:txBody>
                  <a:tcPr/>
                </a:tc>
                <a:tc>
                  <a:txBody>
                    <a:bodyPr/>
                    <a:lstStyle/>
                    <a:p>
                      <a:endParaRPr lang="it-IT"/>
                    </a:p>
                  </a:txBody>
                  <a:tcPr/>
                </a:tc>
                <a:tc>
                  <a:txBody>
                    <a:bodyPr/>
                    <a:lstStyle/>
                    <a:p>
                      <a:endParaRPr lang="it-IT" dirty="0"/>
                    </a:p>
                  </a:txBody>
                  <a:tcPr/>
                </a:tc>
                <a:extLst>
                  <a:ext uri="{0D108BD9-81ED-4DB2-BD59-A6C34878D82A}">
                    <a16:rowId xmlns:a16="http://schemas.microsoft.com/office/drawing/2014/main" val="2237785750"/>
                  </a:ext>
                </a:extLst>
              </a:tr>
            </a:tbl>
          </a:graphicData>
        </a:graphic>
      </p:graphicFrame>
      <p:sp>
        <p:nvSpPr>
          <p:cNvPr id="4" name="Segnaposto testo 3">
            <a:extLst>
              <a:ext uri="{FF2B5EF4-FFF2-40B4-BE49-F238E27FC236}">
                <a16:creationId xmlns:a16="http://schemas.microsoft.com/office/drawing/2014/main" id="{7288CCE3-DDAE-424D-A9B0-ED288C17911C}"/>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3C5F2C98-E0F5-3D49-9DD6-8A4E1D87742A}"/>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2980124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11CE3F-F432-F94B-86F5-F162C408CC38}"/>
              </a:ext>
            </a:extLst>
          </p:cNvPr>
          <p:cNvSpPr>
            <a:spLocks noGrp="1"/>
          </p:cNvSpPr>
          <p:nvPr>
            <p:ph type="title"/>
          </p:nvPr>
        </p:nvSpPr>
        <p:spPr>
          <a:xfrm>
            <a:off x="1981200" y="152400"/>
            <a:ext cx="8229600" cy="381000"/>
          </a:xfrm>
        </p:spPr>
        <p:txBody>
          <a:bodyPr>
            <a:normAutofit fontScale="90000"/>
          </a:bodyPr>
          <a:lstStyle/>
          <a:p>
            <a:endParaRPr lang="it-IT" dirty="0"/>
          </a:p>
        </p:txBody>
      </p:sp>
      <p:graphicFrame>
        <p:nvGraphicFramePr>
          <p:cNvPr id="6" name="Tabella 6">
            <a:extLst>
              <a:ext uri="{FF2B5EF4-FFF2-40B4-BE49-F238E27FC236}">
                <a16:creationId xmlns:a16="http://schemas.microsoft.com/office/drawing/2014/main" id="{06C37E4C-D5DD-4841-BE60-F3CB4F3C497F}"/>
              </a:ext>
            </a:extLst>
          </p:cNvPr>
          <p:cNvGraphicFramePr>
            <a:graphicFrameLocks noGrp="1"/>
          </p:cNvGraphicFramePr>
          <p:nvPr>
            <p:ph idx="1"/>
          </p:nvPr>
        </p:nvGraphicFramePr>
        <p:xfrm>
          <a:off x="1981200" y="533401"/>
          <a:ext cx="8229600" cy="5256403"/>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4089772270"/>
                    </a:ext>
                  </a:extLst>
                </a:gridCol>
                <a:gridCol w="2743200">
                  <a:extLst>
                    <a:ext uri="{9D8B030D-6E8A-4147-A177-3AD203B41FA5}">
                      <a16:colId xmlns:a16="http://schemas.microsoft.com/office/drawing/2014/main" val="1639176598"/>
                    </a:ext>
                  </a:extLst>
                </a:gridCol>
                <a:gridCol w="2743200">
                  <a:extLst>
                    <a:ext uri="{9D8B030D-6E8A-4147-A177-3AD203B41FA5}">
                      <a16:colId xmlns:a16="http://schemas.microsoft.com/office/drawing/2014/main" val="1533099294"/>
                    </a:ext>
                  </a:extLst>
                </a:gridCol>
              </a:tblGrid>
              <a:tr h="448937">
                <a:tc>
                  <a:txBody>
                    <a:bodyPr/>
                    <a:lstStyle/>
                    <a:p>
                      <a:endParaRPr lang="it-IT"/>
                    </a:p>
                  </a:txBody>
                  <a:tcPr/>
                </a:tc>
                <a:tc>
                  <a:txBody>
                    <a:bodyPr/>
                    <a:lstStyle/>
                    <a:p>
                      <a:r>
                        <a:rPr lang="it-IT" dirty="0"/>
                        <a:t>ADVANTAGES</a:t>
                      </a:r>
                    </a:p>
                  </a:txBody>
                  <a:tcPr/>
                </a:tc>
                <a:tc>
                  <a:txBody>
                    <a:bodyPr/>
                    <a:lstStyle/>
                    <a:p>
                      <a:r>
                        <a:rPr lang="it-IT" dirty="0"/>
                        <a:t>DISADVANTAGES</a:t>
                      </a:r>
                    </a:p>
                  </a:txBody>
                  <a:tcPr/>
                </a:tc>
                <a:extLst>
                  <a:ext uri="{0D108BD9-81ED-4DB2-BD59-A6C34878D82A}">
                    <a16:rowId xmlns:a16="http://schemas.microsoft.com/office/drawing/2014/main" val="1590948040"/>
                  </a:ext>
                </a:extLst>
              </a:tr>
              <a:tr h="4807466">
                <a:tc>
                  <a:txBody>
                    <a:bodyPr/>
                    <a:lstStyle/>
                    <a:p>
                      <a:pPr>
                        <a:lnSpc>
                          <a:spcPct val="200000"/>
                        </a:lnSpc>
                      </a:pPr>
                      <a:r>
                        <a:rPr lang="en-US" sz="1200" b="1" dirty="0">
                          <a:effectLst/>
                        </a:rPr>
                        <a:t>Government</a:t>
                      </a:r>
                      <a:endParaRPr lang="it-IT"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Like universities, may have extensive knowledge and other resources; and </a:t>
                      </a:r>
                      <a:endParaRPr lang="it-IT" sz="1200">
                        <a:effectLst/>
                      </a:endParaRPr>
                    </a:p>
                    <a:p>
                      <a:pPr>
                        <a:lnSpc>
                          <a:spcPct val="200000"/>
                        </a:lnSpc>
                      </a:pPr>
                      <a:r>
                        <a:rPr lang="en-US" sz="1200">
                          <a:effectLst/>
                        </a:rPr>
                        <a:t>Can often invest in long-term or risky projects for purposes of advancing science (rather than being pressured for immediate commercial return);</a:t>
                      </a:r>
                      <a:endParaRPr lang="it-IT" sz="1200">
                        <a:effectLst/>
                      </a:endParaRPr>
                    </a:p>
                    <a:p>
                      <a:pPr>
                        <a:lnSpc>
                          <a:spcPct val="200000"/>
                        </a:lnSpc>
                      </a:pPr>
                      <a:r>
                        <a:rPr lang="en-US" sz="1200">
                          <a:effectLst/>
                        </a:rPr>
                        <a:t>Typically has great influence over other stakeholders or contributors to innovation (e.g., universities, firms, non-profits);</a:t>
                      </a:r>
                      <a:endParaRPr lang="it-IT" sz="1200">
                        <a:effectLst/>
                      </a:endParaRPr>
                    </a:p>
                    <a:p>
                      <a:pPr>
                        <a:lnSpc>
                          <a:spcPct val="200000"/>
                        </a:lnSpc>
                      </a:pPr>
                      <a:r>
                        <a:rPr lang="en-US" sz="1200">
                          <a:effectLst/>
                        </a:rPr>
                        <a:t>Etc.</a:t>
                      </a:r>
                      <a:endParaRPr lang="it-IT" sz="1200">
                        <a:effectLst/>
                      </a:endParaRPr>
                    </a:p>
                    <a:p>
                      <a:pPr>
                        <a:lnSpc>
                          <a:spcPct val="200000"/>
                        </a:lnSpc>
                      </a:pPr>
                      <a:r>
                        <a:rPr lang="en-US" sz="1200">
                          <a:effectLst/>
                        </a:rPr>
                        <a:t> </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dirty="0">
                          <a:effectLst/>
                        </a:rPr>
                        <a:t>May lack complementary resources to implement innovation in the marketplace;</a:t>
                      </a:r>
                      <a:endParaRPr lang="it-IT" sz="1200" dirty="0">
                        <a:effectLst/>
                      </a:endParaRPr>
                    </a:p>
                    <a:p>
                      <a:pPr>
                        <a:lnSpc>
                          <a:spcPct val="200000"/>
                        </a:lnSpc>
                      </a:pPr>
                      <a:r>
                        <a:rPr lang="en-US" sz="1200" dirty="0">
                          <a:effectLst/>
                        </a:rPr>
                        <a:t>Lack of financial discipline may lead to less efficient development processes,</a:t>
                      </a:r>
                      <a:endParaRPr lang="it-IT" sz="1200" dirty="0">
                        <a:effectLst/>
                      </a:endParaRPr>
                    </a:p>
                    <a:p>
                      <a:pPr>
                        <a:lnSpc>
                          <a:spcPct val="200000"/>
                        </a:lnSpc>
                      </a:pPr>
                      <a:r>
                        <a:rPr lang="en-US" sz="1200" dirty="0">
                          <a:effectLst/>
                        </a:rPr>
                        <a:t>Etc.</a:t>
                      </a:r>
                      <a:endParaRPr lang="it-IT"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89213303"/>
                  </a:ext>
                </a:extLst>
              </a:tr>
            </a:tbl>
          </a:graphicData>
        </a:graphic>
      </p:graphicFrame>
      <p:sp>
        <p:nvSpPr>
          <p:cNvPr id="4" name="Segnaposto testo 3">
            <a:extLst>
              <a:ext uri="{FF2B5EF4-FFF2-40B4-BE49-F238E27FC236}">
                <a16:creationId xmlns:a16="http://schemas.microsoft.com/office/drawing/2014/main" id="{511AD551-B26C-3143-8204-453ABDC719B2}"/>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DAD9C351-682B-8246-AB5E-E8AB83D9B57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73960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93C622-1261-104E-B9A6-C7B18D014427}"/>
              </a:ext>
            </a:extLst>
          </p:cNvPr>
          <p:cNvSpPr>
            <a:spLocks noGrp="1"/>
          </p:cNvSpPr>
          <p:nvPr>
            <p:ph type="title"/>
          </p:nvPr>
        </p:nvSpPr>
        <p:spPr/>
        <p:txBody>
          <a:bodyPr/>
          <a:lstStyle/>
          <a:p>
            <a:endParaRPr lang="it-IT"/>
          </a:p>
        </p:txBody>
      </p:sp>
      <p:graphicFrame>
        <p:nvGraphicFramePr>
          <p:cNvPr id="6" name="Tabella 6">
            <a:extLst>
              <a:ext uri="{FF2B5EF4-FFF2-40B4-BE49-F238E27FC236}">
                <a16:creationId xmlns:a16="http://schemas.microsoft.com/office/drawing/2014/main" id="{95E36EA9-449F-154D-B231-72460C67908A}"/>
              </a:ext>
            </a:extLst>
          </p:cNvPr>
          <p:cNvGraphicFramePr>
            <a:graphicFrameLocks noGrp="1"/>
          </p:cNvGraphicFramePr>
          <p:nvPr>
            <p:ph idx="1"/>
          </p:nvPr>
        </p:nvGraphicFramePr>
        <p:xfrm>
          <a:off x="1981200" y="1447801"/>
          <a:ext cx="8229600" cy="3609658"/>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999156429"/>
                    </a:ext>
                  </a:extLst>
                </a:gridCol>
                <a:gridCol w="2743200">
                  <a:extLst>
                    <a:ext uri="{9D8B030D-6E8A-4147-A177-3AD203B41FA5}">
                      <a16:colId xmlns:a16="http://schemas.microsoft.com/office/drawing/2014/main" val="3763088040"/>
                    </a:ext>
                  </a:extLst>
                </a:gridCol>
                <a:gridCol w="2743200">
                  <a:extLst>
                    <a:ext uri="{9D8B030D-6E8A-4147-A177-3AD203B41FA5}">
                      <a16:colId xmlns:a16="http://schemas.microsoft.com/office/drawing/2014/main" val="4272428248"/>
                    </a:ext>
                  </a:extLst>
                </a:gridCol>
              </a:tblGrid>
              <a:tr h="370840">
                <a:tc>
                  <a:txBody>
                    <a:bodyPr/>
                    <a:lstStyle/>
                    <a:p>
                      <a:endParaRPr lang="it-IT"/>
                    </a:p>
                  </a:txBody>
                  <a:tcPr/>
                </a:tc>
                <a:tc>
                  <a:txBody>
                    <a:bodyPr/>
                    <a:lstStyle/>
                    <a:p>
                      <a:r>
                        <a:rPr lang="it-IT" dirty="0"/>
                        <a:t>ADVANTAGES</a:t>
                      </a:r>
                    </a:p>
                  </a:txBody>
                  <a:tcPr/>
                </a:tc>
                <a:tc>
                  <a:txBody>
                    <a:bodyPr/>
                    <a:lstStyle/>
                    <a:p>
                      <a:r>
                        <a:rPr lang="it-IT" dirty="0"/>
                        <a:t>DISADVANTAGES</a:t>
                      </a:r>
                    </a:p>
                  </a:txBody>
                  <a:tcPr/>
                </a:tc>
                <a:extLst>
                  <a:ext uri="{0D108BD9-81ED-4DB2-BD59-A6C34878D82A}">
                    <a16:rowId xmlns:a16="http://schemas.microsoft.com/office/drawing/2014/main" val="3213087814"/>
                  </a:ext>
                </a:extLst>
              </a:tr>
              <a:tr h="370840">
                <a:tc>
                  <a:txBody>
                    <a:bodyPr/>
                    <a:lstStyle/>
                    <a:p>
                      <a:pPr>
                        <a:lnSpc>
                          <a:spcPct val="200000"/>
                        </a:lnSpc>
                      </a:pPr>
                      <a:r>
                        <a:rPr lang="en-US" sz="1200" b="1" dirty="0">
                          <a:effectLst/>
                        </a:rPr>
                        <a:t>Nonprofits</a:t>
                      </a:r>
                      <a:endParaRPr lang="it-IT"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a:effectLst/>
                        </a:rPr>
                        <a:t>Often have ties to multiple other external entities (e.g., universities, non-profits, etc.);</a:t>
                      </a:r>
                      <a:endParaRPr lang="it-IT" sz="1200">
                        <a:effectLst/>
                      </a:endParaRPr>
                    </a:p>
                    <a:p>
                      <a:pPr>
                        <a:lnSpc>
                          <a:spcPct val="200000"/>
                        </a:lnSpc>
                      </a:pPr>
                      <a:r>
                        <a:rPr lang="en-US" sz="1200">
                          <a:effectLst/>
                        </a:rPr>
                        <a:t>May have mission-based focus that enables them to pursue long-term or risky projects;</a:t>
                      </a:r>
                      <a:endParaRPr lang="it-IT" sz="1200">
                        <a:effectLst/>
                      </a:endParaRPr>
                    </a:p>
                    <a:p>
                      <a:pPr>
                        <a:lnSpc>
                          <a:spcPct val="200000"/>
                        </a:lnSpc>
                      </a:pPr>
                      <a:r>
                        <a:rPr lang="en-US" sz="1200">
                          <a:effectLst/>
                        </a:rPr>
                        <a:t>May have credibility advantages for eliciting the cooperation of other stakeholders;</a:t>
                      </a:r>
                      <a:endParaRPr lang="it-IT" sz="1200">
                        <a:effectLst/>
                      </a:endParaRPr>
                    </a:p>
                    <a:p>
                      <a:pPr>
                        <a:lnSpc>
                          <a:spcPct val="200000"/>
                        </a:lnSpc>
                      </a:pPr>
                      <a:r>
                        <a:rPr lang="en-US" sz="1200">
                          <a:effectLst/>
                        </a:rPr>
                        <a:t>Etc.</a:t>
                      </a:r>
                      <a:endParaRPr lang="it-IT"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200000"/>
                        </a:lnSpc>
                      </a:pPr>
                      <a:r>
                        <a:rPr lang="en-US" sz="1200" dirty="0">
                          <a:effectLst/>
                        </a:rPr>
                        <a:t>May be reliant on external sources of funding such as charitable donations or grants, which can constrain capital resource;</a:t>
                      </a:r>
                      <a:endParaRPr lang="it-IT" sz="1200" dirty="0">
                        <a:effectLst/>
                      </a:endParaRPr>
                    </a:p>
                    <a:p>
                      <a:pPr>
                        <a:lnSpc>
                          <a:spcPct val="200000"/>
                        </a:lnSpc>
                      </a:pPr>
                      <a:r>
                        <a:rPr lang="en-US" sz="1200" dirty="0">
                          <a:effectLst/>
                        </a:rPr>
                        <a:t>May lack complementary resources to implement innovation in the marketplace;</a:t>
                      </a:r>
                      <a:endParaRPr lang="it-IT" sz="1200" dirty="0">
                        <a:effectLst/>
                      </a:endParaRPr>
                    </a:p>
                    <a:p>
                      <a:pPr>
                        <a:lnSpc>
                          <a:spcPct val="200000"/>
                        </a:lnSpc>
                      </a:pPr>
                      <a:r>
                        <a:rPr lang="en-US" sz="1200" dirty="0">
                          <a:effectLst/>
                        </a:rPr>
                        <a:t>Etc.</a:t>
                      </a:r>
                      <a:endParaRPr lang="it-IT"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32759349"/>
                  </a:ext>
                </a:extLst>
              </a:tr>
            </a:tbl>
          </a:graphicData>
        </a:graphic>
      </p:graphicFrame>
      <p:sp>
        <p:nvSpPr>
          <p:cNvPr id="4" name="Segnaposto testo 3">
            <a:extLst>
              <a:ext uri="{FF2B5EF4-FFF2-40B4-BE49-F238E27FC236}">
                <a16:creationId xmlns:a16="http://schemas.microsoft.com/office/drawing/2014/main" id="{AAACC5C2-55B8-5243-9270-59FD173D0874}"/>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5092476E-F44E-D649-B88D-52FB8D2E31F4}"/>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97713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AED1EF-4393-864F-A8DD-4DC37D880467}"/>
              </a:ext>
            </a:extLst>
          </p:cNvPr>
          <p:cNvSpPr>
            <a:spLocks noGrp="1"/>
          </p:cNvSpPr>
          <p:nvPr>
            <p:ph type="title"/>
          </p:nvPr>
        </p:nvSpPr>
        <p:spPr/>
        <p:txBody>
          <a:bodyPr>
            <a:normAutofit fontScale="90000"/>
          </a:bodyPr>
          <a:lstStyle/>
          <a:p>
            <a:br>
              <a:rPr lang="en-US" altLang="en-US" sz="2800" dirty="0">
                <a:cs typeface="Times New Roman" panose="02020603050405020304" pitchFamily="18" charset="0"/>
              </a:rPr>
            </a:br>
            <a:r>
              <a:rPr lang="en-US" altLang="en-US" sz="2800" dirty="0">
                <a:cs typeface="Times New Roman" panose="02020603050405020304" pitchFamily="18" charset="0"/>
              </a:rPr>
              <a:t>2. What traits appear to make individuals most creative? Are these the same traits that lead to successful inventions?</a:t>
            </a:r>
            <a:br>
              <a:rPr lang="en-US" altLang="en-US" sz="2800" dirty="0">
                <a:cs typeface="Times New Roman" panose="02020603050405020304" pitchFamily="18" charset="0"/>
              </a:rPr>
            </a:br>
            <a:endParaRPr lang="it-IT" sz="2800" dirty="0"/>
          </a:p>
        </p:txBody>
      </p:sp>
      <p:sp>
        <p:nvSpPr>
          <p:cNvPr id="3" name="Segnaposto contenuto 2">
            <a:extLst>
              <a:ext uri="{FF2B5EF4-FFF2-40B4-BE49-F238E27FC236}">
                <a16:creationId xmlns:a16="http://schemas.microsoft.com/office/drawing/2014/main" id="{EDD1A988-7C44-5947-993E-AAE98CF3F8F2}"/>
              </a:ext>
            </a:extLst>
          </p:cNvPr>
          <p:cNvSpPr>
            <a:spLocks noGrp="1"/>
          </p:cNvSpPr>
          <p:nvPr>
            <p:ph idx="1"/>
          </p:nvPr>
        </p:nvSpPr>
        <p:spPr/>
        <p:txBody>
          <a:bodyPr/>
          <a:lstStyle/>
          <a:p>
            <a:r>
              <a:rPr lang="en-US" sz="2200" dirty="0"/>
              <a:t>An individual's creative ability is a function of their </a:t>
            </a:r>
            <a:r>
              <a:rPr lang="en-US" sz="2200" u="sng" dirty="0"/>
              <a:t>intellectual abilities, knowledge, style of thinking, personality, motivation, and environment</a:t>
            </a:r>
            <a:r>
              <a:rPr lang="en-US" sz="2200" dirty="0"/>
              <a:t>. In addition, an individual with only a </a:t>
            </a:r>
            <a:r>
              <a:rPr lang="en-US" sz="2200" u="sng" dirty="0"/>
              <a:t>moderate degree </a:t>
            </a:r>
            <a:r>
              <a:rPr lang="en-US" sz="2200" dirty="0"/>
              <a:t>of knowledge of a field might be able to produce more creative solutions than an individual with extensive knowledge of field. </a:t>
            </a:r>
          </a:p>
          <a:p>
            <a:r>
              <a:rPr lang="en-US" sz="2200" dirty="0"/>
              <a:t>The most creative individuals </a:t>
            </a:r>
            <a:r>
              <a:rPr lang="en-US" sz="2200" u="sng" dirty="0"/>
              <a:t>prefer to think in novel ways </a:t>
            </a:r>
            <a:r>
              <a:rPr lang="en-US" sz="2200" dirty="0"/>
              <a:t>of their own choosing and can discriminate between important problem and unimportant ones.  </a:t>
            </a:r>
          </a:p>
          <a:p>
            <a:r>
              <a:rPr lang="en-US" sz="2200" dirty="0"/>
              <a:t>The personality traits deemed most important for creativity include </a:t>
            </a:r>
            <a:r>
              <a:rPr lang="en-US" sz="2200" u="sng" dirty="0"/>
              <a:t>self-efficacy, tolerance for ambiguity, and a willingness to overcome obstacles and take reasonable risk</a:t>
            </a:r>
            <a:r>
              <a:rPr lang="en-US" sz="2200" dirty="0"/>
              <a:t>s. </a:t>
            </a:r>
            <a:r>
              <a:rPr lang="en-US" sz="2200" u="sng" dirty="0"/>
              <a:t>Intrinsic motivation </a:t>
            </a:r>
            <a:r>
              <a:rPr lang="en-US" sz="2200" dirty="0"/>
              <a:t>has also been shown to be very important for creativity. </a:t>
            </a:r>
            <a:endParaRPr lang="it-IT" sz="2200" b="1" dirty="0"/>
          </a:p>
          <a:p>
            <a:r>
              <a:rPr lang="en-US" dirty="0"/>
              <a:t> </a:t>
            </a:r>
            <a:endParaRPr lang="it-IT" b="1" dirty="0"/>
          </a:p>
          <a:p>
            <a:endParaRPr lang="it-IT" dirty="0"/>
          </a:p>
        </p:txBody>
      </p:sp>
      <p:sp>
        <p:nvSpPr>
          <p:cNvPr id="4" name="Segnaposto testo 3">
            <a:extLst>
              <a:ext uri="{FF2B5EF4-FFF2-40B4-BE49-F238E27FC236}">
                <a16:creationId xmlns:a16="http://schemas.microsoft.com/office/drawing/2014/main" id="{4E87747B-370C-754E-B12E-22F695A8B5A0}"/>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0581DA45-2C20-F448-9C0F-6D3C6A3C3FF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91126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5AED1EF-4393-864F-A8DD-4DC37D880467}"/>
              </a:ext>
            </a:extLst>
          </p:cNvPr>
          <p:cNvSpPr>
            <a:spLocks noGrp="1"/>
          </p:cNvSpPr>
          <p:nvPr>
            <p:ph type="title"/>
          </p:nvPr>
        </p:nvSpPr>
        <p:spPr/>
        <p:txBody>
          <a:bodyPr>
            <a:normAutofit fontScale="90000"/>
          </a:bodyPr>
          <a:lstStyle/>
          <a:p>
            <a:br>
              <a:rPr lang="en-US" altLang="en-US" sz="2800" dirty="0">
                <a:cs typeface="Times New Roman" panose="02020603050405020304" pitchFamily="18" charset="0"/>
              </a:rPr>
            </a:br>
            <a:r>
              <a:rPr lang="en-US" altLang="en-US" sz="2800" dirty="0">
                <a:cs typeface="Times New Roman" panose="02020603050405020304" pitchFamily="18" charset="0"/>
              </a:rPr>
              <a:t>2. What traits appear to make individuals most creative? Are these the same traits that lead to successful inventions?</a:t>
            </a:r>
            <a:br>
              <a:rPr lang="en-US" altLang="en-US" sz="2800" dirty="0">
                <a:cs typeface="Times New Roman" panose="02020603050405020304" pitchFamily="18" charset="0"/>
              </a:rPr>
            </a:br>
            <a:endParaRPr lang="it-IT" sz="2800" dirty="0"/>
          </a:p>
        </p:txBody>
      </p:sp>
      <p:sp>
        <p:nvSpPr>
          <p:cNvPr id="3" name="Segnaposto contenuto 2">
            <a:extLst>
              <a:ext uri="{FF2B5EF4-FFF2-40B4-BE49-F238E27FC236}">
                <a16:creationId xmlns:a16="http://schemas.microsoft.com/office/drawing/2014/main" id="{EDD1A988-7C44-5947-993E-AAE98CF3F8F2}"/>
              </a:ext>
            </a:extLst>
          </p:cNvPr>
          <p:cNvSpPr>
            <a:spLocks noGrp="1"/>
          </p:cNvSpPr>
          <p:nvPr>
            <p:ph idx="1"/>
          </p:nvPr>
        </p:nvSpPr>
        <p:spPr/>
        <p:txBody>
          <a:bodyPr/>
          <a:lstStyle/>
          <a:p>
            <a:r>
              <a:rPr lang="en-US" sz="2200" u="sng" dirty="0"/>
              <a:t>Innovation is, however, more than the generation of ideas</a:t>
            </a:r>
            <a:r>
              <a:rPr lang="en-US" sz="2200" dirty="0"/>
              <a:t>. It is the implementation of those ideas into some new device or process. </a:t>
            </a:r>
            <a:r>
              <a:rPr lang="en-US" sz="2200" u="sng" dirty="0"/>
              <a:t>Evidence suggests that not all inventors are innovators. </a:t>
            </a:r>
          </a:p>
          <a:p>
            <a:r>
              <a:rPr lang="en-US" sz="2200" dirty="0"/>
              <a:t>In fact many ideas have been left on the drawing board, so to speak, or in the inventors garage. </a:t>
            </a:r>
            <a:r>
              <a:rPr lang="en-US" sz="2200" u="sng" dirty="0"/>
              <a:t>The entrepreneurial skills necessary to convert an idea into a new product or process are very different from the skills and thinking orientation that generated the original idea</a:t>
            </a:r>
            <a:r>
              <a:rPr lang="en-US" sz="2200" dirty="0"/>
              <a:t>. </a:t>
            </a:r>
          </a:p>
          <a:p>
            <a:r>
              <a:rPr lang="en-US" sz="2200" dirty="0"/>
              <a:t>An inventor usually will have a tendency toward introversion (</a:t>
            </a:r>
            <a:r>
              <a:rPr lang="en-US" sz="2200" dirty="0" err="1"/>
              <a:t>Kindall’s</a:t>
            </a:r>
            <a:r>
              <a:rPr lang="en-US" sz="2200" dirty="0"/>
              <a:t> case) that may make it difficult for them to convey their ideas to others. </a:t>
            </a:r>
            <a:r>
              <a:rPr lang="en-US" dirty="0"/>
              <a:t> </a:t>
            </a:r>
            <a:endParaRPr lang="it-IT" dirty="0"/>
          </a:p>
        </p:txBody>
      </p:sp>
      <p:sp>
        <p:nvSpPr>
          <p:cNvPr id="4" name="Segnaposto testo 3">
            <a:extLst>
              <a:ext uri="{FF2B5EF4-FFF2-40B4-BE49-F238E27FC236}">
                <a16:creationId xmlns:a16="http://schemas.microsoft.com/office/drawing/2014/main" id="{4E87747B-370C-754E-B12E-22F695A8B5A0}"/>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0581DA45-2C20-F448-9C0F-6D3C6A3C3FF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612382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Integrale</Template>
  <TotalTime>0</TotalTime>
  <Words>960</Words>
  <Application>Microsoft Macintosh PowerPoint</Application>
  <PresentationFormat>Widescreen</PresentationFormat>
  <Paragraphs>70</Paragraphs>
  <Slides>10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10</vt:i4>
      </vt:variant>
    </vt:vector>
  </HeadingPairs>
  <TitlesOfParts>
    <vt:vector size="16" baseType="lpstr">
      <vt:lpstr>Arial</vt:lpstr>
      <vt:lpstr>Times New Roman</vt:lpstr>
      <vt:lpstr>Tw Cen MT</vt:lpstr>
      <vt:lpstr>Tw Cen MT Condensed</vt:lpstr>
      <vt:lpstr>Wingdings 3</vt:lpstr>
      <vt:lpstr>Integrale</vt:lpstr>
      <vt:lpstr>Chapter 2 </vt:lpstr>
      <vt:lpstr>Discussion Questions</vt:lpstr>
      <vt:lpstr>1. What are some of the advantages and disadvantages of a) individuals as innovators, b) firms as innovators, c) universities as innovators, d) government institutions as innovators, e) nonprofit organizations as innovators? </vt:lpstr>
      <vt:lpstr>Presentazione standard di PowerPoint</vt:lpstr>
      <vt:lpstr>Presentazione standard di PowerPoint</vt:lpstr>
      <vt:lpstr>Presentazione standard di PowerPoint</vt:lpstr>
      <vt:lpstr>Presentazione standard di PowerPoint</vt:lpstr>
      <vt:lpstr> 2. What traits appear to make individuals most creative? Are these the same traits that lead to successful inventions? </vt:lpstr>
      <vt:lpstr> 2. What traits appear to make individuals most creative? Are these the same traits that lead to successful inventions? </vt:lpstr>
      <vt:lpstr> 3.Could firms identify people with greater capacity for creativity or inventiveness in their hiring procedures?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dc:title>
  <dc:creator>Caldari Katia</dc:creator>
  <cp:lastModifiedBy>Caldari Katia</cp:lastModifiedBy>
  <cp:revision>1</cp:revision>
  <dcterms:created xsi:type="dcterms:W3CDTF">2021-10-16T08:48:47Z</dcterms:created>
  <dcterms:modified xsi:type="dcterms:W3CDTF">2021-10-16T08:49:18Z</dcterms:modified>
</cp:coreProperties>
</file>