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8" r:id="rId10"/>
    <p:sldId id="265" r:id="rId11"/>
    <p:sldId id="270" r:id="rId12"/>
    <p:sldId id="269" r:id="rId13"/>
    <p:sldId id="266" r:id="rId14"/>
    <p:sldId id="271" r:id="rId15"/>
    <p:sldId id="272" r:id="rId16"/>
    <p:sldId id="267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22</a:t>
            </a:r>
            <a:r>
              <a:rPr lang="en-US" sz="1800" baseline="30000" dirty="0">
                <a:latin typeface="Aptos" panose="020B0004020202020204" pitchFamily="34" charset="0"/>
              </a:rPr>
              <a:t>nd</a:t>
            </a:r>
            <a:r>
              <a:rPr lang="en-US" sz="1800" dirty="0">
                <a:latin typeface="Aptos" panose="020B0004020202020204" pitchFamily="34" charset="0"/>
              </a:rPr>
              <a:t> February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413"/>
            <a:ext cx="7886700" cy="49587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latin typeface="Aptos" panose="020B0004020202020204" pitchFamily="34" charset="0"/>
              </a:rPr>
              <a:t>Objective</a:t>
            </a:r>
            <a:r>
              <a:rPr lang="en-GB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b="1" dirty="0">
                <a:latin typeface="Aptos" panose="020B0004020202020204" pitchFamily="34" charset="0"/>
              </a:rPr>
              <a:t>Experimental Setup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Platform: </a:t>
            </a:r>
            <a:r>
              <a:rPr lang="en-GB" dirty="0" err="1">
                <a:latin typeface="Aptos" panose="020B0004020202020204" pitchFamily="34" charset="0"/>
              </a:rPr>
              <a:t>GamingAnywhere</a:t>
            </a:r>
            <a:r>
              <a:rPr lang="en-GB" dirty="0">
                <a:latin typeface="Aptos" panose="020B0004020202020204" pitchFamily="34" charset="0"/>
              </a:rPr>
              <a:t>, an open-source cloud gaming framework.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Client Device: Google Nexus 5 mobile phone.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Server: Workstation with Intel Xeon E3-1230 CPU, 16GB RAM, and NVIDIA GPUs.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Network Technologies: Wi-Fi and LTE.</a:t>
            </a:r>
          </a:p>
          <a:p>
            <a:r>
              <a:rPr lang="en-GB" b="1" dirty="0">
                <a:latin typeface="Aptos" panose="020B0004020202020204" pitchFamily="34" charset="0"/>
              </a:rPr>
              <a:t>Comparison Scenarios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b="1" dirty="0"/>
              <a:t>Key Metrics</a:t>
            </a:r>
            <a:r>
              <a:rPr lang="en-US" dirty="0"/>
              <a:t>: Response delay, comprising processing delay (PD), network delay (ND), and playout delay (PD).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C234D-B27F-6313-063F-423AD876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6E4650-6262-78ED-D79D-F47B60BAC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75" y="1596535"/>
            <a:ext cx="7886700" cy="397131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F9772-8102-0B13-7F57-6B965C5E3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3145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ptos" panose="020B0004020202020204" pitchFamily="34" charset="0"/>
              </a:rPr>
              <a:t>Findings</a:t>
            </a:r>
            <a:r>
              <a:rPr lang="en-GB" sz="24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b="1" u="sng" dirty="0">
                <a:latin typeface="Aptos" panose="020B0004020202020204" pitchFamily="34" charset="0"/>
              </a:rPr>
              <a:t>Latency</a:t>
            </a:r>
            <a:r>
              <a:rPr lang="en-GB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/>
            <a:r>
              <a:rPr lang="en-GB" b="1" u="sng" dirty="0">
                <a:latin typeface="Aptos" panose="020B0004020202020204" pitchFamily="34" charset="0"/>
              </a:rPr>
              <a:t>Virtualization</a:t>
            </a:r>
            <a:r>
              <a:rPr lang="en-GB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/>
            <a:r>
              <a:rPr lang="en-GB" b="1" u="sng" dirty="0">
                <a:latin typeface="Aptos" panose="020B0004020202020204" pitchFamily="34" charset="0"/>
              </a:rPr>
              <a:t>Resolution</a:t>
            </a:r>
            <a:r>
              <a:rPr lang="en-GB" dirty="0">
                <a:latin typeface="Aptos" panose="020B0004020202020204" pitchFamily="34" charset="0"/>
              </a:rPr>
              <a:t>: Full HD processing times at the edge were significantly better compared to centralized cloud setups.</a:t>
            </a:r>
          </a:p>
          <a:p>
            <a:r>
              <a:rPr lang="en-GB" sz="2600" b="1" dirty="0">
                <a:latin typeface="Aptos" panose="020B0004020202020204" pitchFamily="34" charset="0"/>
              </a:rPr>
              <a:t>Conclusion</a:t>
            </a:r>
            <a:r>
              <a:rPr lang="en-GB" sz="2600" dirty="0">
                <a:latin typeface="Aptos" panose="020B0004020202020204" pitchFamily="34" charset="0"/>
              </a:rPr>
              <a:t>: Proximity of computational resources crucial to enhance UX.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176718" y="5757863"/>
            <a:ext cx="700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Figure 1.</a:t>
            </a:r>
            <a:r>
              <a:rPr lang="en-GB" sz="1600" dirty="0"/>
              <a:t> </a:t>
            </a:r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5086751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Objective</a:t>
            </a:r>
            <a:r>
              <a:rPr lang="en-US" sz="26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600" b="1" dirty="0">
                <a:latin typeface="Aptos" panose="020B0004020202020204" pitchFamily="34" charset="0"/>
              </a:rPr>
              <a:t>Key Benefits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ptos" panose="020B0004020202020204" pitchFamily="34" charset="0"/>
              </a:rPr>
              <a:t>Active Maintenance</a:t>
            </a:r>
            <a:r>
              <a:rPr lang="en-US" dirty="0">
                <a:latin typeface="Aptos" panose="020B0004020202020204" pitchFamily="34" charset="0"/>
              </a:rPr>
              <a:t>: 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/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Implementation Challenges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Integration with existing infrastructure while ensuring scalability.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latin typeface="Aptos" panose="020B0004020202020204" pitchFamily="34" charset="0"/>
              </a:rPr>
              <a:t>Future Directions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16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17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5" y="1792325"/>
            <a:ext cx="806007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Key features:</a:t>
            </a:r>
          </a:p>
          <a:p>
            <a:r>
              <a:rPr lang="en-US" sz="24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Enhanced energy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efficiency and data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security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4" y="1570794"/>
            <a:ext cx="5642046" cy="39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3B2C1-6C20-4891-5B02-71D9324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Edge computing applications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BCA6AB-5E41-A33E-5A1E-1B3E7BE5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3074" name="Picture 2" descr="Top 24 Industrial Applications of Edge Computing">
            <a:extLst>
              <a:ext uri="{FF2B5EF4-FFF2-40B4-BE49-F238E27FC236}">
                <a16:creationId xmlns:a16="http://schemas.microsoft.com/office/drawing/2014/main" id="{278440C5-A540-06A1-55EC-A48CA06FA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546404"/>
            <a:ext cx="7886700" cy="40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0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1163782" y="5624658"/>
            <a:ext cx="555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ptos" panose="020B0004020202020204" pitchFamily="34" charset="0"/>
              </a:rPr>
              <a:t>Figure 2.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framework.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" y="1897417"/>
            <a:ext cx="4563568" cy="31548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8" y="1885006"/>
            <a:ext cx="4505527" cy="33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195</TotalTime>
  <Words>982</Words>
  <Application>Microsoft Office PowerPoint</Application>
  <PresentationFormat>Presentazione su schermo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ClassicoURW-Reg</vt:lpstr>
      <vt:lpstr>Times New Roman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Edge computing applications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46</cp:revision>
  <dcterms:created xsi:type="dcterms:W3CDTF">2024-12-24T08:45:15Z</dcterms:created>
  <dcterms:modified xsi:type="dcterms:W3CDTF">2025-01-01T09:38:20Z</dcterms:modified>
</cp:coreProperties>
</file>