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49"/>
  </p:notesMasterIdLst>
  <p:handoutMasterIdLst>
    <p:handoutMasterId r:id="rId50"/>
  </p:handoutMasterIdLst>
  <p:sldIdLst>
    <p:sldId id="275" r:id="rId10"/>
    <p:sldId id="490" r:id="rId11"/>
    <p:sldId id="520" r:id="rId12"/>
    <p:sldId id="489" r:id="rId13"/>
    <p:sldId id="522" r:id="rId14"/>
    <p:sldId id="523" r:id="rId15"/>
    <p:sldId id="521" r:id="rId16"/>
    <p:sldId id="492" r:id="rId17"/>
    <p:sldId id="524" r:id="rId18"/>
    <p:sldId id="493" r:id="rId19"/>
    <p:sldId id="541" r:id="rId20"/>
    <p:sldId id="494" r:id="rId21"/>
    <p:sldId id="527" r:id="rId22"/>
    <p:sldId id="528" r:id="rId23"/>
    <p:sldId id="542" r:id="rId24"/>
    <p:sldId id="526" r:id="rId25"/>
    <p:sldId id="543" r:id="rId26"/>
    <p:sldId id="495" r:id="rId27"/>
    <p:sldId id="497" r:id="rId28"/>
    <p:sldId id="531" r:id="rId29"/>
    <p:sldId id="530" r:id="rId30"/>
    <p:sldId id="544" r:id="rId31"/>
    <p:sldId id="503" r:id="rId32"/>
    <p:sldId id="532" r:id="rId33"/>
    <p:sldId id="533" r:id="rId34"/>
    <p:sldId id="534" r:id="rId35"/>
    <p:sldId id="506" r:id="rId36"/>
    <p:sldId id="508" r:id="rId37"/>
    <p:sldId id="535" r:id="rId38"/>
    <p:sldId id="509" r:id="rId39"/>
    <p:sldId id="517" r:id="rId40"/>
    <p:sldId id="537" r:id="rId41"/>
    <p:sldId id="538" r:id="rId42"/>
    <p:sldId id="539" r:id="rId43"/>
    <p:sldId id="513" r:id="rId44"/>
    <p:sldId id="540" r:id="rId45"/>
    <p:sldId id="545" r:id="rId46"/>
    <p:sldId id="515" r:id="rId47"/>
    <p:sldId id="51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BF040E15-3F54-4980-A698-610D36961E57}">
          <p14:sldIdLst>
            <p14:sldId id="275"/>
            <p14:sldId id="490"/>
            <p14:sldId id="520"/>
            <p14:sldId id="489"/>
            <p14:sldId id="522"/>
            <p14:sldId id="523"/>
            <p14:sldId id="521"/>
            <p14:sldId id="492"/>
            <p14:sldId id="524"/>
            <p14:sldId id="493"/>
            <p14:sldId id="541"/>
            <p14:sldId id="494"/>
            <p14:sldId id="527"/>
            <p14:sldId id="528"/>
            <p14:sldId id="542"/>
            <p14:sldId id="526"/>
            <p14:sldId id="543"/>
            <p14:sldId id="495"/>
            <p14:sldId id="497"/>
            <p14:sldId id="531"/>
            <p14:sldId id="530"/>
            <p14:sldId id="544"/>
            <p14:sldId id="503"/>
            <p14:sldId id="532"/>
            <p14:sldId id="533"/>
            <p14:sldId id="534"/>
            <p14:sldId id="506"/>
            <p14:sldId id="508"/>
            <p14:sldId id="535"/>
            <p14:sldId id="509"/>
            <p14:sldId id="517"/>
            <p14:sldId id="537"/>
            <p14:sldId id="538"/>
            <p14:sldId id="539"/>
            <p14:sldId id="513"/>
            <p14:sldId id="540"/>
            <p14:sldId id="545"/>
            <p14:sldId id="515"/>
            <p14:sldId id="516"/>
          </p14:sldIdLst>
        </p14:section>
      </p14:sectionLst>
    </p:ex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B7E"/>
    <a:srgbClr val="ECECEC"/>
    <a:srgbClr val="D7D7D8"/>
    <a:srgbClr val="404040"/>
    <a:srgbClr val="CACACA"/>
    <a:srgbClr val="005C74"/>
    <a:srgbClr val="B60000"/>
    <a:srgbClr val="0000FF"/>
    <a:srgbClr val="214E91"/>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90" autoAdjust="0"/>
    <p:restoredTop sz="86372" autoAdjust="0"/>
  </p:normalViewPr>
  <p:slideViewPr>
    <p:cSldViewPr>
      <p:cViewPr varScale="1">
        <p:scale>
          <a:sx n="75" d="100"/>
          <a:sy n="75" d="100"/>
        </p:scale>
        <p:origin x="1440" y="160"/>
      </p:cViewPr>
      <p:guideLst>
        <p:guide orient="horz" pos="3408"/>
        <p:guide orient="horz" pos="3600"/>
        <p:guide orient="horz" pos="912"/>
        <p:guide orient="horz" pos="3360"/>
        <p:guide pos="5616"/>
        <p:guide pos="4320"/>
      </p:guideLst>
    </p:cSldViewPr>
  </p:slideViewPr>
  <p:outlineViewPr>
    <p:cViewPr>
      <p:scale>
        <a:sx n="33" d="100"/>
        <a:sy n="33" d="100"/>
      </p:scale>
      <p:origin x="0" y="-2301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19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‹N›</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‹N›</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a:t>
            </a:fld>
            <a:endParaRPr lang="en-US"/>
          </a:p>
        </p:txBody>
      </p:sp>
    </p:spTree>
    <p:extLst>
      <p:ext uri="{BB962C8B-B14F-4D97-AF65-F5344CB8AC3E}">
        <p14:creationId xmlns:p14="http://schemas.microsoft.com/office/powerpoint/2010/main" val="165960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34</a:t>
            </a:fld>
            <a:endParaRPr lang="en-US"/>
          </a:p>
        </p:txBody>
      </p:sp>
    </p:spTree>
    <p:extLst>
      <p:ext uri="{BB962C8B-B14F-4D97-AF65-F5344CB8AC3E}">
        <p14:creationId xmlns:p14="http://schemas.microsoft.com/office/powerpoint/2010/main" val="76230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38</a:t>
            </a:fld>
            <a:endParaRPr lang="en-US"/>
          </a:p>
        </p:txBody>
      </p:sp>
    </p:spTree>
    <p:extLst>
      <p:ext uri="{BB962C8B-B14F-4D97-AF65-F5344CB8AC3E}">
        <p14:creationId xmlns:p14="http://schemas.microsoft.com/office/powerpoint/2010/main" val="253708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4</a:t>
            </a:fld>
            <a:endParaRPr lang="en-US"/>
          </a:p>
        </p:txBody>
      </p:sp>
    </p:spTree>
    <p:extLst>
      <p:ext uri="{BB962C8B-B14F-4D97-AF65-F5344CB8AC3E}">
        <p14:creationId xmlns:p14="http://schemas.microsoft.com/office/powerpoint/2010/main" val="86235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7</a:t>
            </a:fld>
            <a:endParaRPr lang="en-US"/>
          </a:p>
        </p:txBody>
      </p:sp>
    </p:spTree>
    <p:extLst>
      <p:ext uri="{BB962C8B-B14F-4D97-AF65-F5344CB8AC3E}">
        <p14:creationId xmlns:p14="http://schemas.microsoft.com/office/powerpoint/2010/main" val="370630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12</a:t>
            </a:fld>
            <a:endParaRPr lang="en-US"/>
          </a:p>
        </p:txBody>
      </p:sp>
    </p:spTree>
    <p:extLst>
      <p:ext uri="{BB962C8B-B14F-4D97-AF65-F5344CB8AC3E}">
        <p14:creationId xmlns:p14="http://schemas.microsoft.com/office/powerpoint/2010/main" val="42317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13</a:t>
            </a:fld>
            <a:endParaRPr lang="en-US"/>
          </a:p>
        </p:txBody>
      </p:sp>
    </p:spTree>
    <p:extLst>
      <p:ext uri="{BB962C8B-B14F-4D97-AF65-F5344CB8AC3E}">
        <p14:creationId xmlns:p14="http://schemas.microsoft.com/office/powerpoint/2010/main" val="332123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14</a:t>
            </a:fld>
            <a:endParaRPr lang="en-US"/>
          </a:p>
        </p:txBody>
      </p:sp>
    </p:spTree>
    <p:extLst>
      <p:ext uri="{BB962C8B-B14F-4D97-AF65-F5344CB8AC3E}">
        <p14:creationId xmlns:p14="http://schemas.microsoft.com/office/powerpoint/2010/main" val="45124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24</a:t>
            </a:fld>
            <a:endParaRPr lang="en-US"/>
          </a:p>
        </p:txBody>
      </p:sp>
    </p:spTree>
    <p:extLst>
      <p:ext uri="{BB962C8B-B14F-4D97-AF65-F5344CB8AC3E}">
        <p14:creationId xmlns:p14="http://schemas.microsoft.com/office/powerpoint/2010/main" val="259897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26</a:t>
            </a:fld>
            <a:endParaRPr lang="en-US"/>
          </a:p>
        </p:txBody>
      </p:sp>
    </p:spTree>
    <p:extLst>
      <p:ext uri="{BB962C8B-B14F-4D97-AF65-F5344CB8AC3E}">
        <p14:creationId xmlns:p14="http://schemas.microsoft.com/office/powerpoint/2010/main" val="409832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27</a:t>
            </a:fld>
            <a:endParaRPr lang="en-US"/>
          </a:p>
        </p:txBody>
      </p:sp>
    </p:spTree>
    <p:extLst>
      <p:ext uri="{BB962C8B-B14F-4D97-AF65-F5344CB8AC3E}">
        <p14:creationId xmlns:p14="http://schemas.microsoft.com/office/powerpoint/2010/main" val="11675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124200" y="3429000"/>
            <a:ext cx="6019800" cy="1752600"/>
          </a:xfrm>
          <a:prstGeom prst="rect">
            <a:avLst/>
          </a:prstGeom>
          <a:solidFill>
            <a:srgbClr val="5252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276600" y="35052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276600" y="4190999"/>
            <a:ext cx="5699760" cy="914400"/>
          </a:xfrm>
          <a:prstGeom prst="rect">
            <a:avLst/>
          </a:prstGeom>
        </p:spPr>
        <p:txBody>
          <a:bodyPr/>
          <a:lstStyle>
            <a:lvl1pPr marL="0" indent="0" algn="r">
              <a:buNone/>
              <a:defRPr sz="2800" b="0">
                <a:solidFill>
                  <a:schemeClr val="bg1"/>
                </a:solidFill>
                <a:latin typeface="+mj-lt"/>
              </a:defRPr>
            </a:lvl1pPr>
            <a:lvl2pPr marL="457200" indent="0" algn="r">
              <a:buNone/>
              <a:defRPr sz="2400" b="0">
                <a:solidFill>
                  <a:schemeClr val="bg1"/>
                </a:solidFill>
                <a:latin typeface="ArumSans Bd" panose="020B0B04010000020C00" pitchFamily="34" charset="0"/>
              </a:defRPr>
            </a:lvl2pPr>
            <a:lvl3pPr marL="914400" indent="0" algn="r">
              <a:buNone/>
              <a:defRPr sz="2400" b="0">
                <a:solidFill>
                  <a:schemeClr val="bg1"/>
                </a:solidFill>
                <a:latin typeface="ArumSans Bd" panose="020B0B04010000020C00" pitchFamily="34" charset="0"/>
              </a:defRPr>
            </a:lvl3pPr>
            <a:lvl4pPr marL="1371600" indent="0" algn="r">
              <a:buNone/>
              <a:defRPr sz="2400" b="0">
                <a:solidFill>
                  <a:schemeClr val="bg1"/>
                </a:solidFill>
                <a:latin typeface="ArumSans Bd" panose="020B0B04010000020C00" pitchFamily="34" charset="0"/>
              </a:defRPr>
            </a:lvl4pPr>
            <a:lvl5pPr marL="1828800" indent="0" algn="r">
              <a:buNone/>
              <a:defRPr sz="2400" b="0">
                <a:solidFill>
                  <a:schemeClr val="bg1"/>
                </a:solidFill>
                <a:latin typeface="ArumSans Bd" panose="020B0B04010000020C00" pitchFamily="34" charset="0"/>
              </a:defRPr>
            </a:lvl5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0"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950720"/>
            <a:ext cx="8229600" cy="1097280"/>
          </a:xfrm>
          <a:prstGeom prst="rect">
            <a:avLst/>
          </a:prstGeom>
        </p:spPr>
        <p:txBody>
          <a:bodyPr anchor="ctr"/>
          <a:lstStyle>
            <a:lvl1pPr>
              <a:defRPr sz="48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3124200"/>
            <a:ext cx="8229600" cy="2743200"/>
          </a:xfrm>
          <a:prstGeom prst="rect">
            <a:avLst/>
          </a:prstGeom>
        </p:spPr>
        <p:txBody>
          <a:bodyPr/>
          <a:lstStyle>
            <a:lvl1pPr marL="0" indent="0" algn="ctr">
              <a:spcBef>
                <a:spcPts val="600"/>
              </a:spcBef>
              <a:spcAft>
                <a:spcPts val="600"/>
              </a:spcAft>
              <a:buFont typeface="Arial" panose="020B0604020202020204" pitchFamily="34" charset="0"/>
              <a:buNone/>
              <a:defRPr sz="4000" b="1">
                <a:solidFill>
                  <a:srgbClr val="005C74"/>
                </a:solidFill>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18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400">
                <a:latin typeface="+mj-lt"/>
                <a:ea typeface="Verdana" panose="020B0604030504040204" pitchFamily="34" charset="0"/>
                <a:cs typeface="Verdana" panose="020B0604030504040204" pitchFamily="34" charset="0"/>
              </a:defRPr>
            </a:lvl5pPr>
          </a:lstStyle>
          <a:p>
            <a:pPr lvl="0"/>
            <a:r>
              <a:rPr lang="en-US" dirty="0"/>
              <a:t>Click to edit Master text styles</a:t>
            </a:r>
          </a:p>
        </p:txBody>
      </p:sp>
      <p:sp>
        <p:nvSpPr>
          <p:cNvPr id="2" name="Rectangle 1"/>
          <p:cNvSpPr/>
          <p:nvPr userDrawn="1"/>
        </p:nvSpPr>
        <p:spPr>
          <a:xfrm>
            <a:off x="7817427" y="6303818"/>
            <a:ext cx="1295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29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477000"/>
            <a:ext cx="2208976"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24688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4008120"/>
            <a:ext cx="8229600" cy="23164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04301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75488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320676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10972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64160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92684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21208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6"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3" name="Text Placeholder 10"/>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11800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30124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15468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400812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6156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8"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5" name="Text Placeholder 10"/>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106411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Slide Title"/>
          <p:cNvSpPr>
            <a:spLocks noGrp="1"/>
          </p:cNvSpPr>
          <p:nvPr>
            <p:ph type="title"/>
          </p:nvPr>
        </p:nvSpPr>
        <p:spPr>
          <a:xfrm>
            <a:off x="762000" y="152400"/>
            <a:ext cx="7620000" cy="1097280"/>
          </a:xfrm>
          <a:prstGeom prst="rect">
            <a:avLst/>
          </a:prstGeom>
        </p:spPr>
        <p:txBody>
          <a:bodyPr anchor="ctr"/>
          <a:lstStyle>
            <a:lvl1pPr>
              <a:defRPr sz="3600" b="0">
                <a:solidFill>
                  <a:srgbClr val="B60000"/>
                </a:solidFill>
                <a:latin typeface="+mj-lt"/>
                <a:cs typeface="Arial" panose="020B0604020202020204" pitchFamily="34" charset="0"/>
              </a:defRPr>
            </a:lvl1pPr>
          </a:lstStyle>
          <a:p>
            <a:r>
              <a:rPr lang="en-US" dirty="0"/>
              <a:t>Click to edit Master title style</a:t>
            </a:r>
          </a:p>
        </p:txBody>
      </p:sp>
      <p:sp>
        <p:nvSpPr>
          <p:cNvPr id="10" name="Content Placeholder 1"/>
          <p:cNvSpPr>
            <a:spLocks noGrp="1"/>
          </p:cNvSpPr>
          <p:nvPr>
            <p:ph idx="1"/>
          </p:nvPr>
        </p:nvSpPr>
        <p:spPr>
          <a:xfrm>
            <a:off x="457200" y="1447800"/>
            <a:ext cx="8229600" cy="4754880"/>
          </a:xfrm>
          <a:prstGeom prst="rect">
            <a:avLst/>
          </a:prstGeom>
        </p:spPr>
        <p:txBody>
          <a:bodyPr/>
          <a:lstStyle>
            <a:lvl1pPr marL="0" indent="0" algn="l">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lgn="l">
              <a:spcBef>
                <a:spcPts val="1200"/>
              </a:spcBef>
              <a:spcAft>
                <a:spcPts val="600"/>
              </a:spcAft>
              <a:buClr>
                <a:schemeClr val="tx1"/>
              </a:buClr>
              <a:buFont typeface="Arial" panose="020B0604020202020204" pitchFamily="34" charset="0"/>
              <a:buChar char="•"/>
              <a:defRPr sz="2800">
                <a:latin typeface="+mj-lt"/>
                <a:cs typeface="Arial" panose="020B0604020202020204" pitchFamily="34" charset="0"/>
              </a:defRPr>
            </a:lvl2pPr>
            <a:lvl3pPr marL="822960" indent="-274320" algn="l">
              <a:spcBef>
                <a:spcPts val="1200"/>
              </a:spcBef>
              <a:spcAft>
                <a:spcPts val="600"/>
              </a:spcAft>
              <a:buClr>
                <a:schemeClr val="tx1"/>
              </a:buClr>
              <a:buFont typeface="Arial" panose="020B0604020202020204" pitchFamily="34" charset="0"/>
              <a:buChar char="•"/>
              <a:defRPr sz="2400">
                <a:latin typeface="+mj-lt"/>
                <a:cs typeface="Arial" panose="020B0604020202020204" pitchFamily="34" charset="0"/>
              </a:defRPr>
            </a:lvl3pPr>
            <a:lvl4pPr marL="1188720" indent="-274320" algn="l">
              <a:spcBef>
                <a:spcPts val="1200"/>
              </a:spcBef>
              <a:spcAft>
                <a:spcPts val="600"/>
              </a:spcAft>
              <a:buClr>
                <a:schemeClr val="tx1"/>
              </a:buClr>
              <a:buFont typeface="Arial" panose="020B0604020202020204" pitchFamily="34" charset="0"/>
              <a:buChar char="•"/>
              <a:defRPr sz="2000">
                <a:latin typeface="+mj-lt"/>
                <a:cs typeface="Arial" panose="020B0604020202020204" pitchFamily="34" charset="0"/>
              </a:defRPr>
            </a:lvl4pPr>
            <a:lvl5pPr marL="1554480" indent="-228600" algn="l">
              <a:spcBef>
                <a:spcPts val="1200"/>
              </a:spcBef>
              <a:spcAft>
                <a:spcPts val="600"/>
              </a:spcAft>
              <a:buClr>
                <a:schemeClr val="tx1"/>
              </a:buClr>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2514600" y="152400"/>
            <a:ext cx="6400800" cy="1447800"/>
          </a:xfrm>
          <a:prstGeom prst="rect">
            <a:avLst/>
          </a:prstGeom>
        </p:spPr>
        <p:txBody>
          <a:bodyPr anchor="t" anchorCtr="0"/>
          <a:lstStyle>
            <a:lvl1pPr algn="r">
              <a:spcBef>
                <a:spcPts val="480"/>
              </a:spcBef>
              <a:defRPr sz="4400" b="1" cap="none">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1"/>
          <p:cNvSpPr>
            <a:spLocks noGrp="1"/>
          </p:cNvSpPr>
          <p:nvPr>
            <p:ph type="body" idx="1"/>
          </p:nvPr>
        </p:nvSpPr>
        <p:spPr>
          <a:xfrm>
            <a:off x="4526280" y="3810000"/>
            <a:ext cx="4389120" cy="533400"/>
          </a:xfrm>
          <a:prstGeom prst="rect">
            <a:avLst/>
          </a:prstGeom>
        </p:spPr>
        <p:txBody>
          <a:bodyPr anchor="t" anchorCtr="0"/>
          <a:lstStyle>
            <a:lvl1pPr marL="0" indent="0" algn="ctr">
              <a:spcBef>
                <a:spcPts val="0"/>
              </a:spcBef>
              <a:buNone/>
              <a:defRPr sz="2800" b="1">
                <a:solidFill>
                  <a:srgbClr val="214E91"/>
                </a:solidFill>
                <a:latin typeface="+mj-lt"/>
                <a:ea typeface="Verdana" panose="020B0604030504040204" pitchFamily="34" charset="0"/>
                <a:cs typeface="Verdan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tx1"/>
                </a:solidFill>
              </a:defRPr>
            </a:lvl1pPr>
          </a:lstStyle>
          <a:p>
            <a:pPr lvl="0"/>
            <a:r>
              <a:rPr lang="en-US" dirty="0"/>
              <a:t>Click to edit Master text styles</a:t>
            </a:r>
          </a:p>
        </p:txBody>
      </p:sp>
      <p:pic>
        <p:nvPicPr>
          <p:cNvPr id="9" name="Picture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800" y="812800"/>
            <a:ext cx="437547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4.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tx1"/>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64592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©2020 McGraw-Hill Education</a:t>
            </a:r>
          </a:p>
        </p:txBody>
      </p:sp>
      <p:sp>
        <p:nvSpPr>
          <p:cNvPr id="4" name="TextBox 3"/>
          <p:cNvSpPr txBox="1"/>
          <p:nvPr userDrawn="1"/>
        </p:nvSpPr>
        <p:spPr>
          <a:xfrm>
            <a:off x="8458200" y="6400800"/>
            <a:ext cx="685800" cy="304800"/>
          </a:xfrm>
          <a:prstGeom prst="rect">
            <a:avLst/>
          </a:prstGeom>
          <a:noFill/>
        </p:spPr>
        <p:txBody>
          <a:bodyPr wrap="square" rtlCol="0">
            <a:noAutofit/>
          </a:bodyPr>
          <a:lstStyle/>
          <a:p>
            <a:pPr algn="r"/>
            <a:r>
              <a:rPr lang="en-US" sz="1200" dirty="0"/>
              <a:t>13-</a:t>
            </a:r>
            <a:fld id="{D284030D-0224-4BD8-89C1-1614B36E06C2}" type="slidenum">
              <a:rPr lang="en-US" sz="1200" smtClean="0"/>
              <a:pPr algn="r"/>
              <a:t>‹N›</a:t>
            </a:fld>
            <a:endParaRPr lang="en-US" sz="12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70" r:id="rId1"/>
    <p:sldLayoutId id="2147483951" r:id="rId2"/>
    <p:sldLayoutId id="2147483966" r:id="rId3"/>
    <p:sldLayoutId id="2147483969" r:id="rId4"/>
    <p:sldLayoutId id="2147483967" r:id="rId5"/>
    <p:sldLayoutId id="2147483968"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chemeClr val="tx1"/>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tx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2"/>
          <p:cNvSpPr>
            <a:spLocks noGrp="1"/>
          </p:cNvSpPr>
          <p:nvPr>
            <p:ph idx="1"/>
          </p:nvPr>
        </p:nvSpPr>
        <p:spPr/>
        <p:txBody>
          <a:bodyPr/>
          <a:lstStyle/>
          <a:p>
            <a:r>
              <a:rPr lang="en-US" dirty="0"/>
              <a:t>Crafting a Deployment Strategy</a:t>
            </a:r>
          </a:p>
        </p:txBody>
      </p:sp>
    </p:spTree>
    <p:extLst>
      <p:ext uri="{BB962C8B-B14F-4D97-AF65-F5344CB8AC3E}">
        <p14:creationId xmlns:p14="http://schemas.microsoft.com/office/powerpoint/2010/main" val="30221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Licensing and Compatibility</a:t>
            </a:r>
          </a:p>
        </p:txBody>
      </p:sp>
      <p:sp>
        <p:nvSpPr>
          <p:cNvPr id="3" name="Content Placeholder 2"/>
          <p:cNvSpPr>
            <a:spLocks noGrp="1"/>
          </p:cNvSpPr>
          <p:nvPr>
            <p:ph idx="1"/>
          </p:nvPr>
        </p:nvSpPr>
        <p:spPr>
          <a:xfrm>
            <a:off x="457200" y="1249680"/>
            <a:ext cx="8229600" cy="5151120"/>
          </a:xfrm>
        </p:spPr>
        <p:txBody>
          <a:bodyPr/>
          <a:lstStyle/>
          <a:p>
            <a:pPr marL="114300" lvl="1" indent="0">
              <a:buNone/>
            </a:pPr>
            <a:r>
              <a:rPr lang="en-US" sz="2600" dirty="0"/>
              <a:t>Firms should consider the new product’s </a:t>
            </a:r>
            <a:r>
              <a:rPr lang="en-US" sz="2600" b="1" dirty="0"/>
              <a:t>compatibility</a:t>
            </a:r>
            <a:r>
              <a:rPr lang="en-US" sz="2600" dirty="0"/>
              <a:t> with competitors’ or its own products when developing a deployment strategy.  </a:t>
            </a:r>
          </a:p>
          <a:p>
            <a:pPr marL="114300" lvl="1" indent="0">
              <a:buNone/>
            </a:pPr>
            <a:r>
              <a:rPr lang="en-US" sz="2600" b="1" dirty="0"/>
              <a:t>By making the new product compatible with existing products</a:t>
            </a:r>
            <a:r>
              <a:rPr lang="en-US" sz="2600" dirty="0"/>
              <a:t>, the firm can take advantage of a </a:t>
            </a:r>
            <a:r>
              <a:rPr lang="en-US" sz="2600" b="1" dirty="0"/>
              <a:t>large installed base</a:t>
            </a:r>
            <a:r>
              <a:rPr lang="en-US" sz="2600" dirty="0"/>
              <a:t>.  </a:t>
            </a:r>
          </a:p>
          <a:p>
            <a:pPr marL="114300" lvl="1" indent="0">
              <a:buNone/>
            </a:pPr>
            <a:r>
              <a:rPr lang="en-US" sz="2600" u="sng" dirty="0"/>
              <a:t>A firm with a large installed base for its own goods may choose to make its products incompatible with other technologies </a:t>
            </a:r>
            <a:r>
              <a:rPr lang="en-US" sz="2600" dirty="0"/>
              <a:t>in order to prevent competitors from leveraging the installed base to create demand for competing products.  </a:t>
            </a:r>
          </a:p>
        </p:txBody>
      </p:sp>
    </p:spTree>
    <p:extLst>
      <p:ext uri="{BB962C8B-B14F-4D97-AF65-F5344CB8AC3E}">
        <p14:creationId xmlns:p14="http://schemas.microsoft.com/office/powerpoint/2010/main" val="335908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Licensing and Compatibility</a:t>
            </a:r>
          </a:p>
        </p:txBody>
      </p:sp>
      <p:sp>
        <p:nvSpPr>
          <p:cNvPr id="3" name="Content Placeholder 2"/>
          <p:cNvSpPr>
            <a:spLocks noGrp="1"/>
          </p:cNvSpPr>
          <p:nvPr>
            <p:ph idx="1"/>
          </p:nvPr>
        </p:nvSpPr>
        <p:spPr>
          <a:xfrm>
            <a:off x="457200" y="1981200"/>
            <a:ext cx="8229600" cy="4419600"/>
          </a:xfrm>
        </p:spPr>
        <p:txBody>
          <a:bodyPr/>
          <a:lstStyle/>
          <a:p>
            <a:pPr marL="114300" lvl="1" indent="0">
              <a:buNone/>
            </a:pPr>
            <a:r>
              <a:rPr lang="en-US" sz="2600" dirty="0"/>
              <a:t>The decision to make new products </a:t>
            </a:r>
            <a:r>
              <a:rPr lang="en-US" sz="2600" b="1" dirty="0"/>
              <a:t>backward compatible </a:t>
            </a:r>
            <a:r>
              <a:rPr lang="en-US" sz="2600" dirty="0"/>
              <a:t>with previous generations can be especially effective when combined with continuous innovation. </a:t>
            </a:r>
          </a:p>
          <a:p>
            <a:pPr marL="114300" lvl="1" indent="0">
              <a:buNone/>
            </a:pPr>
            <a:r>
              <a:rPr lang="en-US" sz="2600" dirty="0"/>
              <a:t> </a:t>
            </a:r>
            <a:r>
              <a:rPr lang="en-US" sz="2600" u="sng" dirty="0"/>
              <a:t>It takes advantage of the existing installed base </a:t>
            </a:r>
            <a:r>
              <a:rPr lang="en-US" sz="2600" dirty="0"/>
              <a:t>and prevents competitors from creating a technological gap.  </a:t>
            </a:r>
            <a:endParaRPr lang="it-IT" sz="2600" dirty="0"/>
          </a:p>
        </p:txBody>
      </p:sp>
    </p:spTree>
    <p:extLst>
      <p:ext uri="{BB962C8B-B14F-4D97-AF65-F5344CB8AC3E}">
        <p14:creationId xmlns:p14="http://schemas.microsoft.com/office/powerpoint/2010/main" val="181837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strategies </a:t>
            </a:r>
          </a:p>
        </p:txBody>
      </p:sp>
      <p:sp>
        <p:nvSpPr>
          <p:cNvPr id="3" name="Content Placeholder 2"/>
          <p:cNvSpPr>
            <a:spLocks noGrp="1"/>
          </p:cNvSpPr>
          <p:nvPr>
            <p:ph idx="1"/>
          </p:nvPr>
        </p:nvSpPr>
        <p:spPr>
          <a:xfrm>
            <a:off x="457200" y="1447800"/>
            <a:ext cx="8229600" cy="4953000"/>
          </a:xfrm>
        </p:spPr>
        <p:txBody>
          <a:bodyPr/>
          <a:lstStyle/>
          <a:p>
            <a:pPr lvl="1"/>
            <a:r>
              <a:rPr lang="en-US" dirty="0"/>
              <a:t>Pricing strategies influence a </a:t>
            </a:r>
            <a:r>
              <a:rPr lang="en-US" b="1" dirty="0"/>
              <a:t>product’s position in the market</a:t>
            </a:r>
            <a:r>
              <a:rPr lang="en-US" dirty="0"/>
              <a:t>, the </a:t>
            </a:r>
            <a:r>
              <a:rPr lang="en-US" b="1" dirty="0"/>
              <a:t>rate of adoption</a:t>
            </a:r>
            <a:r>
              <a:rPr lang="en-US" dirty="0"/>
              <a:t> and the </a:t>
            </a:r>
            <a:r>
              <a:rPr lang="en-US" b="1" dirty="0"/>
              <a:t>firm’s cash flow</a:t>
            </a:r>
            <a:r>
              <a:rPr lang="en-US" dirty="0"/>
              <a:t>. </a:t>
            </a:r>
          </a:p>
          <a:p>
            <a:pPr lvl="1"/>
            <a:r>
              <a:rPr lang="en-US" dirty="0"/>
              <a:t> A range of goals and corresponding pricing strategies are listed below:</a:t>
            </a:r>
            <a:endParaRPr lang="it-IT" dirty="0"/>
          </a:p>
        </p:txBody>
      </p:sp>
    </p:spTree>
    <p:extLst>
      <p:ext uri="{BB962C8B-B14F-4D97-AF65-F5344CB8AC3E}">
        <p14:creationId xmlns:p14="http://schemas.microsoft.com/office/powerpoint/2010/main" val="126305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strategies </a:t>
            </a:r>
          </a:p>
        </p:txBody>
      </p:sp>
      <p:sp>
        <p:nvSpPr>
          <p:cNvPr id="3" name="Content Placeholder 2"/>
          <p:cNvSpPr>
            <a:spLocks noGrp="1"/>
          </p:cNvSpPr>
          <p:nvPr>
            <p:ph idx="1"/>
          </p:nvPr>
        </p:nvSpPr>
        <p:spPr>
          <a:xfrm>
            <a:off x="457200" y="1447800"/>
            <a:ext cx="8229600" cy="4953000"/>
          </a:xfrm>
        </p:spPr>
        <p:txBody>
          <a:bodyPr/>
          <a:lstStyle/>
          <a:p>
            <a:pPr marL="342900" lvl="2" indent="-342900"/>
            <a:r>
              <a:rPr lang="en-US" sz="2600" b="1" dirty="0"/>
              <a:t>Survival pricing</a:t>
            </a:r>
            <a:r>
              <a:rPr lang="en-US" sz="2600" dirty="0"/>
              <a:t> covers variable costs and some fixed costs and may be used in short run when there is </a:t>
            </a:r>
            <a:r>
              <a:rPr lang="en-US" sz="2600" b="1" dirty="0"/>
              <a:t>overcapacity</a:t>
            </a:r>
            <a:r>
              <a:rPr lang="en-US" sz="2600" dirty="0"/>
              <a:t> or </a:t>
            </a:r>
            <a:r>
              <a:rPr lang="en-US" sz="2600" b="1" dirty="0"/>
              <a:t>intense price competition</a:t>
            </a:r>
            <a:r>
              <a:rPr lang="en-US" sz="2600" dirty="0"/>
              <a:t>.</a:t>
            </a:r>
            <a:endParaRPr lang="it-IT" sz="2600" dirty="0"/>
          </a:p>
          <a:p>
            <a:pPr marL="342900" lvl="2" indent="-342900"/>
            <a:r>
              <a:rPr lang="en-US" sz="2600" b="1" dirty="0"/>
              <a:t>Maximize current profit pricing</a:t>
            </a:r>
            <a:r>
              <a:rPr lang="en-US" sz="2600" dirty="0"/>
              <a:t> establishes the price to maximize </a:t>
            </a:r>
            <a:r>
              <a:rPr lang="en-US" sz="2600" u="sng" dirty="0"/>
              <a:t>cash flow or rate of return </a:t>
            </a:r>
            <a:r>
              <a:rPr lang="en-US" sz="2600" dirty="0"/>
              <a:t>on investment in the </a:t>
            </a:r>
            <a:r>
              <a:rPr lang="en-US" sz="2600" u="sng" dirty="0"/>
              <a:t>short run </a:t>
            </a:r>
            <a:r>
              <a:rPr lang="en-US" sz="2600" dirty="0"/>
              <a:t>and is based on cost and demand estimates. </a:t>
            </a:r>
          </a:p>
          <a:p>
            <a:pPr marL="342900" lvl="2" indent="-342900"/>
            <a:r>
              <a:rPr lang="en-US" sz="2600" b="1" dirty="0"/>
              <a:t>Maximum market skimming</a:t>
            </a:r>
            <a:r>
              <a:rPr lang="en-US" sz="2600" dirty="0"/>
              <a:t> </a:t>
            </a:r>
            <a:r>
              <a:rPr lang="en-US" sz="2600" b="1" dirty="0"/>
              <a:t>pricing </a:t>
            </a:r>
            <a:r>
              <a:rPr lang="en-US" sz="2600" dirty="0"/>
              <a:t>usually begins with a </a:t>
            </a:r>
            <a:r>
              <a:rPr lang="en-US" sz="2600" b="1" dirty="0"/>
              <a:t>high introductory price </a:t>
            </a:r>
            <a:r>
              <a:rPr lang="en-US" sz="2600" dirty="0"/>
              <a:t>to </a:t>
            </a:r>
            <a:r>
              <a:rPr lang="en-US" sz="2600" b="1" dirty="0"/>
              <a:t>signal high value</a:t>
            </a:r>
            <a:r>
              <a:rPr lang="en-US" sz="2600" dirty="0"/>
              <a:t> and recover initial development costs.  </a:t>
            </a:r>
            <a:r>
              <a:rPr lang="en-US" sz="2600" u="sng" dirty="0"/>
              <a:t>This approach assumes that demand is unrelated to price and may attract competitors to market.</a:t>
            </a:r>
            <a:endParaRPr lang="it-IT" sz="2600" u="sng" dirty="0"/>
          </a:p>
          <a:p>
            <a:pPr lvl="2"/>
            <a:endParaRPr lang="it-IT" dirty="0"/>
          </a:p>
        </p:txBody>
      </p:sp>
    </p:spTree>
    <p:extLst>
      <p:ext uri="{BB962C8B-B14F-4D97-AF65-F5344CB8AC3E}">
        <p14:creationId xmlns:p14="http://schemas.microsoft.com/office/powerpoint/2010/main" val="205699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strategies </a:t>
            </a:r>
          </a:p>
        </p:txBody>
      </p:sp>
      <p:sp>
        <p:nvSpPr>
          <p:cNvPr id="3" name="Content Placeholder 2"/>
          <p:cNvSpPr>
            <a:spLocks noGrp="1"/>
          </p:cNvSpPr>
          <p:nvPr>
            <p:ph idx="1"/>
          </p:nvPr>
        </p:nvSpPr>
        <p:spPr>
          <a:xfrm>
            <a:off x="457200" y="1249680"/>
            <a:ext cx="8229600" cy="5151120"/>
          </a:xfrm>
        </p:spPr>
        <p:txBody>
          <a:bodyPr/>
          <a:lstStyle/>
          <a:p>
            <a:pPr marL="0" lvl="2" indent="0">
              <a:buNone/>
            </a:pPr>
            <a:r>
              <a:rPr lang="en-US" b="1" dirty="0"/>
              <a:t>Maximum market share</a:t>
            </a:r>
            <a:r>
              <a:rPr lang="en-US" dirty="0"/>
              <a:t> or </a:t>
            </a:r>
            <a:r>
              <a:rPr lang="en-US" b="1" dirty="0"/>
              <a:t>penetration pricing</a:t>
            </a:r>
            <a:r>
              <a:rPr lang="en-US" dirty="0"/>
              <a:t> sets the price </a:t>
            </a:r>
            <a:r>
              <a:rPr lang="en-US" u="sng" dirty="0"/>
              <a:t>as low as possible </a:t>
            </a:r>
            <a:r>
              <a:rPr lang="en-US" dirty="0"/>
              <a:t>to attract customers in order to increase volume and decrease production costs.  When an industry is characterized by </a:t>
            </a:r>
            <a:r>
              <a:rPr lang="en-US" b="1" dirty="0"/>
              <a:t>increasing returns</a:t>
            </a:r>
            <a:r>
              <a:rPr lang="en-US" dirty="0"/>
              <a:t> this can be a successful strategy because it can provide the firm with a powerful foothold as </a:t>
            </a:r>
            <a:r>
              <a:rPr lang="en-US" b="1" dirty="0"/>
              <a:t>low cost provider</a:t>
            </a:r>
            <a:r>
              <a:rPr lang="en-US" dirty="0"/>
              <a:t>.  </a:t>
            </a:r>
          </a:p>
          <a:p>
            <a:pPr marL="0" lvl="2" indent="0">
              <a:buNone/>
            </a:pPr>
            <a:r>
              <a:rPr lang="en-US" dirty="0"/>
              <a:t>Some firms use a “</a:t>
            </a:r>
            <a:r>
              <a:rPr lang="en-US" b="1" dirty="0"/>
              <a:t>freemium</a:t>
            </a:r>
            <a:r>
              <a:rPr lang="en-US" dirty="0"/>
              <a:t>” strategy whereby the core product is free or at a very low cost, but customers end up paying for add on features or services. </a:t>
            </a:r>
            <a:endParaRPr lang="it-IT" dirty="0"/>
          </a:p>
          <a:p>
            <a:pPr marL="0" lvl="2" indent="0">
              <a:buNone/>
            </a:pPr>
            <a:r>
              <a:rPr lang="en-US" b="1" dirty="0"/>
              <a:t>Pricing below cost</a:t>
            </a:r>
            <a:r>
              <a:rPr lang="en-US" dirty="0"/>
              <a:t> can be an effective strategy when a firm expects to generate profits from the sale of </a:t>
            </a:r>
            <a:r>
              <a:rPr lang="en-US" b="1" dirty="0"/>
              <a:t>complementary goods</a:t>
            </a:r>
            <a:r>
              <a:rPr lang="en-US" dirty="0"/>
              <a:t>.</a:t>
            </a:r>
            <a:endParaRPr lang="it-IT" dirty="0"/>
          </a:p>
          <a:p>
            <a:pPr lvl="2"/>
            <a:endParaRPr lang="it-IT" dirty="0"/>
          </a:p>
        </p:txBody>
      </p:sp>
    </p:spTree>
    <p:extLst>
      <p:ext uri="{BB962C8B-B14F-4D97-AF65-F5344CB8AC3E}">
        <p14:creationId xmlns:p14="http://schemas.microsoft.com/office/powerpoint/2010/main" val="228799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strategies </a:t>
            </a:r>
          </a:p>
        </p:txBody>
      </p:sp>
      <p:sp>
        <p:nvSpPr>
          <p:cNvPr id="3" name="Content Placeholder 2"/>
          <p:cNvSpPr>
            <a:spLocks noGrp="1"/>
          </p:cNvSpPr>
          <p:nvPr>
            <p:ph idx="1"/>
          </p:nvPr>
        </p:nvSpPr>
        <p:spPr>
          <a:xfrm>
            <a:off x="457200" y="1249680"/>
            <a:ext cx="8229600" cy="5151120"/>
          </a:xfrm>
        </p:spPr>
        <p:txBody>
          <a:bodyPr/>
          <a:lstStyle/>
          <a:p>
            <a:pPr marL="0" lvl="2" indent="0">
              <a:buNone/>
            </a:pPr>
            <a:endParaRPr lang="en-US" b="1" dirty="0"/>
          </a:p>
          <a:p>
            <a:pPr marL="0" lvl="2" indent="0">
              <a:buNone/>
            </a:pPr>
            <a:r>
              <a:rPr lang="en-US" b="1" dirty="0"/>
              <a:t>Timing strategies</a:t>
            </a:r>
            <a:r>
              <a:rPr lang="en-US" dirty="0"/>
              <a:t> enable a firm to </a:t>
            </a:r>
            <a:r>
              <a:rPr lang="en-US" b="1" dirty="0"/>
              <a:t>manipulate customer perceptions</a:t>
            </a:r>
            <a:r>
              <a:rPr lang="en-US" dirty="0"/>
              <a:t> </a:t>
            </a:r>
            <a:r>
              <a:rPr lang="en-US" b="1" dirty="0"/>
              <a:t>of price </a:t>
            </a:r>
            <a:r>
              <a:rPr lang="en-US" dirty="0"/>
              <a:t>by changing how or when the purchase price is paid.  </a:t>
            </a:r>
          </a:p>
          <a:p>
            <a:pPr marL="0" lvl="2" indent="0">
              <a:buNone/>
            </a:pPr>
            <a:r>
              <a:rPr lang="en-US" dirty="0"/>
              <a:t>Options include </a:t>
            </a:r>
            <a:r>
              <a:rPr lang="en-US" b="1" dirty="0"/>
              <a:t>payment after a free trial period</a:t>
            </a:r>
            <a:r>
              <a:rPr lang="en-US" dirty="0"/>
              <a:t>, </a:t>
            </a:r>
            <a:r>
              <a:rPr lang="en-US" b="1" dirty="0"/>
              <a:t>leasing programs</a:t>
            </a:r>
            <a:r>
              <a:rPr lang="en-US" dirty="0"/>
              <a:t>, or a </a:t>
            </a:r>
            <a:r>
              <a:rPr lang="en-US" b="1" dirty="0"/>
              <a:t>give-away of the initial product </a:t>
            </a:r>
            <a:r>
              <a:rPr lang="en-US" dirty="0"/>
              <a:t>with profits earned from follow-on services.  In addition, </a:t>
            </a:r>
            <a:r>
              <a:rPr lang="en-US" b="1" dirty="0"/>
              <a:t>introductory pricing</a:t>
            </a:r>
            <a:r>
              <a:rPr lang="en-US" dirty="0"/>
              <a:t> allows company to test price points in the market.</a:t>
            </a:r>
            <a:endParaRPr lang="it-IT" dirty="0"/>
          </a:p>
          <a:p>
            <a:pPr lvl="2"/>
            <a:endParaRPr lang="it-IT" dirty="0"/>
          </a:p>
        </p:txBody>
      </p:sp>
    </p:spTree>
    <p:extLst>
      <p:ext uri="{BB962C8B-B14F-4D97-AF65-F5344CB8AC3E}">
        <p14:creationId xmlns:p14="http://schemas.microsoft.com/office/powerpoint/2010/main" val="349810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a:t>
            </a:r>
          </a:p>
        </p:txBody>
      </p:sp>
      <p:sp>
        <p:nvSpPr>
          <p:cNvPr id="3" name="Content Placeholder 2"/>
          <p:cNvSpPr>
            <a:spLocks noGrp="1"/>
          </p:cNvSpPr>
          <p:nvPr>
            <p:ph idx="1"/>
          </p:nvPr>
        </p:nvSpPr>
        <p:spPr>
          <a:xfrm>
            <a:off x="152400" y="1371600"/>
            <a:ext cx="8839200" cy="5029200"/>
          </a:xfrm>
        </p:spPr>
        <p:txBody>
          <a:bodyPr/>
          <a:lstStyle/>
          <a:p>
            <a:pPr defTabSz="809625">
              <a:spcBef>
                <a:spcPts val="400"/>
              </a:spcBef>
            </a:pPr>
            <a:r>
              <a:rPr lang="en-US" altLang="en-US" sz="2600" dirty="0"/>
              <a:t>Price influences product positioning, rate of adoption, and cash flow.</a:t>
            </a:r>
          </a:p>
          <a:p>
            <a:pPr lvl="1" indent="-347472" defTabSz="809625">
              <a:spcBef>
                <a:spcPts val="400"/>
              </a:spcBef>
            </a:pPr>
            <a:r>
              <a:rPr lang="en-US" altLang="en-US" sz="2600" dirty="0"/>
              <a:t>What are firm’s objectives?</a:t>
            </a:r>
          </a:p>
          <a:p>
            <a:pPr lvl="2" defTabSz="809625">
              <a:spcBef>
                <a:spcPts val="400"/>
              </a:spcBef>
            </a:pPr>
            <a:r>
              <a:rPr lang="en-US" altLang="en-US" sz="2600" dirty="0"/>
              <a:t>Survival.</a:t>
            </a:r>
          </a:p>
          <a:p>
            <a:pPr lvl="2" defTabSz="809625">
              <a:spcBef>
                <a:spcPts val="400"/>
              </a:spcBef>
            </a:pPr>
            <a:r>
              <a:rPr lang="en-US" altLang="en-US" sz="2600" dirty="0"/>
              <a:t>Maximize current profits.</a:t>
            </a:r>
          </a:p>
          <a:p>
            <a:pPr lvl="2" defTabSz="809625">
              <a:spcBef>
                <a:spcPts val="400"/>
              </a:spcBef>
            </a:pPr>
            <a:r>
              <a:rPr lang="en-US" altLang="en-US" sz="2600" dirty="0"/>
              <a:t>Maximize market share</a:t>
            </a:r>
          </a:p>
        </p:txBody>
      </p:sp>
    </p:spTree>
    <p:extLst>
      <p:ext uri="{BB962C8B-B14F-4D97-AF65-F5344CB8AC3E}">
        <p14:creationId xmlns:p14="http://schemas.microsoft.com/office/powerpoint/2010/main" val="50649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Pricing </a:t>
            </a:r>
          </a:p>
        </p:txBody>
      </p:sp>
      <p:sp>
        <p:nvSpPr>
          <p:cNvPr id="3" name="Content Placeholder 2"/>
          <p:cNvSpPr>
            <a:spLocks noGrp="1"/>
          </p:cNvSpPr>
          <p:nvPr>
            <p:ph idx="1"/>
          </p:nvPr>
        </p:nvSpPr>
        <p:spPr>
          <a:xfrm>
            <a:off x="152400" y="990600"/>
            <a:ext cx="8839200" cy="5410200"/>
          </a:xfrm>
        </p:spPr>
        <p:txBody>
          <a:bodyPr/>
          <a:lstStyle/>
          <a:p>
            <a:pPr lvl="1" indent="-347472" defTabSz="809625">
              <a:spcBef>
                <a:spcPts val="400"/>
              </a:spcBef>
            </a:pPr>
            <a:endParaRPr lang="en-US" altLang="en-US" sz="2600" dirty="0"/>
          </a:p>
          <a:p>
            <a:pPr lvl="1" indent="-347472" defTabSz="809625">
              <a:spcBef>
                <a:spcPts val="400"/>
              </a:spcBef>
            </a:pPr>
            <a:endParaRPr lang="en-US" altLang="en-US" sz="2600" dirty="0"/>
          </a:p>
          <a:p>
            <a:pPr lvl="1" indent="-347472" defTabSz="809625">
              <a:spcBef>
                <a:spcPts val="400"/>
              </a:spcBef>
            </a:pPr>
            <a:r>
              <a:rPr lang="en-US" altLang="en-US" sz="2600" dirty="0"/>
              <a:t>Typical pricing strategies for new innovations:</a:t>
            </a:r>
          </a:p>
          <a:p>
            <a:pPr marL="109728" lvl="1" indent="0" defTabSz="809625">
              <a:spcBef>
                <a:spcPts val="400"/>
              </a:spcBef>
              <a:buNone/>
            </a:pPr>
            <a:endParaRPr lang="en-US" altLang="en-US" sz="2600" dirty="0"/>
          </a:p>
          <a:p>
            <a:pPr lvl="2" defTabSz="809625">
              <a:spcBef>
                <a:spcPts val="400"/>
              </a:spcBef>
            </a:pPr>
            <a:r>
              <a:rPr lang="en-US" altLang="en-US" sz="2600" b="1" dirty="0"/>
              <a:t>Market skimming strategy</a:t>
            </a:r>
            <a:r>
              <a:rPr lang="en-US" altLang="en-US" sz="2600" dirty="0"/>
              <a:t> (high initial prices).</a:t>
            </a:r>
          </a:p>
          <a:p>
            <a:pPr lvl="3" defTabSz="809625">
              <a:spcBef>
                <a:spcPts val="400"/>
              </a:spcBef>
            </a:pPr>
            <a:r>
              <a:rPr lang="en-US" altLang="en-US" sz="2600" dirty="0"/>
              <a:t>Signals market that innovation is significant.</a:t>
            </a:r>
          </a:p>
          <a:p>
            <a:pPr lvl="3" defTabSz="809625">
              <a:spcBef>
                <a:spcPts val="400"/>
              </a:spcBef>
            </a:pPr>
            <a:r>
              <a:rPr lang="en-US" altLang="en-US" sz="2600" dirty="0"/>
              <a:t>Recoup development expenses (assuming there’s demand).</a:t>
            </a:r>
          </a:p>
          <a:p>
            <a:pPr lvl="3" defTabSz="809625">
              <a:spcBef>
                <a:spcPts val="400"/>
              </a:spcBef>
            </a:pPr>
            <a:r>
              <a:rPr lang="en-US" altLang="en-US" sz="2600" dirty="0"/>
              <a:t>Attracts competitors, may slow adoption.</a:t>
            </a:r>
          </a:p>
        </p:txBody>
      </p:sp>
    </p:spTree>
    <p:extLst>
      <p:ext uri="{BB962C8B-B14F-4D97-AF65-F5344CB8AC3E}">
        <p14:creationId xmlns:p14="http://schemas.microsoft.com/office/powerpoint/2010/main" val="97354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dirty="0"/>
              <a:t>Pricing</a:t>
            </a:r>
            <a:r>
              <a:rPr lang="en-US" sz="1500" dirty="0"/>
              <a:t> </a:t>
            </a:r>
          </a:p>
        </p:txBody>
      </p:sp>
      <p:sp>
        <p:nvSpPr>
          <p:cNvPr id="3" name="Content Placeholder 2"/>
          <p:cNvSpPr>
            <a:spLocks noGrp="1"/>
          </p:cNvSpPr>
          <p:nvPr>
            <p:ph idx="1"/>
          </p:nvPr>
        </p:nvSpPr>
        <p:spPr>
          <a:xfrm>
            <a:off x="152400" y="1143000"/>
            <a:ext cx="8534400" cy="5425440"/>
          </a:xfrm>
        </p:spPr>
        <p:txBody>
          <a:bodyPr/>
          <a:lstStyle/>
          <a:p>
            <a:pPr lvl="2" defTabSz="809625">
              <a:spcBef>
                <a:spcPts val="300"/>
              </a:spcBef>
            </a:pPr>
            <a:r>
              <a:rPr lang="en-US" altLang="en-US" b="1" dirty="0"/>
              <a:t>Penetration Pricing</a:t>
            </a:r>
            <a:r>
              <a:rPr lang="en-US" altLang="en-US" dirty="0"/>
              <a:t> (very low price or free).</a:t>
            </a:r>
          </a:p>
          <a:p>
            <a:pPr lvl="3" defTabSz="809625">
              <a:spcBef>
                <a:spcPts val="300"/>
              </a:spcBef>
            </a:pPr>
            <a:r>
              <a:rPr lang="en-US" altLang="en-US" sz="2400" dirty="0"/>
              <a:t>Accelerates adoption, driving up volume.</a:t>
            </a:r>
          </a:p>
          <a:p>
            <a:pPr lvl="3" defTabSz="809625">
              <a:spcBef>
                <a:spcPts val="300"/>
              </a:spcBef>
            </a:pPr>
            <a:r>
              <a:rPr lang="en-US" altLang="en-US" sz="2400" dirty="0"/>
              <a:t>Requires large production capacity be established early.</a:t>
            </a:r>
          </a:p>
          <a:p>
            <a:pPr lvl="3" defTabSz="809625">
              <a:spcBef>
                <a:spcPts val="300"/>
              </a:spcBef>
            </a:pPr>
            <a:r>
              <a:rPr lang="en-US" altLang="en-US" sz="2400" dirty="0"/>
              <a:t>Risky; may lose money on each unit in short run.</a:t>
            </a:r>
          </a:p>
          <a:p>
            <a:pPr lvl="3" defTabSz="809625">
              <a:spcBef>
                <a:spcPts val="300"/>
              </a:spcBef>
            </a:pPr>
            <a:r>
              <a:rPr lang="en-US" altLang="en-US" sz="2400" dirty="0"/>
              <a:t>Can </a:t>
            </a:r>
            <a:r>
              <a:rPr lang="en-US" altLang="en-US" sz="2400" b="1" dirty="0"/>
              <a:t>manipulate customer’s perception of price.</a:t>
            </a:r>
          </a:p>
          <a:p>
            <a:pPr lvl="3" defTabSz="809625">
              <a:spcBef>
                <a:spcPts val="300"/>
              </a:spcBef>
            </a:pPr>
            <a:r>
              <a:rPr lang="en-US" altLang="en-US" sz="2400" dirty="0"/>
              <a:t>Free initial trial or introductory pricing.</a:t>
            </a:r>
          </a:p>
          <a:p>
            <a:pPr lvl="3" defTabSz="809625">
              <a:spcBef>
                <a:spcPts val="300"/>
              </a:spcBef>
            </a:pPr>
            <a:r>
              <a:rPr lang="en-US" altLang="en-US" sz="2400" dirty="0"/>
              <a:t>Initial product free but pay for monthly service.</a:t>
            </a:r>
          </a:p>
          <a:p>
            <a:pPr lvl="3" defTabSz="809625">
              <a:spcBef>
                <a:spcPts val="300"/>
              </a:spcBef>
            </a:pPr>
            <a:r>
              <a:rPr lang="en-US" altLang="en-US" sz="2400" dirty="0"/>
              <a:t>Razor and razorblade model: Platform is cheap but complements are expensive (as in video games).</a:t>
            </a:r>
          </a:p>
          <a:p>
            <a:pPr lvl="3" defTabSz="809625">
              <a:spcBef>
                <a:spcPts val="300"/>
              </a:spcBef>
            </a:pPr>
            <a:r>
              <a:rPr lang="en-US" altLang="en-US" sz="2400" dirty="0"/>
              <a:t>For example, computer games and services often have a “</a:t>
            </a:r>
            <a:r>
              <a:rPr lang="en-US" altLang="en-US" sz="2400" b="1" dirty="0"/>
              <a:t>freemium</a:t>
            </a:r>
            <a:r>
              <a:rPr lang="en-US" altLang="en-US" sz="2400" dirty="0"/>
              <a:t>” model, where the base product is free, but additional features or capacity have a price.</a:t>
            </a:r>
          </a:p>
        </p:txBody>
      </p:sp>
    </p:spTree>
    <p:extLst>
      <p:ext uri="{BB962C8B-B14F-4D97-AF65-F5344CB8AC3E}">
        <p14:creationId xmlns:p14="http://schemas.microsoft.com/office/powerpoint/2010/main" val="36493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Distribution </a:t>
            </a:r>
          </a:p>
        </p:txBody>
      </p:sp>
      <p:sp>
        <p:nvSpPr>
          <p:cNvPr id="3" name="Content Placeholder 2"/>
          <p:cNvSpPr>
            <a:spLocks noGrp="1"/>
          </p:cNvSpPr>
          <p:nvPr>
            <p:ph idx="1"/>
          </p:nvPr>
        </p:nvSpPr>
        <p:spPr>
          <a:xfrm>
            <a:off x="457200" y="1447800"/>
            <a:ext cx="8229600" cy="4953000"/>
          </a:xfrm>
        </p:spPr>
        <p:txBody>
          <a:bodyPr/>
          <a:lstStyle/>
          <a:p>
            <a:pPr lvl="1"/>
            <a:r>
              <a:rPr lang="en-US" b="1" dirty="0"/>
              <a:t>Selling Direct versus Using Intermediaries</a:t>
            </a:r>
            <a:r>
              <a:rPr lang="en-US" dirty="0"/>
              <a:t> is a function of the degree of </a:t>
            </a:r>
            <a:r>
              <a:rPr lang="en-US" b="1" dirty="0"/>
              <a:t>control the company wants to maintain over pricing</a:t>
            </a:r>
            <a:r>
              <a:rPr lang="en-US" dirty="0"/>
              <a:t>, </a:t>
            </a:r>
            <a:r>
              <a:rPr lang="en-US" b="1" dirty="0"/>
              <a:t>service and selling processes and opportunities to capture customer information and customize products</a:t>
            </a:r>
            <a:r>
              <a:rPr lang="en-US" dirty="0"/>
              <a:t>. </a:t>
            </a:r>
            <a:r>
              <a:rPr lang="en-US" b="1" dirty="0"/>
              <a:t> </a:t>
            </a:r>
          </a:p>
          <a:p>
            <a:pPr lvl="1"/>
            <a:r>
              <a:rPr lang="en-US" dirty="0"/>
              <a:t>Firms should consider the following questions when choosing a distribution channel for a product:</a:t>
            </a:r>
          </a:p>
          <a:p>
            <a:pPr lvl="0"/>
            <a:r>
              <a:rPr lang="en-US" b="1" dirty="0"/>
              <a:t> </a:t>
            </a:r>
            <a:endParaRPr lang="en-US" altLang="en-US" sz="1800" dirty="0"/>
          </a:p>
        </p:txBody>
      </p:sp>
    </p:spTree>
    <p:extLst>
      <p:ext uri="{BB962C8B-B14F-4D97-AF65-F5344CB8AC3E}">
        <p14:creationId xmlns:p14="http://schemas.microsoft.com/office/powerpoint/2010/main" val="59274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The question posed </a:t>
            </a:r>
          </a:p>
        </p:txBody>
      </p:sp>
      <p:sp>
        <p:nvSpPr>
          <p:cNvPr id="3" name="Content Placeholder 2"/>
          <p:cNvSpPr>
            <a:spLocks noGrp="1"/>
          </p:cNvSpPr>
          <p:nvPr>
            <p:ph idx="1"/>
          </p:nvPr>
        </p:nvSpPr>
        <p:spPr>
          <a:xfrm>
            <a:off x="457200" y="1447800"/>
            <a:ext cx="8229600" cy="4876800"/>
          </a:xfrm>
        </p:spPr>
        <p:txBody>
          <a:bodyPr/>
          <a:lstStyle/>
          <a:p>
            <a:pPr defTabSz="809625"/>
            <a:r>
              <a:rPr lang="en-US" altLang="en-US" sz="2800" dirty="0"/>
              <a:t>A large part of the value of a technological innovation is determined by the degree to which people understand and use it. </a:t>
            </a:r>
          </a:p>
          <a:p>
            <a:pPr marL="114300" lvl="1" indent="0">
              <a:buNone/>
            </a:pPr>
            <a:r>
              <a:rPr lang="en-US" b="1" dirty="0"/>
              <a:t>Deployment </a:t>
            </a:r>
            <a:r>
              <a:rPr lang="en-US" dirty="0"/>
              <a:t>is a </a:t>
            </a:r>
            <a:r>
              <a:rPr lang="en-US" b="1" dirty="0"/>
              <a:t>key component</a:t>
            </a:r>
            <a:r>
              <a:rPr lang="en-US" dirty="0"/>
              <a:t> </a:t>
            </a:r>
            <a:r>
              <a:rPr lang="en-US" b="1" dirty="0"/>
              <a:t>of the innovation process</a:t>
            </a:r>
            <a:r>
              <a:rPr lang="en-US" dirty="0"/>
              <a:t> because a new product has little value in and of itself.  </a:t>
            </a:r>
          </a:p>
          <a:p>
            <a:pPr marL="114300" lvl="1" indent="0">
              <a:buNone/>
            </a:pPr>
            <a:r>
              <a:rPr lang="en-US" dirty="0"/>
              <a:t>It is only when people understand the innovation, can access it and utilize it regularly that the product is of value.  </a:t>
            </a:r>
            <a:endParaRPr lang="it-IT" dirty="0"/>
          </a:p>
        </p:txBody>
      </p:sp>
    </p:spTree>
    <p:extLst>
      <p:ext uri="{BB962C8B-B14F-4D97-AF65-F5344CB8AC3E}">
        <p14:creationId xmlns:p14="http://schemas.microsoft.com/office/powerpoint/2010/main" val="175136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Distribution </a:t>
            </a:r>
          </a:p>
        </p:txBody>
      </p:sp>
      <p:sp>
        <p:nvSpPr>
          <p:cNvPr id="3" name="Content Placeholder 2"/>
          <p:cNvSpPr>
            <a:spLocks noGrp="1"/>
          </p:cNvSpPr>
          <p:nvPr>
            <p:ph idx="1"/>
          </p:nvPr>
        </p:nvSpPr>
        <p:spPr>
          <a:xfrm>
            <a:off x="457200" y="1447800"/>
            <a:ext cx="8229600" cy="4953000"/>
          </a:xfrm>
        </p:spPr>
        <p:txBody>
          <a:bodyPr/>
          <a:lstStyle/>
          <a:p>
            <a:pPr marL="0" lvl="1" indent="0">
              <a:buNone/>
            </a:pPr>
            <a:r>
              <a:rPr lang="en-US" sz="2200" b="1" dirty="0"/>
              <a:t>- How does</a:t>
            </a:r>
            <a:r>
              <a:rPr lang="en-US" sz="2200" dirty="0"/>
              <a:t> </a:t>
            </a:r>
            <a:r>
              <a:rPr lang="en-US" sz="2200" b="1" dirty="0"/>
              <a:t>the</a:t>
            </a:r>
            <a:r>
              <a:rPr lang="en-US" sz="2200" dirty="0"/>
              <a:t> </a:t>
            </a:r>
            <a:r>
              <a:rPr lang="en-US" sz="2200" b="1" dirty="0"/>
              <a:t>new product fit with distribution of existing product lines</a:t>
            </a:r>
            <a:r>
              <a:rPr lang="en-US" sz="2200" dirty="0"/>
              <a:t>? Does the firm have an </a:t>
            </a:r>
            <a:r>
              <a:rPr lang="en-US" sz="2200" b="1" dirty="0"/>
              <a:t>existing sales channel</a:t>
            </a:r>
            <a:r>
              <a:rPr lang="en-US" sz="2200" dirty="0"/>
              <a:t> that could be used for the new product or will the new product </a:t>
            </a:r>
            <a:r>
              <a:rPr lang="en-US" sz="2200" b="1" dirty="0"/>
              <a:t>warrant the cost and time required to build a direct sales force</a:t>
            </a:r>
            <a:r>
              <a:rPr lang="en-US" sz="2200" dirty="0"/>
              <a:t>?</a:t>
            </a:r>
            <a:endParaRPr lang="it-IT" sz="2200" dirty="0"/>
          </a:p>
          <a:p>
            <a:pPr lvl="0"/>
            <a:r>
              <a:rPr lang="en-US" sz="2200" b="1" dirty="0"/>
              <a:t>- How numerous and dispersed are customers, and how much product education or service will they require</a:t>
            </a:r>
            <a:r>
              <a:rPr lang="en-US" sz="2200" dirty="0"/>
              <a:t>?  Is </a:t>
            </a:r>
            <a:r>
              <a:rPr lang="en-US" sz="2200" b="1" dirty="0"/>
              <a:t>pre-purchase trial</a:t>
            </a:r>
            <a:r>
              <a:rPr lang="en-US" sz="2200" dirty="0"/>
              <a:t> necessary or desirable?  Is installation or </a:t>
            </a:r>
            <a:r>
              <a:rPr lang="en-US" sz="2200" b="1" dirty="0"/>
              <a:t>customization</a:t>
            </a:r>
            <a:r>
              <a:rPr lang="en-US" sz="2200" dirty="0"/>
              <a:t> required?  If the answer to any of these is yes, intermediaries are likely to be the best option.  </a:t>
            </a:r>
            <a:endParaRPr lang="it-IT" sz="2200" dirty="0"/>
          </a:p>
          <a:p>
            <a:pPr lvl="0"/>
            <a:r>
              <a:rPr lang="en-US" sz="2200" b="1" dirty="0"/>
              <a:t>- How are</a:t>
            </a:r>
            <a:r>
              <a:rPr lang="en-US" sz="2200" dirty="0"/>
              <a:t> </a:t>
            </a:r>
            <a:r>
              <a:rPr lang="en-US" sz="2200" b="1" dirty="0"/>
              <a:t>competing products or substitutes sold</a:t>
            </a:r>
            <a:r>
              <a:rPr lang="en-US" sz="2200" dirty="0"/>
              <a:t>? Apart from the need to change customer behavior if trying to change the traditional sales channel, the means by which a product is sold may affect </a:t>
            </a:r>
            <a:r>
              <a:rPr lang="en-US" sz="2200" b="1" dirty="0"/>
              <a:t>how it is perceived in the market</a:t>
            </a:r>
            <a:r>
              <a:rPr lang="en-US" sz="2200" dirty="0"/>
              <a:t> (unique, high end, mass market, etc.).</a:t>
            </a:r>
            <a:endParaRPr lang="it-IT" sz="2200" dirty="0"/>
          </a:p>
          <a:p>
            <a:pPr lvl="1"/>
            <a:endParaRPr lang="it-IT" sz="2200" dirty="0"/>
          </a:p>
          <a:p>
            <a:pPr lvl="3" defTabSz="809625">
              <a:spcBef>
                <a:spcPts val="300"/>
              </a:spcBef>
              <a:spcAft>
                <a:spcPts val="300"/>
              </a:spcAft>
            </a:pPr>
            <a:endParaRPr lang="en-US" altLang="en-US" sz="1800" dirty="0"/>
          </a:p>
        </p:txBody>
      </p:sp>
    </p:spTree>
    <p:extLst>
      <p:ext uri="{BB962C8B-B14F-4D97-AF65-F5344CB8AC3E}">
        <p14:creationId xmlns:p14="http://schemas.microsoft.com/office/powerpoint/2010/main" val="227657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sz="3200" dirty="0"/>
              <a:t>Selling Direct versus Using Intermediaries</a:t>
            </a:r>
            <a:endParaRPr lang="en-US" sz="3200" dirty="0"/>
          </a:p>
        </p:txBody>
      </p:sp>
      <p:sp>
        <p:nvSpPr>
          <p:cNvPr id="3" name="Content Placeholder 2"/>
          <p:cNvSpPr>
            <a:spLocks noGrp="1"/>
          </p:cNvSpPr>
          <p:nvPr>
            <p:ph idx="1"/>
          </p:nvPr>
        </p:nvSpPr>
        <p:spPr>
          <a:xfrm>
            <a:off x="457200" y="1066800"/>
            <a:ext cx="8229600" cy="5334000"/>
          </a:xfrm>
        </p:spPr>
        <p:txBody>
          <a:bodyPr/>
          <a:lstStyle/>
          <a:p>
            <a:pPr marL="233363" indent="-233363" defTabSz="809625">
              <a:spcBef>
                <a:spcPts val="300"/>
              </a:spcBef>
              <a:spcAft>
                <a:spcPts val="300"/>
              </a:spcAft>
            </a:pPr>
            <a:endParaRPr lang="en-US" altLang="en-US" sz="2200" dirty="0"/>
          </a:p>
          <a:p>
            <a:pPr marL="233363" indent="-233363" defTabSz="809625">
              <a:spcBef>
                <a:spcPts val="300"/>
              </a:spcBef>
              <a:spcAft>
                <a:spcPts val="300"/>
              </a:spcAft>
            </a:pPr>
            <a:r>
              <a:rPr lang="en-US" altLang="en-US" sz="2600" dirty="0"/>
              <a:t>Selling direct.</a:t>
            </a:r>
          </a:p>
          <a:p>
            <a:pPr marL="822960" lvl="3" defTabSz="809625">
              <a:spcBef>
                <a:spcPts val="300"/>
              </a:spcBef>
              <a:spcAft>
                <a:spcPts val="300"/>
              </a:spcAft>
            </a:pPr>
            <a:r>
              <a:rPr lang="en-US" altLang="en-US" sz="2600" dirty="0"/>
              <a:t>Gives firm great control over selling process, price and service.</a:t>
            </a:r>
          </a:p>
          <a:p>
            <a:pPr marL="822960" lvl="3" defTabSz="809625">
              <a:spcBef>
                <a:spcPts val="300"/>
              </a:spcBef>
              <a:spcAft>
                <a:spcPts val="300"/>
              </a:spcAft>
            </a:pPr>
            <a:r>
              <a:rPr lang="en-US" altLang="en-US" sz="2600" dirty="0"/>
              <a:t>Can be expensive and/or impractical.</a:t>
            </a:r>
          </a:p>
        </p:txBody>
      </p:sp>
    </p:spTree>
    <p:extLst>
      <p:ext uri="{BB962C8B-B14F-4D97-AF65-F5344CB8AC3E}">
        <p14:creationId xmlns:p14="http://schemas.microsoft.com/office/powerpoint/2010/main" val="418981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sz="3200" dirty="0"/>
              <a:t>Intermediaries</a:t>
            </a:r>
            <a:endParaRPr lang="en-US" sz="3200" dirty="0"/>
          </a:p>
        </p:txBody>
      </p:sp>
      <p:sp>
        <p:nvSpPr>
          <p:cNvPr id="3" name="Content Placeholder 2"/>
          <p:cNvSpPr>
            <a:spLocks noGrp="1"/>
          </p:cNvSpPr>
          <p:nvPr>
            <p:ph idx="1"/>
          </p:nvPr>
        </p:nvSpPr>
        <p:spPr>
          <a:xfrm>
            <a:off x="304800" y="1066800"/>
            <a:ext cx="8839200" cy="5334000"/>
          </a:xfrm>
        </p:spPr>
        <p:txBody>
          <a:bodyPr/>
          <a:lstStyle/>
          <a:p>
            <a:pPr marL="233363" indent="-233363" defTabSz="809625">
              <a:spcBef>
                <a:spcPts val="300"/>
              </a:spcBef>
              <a:spcAft>
                <a:spcPts val="300"/>
              </a:spcAft>
            </a:pPr>
            <a:endParaRPr lang="en-US" altLang="en-US" sz="2200" dirty="0"/>
          </a:p>
          <a:p>
            <a:pPr marL="109728" lvl="1" indent="0" defTabSz="809625">
              <a:spcBef>
                <a:spcPts val="300"/>
              </a:spcBef>
              <a:spcAft>
                <a:spcPts val="300"/>
              </a:spcAft>
              <a:buNone/>
            </a:pPr>
            <a:r>
              <a:rPr lang="en-US" altLang="en-US" sz="2400" dirty="0"/>
              <a:t>Intermediaries may include:</a:t>
            </a:r>
          </a:p>
          <a:p>
            <a:pPr lvl="2" defTabSz="809625">
              <a:spcBef>
                <a:spcPts val="300"/>
              </a:spcBef>
              <a:spcAft>
                <a:spcPts val="300"/>
              </a:spcAft>
            </a:pPr>
            <a:r>
              <a:rPr lang="en-US" altLang="en-US" b="1" dirty="0"/>
              <a:t>Manufacturers’ representatives</a:t>
            </a:r>
            <a:r>
              <a:rPr lang="en-US" altLang="en-US" dirty="0"/>
              <a:t>: independent agents that may promote and sell the product lines of one or a few manufacturers.</a:t>
            </a:r>
          </a:p>
          <a:p>
            <a:pPr lvl="2" defTabSz="809625">
              <a:spcBef>
                <a:spcPts val="300"/>
              </a:spcBef>
              <a:spcAft>
                <a:spcPts val="300"/>
              </a:spcAft>
            </a:pPr>
            <a:r>
              <a:rPr lang="en-US" altLang="en-US" b="1" dirty="0"/>
              <a:t>Wholesalers</a:t>
            </a:r>
            <a:r>
              <a:rPr lang="en-US" altLang="en-US" dirty="0"/>
              <a:t>: firms that buy manufacturer’s products in bulk then resell them (typically in smaller, more diverse bundles).</a:t>
            </a:r>
          </a:p>
          <a:p>
            <a:pPr lvl="2" defTabSz="809625">
              <a:spcBef>
                <a:spcPts val="300"/>
              </a:spcBef>
            </a:pPr>
            <a:r>
              <a:rPr lang="en-US" altLang="en-US" b="1" dirty="0"/>
              <a:t>Retailers</a:t>
            </a:r>
            <a:r>
              <a:rPr lang="en-US" altLang="en-US" dirty="0"/>
              <a:t>: firms that sell goods to public.</a:t>
            </a:r>
          </a:p>
          <a:p>
            <a:pPr lvl="2" defTabSz="809625">
              <a:spcBef>
                <a:spcPts val="300"/>
              </a:spcBef>
            </a:pPr>
            <a:r>
              <a:rPr lang="en-US" altLang="en-US" b="1" dirty="0"/>
              <a:t>Original equipment manufacturers (O E M s):</a:t>
            </a:r>
            <a:r>
              <a:rPr lang="en-US" altLang="en-US" dirty="0"/>
              <a:t> </a:t>
            </a:r>
          </a:p>
          <a:p>
            <a:pPr lvl="3" defTabSz="809625">
              <a:spcBef>
                <a:spcPts val="300"/>
              </a:spcBef>
            </a:pPr>
            <a:r>
              <a:rPr lang="en-US" altLang="en-US" sz="2400" dirty="0"/>
              <a:t>A company that buys products (or components) from other manufacturers and assembles them or customizes them and sells under its own brand name. For example, Dell Computer..</a:t>
            </a:r>
          </a:p>
          <a:p>
            <a:pPr lvl="2" defTabSz="809625">
              <a:spcBef>
                <a:spcPts val="300"/>
              </a:spcBef>
              <a:spcAft>
                <a:spcPts val="300"/>
              </a:spcAft>
            </a:pPr>
            <a:endParaRPr lang="en-US" altLang="en-US" sz="2200" dirty="0"/>
          </a:p>
        </p:txBody>
      </p:sp>
    </p:spTree>
    <p:extLst>
      <p:ext uri="{BB962C8B-B14F-4D97-AF65-F5344CB8AC3E}">
        <p14:creationId xmlns:p14="http://schemas.microsoft.com/office/powerpoint/2010/main" val="96416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endParaRPr lang="en-US" sz="1500" dirty="0"/>
          </a:p>
        </p:txBody>
      </p:sp>
      <p:sp>
        <p:nvSpPr>
          <p:cNvPr id="3" name="Content Placeholder 2"/>
          <p:cNvSpPr>
            <a:spLocks noGrp="1"/>
          </p:cNvSpPr>
          <p:nvPr>
            <p:ph idx="1"/>
          </p:nvPr>
        </p:nvSpPr>
        <p:spPr/>
        <p:txBody>
          <a:bodyPr/>
          <a:lstStyle/>
          <a:p>
            <a:pPr lvl="1" indent="-347472" defTabSz="809625">
              <a:spcBef>
                <a:spcPts val="300"/>
              </a:spcBef>
            </a:pPr>
            <a:r>
              <a:rPr lang="en-US" altLang="en-US" sz="2600" dirty="0"/>
              <a:t>In some industries, information technology has enabled </a:t>
            </a:r>
            <a:r>
              <a:rPr lang="en-US" altLang="en-US" sz="2600" b="1" dirty="0"/>
              <a:t>disintermediation</a:t>
            </a:r>
            <a:r>
              <a:rPr lang="en-US" altLang="en-US" sz="2600" dirty="0"/>
              <a:t> or reconfiguration of intermediaries.</a:t>
            </a:r>
          </a:p>
          <a:p>
            <a:pPr lvl="3" defTabSz="809625">
              <a:spcBef>
                <a:spcPts val="300"/>
              </a:spcBef>
            </a:pPr>
            <a:r>
              <a:rPr lang="en-US" altLang="en-US" sz="2600" dirty="0"/>
              <a:t>For example, online investing enables customers to bypass brokers; online bookselling requires retailer to provide delivery services.</a:t>
            </a:r>
          </a:p>
        </p:txBody>
      </p:sp>
    </p:spTree>
    <p:extLst>
      <p:ext uri="{BB962C8B-B14F-4D97-AF65-F5344CB8AC3E}">
        <p14:creationId xmlns:p14="http://schemas.microsoft.com/office/powerpoint/2010/main" val="109771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endParaRPr lang="en-US" sz="1500" dirty="0"/>
          </a:p>
        </p:txBody>
      </p:sp>
      <p:sp>
        <p:nvSpPr>
          <p:cNvPr id="3" name="Content Placeholder 2"/>
          <p:cNvSpPr>
            <a:spLocks noGrp="1"/>
          </p:cNvSpPr>
          <p:nvPr>
            <p:ph idx="1"/>
          </p:nvPr>
        </p:nvSpPr>
        <p:spPr/>
        <p:txBody>
          <a:bodyPr/>
          <a:lstStyle/>
          <a:p>
            <a:pPr marL="0" lvl="2" indent="0" defTabSz="809625">
              <a:spcBef>
                <a:spcPts val="300"/>
              </a:spcBef>
              <a:buNone/>
            </a:pPr>
            <a:r>
              <a:rPr lang="en-US" sz="2600" b="1" dirty="0"/>
              <a:t>Strategies for Accelerating Distribution</a:t>
            </a:r>
            <a:r>
              <a:rPr lang="en-US" sz="2600" dirty="0"/>
              <a:t> should be considered when an industry is likely to select single technology as the dominant design.</a:t>
            </a:r>
          </a:p>
          <a:p>
            <a:pPr marL="0" lvl="2" indent="0" defTabSz="809625">
              <a:spcBef>
                <a:spcPts val="300"/>
              </a:spcBef>
              <a:buNone/>
            </a:pPr>
            <a:r>
              <a:rPr lang="en-US" sz="2600" dirty="0"/>
              <a:t>Rapid distribution is central to establishing a </a:t>
            </a:r>
            <a:r>
              <a:rPr lang="en-US" sz="2600" b="1" dirty="0"/>
              <a:t>large installed base</a:t>
            </a:r>
            <a:r>
              <a:rPr lang="en-US" sz="2600" dirty="0"/>
              <a:t> and to encouraging developers of </a:t>
            </a:r>
            <a:r>
              <a:rPr lang="en-US" sz="2600" b="1" dirty="0"/>
              <a:t>complementary goods</a:t>
            </a:r>
            <a:r>
              <a:rPr lang="en-US" sz="2600" dirty="0"/>
              <a:t> to produce products that are compatible with a firm’s new product.  </a:t>
            </a:r>
          </a:p>
          <a:p>
            <a:pPr marL="0" lvl="2" indent="0" defTabSz="809625">
              <a:spcBef>
                <a:spcPts val="300"/>
              </a:spcBef>
              <a:buNone/>
            </a:pPr>
            <a:r>
              <a:rPr lang="en-US" sz="2600" dirty="0"/>
              <a:t>These strategies include:</a:t>
            </a:r>
            <a:r>
              <a:rPr lang="it-IT" sz="2600" dirty="0"/>
              <a:t> </a:t>
            </a:r>
            <a:endParaRPr lang="en-US" altLang="en-US" sz="2600" dirty="0"/>
          </a:p>
        </p:txBody>
      </p:sp>
    </p:spTree>
    <p:extLst>
      <p:ext uri="{BB962C8B-B14F-4D97-AF65-F5344CB8AC3E}">
        <p14:creationId xmlns:p14="http://schemas.microsoft.com/office/powerpoint/2010/main" val="159902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Strategies for Accelerating Distribution</a:t>
            </a:r>
          </a:p>
        </p:txBody>
      </p:sp>
      <p:sp>
        <p:nvSpPr>
          <p:cNvPr id="3" name="Content Placeholder 2"/>
          <p:cNvSpPr>
            <a:spLocks noGrp="1"/>
          </p:cNvSpPr>
          <p:nvPr>
            <p:ph idx="1"/>
          </p:nvPr>
        </p:nvSpPr>
        <p:spPr/>
        <p:txBody>
          <a:bodyPr/>
          <a:lstStyle/>
          <a:p>
            <a:pPr marL="0" lvl="2" indent="0">
              <a:buNone/>
            </a:pPr>
            <a:r>
              <a:rPr lang="en-US" b="1" dirty="0"/>
              <a:t>Alliances with Distributors</a:t>
            </a:r>
            <a:r>
              <a:rPr lang="en-US" dirty="0"/>
              <a:t> or the use of exclusive contracts can provide incentives to carry and promote certain goods.  </a:t>
            </a:r>
            <a:endParaRPr lang="it-IT" dirty="0"/>
          </a:p>
          <a:p>
            <a:pPr marL="0" lvl="2" indent="0">
              <a:buNone/>
            </a:pPr>
            <a:r>
              <a:rPr lang="en-US" b="1" dirty="0"/>
              <a:t>Bundling Relationships</a:t>
            </a:r>
            <a:r>
              <a:rPr lang="en-US" dirty="0"/>
              <a:t> increase the likelihood that customers will become familiar with the new product because the product is distributed with another product already enjoying a large installed base.</a:t>
            </a:r>
            <a:endParaRPr lang="it-IT" dirty="0"/>
          </a:p>
          <a:p>
            <a:pPr marL="0" lvl="2" indent="0">
              <a:buNone/>
            </a:pPr>
            <a:r>
              <a:rPr lang="en-US" b="1" dirty="0"/>
              <a:t>Contracts and Sponsorship</a:t>
            </a:r>
            <a:r>
              <a:rPr lang="en-US" dirty="0"/>
              <a:t> encourage distributors, complementary goods providers or large end-users (e.g., universities, government agencies) to use the product increasing the likelihood they will buy it when faced with their own purchase decision.</a:t>
            </a:r>
            <a:endParaRPr lang="it-IT" dirty="0"/>
          </a:p>
          <a:p>
            <a:pPr lvl="2" defTabSz="809625">
              <a:spcBef>
                <a:spcPts val="300"/>
              </a:spcBef>
            </a:pPr>
            <a:endParaRPr lang="en-US" altLang="en-US" sz="1800" dirty="0"/>
          </a:p>
        </p:txBody>
      </p:sp>
    </p:spTree>
    <p:extLst>
      <p:ext uri="{BB962C8B-B14F-4D97-AF65-F5344CB8AC3E}">
        <p14:creationId xmlns:p14="http://schemas.microsoft.com/office/powerpoint/2010/main" val="257795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Strategies for Accelerating Distribution</a:t>
            </a:r>
          </a:p>
        </p:txBody>
      </p:sp>
      <p:sp>
        <p:nvSpPr>
          <p:cNvPr id="3" name="Content Placeholder 2"/>
          <p:cNvSpPr>
            <a:spLocks noGrp="1"/>
          </p:cNvSpPr>
          <p:nvPr>
            <p:ph idx="1"/>
          </p:nvPr>
        </p:nvSpPr>
        <p:spPr/>
        <p:txBody>
          <a:bodyPr/>
          <a:lstStyle/>
          <a:p>
            <a:pPr marL="0" lvl="2" indent="0">
              <a:buNone/>
            </a:pPr>
            <a:r>
              <a:rPr lang="en-US" b="1" dirty="0"/>
              <a:t>Guarantees and Consignment </a:t>
            </a:r>
            <a:r>
              <a:rPr lang="en-US" dirty="0"/>
              <a:t>arrangements can reduce the impact of market uncertainty about a product. </a:t>
            </a:r>
          </a:p>
          <a:p>
            <a:pPr marL="0" lvl="2" indent="0">
              <a:buNone/>
            </a:pPr>
            <a:r>
              <a:rPr lang="en-US" dirty="0"/>
              <a:t>For example, a manufacturer can encourage distributors to carry its product by selling it on consignment or agreeing to buy back unsold stock.  </a:t>
            </a:r>
          </a:p>
          <a:p>
            <a:pPr marL="0" lvl="2" indent="0">
              <a:buNone/>
            </a:pPr>
            <a:r>
              <a:rPr lang="en-US" dirty="0"/>
              <a:t>Similarly, complementary goods manufacturers can be motivated to support a new product with guarantees that a particular quantity of goods will be purchased.</a:t>
            </a:r>
            <a:endParaRPr lang="it-IT" dirty="0"/>
          </a:p>
          <a:p>
            <a:pPr lvl="2" defTabSz="809625">
              <a:spcBef>
                <a:spcPts val="300"/>
              </a:spcBef>
            </a:pPr>
            <a:endParaRPr lang="en-US" altLang="en-US" sz="1800" dirty="0"/>
          </a:p>
        </p:txBody>
      </p:sp>
    </p:spTree>
    <p:extLst>
      <p:ext uri="{BB962C8B-B14F-4D97-AF65-F5344CB8AC3E}">
        <p14:creationId xmlns:p14="http://schemas.microsoft.com/office/powerpoint/2010/main" val="361428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pPr marL="457200" indent="-347472" defTabSz="809625">
              <a:spcBef>
                <a:spcPts val="300"/>
              </a:spcBef>
            </a:pPr>
            <a:r>
              <a:rPr lang="en-US" altLang="en-US" sz="3200" dirty="0"/>
              <a:t>Strategies for Accelerating Distribution</a:t>
            </a:r>
          </a:p>
        </p:txBody>
      </p:sp>
      <p:sp>
        <p:nvSpPr>
          <p:cNvPr id="3" name="Content Placeholder 2"/>
          <p:cNvSpPr>
            <a:spLocks noGrp="1"/>
          </p:cNvSpPr>
          <p:nvPr>
            <p:ph idx="1"/>
          </p:nvPr>
        </p:nvSpPr>
        <p:spPr>
          <a:xfrm>
            <a:off x="457200" y="762000"/>
            <a:ext cx="8686800" cy="5943600"/>
          </a:xfrm>
        </p:spPr>
        <p:txBody>
          <a:bodyPr/>
          <a:lstStyle/>
          <a:p>
            <a:pPr marL="109728" lvl="1" indent="0" defTabSz="809625">
              <a:spcBef>
                <a:spcPts val="300"/>
              </a:spcBef>
              <a:buNone/>
            </a:pPr>
            <a:r>
              <a:rPr lang="en-US" altLang="en-US" sz="2600" b="1" dirty="0"/>
              <a:t>Alliances with distributors.</a:t>
            </a:r>
          </a:p>
          <a:p>
            <a:pPr lvl="2" defTabSz="809625">
              <a:spcBef>
                <a:spcPts val="300"/>
              </a:spcBef>
            </a:pPr>
            <a:r>
              <a:rPr lang="en-US" altLang="en-US" sz="2600" dirty="0"/>
              <a:t>Providing distributor with stake in product’s success or exclusivity contract can motivate them to promote more.</a:t>
            </a:r>
          </a:p>
          <a:p>
            <a:pPr marL="109728" lvl="1" indent="0" defTabSz="809625">
              <a:spcBef>
                <a:spcPts val="300"/>
              </a:spcBef>
              <a:buNone/>
            </a:pPr>
            <a:r>
              <a:rPr lang="en-US" altLang="en-US" sz="2600" b="1" dirty="0"/>
              <a:t>Bundling relationships.</a:t>
            </a:r>
          </a:p>
          <a:p>
            <a:pPr lvl="2" defTabSz="809625">
              <a:spcBef>
                <a:spcPts val="300"/>
              </a:spcBef>
            </a:pPr>
            <a:r>
              <a:rPr lang="en-US" altLang="en-US" sz="2600" dirty="0"/>
              <a:t>Sell in tandem with product already in wide use.</a:t>
            </a:r>
          </a:p>
          <a:p>
            <a:pPr marL="109728" lvl="1" indent="0" defTabSz="809625">
              <a:spcBef>
                <a:spcPts val="300"/>
              </a:spcBef>
              <a:buNone/>
            </a:pPr>
            <a:r>
              <a:rPr lang="en-US" altLang="en-US" sz="2600" b="1" dirty="0"/>
              <a:t>Contracts and sponsorship.</a:t>
            </a:r>
          </a:p>
          <a:p>
            <a:pPr lvl="2" defTabSz="809625">
              <a:spcBef>
                <a:spcPts val="300"/>
              </a:spcBef>
            </a:pPr>
            <a:r>
              <a:rPr lang="en-US" altLang="en-US" sz="2600" dirty="0"/>
              <a:t>Provide price discounts, special service contracts or advertising assistance to distributors, complementary goods providers or large and influential end users. </a:t>
            </a:r>
          </a:p>
          <a:p>
            <a:pPr marL="109728" lvl="1" indent="0" defTabSz="809625">
              <a:spcBef>
                <a:spcPts val="300"/>
              </a:spcBef>
              <a:buNone/>
            </a:pPr>
            <a:r>
              <a:rPr lang="en-US" altLang="en-US" sz="2600" b="1" dirty="0"/>
              <a:t>Guarantees and consignment.</a:t>
            </a:r>
          </a:p>
          <a:p>
            <a:pPr lvl="2" defTabSz="809625">
              <a:spcBef>
                <a:spcPts val="300"/>
              </a:spcBef>
            </a:pPr>
            <a:r>
              <a:rPr lang="en-US" altLang="en-US" sz="2600" dirty="0"/>
              <a:t>Reduces risk to intermediaries and complements providers.</a:t>
            </a:r>
          </a:p>
        </p:txBody>
      </p:sp>
    </p:spTree>
    <p:extLst>
      <p:ext uri="{BB962C8B-B14F-4D97-AF65-F5344CB8AC3E}">
        <p14:creationId xmlns:p14="http://schemas.microsoft.com/office/powerpoint/2010/main" val="777343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Marketing </a:t>
            </a:r>
          </a:p>
        </p:txBody>
      </p:sp>
      <p:sp>
        <p:nvSpPr>
          <p:cNvPr id="3" name="Content Placeholder 2"/>
          <p:cNvSpPr>
            <a:spLocks noGrp="1"/>
          </p:cNvSpPr>
          <p:nvPr>
            <p:ph idx="1"/>
          </p:nvPr>
        </p:nvSpPr>
        <p:spPr>
          <a:xfrm>
            <a:off x="457200" y="1447800"/>
            <a:ext cx="8229600" cy="4953000"/>
          </a:xfrm>
        </p:spPr>
        <p:txBody>
          <a:bodyPr/>
          <a:lstStyle/>
          <a:p>
            <a:pPr lvl="1"/>
            <a:r>
              <a:rPr lang="en-US" b="1" dirty="0"/>
              <a:t>Marketing strategy</a:t>
            </a:r>
            <a:r>
              <a:rPr lang="en-US" dirty="0"/>
              <a:t> must take into account the </a:t>
            </a:r>
            <a:r>
              <a:rPr lang="en-US" b="1" dirty="0"/>
              <a:t>nature of target market and the innovation </a:t>
            </a:r>
            <a:r>
              <a:rPr lang="en-US" dirty="0"/>
              <a:t>in order to shape perceptions and expectations about the product’s installed base and availability of complementary goods. </a:t>
            </a:r>
          </a:p>
          <a:p>
            <a:pPr lvl="1"/>
            <a:r>
              <a:rPr lang="en-US" altLang="en-US" dirty="0"/>
              <a:t>Major marketing methods include </a:t>
            </a:r>
            <a:r>
              <a:rPr lang="en-US" altLang="en-US" b="1" dirty="0"/>
              <a:t>advertising, promotions, and publicity/public relations</a:t>
            </a:r>
            <a:r>
              <a:rPr lang="en-US" altLang="en-US" dirty="0"/>
              <a:t>.</a:t>
            </a:r>
          </a:p>
          <a:p>
            <a:pPr lvl="1"/>
            <a:endParaRPr lang="en-US" dirty="0"/>
          </a:p>
        </p:txBody>
      </p:sp>
    </p:spTree>
    <p:extLst>
      <p:ext uri="{BB962C8B-B14F-4D97-AF65-F5344CB8AC3E}">
        <p14:creationId xmlns:p14="http://schemas.microsoft.com/office/powerpoint/2010/main" val="2233927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indent="-347472" defTabSz="809625"/>
            <a:r>
              <a:rPr lang="en-US" altLang="en-US" sz="2400" b="1" dirty="0">
                <a:solidFill>
                  <a:schemeClr val="accent5"/>
                </a:solidFill>
              </a:rPr>
              <a:t>Advertising</a:t>
            </a:r>
          </a:p>
        </p:txBody>
      </p:sp>
      <p:sp>
        <p:nvSpPr>
          <p:cNvPr id="3" name="Content Placeholder 2"/>
          <p:cNvSpPr>
            <a:spLocks noGrp="1"/>
          </p:cNvSpPr>
          <p:nvPr>
            <p:ph idx="1"/>
          </p:nvPr>
        </p:nvSpPr>
        <p:spPr>
          <a:xfrm>
            <a:off x="457200" y="1371600"/>
            <a:ext cx="8458200" cy="5029200"/>
          </a:xfrm>
        </p:spPr>
        <p:txBody>
          <a:bodyPr/>
          <a:lstStyle/>
          <a:p>
            <a:pPr lvl="2" defTabSz="809625"/>
            <a:r>
              <a:rPr lang="en-US" altLang="en-US" sz="2600" dirty="0"/>
              <a:t>Requires effective message.</a:t>
            </a:r>
          </a:p>
          <a:p>
            <a:pPr lvl="2" defTabSz="809625"/>
            <a:r>
              <a:rPr lang="en-US" altLang="en-US" sz="2600" dirty="0"/>
              <a:t>Requires media that conveys message to appropriate target market.</a:t>
            </a:r>
          </a:p>
          <a:p>
            <a:pPr lvl="2" defTabSz="809625"/>
            <a:r>
              <a:rPr lang="en-US" altLang="en-US" sz="2600" dirty="0"/>
              <a:t>Must strike appropriate balance between entertainment or aesthetics (to make memorable) versus information content (to make useful).</a:t>
            </a:r>
          </a:p>
          <a:p>
            <a:pPr marL="0" lvl="2" indent="0" defTabSz="809625">
              <a:buNone/>
            </a:pPr>
            <a:r>
              <a:rPr lang="en-US" sz="2600" b="1" dirty="0">
                <a:solidFill>
                  <a:srgbClr val="FF0000"/>
                </a:solidFill>
              </a:rPr>
              <a:t>Advertising</a:t>
            </a:r>
            <a:r>
              <a:rPr lang="en-US" sz="2600" dirty="0">
                <a:solidFill>
                  <a:srgbClr val="FF0000"/>
                </a:solidFill>
              </a:rPr>
              <a:t> is used to build customer</a:t>
            </a:r>
            <a:r>
              <a:rPr lang="en-US" sz="2600" b="1" dirty="0">
                <a:solidFill>
                  <a:srgbClr val="FF0000"/>
                </a:solidFill>
              </a:rPr>
              <a:t> awareness</a:t>
            </a:r>
            <a:r>
              <a:rPr lang="en-US" sz="2600" dirty="0">
                <a:solidFill>
                  <a:srgbClr val="FF0000"/>
                </a:solidFill>
              </a:rPr>
              <a:t> of a technological innovation through an </a:t>
            </a:r>
            <a:r>
              <a:rPr lang="en-US" sz="2600" b="1" dirty="0">
                <a:solidFill>
                  <a:srgbClr val="FF0000"/>
                </a:solidFill>
              </a:rPr>
              <a:t>effective advertising message</a:t>
            </a:r>
            <a:r>
              <a:rPr lang="en-US" sz="2600" dirty="0">
                <a:solidFill>
                  <a:srgbClr val="FF0000"/>
                </a:solidFill>
              </a:rPr>
              <a:t> placed in the </a:t>
            </a:r>
            <a:r>
              <a:rPr lang="en-US" sz="2600" b="1" dirty="0">
                <a:solidFill>
                  <a:srgbClr val="FF0000"/>
                </a:solidFill>
              </a:rPr>
              <a:t>advertising media</a:t>
            </a:r>
            <a:r>
              <a:rPr lang="en-US" sz="2600" dirty="0">
                <a:solidFill>
                  <a:srgbClr val="FF0000"/>
                </a:solidFill>
              </a:rPr>
              <a:t> most likely to reach the target market.</a:t>
            </a:r>
            <a:endParaRPr lang="it-IT" sz="2600" dirty="0">
              <a:solidFill>
                <a:srgbClr val="FF0000"/>
              </a:solidFill>
            </a:endParaRPr>
          </a:p>
          <a:p>
            <a:pPr lvl="2" defTabSz="809625"/>
            <a:endParaRPr lang="en-US" altLang="en-US" dirty="0"/>
          </a:p>
        </p:txBody>
      </p:sp>
    </p:spTree>
    <p:extLst>
      <p:ext uri="{BB962C8B-B14F-4D97-AF65-F5344CB8AC3E}">
        <p14:creationId xmlns:p14="http://schemas.microsoft.com/office/powerpoint/2010/main" val="18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The question posed </a:t>
            </a:r>
          </a:p>
        </p:txBody>
      </p:sp>
      <p:sp>
        <p:nvSpPr>
          <p:cNvPr id="3" name="Content Placeholder 2"/>
          <p:cNvSpPr>
            <a:spLocks noGrp="1"/>
          </p:cNvSpPr>
          <p:nvPr>
            <p:ph idx="1"/>
          </p:nvPr>
        </p:nvSpPr>
        <p:spPr>
          <a:xfrm>
            <a:off x="457200" y="1447800"/>
            <a:ext cx="8229600" cy="4876800"/>
          </a:xfrm>
        </p:spPr>
        <p:txBody>
          <a:bodyPr/>
          <a:lstStyle/>
          <a:p>
            <a:pPr marL="114300" lvl="1" indent="0">
              <a:buNone/>
            </a:pPr>
            <a:r>
              <a:rPr lang="en-US" dirty="0"/>
              <a:t>The best deployment strategies </a:t>
            </a:r>
            <a:r>
              <a:rPr lang="en-US" b="1" dirty="0"/>
              <a:t>accelerate adoption by</a:t>
            </a:r>
            <a:r>
              <a:rPr lang="en-US" dirty="0"/>
              <a:t> </a:t>
            </a:r>
            <a:r>
              <a:rPr lang="en-US" b="1" dirty="0"/>
              <a:t>reducing uncertainty</a:t>
            </a:r>
            <a:r>
              <a:rPr lang="en-US" dirty="0"/>
              <a:t> about the product and </a:t>
            </a:r>
            <a:r>
              <a:rPr lang="en-US" b="1" dirty="0"/>
              <a:t>lowering resistance to switching from competing goods</a:t>
            </a:r>
            <a:r>
              <a:rPr lang="en-US" dirty="0"/>
              <a:t>. </a:t>
            </a:r>
          </a:p>
          <a:p>
            <a:pPr marL="114300" lvl="1" indent="0">
              <a:buNone/>
            </a:pPr>
            <a:endParaRPr lang="en-US" altLang="en-US" sz="2800" dirty="0"/>
          </a:p>
          <a:p>
            <a:pPr marL="114300" lvl="1" indent="0">
              <a:buNone/>
            </a:pPr>
            <a:r>
              <a:rPr lang="en-US" altLang="en-US" sz="2800" dirty="0"/>
              <a:t>Some of the key elements of an effective deployment strategy include </a:t>
            </a:r>
            <a:r>
              <a:rPr lang="en-US" altLang="en-US" sz="2800" b="1" dirty="0"/>
              <a:t>timing</a:t>
            </a:r>
            <a:r>
              <a:rPr lang="en-US" altLang="en-US" sz="2800" dirty="0"/>
              <a:t>, </a:t>
            </a:r>
            <a:r>
              <a:rPr lang="en-US" altLang="en-US" sz="2800" b="1" dirty="0"/>
              <a:t>licensing and compatibility</a:t>
            </a:r>
            <a:r>
              <a:rPr lang="en-US" altLang="en-US" sz="2800" dirty="0"/>
              <a:t>, </a:t>
            </a:r>
            <a:r>
              <a:rPr lang="en-US" altLang="en-US" sz="2800" b="1" dirty="0"/>
              <a:t>pricing</a:t>
            </a:r>
            <a:r>
              <a:rPr lang="en-US" altLang="en-US" sz="2800" dirty="0"/>
              <a:t>, </a:t>
            </a:r>
            <a:r>
              <a:rPr lang="en-US" altLang="en-US" sz="2800" b="1" dirty="0"/>
              <a:t>distribution</a:t>
            </a:r>
            <a:r>
              <a:rPr lang="en-US" altLang="en-US" sz="2800" dirty="0"/>
              <a:t>, and </a:t>
            </a:r>
            <a:r>
              <a:rPr lang="en-US" altLang="en-US" sz="2800" b="1" dirty="0"/>
              <a:t>marketing</a:t>
            </a:r>
            <a:r>
              <a:rPr lang="en-US" altLang="en-US" sz="2800" dirty="0"/>
              <a:t>. </a:t>
            </a:r>
          </a:p>
        </p:txBody>
      </p:sp>
    </p:spTree>
    <p:extLst>
      <p:ext uri="{BB962C8B-B14F-4D97-AF65-F5344CB8AC3E}">
        <p14:creationId xmlns:p14="http://schemas.microsoft.com/office/powerpoint/2010/main" val="167158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nchor="ctr">
            <a:normAutofit/>
          </a:bodyPr>
          <a:lstStyle/>
          <a:p>
            <a:pPr>
              <a:lnSpc>
                <a:spcPct val="90000"/>
              </a:lnSpc>
            </a:pPr>
            <a:r>
              <a:rPr lang="en-US" altLang="en-US" sz="3400"/>
              <a:t>Major Advertising Media</a:t>
            </a:r>
            <a:br>
              <a:rPr lang="en-US" altLang="en-US" sz="3400"/>
            </a:br>
            <a:endParaRPr lang="en-US" sz="3400"/>
          </a:p>
        </p:txBody>
      </p:sp>
      <p:sp>
        <p:nvSpPr>
          <p:cNvPr id="14" name="Text Placeholder 3">
            <a:extLst>
              <a:ext uri="{FF2B5EF4-FFF2-40B4-BE49-F238E27FC236}">
                <a16:creationId xmlns:a16="http://schemas.microsoft.com/office/drawing/2014/main" id="{A32F875A-E521-4012-9BE3-19A77DC0CA10}"/>
              </a:ext>
            </a:extLst>
          </p:cNvPr>
          <p:cNvSpPr>
            <a:spLocks noGrp="1"/>
          </p:cNvSpPr>
          <p:nvPr>
            <p:ph type="body" sz="quarter" idx="12"/>
          </p:nvPr>
        </p:nvSpPr>
        <p:spPr>
          <a:xfrm>
            <a:off x="3467512" y="6477000"/>
            <a:ext cx="2208976" cy="182880"/>
          </a:xfrm>
        </p:spPr>
        <p:txBody>
          <a:bodyPr/>
          <a:lstStyle/>
          <a:p>
            <a:endParaRPr lang="en-US"/>
          </a:p>
        </p:txBody>
      </p:sp>
      <p:sp>
        <p:nvSpPr>
          <p:cNvPr id="18" name="Text Placeholder 4">
            <a:extLst>
              <a:ext uri="{FF2B5EF4-FFF2-40B4-BE49-F238E27FC236}">
                <a16:creationId xmlns:a16="http://schemas.microsoft.com/office/drawing/2014/main" id="{98B188E2-3ACD-41FD-85FD-2D7FE4D765AC}"/>
              </a:ext>
            </a:extLst>
          </p:cNvPr>
          <p:cNvSpPr>
            <a:spLocks noGrp="1"/>
          </p:cNvSpPr>
          <p:nvPr>
            <p:ph type="body" sz="quarter" idx="11"/>
          </p:nvPr>
        </p:nvSpPr>
        <p:spPr>
          <a:xfrm>
            <a:off x="6477000" y="6705600"/>
            <a:ext cx="2667000" cy="152400"/>
          </a:xfrm>
        </p:spPr>
        <p:txBody>
          <a:bodyPr/>
          <a:lstStyle/>
          <a:p>
            <a:endParaRPr lang="en-US"/>
          </a:p>
        </p:txBody>
      </p:sp>
      <p:graphicFrame>
        <p:nvGraphicFramePr>
          <p:cNvPr id="9" name="Table 3">
            <a:extLst>
              <a:ext uri="{FF2B5EF4-FFF2-40B4-BE49-F238E27FC236}">
                <a16:creationId xmlns:a16="http://schemas.microsoft.com/office/drawing/2014/main" id="{FB0D9909-118D-4560-B3AD-BEB9DA0BC4B7}"/>
              </a:ext>
            </a:extLst>
          </p:cNvPr>
          <p:cNvGraphicFramePr>
            <a:graphicFrameLocks noGrp="1"/>
          </p:cNvGraphicFramePr>
          <p:nvPr>
            <p:ph idx="1"/>
            <p:extLst>
              <p:ext uri="{D42A27DB-BD31-4B8C-83A1-F6EECF244321}">
                <p14:modId xmlns:p14="http://schemas.microsoft.com/office/powerpoint/2010/main" val="2740821628"/>
              </p:ext>
            </p:extLst>
          </p:nvPr>
        </p:nvGraphicFramePr>
        <p:xfrm>
          <a:off x="471570" y="1447800"/>
          <a:ext cx="8200860" cy="4876802"/>
        </p:xfrm>
        <a:graphic>
          <a:graphicData uri="http://schemas.openxmlformats.org/drawingml/2006/table">
            <a:tbl>
              <a:tblPr firstRow="1" firstCol="1" bandRow="1">
                <a:noFill/>
              </a:tblPr>
              <a:tblGrid>
                <a:gridCol w="2262434">
                  <a:extLst>
                    <a:ext uri="{9D8B030D-6E8A-4147-A177-3AD203B41FA5}">
                      <a16:colId xmlns:a16="http://schemas.microsoft.com/office/drawing/2014/main" val="20000"/>
                    </a:ext>
                  </a:extLst>
                </a:gridCol>
                <a:gridCol w="2973484">
                  <a:extLst>
                    <a:ext uri="{9D8B030D-6E8A-4147-A177-3AD203B41FA5}">
                      <a16:colId xmlns:a16="http://schemas.microsoft.com/office/drawing/2014/main" val="20001"/>
                    </a:ext>
                  </a:extLst>
                </a:gridCol>
                <a:gridCol w="2964942">
                  <a:extLst>
                    <a:ext uri="{9D8B030D-6E8A-4147-A177-3AD203B41FA5}">
                      <a16:colId xmlns:a16="http://schemas.microsoft.com/office/drawing/2014/main" val="20002"/>
                    </a:ext>
                  </a:extLst>
                </a:gridCol>
              </a:tblGrid>
              <a:tr h="463079">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400" b="1">
                          <a:solidFill>
                            <a:schemeClr val="tx1">
                              <a:lumMod val="75000"/>
                              <a:lumOff val="25000"/>
                            </a:schemeClr>
                          </a:solidFill>
                          <a:effectLst/>
                        </a:rPr>
                        <a:t>Media</a:t>
                      </a:r>
                      <a:endParaRPr lang="en-US" sz="14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108534" marT="108534" marB="10853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400">
                          <a:solidFill>
                            <a:schemeClr val="tx1">
                              <a:lumMod val="75000"/>
                              <a:lumOff val="25000"/>
                            </a:schemeClr>
                          </a:solidFill>
                          <a:effectLst/>
                        </a:rPr>
                        <a:t>Advantages</a:t>
                      </a:r>
                      <a:endParaRPr lang="en-US" sz="14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108534" marT="108534" marB="10853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400">
                          <a:solidFill>
                            <a:schemeClr val="tx1">
                              <a:lumMod val="75000"/>
                              <a:lumOff val="25000"/>
                            </a:schemeClr>
                          </a:solidFill>
                          <a:effectLst/>
                        </a:rPr>
                        <a:t>Disadvantages</a:t>
                      </a:r>
                      <a:endParaRPr lang="en-US" sz="14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108534" marT="108534" marB="10853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3005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100" b="1">
                          <a:solidFill>
                            <a:schemeClr val="tx1">
                              <a:lumMod val="75000"/>
                              <a:lumOff val="25000"/>
                            </a:schemeClr>
                          </a:solidFill>
                          <a:effectLst/>
                        </a:rPr>
                        <a:t>Online Advertising: Pay-per-click (search engines)</a:t>
                      </a:r>
                      <a:endParaRPr lang="en-US" sz="11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9050" cap="flat" cmpd="sng" algn="ctr">
                      <a:solidFill>
                        <a:srgbClr val="FFFFFF"/>
                      </a:solid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B4BCBE">
                        <a:alpha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Can be highly targeted to a particular audience; pay only for results (clicks); fast to deploy,</a:t>
                      </a:r>
                      <a:r>
                        <a:rPr lang="en-US" sz="1100" baseline="0">
                          <a:solidFill>
                            <a:schemeClr val="tx1">
                              <a:lumMod val="75000"/>
                              <a:lumOff val="25000"/>
                            </a:schemeClr>
                          </a:solidFill>
                          <a:effectLst/>
                        </a:rPr>
                        <a:t> </a:t>
                      </a:r>
                      <a:r>
                        <a:rPr lang="en-US" sz="1100">
                          <a:solidFill>
                            <a:schemeClr val="tx1">
                              <a:lumMod val="75000"/>
                              <a:lumOff val="25000"/>
                            </a:schemeClr>
                          </a:solidFill>
                          <a:effectLst/>
                        </a:rPr>
                        <a:t>and can be adjusted or deleted just as quickly; enables rapid and efficient tracking of responses for analyzing effectiveness of the ad</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Vulnerable to click-through fraud (for example, clicks by a competitor or an unhappy customer or employee), which could result in wasted advertising spend</a:t>
                      </a:r>
                    </a:p>
                    <a:p>
                      <a:pPr marL="0" marR="0">
                        <a:spcBef>
                          <a:spcPts val="0"/>
                        </a:spcBef>
                        <a:spcAft>
                          <a:spcPts val="0"/>
                        </a:spcAft>
                      </a:pPr>
                      <a:r>
                        <a:rPr lang="en-US" sz="1100">
                          <a:solidFill>
                            <a:schemeClr val="tx1">
                              <a:lumMod val="75000"/>
                              <a:lumOff val="25000"/>
                            </a:schemeClr>
                          </a:solidFill>
                          <a:effectLst/>
                        </a:rPr>
                        <a:t> </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2700" cmpd="sng">
                      <a:noFill/>
                      <a:prstDash val="solid"/>
                    </a:lnR>
                    <a:lnT w="12700" cmpd="sng">
                      <a:no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extLst>
                  <a:ext uri="{0D108BD9-81ED-4DB2-BD59-A6C34878D82A}">
                    <a16:rowId xmlns:a16="http://schemas.microsoft.com/office/drawing/2014/main" val="10001"/>
                  </a:ext>
                </a:extLst>
              </a:tr>
              <a:tr h="123005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100" b="1">
                          <a:solidFill>
                            <a:schemeClr val="tx1">
                              <a:lumMod val="75000"/>
                              <a:lumOff val="25000"/>
                            </a:schemeClr>
                          </a:solidFill>
                          <a:effectLst/>
                        </a:rPr>
                        <a:t>Online Advertising: Social Media</a:t>
                      </a:r>
                      <a:endParaRPr lang="en-US" sz="11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9050" cap="flat" cmpd="sng" algn="ctr">
                      <a:solidFill>
                        <a:srgbClr val="FFFFFF"/>
                      </a:solid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B4BCBE">
                        <a:alpha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Can connect with customers in a rich way; potential for broad reach and viral marketing; can be highly targeted to a particular audience; relatively inexpensive; can be quickly deployed and adjusted; can track visitors in real-time</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Conversion of visitors to customers is often low; can be difficult to build awareness and traffic to social media site</a:t>
                      </a:r>
                    </a:p>
                    <a:p>
                      <a:pPr marL="190500" marR="0">
                        <a:spcBef>
                          <a:spcPts val="0"/>
                        </a:spcBef>
                        <a:spcAft>
                          <a:spcPts val="0"/>
                        </a:spcAft>
                      </a:pPr>
                      <a:r>
                        <a:rPr lang="en-US" sz="1100">
                          <a:solidFill>
                            <a:schemeClr val="tx1">
                              <a:lumMod val="75000"/>
                              <a:lumOff val="25000"/>
                            </a:schemeClr>
                          </a:solidFill>
                          <a:effectLst/>
                        </a:rPr>
                        <a:t> </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extLst>
                  <a:ext uri="{0D108BD9-81ED-4DB2-BD59-A6C34878D82A}">
                    <a16:rowId xmlns:a16="http://schemas.microsoft.com/office/drawing/2014/main" val="10002"/>
                  </a:ext>
                </a:extLst>
              </a:tr>
              <a:tr h="1061223">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100" b="1">
                          <a:solidFill>
                            <a:schemeClr val="tx1">
                              <a:lumMod val="75000"/>
                              <a:lumOff val="25000"/>
                            </a:schemeClr>
                          </a:solidFill>
                          <a:effectLst/>
                        </a:rPr>
                        <a:t>Television</a:t>
                      </a:r>
                      <a:endParaRPr lang="en-US" sz="11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9050" cap="flat" cmpd="sng" algn="ctr">
                      <a:solidFill>
                        <a:srgbClr val="FFFFFF"/>
                      </a:solid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B4BCBE">
                        <a:alpha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High sensory richness that combines sight, sound, and motion; high geographic and demographic reach; independent stations offer new opportunities to more directly target specific audiences </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Increasingly fragmented audience due to proliferation of stations; increasing use of DVR’s enables viewers to skip the advertising; high absolute cost; fleeting exposure</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extLst>
                  <a:ext uri="{0D108BD9-81ED-4DB2-BD59-A6C34878D82A}">
                    <a16:rowId xmlns:a16="http://schemas.microsoft.com/office/drawing/2014/main" val="10003"/>
                  </a:ext>
                </a:extLst>
              </a:tr>
              <a:tr h="89239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100" b="1">
                          <a:solidFill>
                            <a:schemeClr val="tx1">
                              <a:lumMod val="75000"/>
                              <a:lumOff val="25000"/>
                            </a:schemeClr>
                          </a:solidFill>
                          <a:effectLst/>
                        </a:rPr>
                        <a:t>Radio</a:t>
                      </a:r>
                      <a:endParaRPr lang="en-US" sz="11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9050" cap="flat" cmpd="sng" algn="ctr">
                      <a:solidFill>
                        <a:srgbClr val="FFFFFF"/>
                      </a:solid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B4BCBE">
                        <a:alpha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High geographic and demographic selectivity; medium reach; relatively low cost</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100">
                          <a:solidFill>
                            <a:schemeClr val="tx1">
                              <a:lumMod val="75000"/>
                              <a:lumOff val="25000"/>
                            </a:schemeClr>
                          </a:solidFill>
                          <a:effectLst/>
                        </a:rPr>
                        <a:t>Audio presentation only; advertisers may need to buy ads with multiple stations to achieve desired audience reach; fleeting exposure </a:t>
                      </a:r>
                      <a:endParaRPr lang="en-US" sz="1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0890" marR="94063" marT="94063" marB="940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B4BCBE">
                        <a:alpha val="34902"/>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1322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143000"/>
          </a:xfrm>
        </p:spPr>
        <p:txBody>
          <a:bodyPr anchor="ctr">
            <a:normAutofit/>
          </a:bodyPr>
          <a:lstStyle/>
          <a:p>
            <a:pPr>
              <a:lnSpc>
                <a:spcPct val="90000"/>
              </a:lnSpc>
            </a:pPr>
            <a:r>
              <a:rPr lang="en-US" altLang="en-US" sz="3400"/>
              <a:t>Major Advertising Media</a:t>
            </a:r>
            <a:br>
              <a:rPr lang="en-US" altLang="en-US" sz="3400"/>
            </a:br>
            <a:endParaRPr lang="en-US" sz="3400"/>
          </a:p>
        </p:txBody>
      </p:sp>
      <p:sp>
        <p:nvSpPr>
          <p:cNvPr id="13" name="Text Placeholder 3">
            <a:extLst>
              <a:ext uri="{FF2B5EF4-FFF2-40B4-BE49-F238E27FC236}">
                <a16:creationId xmlns:a16="http://schemas.microsoft.com/office/drawing/2014/main" id="{D3DAE71F-A75E-463A-AB5B-197BC6B81BEB}"/>
              </a:ext>
            </a:extLst>
          </p:cNvPr>
          <p:cNvSpPr>
            <a:spLocks noGrp="1"/>
          </p:cNvSpPr>
          <p:nvPr>
            <p:ph type="body" sz="quarter" idx="12"/>
          </p:nvPr>
        </p:nvSpPr>
        <p:spPr>
          <a:xfrm>
            <a:off x="3467512" y="6477000"/>
            <a:ext cx="2208976" cy="182880"/>
          </a:xfrm>
        </p:spPr>
        <p:txBody>
          <a:bodyPr/>
          <a:lstStyle/>
          <a:p>
            <a:endParaRPr lang="en-US"/>
          </a:p>
        </p:txBody>
      </p:sp>
      <p:sp>
        <p:nvSpPr>
          <p:cNvPr id="15" name="Text Placeholder 4">
            <a:extLst>
              <a:ext uri="{FF2B5EF4-FFF2-40B4-BE49-F238E27FC236}">
                <a16:creationId xmlns:a16="http://schemas.microsoft.com/office/drawing/2014/main" id="{B83765F7-93BB-4761-A1D5-AD79ABB593B2}"/>
              </a:ext>
            </a:extLst>
          </p:cNvPr>
          <p:cNvSpPr>
            <a:spLocks noGrp="1"/>
          </p:cNvSpPr>
          <p:nvPr>
            <p:ph type="body" sz="quarter" idx="11"/>
          </p:nvPr>
        </p:nvSpPr>
        <p:spPr>
          <a:xfrm>
            <a:off x="6477000" y="6705600"/>
            <a:ext cx="2667000" cy="152400"/>
          </a:xfrm>
        </p:spPr>
        <p:txBody>
          <a:bodyPr/>
          <a:lstStyle/>
          <a:p>
            <a:endParaRPr lang="en-US"/>
          </a:p>
        </p:txBody>
      </p:sp>
      <p:graphicFrame>
        <p:nvGraphicFramePr>
          <p:cNvPr id="8" name="Table 3">
            <a:extLst>
              <a:ext uri="{FF2B5EF4-FFF2-40B4-BE49-F238E27FC236}">
                <a16:creationId xmlns:a16="http://schemas.microsoft.com/office/drawing/2014/main" id="{E2967922-73B7-4201-8915-9C396373ADFB}"/>
              </a:ext>
            </a:extLst>
          </p:cNvPr>
          <p:cNvGraphicFramePr>
            <a:graphicFrameLocks noGrp="1"/>
          </p:cNvGraphicFramePr>
          <p:nvPr>
            <p:ph idx="1"/>
            <p:extLst>
              <p:ext uri="{D42A27DB-BD31-4B8C-83A1-F6EECF244321}">
                <p14:modId xmlns:p14="http://schemas.microsoft.com/office/powerpoint/2010/main" val="2065337273"/>
              </p:ext>
            </p:extLst>
          </p:nvPr>
        </p:nvGraphicFramePr>
        <p:xfrm>
          <a:off x="457940" y="914400"/>
          <a:ext cx="8228121" cy="5410202"/>
        </p:xfrm>
        <a:graphic>
          <a:graphicData uri="http://schemas.openxmlformats.org/drawingml/2006/table">
            <a:tbl>
              <a:tblPr firstRow="1" firstCol="1" bandRow="1">
                <a:solidFill>
                  <a:schemeClr val="bg1">
                    <a:lumMod val="95000"/>
                  </a:schemeClr>
                </a:solidFill>
              </a:tblPr>
              <a:tblGrid>
                <a:gridCol w="1829282">
                  <a:extLst>
                    <a:ext uri="{9D8B030D-6E8A-4147-A177-3AD203B41FA5}">
                      <a16:colId xmlns:a16="http://schemas.microsoft.com/office/drawing/2014/main" val="20000"/>
                    </a:ext>
                  </a:extLst>
                </a:gridCol>
                <a:gridCol w="3191472">
                  <a:extLst>
                    <a:ext uri="{9D8B030D-6E8A-4147-A177-3AD203B41FA5}">
                      <a16:colId xmlns:a16="http://schemas.microsoft.com/office/drawing/2014/main" val="20001"/>
                    </a:ext>
                  </a:extLst>
                </a:gridCol>
                <a:gridCol w="3207367">
                  <a:extLst>
                    <a:ext uri="{9D8B030D-6E8A-4147-A177-3AD203B41FA5}">
                      <a16:colId xmlns:a16="http://schemas.microsoft.com/office/drawing/2014/main" val="20002"/>
                    </a:ext>
                  </a:extLst>
                </a:gridCol>
              </a:tblGrid>
              <a:tr h="48414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600" b="1" cap="none" spc="0">
                          <a:solidFill>
                            <a:schemeClr val="tx1"/>
                          </a:solidFill>
                          <a:effectLst/>
                          <a:latin typeface="+mj-lt"/>
                          <a:ea typeface="Calibri" panose="020F0502020204030204" pitchFamily="34" charset="0"/>
                          <a:cs typeface="Times New Roman" panose="02020603050405020304" pitchFamily="18" charset="0"/>
                        </a:rPr>
                        <a:t>Media</a:t>
                      </a:r>
                    </a:p>
                  </a:txBody>
                  <a:tcPr marL="64088" marR="68666" marT="18311" marB="137332"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600" b="1" cap="none" spc="0">
                          <a:solidFill>
                            <a:schemeClr val="tx1"/>
                          </a:solidFill>
                          <a:effectLst/>
                          <a:latin typeface="+mj-lt"/>
                          <a:ea typeface="Times New Roman" panose="02020603050405020304" pitchFamily="18" charset="0"/>
                          <a:cs typeface="Times New Roman" panose="02020603050405020304" pitchFamily="18" charset="0"/>
                        </a:rPr>
                        <a:t>Advantages</a:t>
                      </a:r>
                      <a:endParaRPr lang="en-US" sz="16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68666" marT="18311" marB="137332"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600" b="1" cap="none" spc="0">
                          <a:solidFill>
                            <a:schemeClr val="tx1"/>
                          </a:solidFill>
                          <a:effectLst/>
                          <a:latin typeface="+mj-lt"/>
                          <a:ea typeface="Times New Roman" panose="02020603050405020304" pitchFamily="18" charset="0"/>
                          <a:cs typeface="Times New Roman" panose="02020603050405020304" pitchFamily="18" charset="0"/>
                        </a:rPr>
                        <a:t>Disadvantages</a:t>
                      </a:r>
                      <a:endParaRPr lang="en-US" sz="16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68666" marT="18311" marB="137332"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1228975">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200" b="1" cap="none" spc="0">
                          <a:solidFill>
                            <a:schemeClr val="tx1"/>
                          </a:solidFill>
                          <a:effectLst/>
                          <a:latin typeface="+mj-lt"/>
                        </a:rPr>
                        <a:t>Newspaper</a:t>
                      </a:r>
                      <a:endParaRPr lang="en-US" sz="12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ap="flat" cmpd="sng" algn="ctr">
                      <a:solidFill>
                        <a:schemeClr val="tx1"/>
                      </a:solidFill>
                      <a:prstDash val="solid"/>
                    </a:lnL>
                    <a:lnR w="12700" cmpd="sng">
                      <a:noFill/>
                      <a:prstDash val="solid"/>
                    </a:lnR>
                    <a:lnT w="38100" cmpd="sng">
                      <a:noFill/>
                    </a:lnT>
                    <a:lnB w="9525" cap="flat" cmpd="sng" algn="ctr">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dirty="0">
                          <a:solidFill>
                            <a:schemeClr val="tx1"/>
                          </a:solidFill>
                          <a:effectLst/>
                          <a:latin typeface="+mj-lt"/>
                        </a:rPr>
                        <a:t>Timeliness; good local market coverage; broad acceptance; high believability; audience can keep or revisit the advertisement; wide price ranges available</a:t>
                      </a:r>
                    </a:p>
                    <a:p>
                      <a:pPr marL="0" marR="0">
                        <a:spcBef>
                          <a:spcPts val="0"/>
                        </a:spcBef>
                        <a:spcAft>
                          <a:spcPts val="0"/>
                        </a:spcAft>
                      </a:pPr>
                      <a:r>
                        <a:rPr lang="en-US" sz="1200" cap="none" spc="0" dirty="0">
                          <a:solidFill>
                            <a:schemeClr val="tx1"/>
                          </a:solidFill>
                          <a:effectLst/>
                          <a:latin typeface="+mj-lt"/>
                        </a:rPr>
                        <a:t> </a:t>
                      </a:r>
                      <a:endParaRPr lang="en-US" sz="1200" cap="none" spc="0" dirty="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38100" cmpd="sng">
                      <a:noFill/>
                    </a:lnT>
                    <a:lnB w="9525" cap="flat" cmpd="sng" algn="ctr">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Newspaper audiences are decreasing; easy for audience to skip over ad; relatively poor production quality; high advertising clutter; may be difficult to selectively target a particular audience</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38100" cmpd="sng">
                      <a:noFill/>
                    </a:lnT>
                    <a:lnB w="9525" cap="flat" cmpd="sng" algn="ctr">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02584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200" b="1" cap="none" spc="0">
                          <a:solidFill>
                            <a:schemeClr val="tx1"/>
                          </a:solidFill>
                          <a:effectLst/>
                          <a:latin typeface="+mj-lt"/>
                        </a:rPr>
                        <a:t>Magazine</a:t>
                      </a:r>
                      <a:endParaRPr lang="en-US" sz="12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ap="flat" cmpd="sng" algn="ctr">
                      <a:solidFill>
                        <a:schemeClr val="tx1"/>
                      </a:solid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High geographic and demographic selectivity; high quality visual production; long life; can enable significant technical content; good pass-along readership</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Slow deployment (long ad purchase lead times); some waste circulation; may require advertising in multiple magazines to achieve desired reach </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143211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200" b="1" cap="none" spc="0">
                          <a:solidFill>
                            <a:schemeClr val="tx1"/>
                          </a:solidFill>
                          <a:effectLst/>
                          <a:latin typeface="+mj-lt"/>
                        </a:rPr>
                        <a:t>Direct Mail</a:t>
                      </a:r>
                      <a:endParaRPr lang="en-US" sz="12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ap="flat" cmpd="sng" algn="ctr">
                      <a:solidFill>
                        <a:schemeClr val="tx1"/>
                      </a:solidFill>
                      <a:prstDash val="solid"/>
                    </a:lnL>
                    <a:lnR w="12700" cmpd="sng">
                      <a:noFill/>
                      <a:prstDash val="solid"/>
                    </a:lnR>
                    <a:lnT w="12700" cmpd="sng">
                      <a:noFill/>
                      <a:prstDash val="solid"/>
                    </a:lnT>
                    <a:lnB w="9525" cap="flat" cmpd="sng" algn="ctr">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High audience selectivity; no ad competition within the same medium; personalization; enables communication of significant technical content; may be passed along to others; responses can usually be efficiently tracked</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12700" cmpd="sng">
                      <a:noFill/>
                      <a:prstDash val="solid"/>
                    </a:lnT>
                    <a:lnB w="9525" cap="flat" cmpd="sng" algn="ctr">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Relatively high cost; “junk mail” image; requires access to good mailing lists; requires relatively long lead times for printing and mailing</a:t>
                      </a:r>
                    </a:p>
                    <a:p>
                      <a:pPr marL="190500" marR="0">
                        <a:spcBef>
                          <a:spcPts val="0"/>
                        </a:spcBef>
                        <a:spcAft>
                          <a:spcPts val="0"/>
                        </a:spcAft>
                      </a:pPr>
                      <a:r>
                        <a:rPr lang="en-US" sz="1200" cap="none" spc="0">
                          <a:solidFill>
                            <a:schemeClr val="tx1"/>
                          </a:solidFill>
                          <a:effectLst/>
                          <a:latin typeface="+mj-lt"/>
                        </a:rPr>
                        <a:t> </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12700" cmpd="sng">
                      <a:noFill/>
                      <a:prstDash val="solid"/>
                    </a:lnT>
                    <a:lnB w="9525" cap="flat" cmpd="sng" algn="ctr">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619567">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200" b="1" cap="none" spc="0">
                          <a:solidFill>
                            <a:schemeClr val="tx1"/>
                          </a:solidFill>
                          <a:effectLst/>
                          <a:latin typeface="+mj-lt"/>
                        </a:rPr>
                        <a:t>Outdoor (for example, billboards, banners)</a:t>
                      </a:r>
                      <a:endParaRPr lang="en-US" sz="12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ap="flat" cmpd="sng" algn="ctr">
                      <a:solidFill>
                        <a:schemeClr val="tx1"/>
                      </a:solid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High repeat exposure; low cost; low competition</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Limited audience selectivity; very limited technical content</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19567">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200" b="1" cap="none" spc="0">
                          <a:solidFill>
                            <a:schemeClr val="tx1"/>
                          </a:solidFill>
                          <a:effectLst/>
                          <a:latin typeface="+mj-lt"/>
                        </a:rPr>
                        <a:t>Telephone</a:t>
                      </a:r>
                      <a:endParaRPr lang="en-US" sz="1200" b="1"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ap="flat" cmpd="sng" algn="ctr">
                      <a:solidFill>
                        <a:schemeClr val="tx1"/>
                      </a:solid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a:solidFill>
                            <a:schemeClr val="tx1"/>
                          </a:solidFill>
                          <a:effectLst/>
                          <a:latin typeface="+mj-lt"/>
                        </a:rPr>
                        <a:t>High audience selectivity; can give personalized message</a:t>
                      </a:r>
                      <a:endParaRPr lang="en-US" sz="1200" cap="none" spc="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200" cap="none" spc="0" dirty="0">
                          <a:solidFill>
                            <a:schemeClr val="tx1"/>
                          </a:solidFill>
                          <a:effectLst/>
                          <a:latin typeface="+mj-lt"/>
                        </a:rPr>
                        <a:t>Relatively high cost; can be perceived as an annoyance</a:t>
                      </a:r>
                      <a:endParaRPr lang="en-US" sz="1200" cap="none" spc="0" dirty="0">
                        <a:solidFill>
                          <a:schemeClr val="tx1"/>
                        </a:solidFill>
                        <a:effectLst/>
                        <a:latin typeface="+mj-lt"/>
                        <a:ea typeface="Calibri" panose="020F0502020204030204" pitchFamily="34" charset="0"/>
                        <a:cs typeface="Times New Roman" panose="02020603050405020304" pitchFamily="18" charset="0"/>
                      </a:endParaRPr>
                    </a:p>
                  </a:txBody>
                  <a:tcPr marL="64088" marR="57766" marT="18311" marB="137332">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1866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7CC3CE49-57DF-404B-8365-55778FB59418}"/>
              </a:ext>
            </a:extLst>
          </p:cNvPr>
          <p:cNvSpPr>
            <a:spLocks noGrp="1"/>
          </p:cNvSpPr>
          <p:nvPr>
            <p:ph type="title"/>
          </p:nvPr>
        </p:nvSpPr>
        <p:spPr/>
        <p:txBody>
          <a:bodyPr/>
          <a:lstStyle/>
          <a:p>
            <a:r>
              <a:rPr lang="en-US" sz="3200" dirty="0"/>
              <a:t>Promotions</a:t>
            </a:r>
            <a:endParaRPr lang="it-IT" sz="3200" dirty="0"/>
          </a:p>
        </p:txBody>
      </p:sp>
      <p:sp>
        <p:nvSpPr>
          <p:cNvPr id="9" name="Segnaposto contenuto 8">
            <a:extLst>
              <a:ext uri="{FF2B5EF4-FFF2-40B4-BE49-F238E27FC236}">
                <a16:creationId xmlns:a16="http://schemas.microsoft.com/office/drawing/2014/main" id="{EDBCB3E4-F353-C941-8758-988EBA05788E}"/>
              </a:ext>
            </a:extLst>
          </p:cNvPr>
          <p:cNvSpPr>
            <a:spLocks noGrp="1"/>
          </p:cNvSpPr>
          <p:nvPr>
            <p:ph idx="1"/>
          </p:nvPr>
        </p:nvSpPr>
        <p:spPr/>
        <p:txBody>
          <a:bodyPr/>
          <a:lstStyle/>
          <a:p>
            <a:pPr marL="0" lvl="2" indent="0">
              <a:buNone/>
            </a:pPr>
            <a:r>
              <a:rPr lang="en-US" sz="2600" b="1" dirty="0"/>
              <a:t>Promotions </a:t>
            </a:r>
            <a:r>
              <a:rPr lang="en-US" sz="2600" dirty="0"/>
              <a:t>are </a:t>
            </a:r>
            <a:r>
              <a:rPr lang="en-US" sz="2600" b="1" dirty="0"/>
              <a:t>temporary</a:t>
            </a:r>
            <a:r>
              <a:rPr lang="en-US" sz="2600" dirty="0"/>
              <a:t> selling tactics used at the customer or distributor level</a:t>
            </a:r>
            <a:r>
              <a:rPr lang="en-US" sz="2600" b="1" dirty="0"/>
              <a:t> </a:t>
            </a:r>
            <a:r>
              <a:rPr lang="en-US" sz="2600" dirty="0"/>
              <a:t>to </a:t>
            </a:r>
            <a:r>
              <a:rPr lang="en-US" sz="2600" b="1" dirty="0"/>
              <a:t>stimulate purchase</a:t>
            </a:r>
            <a:r>
              <a:rPr lang="en-US" sz="2600" dirty="0"/>
              <a:t> or trial.  </a:t>
            </a:r>
          </a:p>
          <a:p>
            <a:pPr marL="0" lvl="2" indent="0">
              <a:buNone/>
            </a:pPr>
            <a:endParaRPr lang="en-US" sz="2600" dirty="0"/>
          </a:p>
          <a:p>
            <a:pPr marL="0" lvl="2" indent="0">
              <a:buNone/>
            </a:pPr>
            <a:r>
              <a:rPr lang="en-US" sz="2600" u="sng" dirty="0"/>
              <a:t>Examples include:</a:t>
            </a:r>
            <a:endParaRPr lang="it-IT" sz="2600" u="sng" dirty="0"/>
          </a:p>
          <a:p>
            <a:pPr lvl="0"/>
            <a:r>
              <a:rPr lang="en-US" sz="2600" dirty="0"/>
              <a:t>Offering samples or free trial.</a:t>
            </a:r>
            <a:endParaRPr lang="it-IT" sz="2600" dirty="0"/>
          </a:p>
          <a:p>
            <a:pPr lvl="0"/>
            <a:r>
              <a:rPr lang="en-US" sz="2600" dirty="0"/>
              <a:t>Offering cash rebates after purchase.</a:t>
            </a:r>
            <a:endParaRPr lang="it-IT" sz="2600" dirty="0"/>
          </a:p>
          <a:p>
            <a:pPr lvl="0"/>
            <a:r>
              <a:rPr lang="en-US" sz="2600" dirty="0"/>
              <a:t>Including an additional product with purchase.</a:t>
            </a:r>
            <a:endParaRPr lang="it-IT" sz="2600" dirty="0"/>
          </a:p>
          <a:p>
            <a:pPr lvl="0"/>
            <a:r>
              <a:rPr lang="en-US" sz="2600" dirty="0"/>
              <a:t>Offering sales bonuses to distributor or retailer sales representatives.</a:t>
            </a:r>
            <a:endParaRPr lang="it-IT" sz="2600" dirty="0"/>
          </a:p>
          <a:p>
            <a:endParaRPr lang="it-IT" sz="2600" dirty="0"/>
          </a:p>
        </p:txBody>
      </p:sp>
      <p:sp>
        <p:nvSpPr>
          <p:cNvPr id="11" name="Segnaposto testo 10">
            <a:extLst>
              <a:ext uri="{FF2B5EF4-FFF2-40B4-BE49-F238E27FC236}">
                <a16:creationId xmlns:a16="http://schemas.microsoft.com/office/drawing/2014/main" id="{D072CD24-B4ED-2346-BDA8-65CB651F290F}"/>
              </a:ext>
            </a:extLst>
          </p:cNvPr>
          <p:cNvSpPr>
            <a:spLocks noGrp="1"/>
          </p:cNvSpPr>
          <p:nvPr>
            <p:ph type="body" sz="quarter" idx="12"/>
          </p:nvPr>
        </p:nvSpPr>
        <p:spPr/>
        <p:txBody>
          <a:bodyPr/>
          <a:lstStyle/>
          <a:p>
            <a:endParaRPr lang="it-IT"/>
          </a:p>
        </p:txBody>
      </p:sp>
      <p:sp>
        <p:nvSpPr>
          <p:cNvPr id="10" name="Segnaposto testo 9">
            <a:extLst>
              <a:ext uri="{FF2B5EF4-FFF2-40B4-BE49-F238E27FC236}">
                <a16:creationId xmlns:a16="http://schemas.microsoft.com/office/drawing/2014/main" id="{887B270E-3B23-AA4B-87A6-FC0700917C4F}"/>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826514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7CC3CE49-57DF-404B-8365-55778FB59418}"/>
              </a:ext>
            </a:extLst>
          </p:cNvPr>
          <p:cNvSpPr>
            <a:spLocks noGrp="1"/>
          </p:cNvSpPr>
          <p:nvPr>
            <p:ph type="title"/>
          </p:nvPr>
        </p:nvSpPr>
        <p:spPr/>
        <p:txBody>
          <a:bodyPr/>
          <a:lstStyle/>
          <a:p>
            <a:r>
              <a:rPr lang="en-US" sz="3200" dirty="0"/>
              <a:t>Publicity and Public Relations</a:t>
            </a:r>
            <a:endParaRPr lang="it-IT" sz="3200" dirty="0"/>
          </a:p>
        </p:txBody>
      </p:sp>
      <p:sp>
        <p:nvSpPr>
          <p:cNvPr id="9" name="Segnaposto contenuto 8">
            <a:extLst>
              <a:ext uri="{FF2B5EF4-FFF2-40B4-BE49-F238E27FC236}">
                <a16:creationId xmlns:a16="http://schemas.microsoft.com/office/drawing/2014/main" id="{EDBCB3E4-F353-C941-8758-988EBA05788E}"/>
              </a:ext>
            </a:extLst>
          </p:cNvPr>
          <p:cNvSpPr>
            <a:spLocks noGrp="1"/>
          </p:cNvSpPr>
          <p:nvPr>
            <p:ph idx="1"/>
          </p:nvPr>
        </p:nvSpPr>
        <p:spPr>
          <a:xfrm>
            <a:off x="376518" y="1539240"/>
            <a:ext cx="8229600" cy="4876800"/>
          </a:xfrm>
        </p:spPr>
        <p:txBody>
          <a:bodyPr/>
          <a:lstStyle/>
          <a:p>
            <a:r>
              <a:rPr lang="en-US" sz="2400" b="1" dirty="0"/>
              <a:t>Publicity and Public Relations</a:t>
            </a:r>
            <a:r>
              <a:rPr lang="en-US" sz="2400" dirty="0"/>
              <a:t> can be used to generate </a:t>
            </a:r>
            <a:r>
              <a:rPr lang="en-US" sz="2400" b="1" dirty="0"/>
              <a:t>word-of-mouth </a:t>
            </a:r>
            <a:r>
              <a:rPr lang="en-US" sz="2400" dirty="0"/>
              <a:t>recommendations, </a:t>
            </a:r>
            <a:r>
              <a:rPr lang="en-US" sz="2400" b="1" dirty="0"/>
              <a:t>public awareness</a:t>
            </a:r>
            <a:r>
              <a:rPr lang="en-US" sz="2400" dirty="0"/>
              <a:t> and </a:t>
            </a:r>
            <a:r>
              <a:rPr lang="en-US" sz="2400" b="1" dirty="0"/>
              <a:t>goodwill</a:t>
            </a:r>
            <a:r>
              <a:rPr lang="en-US" sz="2400" dirty="0"/>
              <a:t>. </a:t>
            </a:r>
          </a:p>
          <a:p>
            <a:r>
              <a:rPr lang="en-US" sz="2400" b="1" dirty="0"/>
              <a:t>Viral marketing</a:t>
            </a:r>
            <a:r>
              <a:rPr lang="en-US" sz="2400" dirty="0"/>
              <a:t> attempts to capitalize on the social networks of individuals to stimulate word-of-mouth advertising. </a:t>
            </a:r>
          </a:p>
          <a:p>
            <a:r>
              <a:rPr lang="en-US" sz="2400" dirty="0"/>
              <a:t>Information is sent directly to a set of targeted consumers (a process called "seeding") that are well-positioned in their social networks in some way (e.g., they may be "hubs" in that they have many more friends than others, or may have high potential for opinion leadership). </a:t>
            </a:r>
          </a:p>
          <a:p>
            <a:r>
              <a:rPr lang="en-US" sz="2400" b="1" dirty="0"/>
              <a:t>The objective is to spark rapid spreading of the information through social networks, akin to a viral epidemic. </a:t>
            </a:r>
            <a:endParaRPr lang="it-IT" sz="2400" b="1" dirty="0"/>
          </a:p>
          <a:p>
            <a:endParaRPr lang="it-IT" dirty="0"/>
          </a:p>
        </p:txBody>
      </p:sp>
      <p:sp>
        <p:nvSpPr>
          <p:cNvPr id="11" name="Segnaposto testo 10">
            <a:extLst>
              <a:ext uri="{FF2B5EF4-FFF2-40B4-BE49-F238E27FC236}">
                <a16:creationId xmlns:a16="http://schemas.microsoft.com/office/drawing/2014/main" id="{D072CD24-B4ED-2346-BDA8-65CB651F290F}"/>
              </a:ext>
            </a:extLst>
          </p:cNvPr>
          <p:cNvSpPr>
            <a:spLocks noGrp="1"/>
          </p:cNvSpPr>
          <p:nvPr>
            <p:ph type="body" sz="quarter" idx="12"/>
          </p:nvPr>
        </p:nvSpPr>
        <p:spPr/>
        <p:txBody>
          <a:bodyPr/>
          <a:lstStyle/>
          <a:p>
            <a:endParaRPr lang="it-IT"/>
          </a:p>
        </p:txBody>
      </p:sp>
      <p:sp>
        <p:nvSpPr>
          <p:cNvPr id="10" name="Segnaposto testo 9">
            <a:extLst>
              <a:ext uri="{FF2B5EF4-FFF2-40B4-BE49-F238E27FC236}">
                <a16:creationId xmlns:a16="http://schemas.microsoft.com/office/drawing/2014/main" id="{887B270E-3B23-AA4B-87A6-FC0700917C4F}"/>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1572528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CC9E30-D9F3-7243-857A-82A63926B357}"/>
              </a:ext>
            </a:extLst>
          </p:cNvPr>
          <p:cNvSpPr>
            <a:spLocks noGrp="1"/>
          </p:cNvSpPr>
          <p:nvPr>
            <p:ph type="title"/>
          </p:nvPr>
        </p:nvSpPr>
        <p:spPr>
          <a:xfrm>
            <a:off x="0" y="152400"/>
            <a:ext cx="9144000" cy="1097280"/>
          </a:xfrm>
        </p:spPr>
        <p:txBody>
          <a:bodyPr/>
          <a:lstStyle/>
          <a:p>
            <a:r>
              <a:rPr lang="en-US" sz="3200" dirty="0"/>
              <a:t>Tailoring the Marketing Plan to Intended Adopters</a:t>
            </a:r>
            <a:endParaRPr lang="it-IT" sz="3200" dirty="0"/>
          </a:p>
        </p:txBody>
      </p:sp>
      <p:sp>
        <p:nvSpPr>
          <p:cNvPr id="3" name="Segnaposto contenuto 2">
            <a:extLst>
              <a:ext uri="{FF2B5EF4-FFF2-40B4-BE49-F238E27FC236}">
                <a16:creationId xmlns:a16="http://schemas.microsoft.com/office/drawing/2014/main" id="{C553C113-2D55-0942-B96B-DD7E89CE35B1}"/>
              </a:ext>
            </a:extLst>
          </p:cNvPr>
          <p:cNvSpPr>
            <a:spLocks noGrp="1"/>
          </p:cNvSpPr>
          <p:nvPr>
            <p:ph idx="1"/>
          </p:nvPr>
        </p:nvSpPr>
        <p:spPr/>
        <p:txBody>
          <a:bodyPr/>
          <a:lstStyle/>
          <a:p>
            <a:r>
              <a:rPr lang="en-US" sz="2000" b="1" dirty="0"/>
              <a:t>Tailoring the Marketing Plan to Intended Adopters </a:t>
            </a:r>
            <a:r>
              <a:rPr lang="en-US" sz="2000" dirty="0"/>
              <a:t>is crucial because each adopter group responds to different marketing content. </a:t>
            </a:r>
          </a:p>
          <a:p>
            <a:endParaRPr lang="it-IT" dirty="0"/>
          </a:p>
        </p:txBody>
      </p:sp>
      <p:sp>
        <p:nvSpPr>
          <p:cNvPr id="4" name="Segnaposto testo 3">
            <a:extLst>
              <a:ext uri="{FF2B5EF4-FFF2-40B4-BE49-F238E27FC236}">
                <a16:creationId xmlns:a16="http://schemas.microsoft.com/office/drawing/2014/main" id="{10057FFC-E558-FB44-82F0-6C3079EECB7F}"/>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99DAB412-34AA-2243-A274-F848EBC3C287}"/>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283070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609600"/>
          </a:xfrm>
        </p:spPr>
        <p:txBody>
          <a:bodyPr/>
          <a:lstStyle/>
          <a:p>
            <a:r>
              <a:rPr lang="en-US" altLang="en-US" sz="3200" dirty="0"/>
              <a:t>Tailoring the Marketing Plan to Intended Adopters</a:t>
            </a:r>
            <a:endParaRPr lang="en-US" sz="3200" dirty="0"/>
          </a:p>
        </p:txBody>
      </p:sp>
      <p:sp>
        <p:nvSpPr>
          <p:cNvPr id="3" name="Content Placeholder 2"/>
          <p:cNvSpPr>
            <a:spLocks noGrp="1"/>
          </p:cNvSpPr>
          <p:nvPr>
            <p:ph idx="1"/>
          </p:nvPr>
        </p:nvSpPr>
        <p:spPr>
          <a:xfrm>
            <a:off x="304800" y="797859"/>
            <a:ext cx="8229600" cy="4876800"/>
          </a:xfrm>
        </p:spPr>
        <p:txBody>
          <a:bodyPr/>
          <a:lstStyle/>
          <a:p>
            <a:pPr marL="109728" lvl="2" indent="0" defTabSz="809625">
              <a:buNone/>
            </a:pPr>
            <a:r>
              <a:rPr lang="en-US" altLang="en-US" b="1" dirty="0"/>
              <a:t>Innovators and Early Adopters </a:t>
            </a:r>
            <a:r>
              <a:rPr lang="en-US" altLang="en-US" dirty="0"/>
              <a:t>respond to marketing that offers significant technical content and emphasizes leading-edge nature of product.</a:t>
            </a:r>
          </a:p>
          <a:p>
            <a:pPr marL="822960" lvl="3" defTabSz="809625"/>
            <a:r>
              <a:rPr lang="en-US" altLang="en-US" sz="2400" dirty="0">
                <a:solidFill>
                  <a:srgbClr val="FF0000"/>
                </a:solidFill>
              </a:rPr>
              <a:t>Need media with high content and selective reach</a:t>
            </a:r>
            <a:r>
              <a:rPr lang="en-US" altLang="en-US" sz="2400" dirty="0"/>
              <a:t>.</a:t>
            </a:r>
          </a:p>
          <a:p>
            <a:pPr marL="109728" lvl="2" indent="0" defTabSz="809625">
              <a:buNone/>
            </a:pPr>
            <a:r>
              <a:rPr lang="en-US" altLang="en-US" b="1" dirty="0"/>
              <a:t>Early Majority</a:t>
            </a:r>
            <a:r>
              <a:rPr lang="en-US" altLang="en-US" dirty="0"/>
              <a:t> responds to marketing emphasizing product’s completeness, ease of use, consistency with customer’s life, and legitimacy. </a:t>
            </a:r>
          </a:p>
          <a:p>
            <a:pPr marL="822960" lvl="3" defTabSz="809625"/>
            <a:r>
              <a:rPr lang="en-US" altLang="en-US" sz="2400" dirty="0">
                <a:solidFill>
                  <a:srgbClr val="FF0000"/>
                </a:solidFill>
              </a:rPr>
              <a:t>Need media with high reach and high credibility.</a:t>
            </a:r>
          </a:p>
          <a:p>
            <a:pPr marL="109728" lvl="2" indent="0" defTabSz="809625">
              <a:buNone/>
            </a:pPr>
            <a:r>
              <a:rPr lang="en-US" altLang="en-US" b="1" dirty="0"/>
              <a:t>Late Majority and Laggards</a:t>
            </a:r>
            <a:r>
              <a:rPr lang="en-US" altLang="en-US" dirty="0"/>
              <a:t> respond to marketing emphasizing reliability, simplicity, and cost-effectiveness.</a:t>
            </a:r>
          </a:p>
          <a:p>
            <a:pPr marL="822960" lvl="3" defTabSz="809625"/>
            <a:r>
              <a:rPr lang="en-US" altLang="en-US" sz="2400" dirty="0">
                <a:solidFill>
                  <a:srgbClr val="FF0000"/>
                </a:solidFill>
              </a:rPr>
              <a:t>Need media with high reach, high credibility, but low cost.</a:t>
            </a:r>
          </a:p>
        </p:txBody>
      </p:sp>
    </p:spTree>
    <p:extLst>
      <p:ext uri="{BB962C8B-B14F-4D97-AF65-F5344CB8AC3E}">
        <p14:creationId xmlns:p14="http://schemas.microsoft.com/office/powerpoint/2010/main" val="290366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CDCF4-0B78-9745-BE20-766D8A5A2B40}"/>
              </a:ext>
            </a:extLst>
          </p:cNvPr>
          <p:cNvSpPr>
            <a:spLocks noGrp="1"/>
          </p:cNvSpPr>
          <p:nvPr>
            <p:ph type="title"/>
          </p:nvPr>
        </p:nvSpPr>
        <p:spPr>
          <a:xfrm>
            <a:off x="457200" y="152400"/>
            <a:ext cx="8686800" cy="1097280"/>
          </a:xfrm>
        </p:spPr>
        <p:txBody>
          <a:bodyPr/>
          <a:lstStyle/>
          <a:p>
            <a:r>
              <a:rPr lang="en-US" altLang="en-US" sz="2800" dirty="0"/>
              <a:t>Using Marketing to Shape Perceptions and Expectations</a:t>
            </a:r>
            <a:endParaRPr lang="it-IT" sz="2800" dirty="0"/>
          </a:p>
        </p:txBody>
      </p:sp>
      <p:sp>
        <p:nvSpPr>
          <p:cNvPr id="3" name="Segnaposto contenuto 2">
            <a:extLst>
              <a:ext uri="{FF2B5EF4-FFF2-40B4-BE49-F238E27FC236}">
                <a16:creationId xmlns:a16="http://schemas.microsoft.com/office/drawing/2014/main" id="{B47903A3-205B-3B4E-BAD0-B1E2097AE64D}"/>
              </a:ext>
            </a:extLst>
          </p:cNvPr>
          <p:cNvSpPr>
            <a:spLocks noGrp="1"/>
          </p:cNvSpPr>
          <p:nvPr>
            <p:ph idx="1"/>
          </p:nvPr>
        </p:nvSpPr>
        <p:spPr>
          <a:xfrm>
            <a:off x="457200" y="1249680"/>
            <a:ext cx="8229600" cy="5074920"/>
          </a:xfrm>
        </p:spPr>
        <p:txBody>
          <a:bodyPr/>
          <a:lstStyle/>
          <a:p>
            <a:pPr marL="114300" lvl="1" indent="0">
              <a:buNone/>
            </a:pPr>
            <a:r>
              <a:rPr lang="en-US" sz="2400" b="1" dirty="0"/>
              <a:t>Advertising, promotions and publicity will all play an important part in shaping the market’s expectations about the product</a:t>
            </a:r>
            <a:r>
              <a:rPr lang="en-US" sz="2400" dirty="0"/>
              <a:t>, </a:t>
            </a:r>
            <a:r>
              <a:rPr lang="en-US" sz="2400" b="1" dirty="0"/>
              <a:t>the installed base and the availability of complementary goods.  </a:t>
            </a:r>
            <a:endParaRPr lang="it-IT" sz="2400" b="1" dirty="0"/>
          </a:p>
          <a:p>
            <a:pPr lvl="2"/>
            <a:r>
              <a:rPr lang="en-US" b="1" dirty="0"/>
              <a:t>Preannouncements and Press Releases</a:t>
            </a:r>
            <a:r>
              <a:rPr lang="en-US" dirty="0"/>
              <a:t> aggressively promoting existing and planned products can increase the actual and perceived installed base, both of which may drive future adoptions.  “</a:t>
            </a:r>
            <a:r>
              <a:rPr lang="en-US" b="1" dirty="0"/>
              <a:t>Vaporware</a:t>
            </a:r>
            <a:r>
              <a:rPr lang="en-US" dirty="0"/>
              <a:t>” is the pre-advertising of products not yet on the market and are often used to encourage customers to wait for a firms product when a competitors product is already available.  </a:t>
            </a:r>
            <a:endParaRPr lang="it-IT" dirty="0"/>
          </a:p>
          <a:p>
            <a:pPr lvl="2"/>
            <a:r>
              <a:rPr lang="en-US" b="1" dirty="0"/>
              <a:t>Reputation</a:t>
            </a:r>
            <a:r>
              <a:rPr lang="en-US" dirty="0"/>
              <a:t> (for introducing successful, well-supported innovations) will influence customers’, distributors’ and complementary goods producers’ expectations of the new product. </a:t>
            </a:r>
            <a:endParaRPr lang="it-IT" dirty="0"/>
          </a:p>
          <a:p>
            <a:pPr lvl="2"/>
            <a:r>
              <a:rPr lang="en-US" b="1" dirty="0"/>
              <a:t>Credible Commitments </a:t>
            </a:r>
            <a:r>
              <a:rPr lang="en-US" dirty="0"/>
              <a:t>including financial commitments to a new technology, either in R&amp;D costs or in new manufacturing capability, will signal the market about the firm’s confidence in and commitment to the new product.</a:t>
            </a:r>
            <a:endParaRPr lang="it-IT" dirty="0"/>
          </a:p>
          <a:p>
            <a:endParaRPr lang="it-IT" dirty="0"/>
          </a:p>
        </p:txBody>
      </p:sp>
      <p:sp>
        <p:nvSpPr>
          <p:cNvPr id="4" name="Segnaposto testo 3">
            <a:extLst>
              <a:ext uri="{FF2B5EF4-FFF2-40B4-BE49-F238E27FC236}">
                <a16:creationId xmlns:a16="http://schemas.microsoft.com/office/drawing/2014/main" id="{6152EA26-3437-264A-8C92-EF987BB792B7}"/>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1FA53DAE-AF84-9C4E-BA41-6932113F9C7C}"/>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4045101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CDCF4-0B78-9745-BE20-766D8A5A2B40}"/>
              </a:ext>
            </a:extLst>
          </p:cNvPr>
          <p:cNvSpPr>
            <a:spLocks noGrp="1"/>
          </p:cNvSpPr>
          <p:nvPr>
            <p:ph type="title"/>
          </p:nvPr>
        </p:nvSpPr>
        <p:spPr>
          <a:xfrm>
            <a:off x="457200" y="152400"/>
            <a:ext cx="8686800" cy="1097280"/>
          </a:xfrm>
        </p:spPr>
        <p:txBody>
          <a:bodyPr/>
          <a:lstStyle/>
          <a:p>
            <a:r>
              <a:rPr lang="en-US" altLang="en-US" sz="2800" dirty="0"/>
              <a:t>Using Marketing to Shape Perceptions and Expectations</a:t>
            </a:r>
            <a:endParaRPr lang="it-IT" sz="2800" dirty="0"/>
          </a:p>
        </p:txBody>
      </p:sp>
      <p:sp>
        <p:nvSpPr>
          <p:cNvPr id="3" name="Segnaposto contenuto 2">
            <a:extLst>
              <a:ext uri="{FF2B5EF4-FFF2-40B4-BE49-F238E27FC236}">
                <a16:creationId xmlns:a16="http://schemas.microsoft.com/office/drawing/2014/main" id="{B47903A3-205B-3B4E-BAD0-B1E2097AE64D}"/>
              </a:ext>
            </a:extLst>
          </p:cNvPr>
          <p:cNvSpPr>
            <a:spLocks noGrp="1"/>
          </p:cNvSpPr>
          <p:nvPr>
            <p:ph idx="1"/>
          </p:nvPr>
        </p:nvSpPr>
        <p:spPr>
          <a:xfrm>
            <a:off x="457200" y="1249680"/>
            <a:ext cx="8686800" cy="5760720"/>
          </a:xfrm>
        </p:spPr>
        <p:txBody>
          <a:bodyPr/>
          <a:lstStyle/>
          <a:p>
            <a:pPr marL="0" lvl="2" indent="0">
              <a:buNone/>
            </a:pPr>
            <a:r>
              <a:rPr lang="en-US" b="1" dirty="0"/>
              <a:t>Preannouncements and Press Releases</a:t>
            </a:r>
            <a:r>
              <a:rPr lang="en-US" dirty="0"/>
              <a:t> aggressively promoting existing and planned products can increase the actual and perceived installed base, both of which may drive future adoptions.  “</a:t>
            </a:r>
            <a:r>
              <a:rPr lang="en-US" b="1" dirty="0"/>
              <a:t>Vaporware</a:t>
            </a:r>
            <a:r>
              <a:rPr lang="en-US" dirty="0"/>
              <a:t>” is the pre-advertising of products not yet on the market and are often used to encourage customers to wait for a firms product when a competitors product is already available.  </a:t>
            </a:r>
            <a:endParaRPr lang="it-IT" dirty="0"/>
          </a:p>
          <a:p>
            <a:pPr marL="0" lvl="2" indent="0">
              <a:buNone/>
            </a:pPr>
            <a:r>
              <a:rPr lang="en-US" b="1" dirty="0"/>
              <a:t>Reputation</a:t>
            </a:r>
            <a:r>
              <a:rPr lang="en-US" dirty="0"/>
              <a:t> (for introducing successful, well-supported innovations) will influence customers’, distributors’ and complementary goods producers’ expectations of the new product. </a:t>
            </a:r>
            <a:endParaRPr lang="it-IT" dirty="0"/>
          </a:p>
          <a:p>
            <a:pPr marL="0" lvl="2" indent="0">
              <a:buNone/>
            </a:pPr>
            <a:r>
              <a:rPr lang="en-US" b="1" dirty="0"/>
              <a:t>Credible Commitments </a:t>
            </a:r>
            <a:r>
              <a:rPr lang="en-US" dirty="0"/>
              <a:t>including financial commitments to a new technology, either in R&amp;D costs or in new manufacturing capability, will signal the market about the firm’s confidence in and commitment to the new product.</a:t>
            </a:r>
            <a:endParaRPr lang="it-IT" dirty="0"/>
          </a:p>
          <a:p>
            <a:endParaRPr lang="it-IT" dirty="0"/>
          </a:p>
        </p:txBody>
      </p:sp>
      <p:sp>
        <p:nvSpPr>
          <p:cNvPr id="4" name="Segnaposto testo 3">
            <a:extLst>
              <a:ext uri="{FF2B5EF4-FFF2-40B4-BE49-F238E27FC236}">
                <a16:creationId xmlns:a16="http://schemas.microsoft.com/office/drawing/2014/main" id="{6152EA26-3437-264A-8C92-EF987BB792B7}"/>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1FA53DAE-AF84-9C4E-BA41-6932113F9C7C}"/>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127521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809625">
              <a:spcBef>
                <a:spcPts val="100"/>
              </a:spcBef>
              <a:spcAft>
                <a:spcPts val="200"/>
              </a:spcAft>
              <a:defRPr/>
            </a:pPr>
            <a:r>
              <a:rPr lang="en-US" sz="3200" dirty="0"/>
              <a:t>Creating an Information Epidemic</a:t>
            </a:r>
          </a:p>
        </p:txBody>
      </p:sp>
      <p:sp>
        <p:nvSpPr>
          <p:cNvPr id="3" name="Content Placeholder 2"/>
          <p:cNvSpPr>
            <a:spLocks noGrp="1"/>
          </p:cNvSpPr>
          <p:nvPr>
            <p:ph idx="1"/>
          </p:nvPr>
        </p:nvSpPr>
        <p:spPr>
          <a:xfrm>
            <a:off x="228600" y="990600"/>
            <a:ext cx="8915400" cy="5486400"/>
          </a:xfrm>
        </p:spPr>
        <p:txBody>
          <a:bodyPr/>
          <a:lstStyle/>
          <a:p>
            <a:pPr lvl="1" indent="-347472" defTabSz="809625">
              <a:spcBef>
                <a:spcPts val="100"/>
              </a:spcBef>
              <a:spcAft>
                <a:spcPts val="200"/>
              </a:spcAft>
              <a:defRPr/>
            </a:pPr>
            <a:r>
              <a:rPr lang="en-US" sz="2200" dirty="0"/>
              <a:t>Gladwell notes that some individuals have a disproportionate impact on marketplace behavior: </a:t>
            </a:r>
          </a:p>
          <a:p>
            <a:pPr marL="0" lvl="1" indent="0" defTabSz="809625">
              <a:spcBef>
                <a:spcPts val="100"/>
              </a:spcBef>
              <a:spcAft>
                <a:spcPts val="200"/>
              </a:spcAft>
              <a:buNone/>
              <a:defRPr/>
            </a:pPr>
            <a:r>
              <a:rPr lang="en-US" sz="2200" b="1" dirty="0"/>
              <a:t>Connectors.</a:t>
            </a:r>
            <a:endParaRPr lang="en-US" sz="2200" dirty="0"/>
          </a:p>
          <a:p>
            <a:pPr marL="1280160" lvl="3" indent="0" defTabSz="809625">
              <a:spcBef>
                <a:spcPts val="100"/>
              </a:spcBef>
              <a:spcAft>
                <a:spcPts val="200"/>
              </a:spcAft>
              <a:buNone/>
              <a:defRPr/>
            </a:pPr>
            <a:r>
              <a:rPr lang="en-US" sz="2200" dirty="0"/>
              <a:t>Have exceptionally large and diverse circle of acquaintances</a:t>
            </a:r>
          </a:p>
          <a:p>
            <a:pPr marL="1280160" lvl="3" indent="0" defTabSz="809625">
              <a:spcBef>
                <a:spcPts val="100"/>
              </a:spcBef>
              <a:spcAft>
                <a:spcPts val="200"/>
              </a:spcAft>
              <a:buNone/>
              <a:defRPr/>
            </a:pPr>
            <a:r>
              <a:rPr lang="en-US" sz="2200" dirty="0"/>
              <a:t>Knack for remembering names and important dates.</a:t>
            </a:r>
          </a:p>
          <a:p>
            <a:pPr marL="0" lvl="3" indent="-457200" defTabSz="809625">
              <a:spcBef>
                <a:spcPts val="100"/>
              </a:spcBef>
              <a:spcAft>
                <a:spcPts val="200"/>
              </a:spcAft>
              <a:buNone/>
              <a:defRPr/>
            </a:pPr>
            <a:r>
              <a:rPr lang="en-US" sz="2200" b="1" dirty="0"/>
              <a:t>Mavens.</a:t>
            </a:r>
          </a:p>
          <a:p>
            <a:pPr marL="1281600" lvl="3" indent="0" defTabSz="809625">
              <a:spcBef>
                <a:spcPts val="100"/>
              </a:spcBef>
              <a:spcAft>
                <a:spcPts val="200"/>
              </a:spcAft>
              <a:buNone/>
              <a:defRPr/>
            </a:pPr>
            <a:r>
              <a:rPr lang="en-US" sz="2200" dirty="0"/>
              <a:t>Driven to obtain and disseminate knowledge about one or more of their interests; Will track prices, tend to be consumer activists; Take great pleasure in helping other consumers.</a:t>
            </a:r>
          </a:p>
          <a:p>
            <a:pPr marL="0" lvl="3" indent="-457200" defTabSz="809625">
              <a:spcBef>
                <a:spcPts val="100"/>
              </a:spcBef>
              <a:spcAft>
                <a:spcPts val="200"/>
              </a:spcAft>
              <a:buNone/>
              <a:defRPr/>
            </a:pPr>
            <a:r>
              <a:rPr lang="en-US" sz="2200" b="1" dirty="0"/>
              <a:t>Salespersons.</a:t>
            </a:r>
          </a:p>
          <a:p>
            <a:pPr marL="1280160" lvl="3" indent="0" defTabSz="809625">
              <a:spcBef>
                <a:spcPts val="100"/>
              </a:spcBef>
              <a:spcAft>
                <a:spcPts val="200"/>
              </a:spcAft>
              <a:buNone/>
              <a:defRPr/>
            </a:pPr>
            <a:r>
              <a:rPr lang="en-US" sz="2200" dirty="0"/>
              <a:t>Naturally talented persuaders</a:t>
            </a:r>
          </a:p>
          <a:p>
            <a:pPr marL="1280160" lvl="3" indent="0" defTabSz="809625">
              <a:spcBef>
                <a:spcPts val="100"/>
              </a:spcBef>
              <a:spcAft>
                <a:spcPts val="200"/>
              </a:spcAft>
              <a:buNone/>
              <a:defRPr/>
            </a:pPr>
            <a:r>
              <a:rPr lang="en-US" sz="2200" dirty="0"/>
              <a:t>Acute ability to send and respond to nonverbal cues; can infect others  with their mood!</a:t>
            </a:r>
          </a:p>
        </p:txBody>
      </p:sp>
    </p:spTree>
    <p:extLst>
      <p:ext uri="{BB962C8B-B14F-4D97-AF65-F5344CB8AC3E}">
        <p14:creationId xmlns:p14="http://schemas.microsoft.com/office/powerpoint/2010/main" val="1841088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Discussion Questions</a:t>
            </a:r>
          </a:p>
        </p:txBody>
      </p:sp>
      <p:sp>
        <p:nvSpPr>
          <p:cNvPr id="3" name="Content Placeholder 2"/>
          <p:cNvSpPr>
            <a:spLocks noGrp="1"/>
          </p:cNvSpPr>
          <p:nvPr>
            <p:ph idx="1"/>
          </p:nvPr>
        </p:nvSpPr>
        <p:spPr/>
        <p:txBody>
          <a:bodyPr/>
          <a:lstStyle/>
          <a:p>
            <a:pPr marL="457200" indent="-457200" defTabSz="809625">
              <a:buFontTx/>
              <a:buAutoNum type="arabicPeriod"/>
            </a:pPr>
            <a:r>
              <a:rPr lang="en-US" altLang="en-US" sz="2400" dirty="0">
                <a:cs typeface="Times New Roman" panose="02020603050405020304" pitchFamily="18" charset="0"/>
              </a:rPr>
              <a:t>Can you identify one or more circumstances when a company might wish to delay introducing its product?</a:t>
            </a:r>
          </a:p>
          <a:p>
            <a:pPr marL="457200" indent="-457200" defTabSz="809625">
              <a:buFontTx/>
              <a:buAutoNum type="arabicPeriod"/>
            </a:pPr>
            <a:r>
              <a:rPr lang="en-US" altLang="en-US" sz="2400" dirty="0">
                <a:cs typeface="Times New Roman" panose="02020603050405020304" pitchFamily="18" charset="0"/>
              </a:rPr>
              <a:t>What factors will (or should) influence a firm’s pricing strategy?</a:t>
            </a:r>
          </a:p>
          <a:p>
            <a:pPr marL="457200" indent="-457200" defTabSz="809625">
              <a:buFontTx/>
              <a:buAutoNum type="arabicPeriod"/>
            </a:pPr>
            <a:r>
              <a:rPr lang="en-US" altLang="en-US" sz="2400" dirty="0">
                <a:cs typeface="Times New Roman" panose="02020603050405020304" pitchFamily="18" charset="0"/>
              </a:rPr>
              <a:t>Pick a product you feel you know well. What intermediaries do you think are used in bringing this product to market? What valuable services do you think these intermediaries provide?</a:t>
            </a:r>
          </a:p>
          <a:p>
            <a:pPr marL="457200" indent="-457200" defTabSz="809625">
              <a:buFontTx/>
              <a:buAutoNum type="arabicPeriod"/>
            </a:pPr>
            <a:r>
              <a:rPr lang="en-US" altLang="en-US" sz="2400" dirty="0">
                <a:cs typeface="Times New Roman" panose="02020603050405020304" pitchFamily="18" charset="0"/>
              </a:rPr>
              <a:t>What marketing strategies are used by the producers of the product you identified for question 3? What are the advantages and disadvantages of these marketing strategies?</a:t>
            </a:r>
            <a:r>
              <a:rPr lang="en-US" altLang="en-US" sz="2400" dirty="0"/>
              <a:t> </a:t>
            </a:r>
          </a:p>
        </p:txBody>
      </p:sp>
    </p:spTree>
    <p:extLst>
      <p:ext uri="{BB962C8B-B14F-4D97-AF65-F5344CB8AC3E}">
        <p14:creationId xmlns:p14="http://schemas.microsoft.com/office/powerpoint/2010/main" val="133179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3200" dirty="0"/>
              <a:t>Timing </a:t>
            </a:r>
          </a:p>
        </p:txBody>
      </p:sp>
      <p:sp>
        <p:nvSpPr>
          <p:cNvPr id="3" name="Content Placeholder 2"/>
          <p:cNvSpPr>
            <a:spLocks noGrp="1"/>
          </p:cNvSpPr>
          <p:nvPr>
            <p:ph idx="1"/>
          </p:nvPr>
        </p:nvSpPr>
        <p:spPr>
          <a:xfrm>
            <a:off x="457200" y="1524000"/>
            <a:ext cx="8229600" cy="4876800"/>
          </a:xfrm>
        </p:spPr>
        <p:txBody>
          <a:bodyPr/>
          <a:lstStyle/>
          <a:p>
            <a:pPr marL="114300" lvl="1" indent="0">
              <a:buNone/>
            </a:pPr>
            <a:r>
              <a:rPr lang="en-US" dirty="0"/>
              <a:t>Beyond the issues of timing discussed in </a:t>
            </a:r>
            <a:r>
              <a:rPr lang="en-US" u="sng" dirty="0"/>
              <a:t>Chapter 5</a:t>
            </a:r>
            <a:r>
              <a:rPr lang="en-US" dirty="0"/>
              <a:t>, timing a product launch to take advantage of </a:t>
            </a:r>
            <a:r>
              <a:rPr lang="en-US" b="1" dirty="0"/>
              <a:t>seasonal effects</a:t>
            </a:r>
            <a:r>
              <a:rPr lang="en-US" dirty="0"/>
              <a:t>, or </a:t>
            </a:r>
            <a:r>
              <a:rPr lang="en-US" b="1" dirty="0"/>
              <a:t>to prevent or allow cannibalization</a:t>
            </a:r>
            <a:r>
              <a:rPr lang="en-US" dirty="0"/>
              <a:t> of existing products, can be an important part of a deployment strategy.</a:t>
            </a:r>
          </a:p>
          <a:p>
            <a:pPr marL="114300" lvl="1" indent="0">
              <a:buNone/>
            </a:pPr>
            <a:r>
              <a:rPr lang="en-US" altLang="en-US" b="1" dirty="0">
                <a:sym typeface="Wingdings" panose="05000000000000000000" pitchFamily="2" charset="2"/>
              </a:rPr>
              <a:t>Cannibalization</a:t>
            </a:r>
            <a:r>
              <a:rPr lang="en-US" altLang="en-US" dirty="0">
                <a:sym typeface="Wingdings" panose="05000000000000000000" pitchFamily="2" charset="2"/>
              </a:rPr>
              <a:t>: when a firm’s sales of one product (or at one location) diminish its sales of another product (or another location).</a:t>
            </a:r>
          </a:p>
          <a:p>
            <a:pPr marL="114300" lvl="1" indent="0">
              <a:buNone/>
            </a:pPr>
            <a:endParaRPr lang="it-IT" dirty="0"/>
          </a:p>
        </p:txBody>
      </p:sp>
    </p:spTree>
    <p:extLst>
      <p:ext uri="{BB962C8B-B14F-4D97-AF65-F5344CB8AC3E}">
        <p14:creationId xmlns:p14="http://schemas.microsoft.com/office/powerpoint/2010/main" val="274380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3200" dirty="0"/>
              <a:t>Timing </a:t>
            </a:r>
          </a:p>
        </p:txBody>
      </p:sp>
      <p:sp>
        <p:nvSpPr>
          <p:cNvPr id="3" name="Content Placeholder 2"/>
          <p:cNvSpPr>
            <a:spLocks noGrp="1"/>
          </p:cNvSpPr>
          <p:nvPr>
            <p:ph idx="1"/>
          </p:nvPr>
        </p:nvSpPr>
        <p:spPr>
          <a:xfrm>
            <a:off x="457200" y="1447800"/>
            <a:ext cx="8229600" cy="4953000"/>
          </a:xfrm>
        </p:spPr>
        <p:txBody>
          <a:bodyPr/>
          <a:lstStyle/>
          <a:p>
            <a:pPr marL="114300" lvl="1" indent="0">
              <a:buNone/>
            </a:pPr>
            <a:r>
              <a:rPr lang="en-US" b="1" dirty="0"/>
              <a:t>Strategic Launch Timing </a:t>
            </a:r>
            <a:r>
              <a:rPr lang="en-US" dirty="0"/>
              <a:t>is a function of many factors including </a:t>
            </a:r>
            <a:r>
              <a:rPr lang="en-US" b="1" dirty="0"/>
              <a:t>seasonal or business cycles</a:t>
            </a:r>
            <a:r>
              <a:rPr lang="en-US" dirty="0"/>
              <a:t> and the </a:t>
            </a:r>
            <a:r>
              <a:rPr lang="en-US" b="1" dirty="0"/>
              <a:t>availability of complementary goods</a:t>
            </a:r>
            <a:r>
              <a:rPr lang="en-US" dirty="0"/>
              <a:t>.  </a:t>
            </a:r>
          </a:p>
          <a:p>
            <a:pPr marL="114300" lvl="1" indent="0">
              <a:buNone/>
            </a:pPr>
            <a:r>
              <a:rPr lang="en-US" dirty="0"/>
              <a:t>Video game producers typically introduce new game consoles to coincide with the Christmas shopping season, but it is essential that complementary goods (to help create demand) and sufficient production (to meet demand) are readily available when the product is introduced. </a:t>
            </a:r>
            <a:endParaRPr lang="it-IT" dirty="0"/>
          </a:p>
        </p:txBody>
      </p:sp>
    </p:spTree>
    <p:extLst>
      <p:ext uri="{BB962C8B-B14F-4D97-AF65-F5344CB8AC3E}">
        <p14:creationId xmlns:p14="http://schemas.microsoft.com/office/powerpoint/2010/main" val="7532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3200" dirty="0"/>
              <a:t>Timing </a:t>
            </a:r>
          </a:p>
        </p:txBody>
      </p:sp>
      <p:sp>
        <p:nvSpPr>
          <p:cNvPr id="3" name="Content Placeholder 2"/>
          <p:cNvSpPr>
            <a:spLocks noGrp="1"/>
          </p:cNvSpPr>
          <p:nvPr>
            <p:ph idx="1"/>
          </p:nvPr>
        </p:nvSpPr>
        <p:spPr>
          <a:xfrm>
            <a:off x="457200" y="1447800"/>
            <a:ext cx="8229600" cy="4953000"/>
          </a:xfrm>
        </p:spPr>
        <p:txBody>
          <a:bodyPr/>
          <a:lstStyle/>
          <a:p>
            <a:pPr marL="114300" lvl="1" indent="0">
              <a:buNone/>
            </a:pPr>
            <a:r>
              <a:rPr lang="en-US" dirty="0"/>
              <a:t>For products characterized by </a:t>
            </a:r>
            <a:r>
              <a:rPr lang="en-US" b="1" dirty="0"/>
              <a:t>rapid technological change</a:t>
            </a:r>
            <a:r>
              <a:rPr lang="en-US" dirty="0"/>
              <a:t>, new product introductions should not follow so closely after the </a:t>
            </a:r>
            <a:r>
              <a:rPr lang="en-US" b="1" dirty="0"/>
              <a:t>previous generation</a:t>
            </a:r>
            <a:r>
              <a:rPr lang="en-US" dirty="0"/>
              <a:t> that consumers are reluctant to replace it, nor should the </a:t>
            </a:r>
            <a:r>
              <a:rPr lang="en-US" b="1" dirty="0"/>
              <a:t>next generation</a:t>
            </a:r>
            <a:r>
              <a:rPr lang="en-US" dirty="0"/>
              <a:t> be so long in coming that a competitor gets to the market first and establishes itself as the market leader.</a:t>
            </a:r>
            <a:endParaRPr lang="it-IT" dirty="0"/>
          </a:p>
        </p:txBody>
      </p:sp>
    </p:spTree>
    <p:extLst>
      <p:ext uri="{BB962C8B-B14F-4D97-AF65-F5344CB8AC3E}">
        <p14:creationId xmlns:p14="http://schemas.microsoft.com/office/powerpoint/2010/main" val="229801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dirty="0"/>
              <a:t>Timing</a:t>
            </a:r>
            <a:r>
              <a:rPr lang="en-US" sz="1500" dirty="0"/>
              <a:t> </a:t>
            </a:r>
          </a:p>
        </p:txBody>
      </p:sp>
      <p:sp>
        <p:nvSpPr>
          <p:cNvPr id="3" name="Content Placeholder 2"/>
          <p:cNvSpPr>
            <a:spLocks noGrp="1"/>
          </p:cNvSpPr>
          <p:nvPr>
            <p:ph idx="1"/>
          </p:nvPr>
        </p:nvSpPr>
        <p:spPr>
          <a:xfrm>
            <a:off x="457200" y="1447800"/>
            <a:ext cx="8229600" cy="4953000"/>
          </a:xfrm>
        </p:spPr>
        <p:txBody>
          <a:bodyPr/>
          <a:lstStyle/>
          <a:p>
            <a:pPr lvl="2" defTabSz="809625"/>
            <a:r>
              <a:rPr lang="en-US" altLang="en-US" sz="2600" dirty="0"/>
              <a:t>Firms can</a:t>
            </a:r>
            <a:r>
              <a:rPr lang="en-US" altLang="en-US" sz="2600" b="1" dirty="0"/>
              <a:t> </a:t>
            </a:r>
            <a:r>
              <a:rPr lang="en-US" altLang="en-US" sz="2600" dirty="0"/>
              <a:t>use timing of entry to take advantage of business cycle or seasonal effects.</a:t>
            </a:r>
          </a:p>
          <a:p>
            <a:pPr lvl="3" defTabSz="809625"/>
            <a:r>
              <a:rPr lang="en-US" altLang="en-US" sz="2600" dirty="0"/>
              <a:t>For example, video game consoles are always launched just before Christmas.</a:t>
            </a:r>
          </a:p>
          <a:p>
            <a:pPr lvl="2" defTabSz="809625"/>
            <a:r>
              <a:rPr lang="en-US" altLang="en-US" sz="2600" dirty="0"/>
              <a:t>Timing also signals customers about the generation of technology the product represents.</a:t>
            </a:r>
          </a:p>
          <a:p>
            <a:pPr lvl="3" defTabSz="809625"/>
            <a:r>
              <a:rPr lang="en-US" altLang="en-US" sz="2600" dirty="0"/>
              <a:t>For example, if too early, may not be seen as “next generation”.</a:t>
            </a:r>
          </a:p>
          <a:p>
            <a:pPr lvl="2" defTabSz="809625"/>
            <a:r>
              <a:rPr lang="en-US" altLang="en-US" sz="2600" dirty="0"/>
              <a:t>Timing must be coordinated with production capacity and complements availability, or launch could be weak.</a:t>
            </a:r>
          </a:p>
        </p:txBody>
      </p:sp>
    </p:spTree>
    <p:extLst>
      <p:ext uri="{BB962C8B-B14F-4D97-AF65-F5344CB8AC3E}">
        <p14:creationId xmlns:p14="http://schemas.microsoft.com/office/powerpoint/2010/main" val="22929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dirty="0"/>
              <a:t>Timing</a:t>
            </a:r>
            <a:endParaRPr lang="en-US" sz="1500" dirty="0"/>
          </a:p>
        </p:txBody>
      </p:sp>
      <p:sp>
        <p:nvSpPr>
          <p:cNvPr id="3" name="Content Placeholder 2"/>
          <p:cNvSpPr>
            <a:spLocks noGrp="1"/>
          </p:cNvSpPr>
          <p:nvPr>
            <p:ph idx="1"/>
          </p:nvPr>
        </p:nvSpPr>
        <p:spPr>
          <a:xfrm>
            <a:off x="457200" y="1447800"/>
            <a:ext cx="8412480" cy="4876800"/>
          </a:xfrm>
        </p:spPr>
        <p:txBody>
          <a:bodyPr/>
          <a:lstStyle/>
          <a:p>
            <a:pPr lvl="1"/>
            <a:r>
              <a:rPr lang="en-US" sz="2400" b="1" dirty="0"/>
              <a:t>Optimizing Cash Flow versus Embracing Cannibalization</a:t>
            </a:r>
            <a:r>
              <a:rPr lang="en-US" sz="2400" dirty="0"/>
              <a:t> is a very difficult choice for firms to make. </a:t>
            </a:r>
          </a:p>
          <a:p>
            <a:pPr lvl="1"/>
            <a:r>
              <a:rPr lang="en-US" sz="2400" dirty="0"/>
              <a:t>There are instances when it is in the firm’s best interest to </a:t>
            </a:r>
            <a:r>
              <a:rPr lang="en-US" sz="2400" b="1" dirty="0"/>
              <a:t>introduce new generations of technology while the current generation is still viable.  </a:t>
            </a:r>
            <a:r>
              <a:rPr lang="en-US" sz="2400" dirty="0"/>
              <a:t>Though this strategy will result in the new generation </a:t>
            </a:r>
            <a:r>
              <a:rPr lang="en-US" sz="2400" b="1" dirty="0"/>
              <a:t>cannibalizing</a:t>
            </a:r>
            <a:r>
              <a:rPr lang="en-US" sz="2400" dirty="0"/>
              <a:t> sales of the previous generation, it is more likely to </a:t>
            </a:r>
            <a:r>
              <a:rPr lang="en-US" sz="2400" b="1" dirty="0"/>
              <a:t>keep consumers loyal</a:t>
            </a:r>
            <a:r>
              <a:rPr lang="en-US" sz="2400" dirty="0"/>
              <a:t> to the product and prevent them from switching to another manufacturer.  </a:t>
            </a:r>
          </a:p>
          <a:p>
            <a:pPr lvl="1"/>
            <a:r>
              <a:rPr lang="en-US" altLang="en-US" sz="2400" b="1" dirty="0">
                <a:sym typeface="Wingdings" panose="05000000000000000000" pitchFamily="2" charset="2"/>
              </a:rPr>
              <a:t>Cannibalization</a:t>
            </a:r>
            <a:r>
              <a:rPr lang="en-US" altLang="en-US" sz="2400" dirty="0">
                <a:sym typeface="Wingdings" panose="05000000000000000000" pitchFamily="2" charset="2"/>
              </a:rPr>
              <a:t>: when a firm’s sales of one product (or at one location) diminish its sales of another (or another location).</a:t>
            </a:r>
          </a:p>
          <a:p>
            <a:pPr lvl="1"/>
            <a:endParaRPr lang="it-IT" dirty="0"/>
          </a:p>
        </p:txBody>
      </p:sp>
    </p:spTree>
    <p:extLst>
      <p:ext uri="{BB962C8B-B14F-4D97-AF65-F5344CB8AC3E}">
        <p14:creationId xmlns:p14="http://schemas.microsoft.com/office/powerpoint/2010/main" val="12653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8000"/>
            <a:ext cx="8686800" cy="1097280"/>
          </a:xfrm>
        </p:spPr>
        <p:txBody>
          <a:bodyPr/>
          <a:lstStyle/>
          <a:p>
            <a:r>
              <a:rPr lang="en-US" altLang="en-US" sz="3200" dirty="0"/>
              <a:t>Optimizing Cash Flow versus Embracing Cannibalization</a:t>
            </a:r>
            <a:endParaRPr lang="en-US" sz="3200" dirty="0"/>
          </a:p>
        </p:txBody>
      </p:sp>
      <p:sp>
        <p:nvSpPr>
          <p:cNvPr id="3" name="Content Placeholder 2"/>
          <p:cNvSpPr>
            <a:spLocks noGrp="1"/>
          </p:cNvSpPr>
          <p:nvPr>
            <p:ph idx="1"/>
          </p:nvPr>
        </p:nvSpPr>
        <p:spPr>
          <a:xfrm>
            <a:off x="457200" y="1447800"/>
            <a:ext cx="8412480" cy="4876800"/>
          </a:xfrm>
        </p:spPr>
        <p:txBody>
          <a:bodyPr/>
          <a:lstStyle/>
          <a:p>
            <a:pPr marL="548640" lvl="2" indent="0" defTabSz="809625">
              <a:buNone/>
            </a:pPr>
            <a:endParaRPr lang="en-US" altLang="en-US" dirty="0"/>
          </a:p>
          <a:p>
            <a:pPr marL="548640" lvl="2" indent="0" defTabSz="809625">
              <a:buNone/>
            </a:pPr>
            <a:r>
              <a:rPr lang="en-US" altLang="en-US" sz="2600" dirty="0"/>
              <a:t>Traditionally firms managed product lifecycles to optimize cash flow and return on investment </a:t>
            </a:r>
            <a:r>
              <a:rPr lang="en-US" altLang="en-US" sz="2600" dirty="0">
                <a:solidFill>
                  <a:srgbClr val="FF0000"/>
                </a:solidFill>
                <a:sym typeface="Wingdings" panose="05000000000000000000" pitchFamily="2" charset="2"/>
              </a:rPr>
              <a:t></a:t>
            </a:r>
            <a:r>
              <a:rPr lang="en-US" altLang="en-US" sz="2600" dirty="0">
                <a:sym typeface="Wingdings" panose="05000000000000000000" pitchFamily="2" charset="2"/>
              </a:rPr>
              <a:t> </a:t>
            </a:r>
            <a:r>
              <a:rPr lang="en-US" altLang="en-US" sz="2600" b="1" dirty="0">
                <a:sym typeface="Wingdings" panose="05000000000000000000" pitchFamily="2" charset="2"/>
              </a:rPr>
              <a:t>would not introduce new generation while old generation selling well.</a:t>
            </a:r>
          </a:p>
          <a:p>
            <a:pPr marL="548640" lvl="2" indent="0" defTabSz="809625">
              <a:buNone/>
            </a:pPr>
            <a:r>
              <a:rPr lang="en-US" altLang="en-US" sz="2600" dirty="0">
                <a:sym typeface="Wingdings" panose="05000000000000000000" pitchFamily="2" charset="2"/>
              </a:rPr>
              <a:t>Often better for firm to invest in continuous innovation and willing </a:t>
            </a:r>
            <a:r>
              <a:rPr lang="en-US" altLang="en-US" sz="2600" i="1" dirty="0">
                <a:sym typeface="Wingdings" panose="05000000000000000000" pitchFamily="2" charset="2"/>
              </a:rPr>
              <a:t>cannibalize</a:t>
            </a:r>
            <a:r>
              <a:rPr lang="en-US" altLang="en-US" sz="2600" dirty="0">
                <a:sym typeface="Wingdings" panose="05000000000000000000" pitchFamily="2" charset="2"/>
              </a:rPr>
              <a:t> its own products </a:t>
            </a:r>
            <a:r>
              <a:rPr lang="en-US" altLang="en-US" sz="2600" b="1" dirty="0">
                <a:sym typeface="Wingdings" panose="05000000000000000000" pitchFamily="2" charset="2"/>
              </a:rPr>
              <a:t>to make it difficult for competitors to gain a technological lead.</a:t>
            </a:r>
          </a:p>
        </p:txBody>
      </p:sp>
    </p:spTree>
    <p:extLst>
      <p:ext uri="{BB962C8B-B14F-4D97-AF65-F5344CB8AC3E}">
        <p14:creationId xmlns:p14="http://schemas.microsoft.com/office/powerpoint/2010/main" val="8348593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38">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214E91"/>
      </a:hlink>
      <a:folHlink>
        <a:srgbClr val="214E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2834</TotalTime>
  <Words>3164</Words>
  <Application>Microsoft Macintosh PowerPoint</Application>
  <PresentationFormat>Presentazione su schermo (4:3)</PresentationFormat>
  <Paragraphs>227</Paragraphs>
  <Slides>39</Slides>
  <Notes>11</Notes>
  <HiddenSlides>0</HiddenSlides>
  <MMClips>0</MMClips>
  <ScaleCrop>false</ScaleCrop>
  <HeadingPairs>
    <vt:vector size="6" baseType="variant">
      <vt:variant>
        <vt:lpstr>Caratteri utilizzati</vt:lpstr>
      </vt:variant>
      <vt:variant>
        <vt:i4>7</vt:i4>
      </vt:variant>
      <vt:variant>
        <vt:lpstr>Tema</vt:lpstr>
      </vt:variant>
      <vt:variant>
        <vt:i4>9</vt:i4>
      </vt:variant>
      <vt:variant>
        <vt:lpstr>Titoli diapositive</vt:lpstr>
      </vt:variant>
      <vt:variant>
        <vt:i4>39</vt:i4>
      </vt:variant>
    </vt:vector>
  </HeadingPairs>
  <TitlesOfParts>
    <vt:vector size="55" baseType="lpstr">
      <vt:lpstr>Arial</vt:lpstr>
      <vt:lpstr>ArumSans Bd</vt:lpstr>
      <vt:lpstr>ArumSans Bold</vt:lpstr>
      <vt:lpstr>ArumSans Regular</vt:lpstr>
      <vt:lpstr>Calibri</vt:lpstr>
      <vt:lpstr>Times New Roman</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Presentazione standard di PowerPoint</vt:lpstr>
      <vt:lpstr>The question posed </vt:lpstr>
      <vt:lpstr>The question posed </vt:lpstr>
      <vt:lpstr>Timing </vt:lpstr>
      <vt:lpstr>Timing </vt:lpstr>
      <vt:lpstr>Timing </vt:lpstr>
      <vt:lpstr>Timing </vt:lpstr>
      <vt:lpstr>Timing</vt:lpstr>
      <vt:lpstr>Optimizing Cash Flow versus Embracing Cannibalization</vt:lpstr>
      <vt:lpstr>Licensing and Compatibility</vt:lpstr>
      <vt:lpstr>Licensing and Compatibility</vt:lpstr>
      <vt:lpstr>Pricing strategies </vt:lpstr>
      <vt:lpstr>Pricing strategies </vt:lpstr>
      <vt:lpstr>Pricing strategies </vt:lpstr>
      <vt:lpstr>Pricing strategies </vt:lpstr>
      <vt:lpstr>Pricing </vt:lpstr>
      <vt:lpstr>Pricing </vt:lpstr>
      <vt:lpstr>Pricing </vt:lpstr>
      <vt:lpstr>Distribution </vt:lpstr>
      <vt:lpstr>Distribution </vt:lpstr>
      <vt:lpstr>Selling Direct versus Using Intermediaries</vt:lpstr>
      <vt:lpstr>Intermediaries</vt:lpstr>
      <vt:lpstr>Distribution</vt:lpstr>
      <vt:lpstr>Distribution</vt:lpstr>
      <vt:lpstr>Strategies for Accelerating Distribution</vt:lpstr>
      <vt:lpstr>Strategies for Accelerating Distribution</vt:lpstr>
      <vt:lpstr>Strategies for Accelerating Distribution</vt:lpstr>
      <vt:lpstr>Marketing </vt:lpstr>
      <vt:lpstr>Advertising</vt:lpstr>
      <vt:lpstr>Major Advertising Media </vt:lpstr>
      <vt:lpstr>Major Advertising Media </vt:lpstr>
      <vt:lpstr>Promotions</vt:lpstr>
      <vt:lpstr>Publicity and Public Relations</vt:lpstr>
      <vt:lpstr>Tailoring the Marketing Plan to Intended Adopters</vt:lpstr>
      <vt:lpstr>Tailoring the Marketing Plan to Intended Adopters</vt:lpstr>
      <vt:lpstr>Using Marketing to Shape Perceptions and Expectations</vt:lpstr>
      <vt:lpstr>Using Marketing to Shape Perceptions and Expectations</vt:lpstr>
      <vt:lpstr>Creating an Information Epidemic</vt:lpstr>
      <vt:lpstr>Discussion Questions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Caldari Katia</cp:lastModifiedBy>
  <cp:revision>435</cp:revision>
  <dcterms:created xsi:type="dcterms:W3CDTF">2017-12-05T17:18:18Z</dcterms:created>
  <dcterms:modified xsi:type="dcterms:W3CDTF">2021-11-22T10:10:31Z</dcterms:modified>
</cp:coreProperties>
</file>