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theme/theme4.xml" ContentType="application/vnd.openxmlformats-officedocument.theme+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5.xml" ContentType="application/vnd.openxmlformats-officedocument.theme+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theme/theme6.xml" ContentType="application/vnd.openxmlformats-officedocument.theme+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theme/theme7.xml" ContentType="application/vnd.openxmlformats-officedocument.theme+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8.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9.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2" r:id="rId1"/>
    <p:sldMasterId id="2147483859" r:id="rId2"/>
    <p:sldMasterId id="2147483744" r:id="rId3"/>
    <p:sldMasterId id="2147483780" r:id="rId4"/>
    <p:sldMasterId id="2147483838" r:id="rId5"/>
    <p:sldMasterId id="2147483713" r:id="rId6"/>
    <p:sldMasterId id="2147483674" r:id="rId7"/>
    <p:sldMasterId id="2147483897" r:id="rId8"/>
    <p:sldMasterId id="2147483960" r:id="rId9"/>
  </p:sldMasterIdLst>
  <p:notesMasterIdLst>
    <p:notesMasterId r:id="rId44"/>
  </p:notesMasterIdLst>
  <p:handoutMasterIdLst>
    <p:handoutMasterId r:id="rId45"/>
  </p:handoutMasterIdLst>
  <p:sldIdLst>
    <p:sldId id="275" r:id="rId10"/>
    <p:sldId id="487" r:id="rId11"/>
    <p:sldId id="499" r:id="rId12"/>
    <p:sldId id="488" r:id="rId13"/>
    <p:sldId id="501" r:id="rId14"/>
    <p:sldId id="502" r:id="rId15"/>
    <p:sldId id="503" r:id="rId16"/>
    <p:sldId id="504" r:id="rId17"/>
    <p:sldId id="500" r:id="rId18"/>
    <p:sldId id="506" r:id="rId19"/>
    <p:sldId id="507" r:id="rId20"/>
    <p:sldId id="508" r:id="rId21"/>
    <p:sldId id="490" r:id="rId22"/>
    <p:sldId id="509" r:id="rId23"/>
    <p:sldId id="510" r:id="rId24"/>
    <p:sldId id="489" r:id="rId25"/>
    <p:sldId id="498" r:id="rId26"/>
    <p:sldId id="491" r:id="rId27"/>
    <p:sldId id="512" r:id="rId28"/>
    <p:sldId id="513" r:id="rId29"/>
    <p:sldId id="514" r:id="rId30"/>
    <p:sldId id="515" r:id="rId31"/>
    <p:sldId id="516" r:id="rId32"/>
    <p:sldId id="517" r:id="rId33"/>
    <p:sldId id="518" r:id="rId34"/>
    <p:sldId id="519" r:id="rId35"/>
    <p:sldId id="520" r:id="rId36"/>
    <p:sldId id="521" r:id="rId37"/>
    <p:sldId id="494" r:id="rId38"/>
    <p:sldId id="495" r:id="rId39"/>
    <p:sldId id="394" r:id="rId40"/>
    <p:sldId id="522" r:id="rId41"/>
    <p:sldId id="486" r:id="rId42"/>
    <p:sldId id="496" r:id="rId4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408">
          <p15:clr>
            <a:srgbClr val="A4A3A4"/>
          </p15:clr>
        </p15:guide>
        <p15:guide id="2" orient="horz" pos="3600">
          <p15:clr>
            <a:srgbClr val="A4A3A4"/>
          </p15:clr>
        </p15:guide>
        <p15:guide id="3" orient="horz" pos="912" userDrawn="1">
          <p15:clr>
            <a:srgbClr val="A4A3A4"/>
          </p15:clr>
        </p15:guide>
        <p15:guide id="4" orient="horz" pos="3360">
          <p15:clr>
            <a:srgbClr val="A4A3A4"/>
          </p15:clr>
        </p15:guide>
        <p15:guide id="5" pos="5616">
          <p15:clr>
            <a:srgbClr val="A4A3A4"/>
          </p15:clr>
        </p15:guide>
        <p15:guide id="6" pos="4320" userDrawn="1">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7D7D8"/>
    <a:srgbClr val="797B7E"/>
    <a:srgbClr val="ECECEC"/>
    <a:srgbClr val="58595B"/>
    <a:srgbClr val="005C74"/>
    <a:srgbClr val="CACACA"/>
    <a:srgbClr val="B60000"/>
    <a:srgbClr val="0000FF"/>
    <a:srgbClr val="214E91"/>
    <a:srgbClr val="CCCC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020" autoAdjust="0"/>
    <p:restoredTop sz="90909" autoAdjust="0"/>
  </p:normalViewPr>
  <p:slideViewPr>
    <p:cSldViewPr>
      <p:cViewPr varScale="1">
        <p:scale>
          <a:sx n="80" d="100"/>
          <a:sy n="80" d="100"/>
        </p:scale>
        <p:origin x="1544" y="192"/>
      </p:cViewPr>
      <p:guideLst>
        <p:guide orient="horz" pos="3408"/>
        <p:guide orient="horz" pos="3600"/>
        <p:guide orient="horz" pos="912"/>
        <p:guide orient="horz" pos="3360"/>
        <p:guide pos="5616"/>
        <p:guide pos="4320"/>
      </p:guideLst>
    </p:cSldViewPr>
  </p:slideViewPr>
  <p:outlineViewPr>
    <p:cViewPr>
      <p:scale>
        <a:sx n="33" d="100"/>
        <a:sy n="33" d="100"/>
      </p:scale>
      <p:origin x="0" y="-9726"/>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73" d="100"/>
          <a:sy n="73" d="100"/>
        </p:scale>
        <p:origin x="1992" y="84"/>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4.xml"/><Relationship Id="rId18" Type="http://schemas.openxmlformats.org/officeDocument/2006/relationships/slide" Target="slides/slide9.xml"/><Relationship Id="rId26" Type="http://schemas.openxmlformats.org/officeDocument/2006/relationships/slide" Target="slides/slide17.xml"/><Relationship Id="rId39" Type="http://schemas.openxmlformats.org/officeDocument/2006/relationships/slide" Target="slides/slide30.xml"/><Relationship Id="rId21" Type="http://schemas.openxmlformats.org/officeDocument/2006/relationships/slide" Target="slides/slide12.xml"/><Relationship Id="rId34" Type="http://schemas.openxmlformats.org/officeDocument/2006/relationships/slide" Target="slides/slide25.xml"/><Relationship Id="rId42" Type="http://schemas.openxmlformats.org/officeDocument/2006/relationships/slide" Target="slides/slide33.xml"/><Relationship Id="rId47" Type="http://schemas.openxmlformats.org/officeDocument/2006/relationships/viewProps" Target="viewProps.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7.xml"/><Relationship Id="rId29" Type="http://schemas.openxmlformats.org/officeDocument/2006/relationships/slide" Target="slides/slide20.xml"/><Relationship Id="rId11" Type="http://schemas.openxmlformats.org/officeDocument/2006/relationships/slide" Target="slides/slide2.xml"/><Relationship Id="rId24" Type="http://schemas.openxmlformats.org/officeDocument/2006/relationships/slide" Target="slides/slide15.xml"/><Relationship Id="rId32" Type="http://schemas.openxmlformats.org/officeDocument/2006/relationships/slide" Target="slides/slide23.xml"/><Relationship Id="rId37" Type="http://schemas.openxmlformats.org/officeDocument/2006/relationships/slide" Target="slides/slide28.xml"/><Relationship Id="rId40" Type="http://schemas.openxmlformats.org/officeDocument/2006/relationships/slide" Target="slides/slide31.xml"/><Relationship Id="rId45" Type="http://schemas.openxmlformats.org/officeDocument/2006/relationships/handoutMaster" Target="handoutMasters/handoutMaster1.xml"/><Relationship Id="rId5" Type="http://schemas.openxmlformats.org/officeDocument/2006/relationships/slideMaster" Target="slideMasters/slideMaster5.xml"/><Relationship Id="rId15" Type="http://schemas.openxmlformats.org/officeDocument/2006/relationships/slide" Target="slides/slide6.xml"/><Relationship Id="rId23" Type="http://schemas.openxmlformats.org/officeDocument/2006/relationships/slide" Target="slides/slide14.xml"/><Relationship Id="rId28" Type="http://schemas.openxmlformats.org/officeDocument/2006/relationships/slide" Target="slides/slide19.xml"/><Relationship Id="rId36" Type="http://schemas.openxmlformats.org/officeDocument/2006/relationships/slide" Target="slides/slide27.xml"/><Relationship Id="rId49" Type="http://schemas.openxmlformats.org/officeDocument/2006/relationships/tableStyles" Target="tableStyles.xml"/><Relationship Id="rId10" Type="http://schemas.openxmlformats.org/officeDocument/2006/relationships/slide" Target="slides/slide1.xml"/><Relationship Id="rId19" Type="http://schemas.openxmlformats.org/officeDocument/2006/relationships/slide" Target="slides/slide10.xml"/><Relationship Id="rId31" Type="http://schemas.openxmlformats.org/officeDocument/2006/relationships/slide" Target="slides/slide22.xml"/><Relationship Id="rId44" Type="http://schemas.openxmlformats.org/officeDocument/2006/relationships/notesMaster" Target="notesMasters/notesMaster1.xml"/><Relationship Id="rId4" Type="http://schemas.openxmlformats.org/officeDocument/2006/relationships/slideMaster" Target="slideMasters/slideMaster4.xml"/><Relationship Id="rId9" Type="http://schemas.openxmlformats.org/officeDocument/2006/relationships/slideMaster" Target="slideMasters/slideMaster9.xml"/><Relationship Id="rId14" Type="http://schemas.openxmlformats.org/officeDocument/2006/relationships/slide" Target="slides/slide5.xml"/><Relationship Id="rId22" Type="http://schemas.openxmlformats.org/officeDocument/2006/relationships/slide" Target="slides/slide13.xml"/><Relationship Id="rId27" Type="http://schemas.openxmlformats.org/officeDocument/2006/relationships/slide" Target="slides/slide18.xml"/><Relationship Id="rId30" Type="http://schemas.openxmlformats.org/officeDocument/2006/relationships/slide" Target="slides/slide21.xml"/><Relationship Id="rId35" Type="http://schemas.openxmlformats.org/officeDocument/2006/relationships/slide" Target="slides/slide26.xml"/><Relationship Id="rId43" Type="http://schemas.openxmlformats.org/officeDocument/2006/relationships/slide" Target="slides/slide34.xml"/><Relationship Id="rId48" Type="http://schemas.openxmlformats.org/officeDocument/2006/relationships/theme" Target="theme/theme1.xml"/><Relationship Id="rId8" Type="http://schemas.openxmlformats.org/officeDocument/2006/relationships/slideMaster" Target="slideMasters/slideMaster8.xml"/><Relationship Id="rId3" Type="http://schemas.openxmlformats.org/officeDocument/2006/relationships/slideMaster" Target="slideMasters/slideMaster3.xml"/><Relationship Id="rId12" Type="http://schemas.openxmlformats.org/officeDocument/2006/relationships/slide" Target="slides/slide3.xml"/><Relationship Id="rId17" Type="http://schemas.openxmlformats.org/officeDocument/2006/relationships/slide" Target="slides/slide8.xml"/><Relationship Id="rId25" Type="http://schemas.openxmlformats.org/officeDocument/2006/relationships/slide" Target="slides/slide16.xml"/><Relationship Id="rId33" Type="http://schemas.openxmlformats.org/officeDocument/2006/relationships/slide" Target="slides/slide24.xml"/><Relationship Id="rId38" Type="http://schemas.openxmlformats.org/officeDocument/2006/relationships/slide" Target="slides/slide29.xml"/><Relationship Id="rId46" Type="http://schemas.openxmlformats.org/officeDocument/2006/relationships/presProps" Target="presProps.xml"/><Relationship Id="rId20" Type="http://schemas.openxmlformats.org/officeDocument/2006/relationships/slide" Target="slides/slide11.xml"/><Relationship Id="rId41" Type="http://schemas.openxmlformats.org/officeDocument/2006/relationships/slide" Target="slides/slide32.xml"/><Relationship Id="rId1" Type="http://schemas.openxmlformats.org/officeDocument/2006/relationships/slideMaster" Target="slideMasters/slideMaster1.xml"/><Relationship Id="rId6" Type="http://schemas.openxmlformats.org/officeDocument/2006/relationships/slideMaster" Target="slideMasters/slideMaster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724CCBF-31CF-4FCA-A5B4-50142834420A}" type="datetimeFigureOut">
              <a:rPr lang="en-US" smtClean="0"/>
              <a:t>10/22/21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E6895618-5249-4F12-80E4-2F3A0FD18481}" type="slidenum">
              <a:rPr lang="en-US" smtClean="0"/>
              <a:t>‹N›</a:t>
            </a:fld>
            <a:endParaRPr lang="en-US"/>
          </a:p>
        </p:txBody>
      </p:sp>
    </p:spTree>
    <p:extLst>
      <p:ext uri="{BB962C8B-B14F-4D97-AF65-F5344CB8AC3E}">
        <p14:creationId xmlns:p14="http://schemas.microsoft.com/office/powerpoint/2010/main" val="47211054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84B720-C9F6-4BFC-BC5C-B1B8D70204DA}" type="datetimeFigureOut">
              <a:rPr lang="en-US" smtClean="0"/>
              <a:t>10/22/21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003D02-7E89-4EBF-B123-9C334E1BFEF7}" type="slidenum">
              <a:rPr lang="en-US" smtClean="0"/>
              <a:t>‹N›</a:t>
            </a:fld>
            <a:endParaRPr lang="en-US"/>
          </a:p>
        </p:txBody>
      </p:sp>
    </p:spTree>
    <p:extLst>
      <p:ext uri="{BB962C8B-B14F-4D97-AF65-F5344CB8AC3E}">
        <p14:creationId xmlns:p14="http://schemas.microsoft.com/office/powerpoint/2010/main" val="6189045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a:t>
            </a:fld>
            <a:endParaRPr lang="en-US"/>
          </a:p>
        </p:txBody>
      </p:sp>
    </p:spTree>
    <p:extLst>
      <p:ext uri="{BB962C8B-B14F-4D97-AF65-F5344CB8AC3E}">
        <p14:creationId xmlns:p14="http://schemas.microsoft.com/office/powerpoint/2010/main" val="237433348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22</a:t>
            </a:fld>
            <a:endParaRPr lang="en-US"/>
          </a:p>
        </p:txBody>
      </p:sp>
    </p:spTree>
    <p:extLst>
      <p:ext uri="{BB962C8B-B14F-4D97-AF65-F5344CB8AC3E}">
        <p14:creationId xmlns:p14="http://schemas.microsoft.com/office/powerpoint/2010/main" val="9376144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24</a:t>
            </a:fld>
            <a:endParaRPr lang="en-US"/>
          </a:p>
        </p:txBody>
      </p:sp>
    </p:spTree>
    <p:extLst>
      <p:ext uri="{BB962C8B-B14F-4D97-AF65-F5344CB8AC3E}">
        <p14:creationId xmlns:p14="http://schemas.microsoft.com/office/powerpoint/2010/main" val="34561474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26</a:t>
            </a:fld>
            <a:endParaRPr lang="en-US"/>
          </a:p>
        </p:txBody>
      </p:sp>
    </p:spTree>
    <p:extLst>
      <p:ext uri="{BB962C8B-B14F-4D97-AF65-F5344CB8AC3E}">
        <p14:creationId xmlns:p14="http://schemas.microsoft.com/office/powerpoint/2010/main" val="279843705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27</a:t>
            </a:fld>
            <a:endParaRPr lang="en-US"/>
          </a:p>
        </p:txBody>
      </p:sp>
    </p:spTree>
    <p:extLst>
      <p:ext uri="{BB962C8B-B14F-4D97-AF65-F5344CB8AC3E}">
        <p14:creationId xmlns:p14="http://schemas.microsoft.com/office/powerpoint/2010/main" val="191722398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29</a:t>
            </a:fld>
            <a:endParaRPr lang="en-US"/>
          </a:p>
        </p:txBody>
      </p:sp>
    </p:spTree>
    <p:extLst>
      <p:ext uri="{BB962C8B-B14F-4D97-AF65-F5344CB8AC3E}">
        <p14:creationId xmlns:p14="http://schemas.microsoft.com/office/powerpoint/2010/main" val="20218515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31</a:t>
            </a:fld>
            <a:endParaRPr lang="en-US"/>
          </a:p>
        </p:txBody>
      </p:sp>
    </p:spTree>
    <p:extLst>
      <p:ext uri="{BB962C8B-B14F-4D97-AF65-F5344CB8AC3E}">
        <p14:creationId xmlns:p14="http://schemas.microsoft.com/office/powerpoint/2010/main" val="35677685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32</a:t>
            </a:fld>
            <a:endParaRPr lang="en-US"/>
          </a:p>
        </p:txBody>
      </p:sp>
    </p:spTree>
    <p:extLst>
      <p:ext uri="{BB962C8B-B14F-4D97-AF65-F5344CB8AC3E}">
        <p14:creationId xmlns:p14="http://schemas.microsoft.com/office/powerpoint/2010/main" val="2869236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3</a:t>
            </a:fld>
            <a:endParaRPr lang="en-US"/>
          </a:p>
        </p:txBody>
      </p:sp>
    </p:spTree>
    <p:extLst>
      <p:ext uri="{BB962C8B-B14F-4D97-AF65-F5344CB8AC3E}">
        <p14:creationId xmlns:p14="http://schemas.microsoft.com/office/powerpoint/2010/main" val="14634664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7</a:t>
            </a:fld>
            <a:endParaRPr lang="en-US"/>
          </a:p>
        </p:txBody>
      </p:sp>
    </p:spTree>
    <p:extLst>
      <p:ext uri="{BB962C8B-B14F-4D97-AF65-F5344CB8AC3E}">
        <p14:creationId xmlns:p14="http://schemas.microsoft.com/office/powerpoint/2010/main" val="10458969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8</a:t>
            </a:fld>
            <a:endParaRPr lang="en-US"/>
          </a:p>
        </p:txBody>
      </p:sp>
    </p:spTree>
    <p:extLst>
      <p:ext uri="{BB962C8B-B14F-4D97-AF65-F5344CB8AC3E}">
        <p14:creationId xmlns:p14="http://schemas.microsoft.com/office/powerpoint/2010/main" val="27298373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9</a:t>
            </a:fld>
            <a:endParaRPr lang="en-US"/>
          </a:p>
        </p:txBody>
      </p:sp>
    </p:spTree>
    <p:extLst>
      <p:ext uri="{BB962C8B-B14F-4D97-AF65-F5344CB8AC3E}">
        <p14:creationId xmlns:p14="http://schemas.microsoft.com/office/powerpoint/2010/main" val="33017539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10</a:t>
            </a:fld>
            <a:endParaRPr lang="en-US"/>
          </a:p>
        </p:txBody>
      </p:sp>
    </p:spTree>
    <p:extLst>
      <p:ext uri="{BB962C8B-B14F-4D97-AF65-F5344CB8AC3E}">
        <p14:creationId xmlns:p14="http://schemas.microsoft.com/office/powerpoint/2010/main" val="276676754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11</a:t>
            </a:fld>
            <a:endParaRPr lang="en-US"/>
          </a:p>
        </p:txBody>
      </p:sp>
    </p:spTree>
    <p:extLst>
      <p:ext uri="{BB962C8B-B14F-4D97-AF65-F5344CB8AC3E}">
        <p14:creationId xmlns:p14="http://schemas.microsoft.com/office/powerpoint/2010/main" val="7988868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13</a:t>
            </a:fld>
            <a:endParaRPr lang="en-US"/>
          </a:p>
        </p:txBody>
      </p:sp>
    </p:spTree>
    <p:extLst>
      <p:ext uri="{BB962C8B-B14F-4D97-AF65-F5344CB8AC3E}">
        <p14:creationId xmlns:p14="http://schemas.microsoft.com/office/powerpoint/2010/main" val="34993550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5D003D02-7E89-4EBF-B123-9C334E1BFEF7}" type="slidenum">
              <a:rPr lang="en-US" smtClean="0"/>
              <a:t>15</a:t>
            </a:fld>
            <a:endParaRPr lang="en-US"/>
          </a:p>
        </p:txBody>
      </p:sp>
    </p:spTree>
    <p:extLst>
      <p:ext uri="{BB962C8B-B14F-4D97-AF65-F5344CB8AC3E}">
        <p14:creationId xmlns:p14="http://schemas.microsoft.com/office/powerpoint/2010/main" val="8339767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156028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White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White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White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White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White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No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idx="1"/>
          </p:nvPr>
        </p:nvSpPr>
        <p:spPr>
          <a:xfrm>
            <a:off x="457200" y="990600"/>
            <a:ext cx="8229600" cy="5562600"/>
          </a:xfrm>
          <a:prstGeom prst="rect">
            <a:avLst/>
          </a:prstGeom>
        </p:spPr>
        <p:txBody>
          <a:bodyPr/>
          <a:lstStyle>
            <a:lvl1pPr marL="0" indent="0">
              <a:spcAft>
                <a:spcPts val="800"/>
              </a:spcAft>
              <a:buFont typeface="Arial" panose="020B0604020202020204" pitchFamily="34" charset="0"/>
              <a:buNone/>
              <a:defRPr sz="2400"/>
            </a:lvl1pPr>
            <a:lvl2pPr marL="742950" indent="-285750">
              <a:spcAft>
                <a:spcPts val="800"/>
              </a:spcAft>
              <a:buFont typeface="Arial" panose="020B0604020202020204" pitchFamily="34" charset="0"/>
              <a:buChar char="•"/>
              <a:defRPr sz="2000"/>
            </a:lvl2pPr>
            <a:lvl3pPr marL="1143000" indent="-228600">
              <a:spcAft>
                <a:spcPts val="800"/>
              </a:spcAft>
              <a:buFont typeface="Arial" panose="020B0604020202020204" pitchFamily="34" charset="0"/>
              <a:buChar char="•"/>
              <a:defRPr sz="1800"/>
            </a:lvl3pPr>
            <a:lvl4pPr marL="1600200" indent="-228600">
              <a:spcAft>
                <a:spcPts val="800"/>
              </a:spcAft>
              <a:buFont typeface="Arial" panose="020B0604020202020204" pitchFamily="34" charset="0"/>
              <a:buChar char="•"/>
              <a:defRPr sz="1600"/>
            </a:lvl4pPr>
            <a:lvl5pPr marL="2057400" indent="-22860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7" hasCustomPrompt="1"/>
          </p:nvPr>
        </p:nvSpPr>
        <p:spPr>
          <a:xfrm>
            <a:off x="3465912" y="6605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38010410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NoBar-Six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533400" y="106680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533400" y="201168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533400" y="2880360"/>
            <a:ext cx="8153400" cy="6858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533400" y="3672840"/>
            <a:ext cx="8153400" cy="8382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533400" y="4617720"/>
            <a:ext cx="8153400" cy="9144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533400" y="5638800"/>
            <a:ext cx="8153400" cy="76200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56202352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NoBar-12 Content Placeholders">
    <p:spTree>
      <p:nvGrpSpPr>
        <p:cNvPr id="1" name=""/>
        <p:cNvGrpSpPr/>
        <p:nvPr/>
      </p:nvGrpSpPr>
      <p:grpSpPr>
        <a:xfrm>
          <a:off x="0" y="0"/>
          <a:ext cx="0" cy="0"/>
          <a:chOff x="0" y="0"/>
          <a:chExt cx="0" cy="0"/>
        </a:xfrm>
      </p:grpSpPr>
      <p:sp>
        <p:nvSpPr>
          <p:cNvPr id="2" name="Slide Title"/>
          <p:cNvSpPr>
            <a:spLocks noGrp="1"/>
          </p:cNvSpPr>
          <p:nvPr>
            <p:ph type="title"/>
          </p:nvPr>
        </p:nvSpPr>
        <p:spPr>
          <a:xfrm>
            <a:off x="0" y="228600"/>
            <a:ext cx="9144000" cy="639762"/>
          </a:xfrm>
          <a:prstGeom prst="rect">
            <a:avLst/>
          </a:prstGeom>
        </p:spPr>
        <p:txBody>
          <a:bodyPr/>
          <a:lstStyle>
            <a:lvl1pPr>
              <a:defRPr lang="en-US" sz="3600" dirty="0">
                <a:solidFill>
                  <a:schemeClr val="bg2"/>
                </a:solidFill>
              </a:defRPr>
            </a:lvl1pPr>
          </a:lstStyle>
          <a:p>
            <a:pPr lvl="0"/>
            <a:r>
              <a:rPr lang="en-US" dirty="0"/>
              <a:t>Click to edit Master title style</a:t>
            </a:r>
          </a:p>
        </p:txBody>
      </p:sp>
      <p:sp>
        <p:nvSpPr>
          <p:cNvPr id="8" name="Content Placeholder 1"/>
          <p:cNvSpPr>
            <a:spLocks noGrp="1"/>
          </p:cNvSpPr>
          <p:nvPr>
            <p:ph sz="quarter" idx="12"/>
          </p:nvPr>
        </p:nvSpPr>
        <p:spPr>
          <a:xfrm>
            <a:off x="159416" y="1066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2"/>
          <p:cNvSpPr>
            <a:spLocks noGrp="1"/>
          </p:cNvSpPr>
          <p:nvPr>
            <p:ph sz="quarter" idx="13"/>
          </p:nvPr>
        </p:nvSpPr>
        <p:spPr>
          <a:xfrm>
            <a:off x="159416" y="19812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3"/>
          <p:cNvSpPr>
            <a:spLocks noGrp="1"/>
          </p:cNvSpPr>
          <p:nvPr>
            <p:ph sz="quarter" idx="14"/>
          </p:nvPr>
        </p:nvSpPr>
        <p:spPr>
          <a:xfrm>
            <a:off x="159416" y="28956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4"/>
          <p:cNvSpPr>
            <a:spLocks noGrp="1"/>
          </p:cNvSpPr>
          <p:nvPr>
            <p:ph sz="quarter" idx="15"/>
          </p:nvPr>
        </p:nvSpPr>
        <p:spPr>
          <a:xfrm>
            <a:off x="159416" y="38100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5"/>
          <p:cNvSpPr>
            <a:spLocks noGrp="1"/>
          </p:cNvSpPr>
          <p:nvPr>
            <p:ph sz="quarter" idx="10"/>
          </p:nvPr>
        </p:nvSpPr>
        <p:spPr>
          <a:xfrm>
            <a:off x="159416" y="47244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6"/>
          <p:cNvSpPr>
            <a:spLocks noGrp="1"/>
          </p:cNvSpPr>
          <p:nvPr>
            <p:ph sz="quarter" idx="11"/>
          </p:nvPr>
        </p:nvSpPr>
        <p:spPr>
          <a:xfrm>
            <a:off x="159416" y="5638800"/>
            <a:ext cx="4114800" cy="82296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Content Placeholder 7"/>
          <p:cNvSpPr>
            <a:spLocks noGrp="1"/>
          </p:cNvSpPr>
          <p:nvPr>
            <p:ph sz="quarter" idx="18"/>
          </p:nvPr>
        </p:nvSpPr>
        <p:spPr>
          <a:xfrm>
            <a:off x="4800600" y="1066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dirty="0"/>
              <a:t>Click to edit Master text styles</a:t>
            </a:r>
          </a:p>
          <a:p>
            <a:pPr marL="800100" lvl="1" indent="-342900">
              <a:spcAft>
                <a:spcPts val="800"/>
              </a:spcAft>
              <a:buFont typeface="Arial" panose="020B0604020202020204" pitchFamily="34" charset="0"/>
              <a:buChar char="•"/>
            </a:pPr>
            <a:r>
              <a:rPr lang="en-US" dirty="0"/>
              <a:t>Second level</a:t>
            </a:r>
          </a:p>
          <a:p>
            <a:pPr marL="1200150" lvl="2" indent="-285750">
              <a:spcAft>
                <a:spcPts val="800"/>
              </a:spcAft>
              <a:buFont typeface="Arial" panose="020B0604020202020204" pitchFamily="34" charset="0"/>
            </a:pPr>
            <a:r>
              <a:rPr lang="en-US" dirty="0"/>
              <a:t>Third level</a:t>
            </a:r>
          </a:p>
          <a:p>
            <a:pPr marL="1657350" lvl="3" indent="-285750">
              <a:spcAft>
                <a:spcPts val="800"/>
              </a:spcAft>
              <a:buFont typeface="Arial" panose="020B0604020202020204" pitchFamily="34" charset="0"/>
              <a:buChar char="•"/>
            </a:pPr>
            <a:r>
              <a:rPr lang="en-US" dirty="0"/>
              <a:t>Fourth level</a:t>
            </a:r>
          </a:p>
          <a:p>
            <a:pPr marL="2114550" lvl="4" indent="-285750">
              <a:spcAft>
                <a:spcPts val="800"/>
              </a:spcAft>
              <a:buFont typeface="Arial" panose="020B0604020202020204" pitchFamily="34" charset="0"/>
              <a:buChar char="•"/>
            </a:pPr>
            <a:r>
              <a:rPr lang="en-US" dirty="0"/>
              <a:t>Fifth level</a:t>
            </a:r>
          </a:p>
        </p:txBody>
      </p:sp>
      <p:sp>
        <p:nvSpPr>
          <p:cNvPr id="19" name="Content Placeholder 8"/>
          <p:cNvSpPr>
            <a:spLocks noGrp="1"/>
          </p:cNvSpPr>
          <p:nvPr>
            <p:ph sz="quarter" idx="19"/>
          </p:nvPr>
        </p:nvSpPr>
        <p:spPr>
          <a:xfrm>
            <a:off x="4800600" y="19812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1" name="Content Placeholder 9"/>
          <p:cNvSpPr>
            <a:spLocks noGrp="1"/>
          </p:cNvSpPr>
          <p:nvPr>
            <p:ph sz="quarter" idx="20"/>
          </p:nvPr>
        </p:nvSpPr>
        <p:spPr>
          <a:xfrm>
            <a:off x="4800600" y="28956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3" name="Content Placeholder 10"/>
          <p:cNvSpPr>
            <a:spLocks noGrp="1"/>
          </p:cNvSpPr>
          <p:nvPr>
            <p:ph sz="quarter" idx="21"/>
          </p:nvPr>
        </p:nvSpPr>
        <p:spPr>
          <a:xfrm>
            <a:off x="4800600" y="38100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5" name="Content Placeholder 11"/>
          <p:cNvSpPr>
            <a:spLocks noGrp="1"/>
          </p:cNvSpPr>
          <p:nvPr>
            <p:ph sz="quarter" idx="22"/>
          </p:nvPr>
        </p:nvSpPr>
        <p:spPr>
          <a:xfrm>
            <a:off x="4800600" y="47244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27" name="Content Placeholder 12"/>
          <p:cNvSpPr>
            <a:spLocks noGrp="1"/>
          </p:cNvSpPr>
          <p:nvPr>
            <p:ph sz="quarter" idx="23"/>
          </p:nvPr>
        </p:nvSpPr>
        <p:spPr>
          <a:xfrm>
            <a:off x="4800600" y="5638800"/>
            <a:ext cx="4114800" cy="822960"/>
          </a:xfrm>
          <a:prstGeom prst="rect">
            <a:avLst/>
          </a:prstGeom>
        </p:spPr>
        <p:txBody>
          <a:bodyPr/>
          <a:lstStyle>
            <a:lvl1pPr>
              <a:defRPr lang="en-US" sz="2400" smtClean="0"/>
            </a:lvl1pPr>
            <a:lvl2pPr>
              <a:defRPr lang="en-US" sz="2000" smtClean="0"/>
            </a:lvl2pPr>
            <a:lvl3pPr>
              <a:defRPr lang="en-US" sz="1800" smtClean="0"/>
            </a:lvl3pPr>
            <a:lvl4pPr>
              <a:defRPr lang="en-US" sz="1600" smtClean="0"/>
            </a:lvl4pPr>
            <a:lvl5pPr>
              <a:defRPr lang="en-US" sz="1600"/>
            </a:lvl5pPr>
          </a:lstStyle>
          <a:p>
            <a:pPr marL="0" lvl="0" indent="0">
              <a:spcAft>
                <a:spcPts val="800"/>
              </a:spcAft>
              <a:buFont typeface="Arial" panose="020B0604020202020204" pitchFamily="34" charset="0"/>
              <a:buNone/>
            </a:pPr>
            <a:r>
              <a:rPr lang="en-US"/>
              <a:t>Click to edit Master text styles</a:t>
            </a:r>
          </a:p>
          <a:p>
            <a:pPr marL="800100" lvl="1" indent="-342900">
              <a:spcAft>
                <a:spcPts val="800"/>
              </a:spcAft>
              <a:buFont typeface="Arial" panose="020B0604020202020204" pitchFamily="34" charset="0"/>
              <a:buChar char="•"/>
            </a:pPr>
            <a:r>
              <a:rPr lang="en-US"/>
              <a:t>Second level</a:t>
            </a:r>
          </a:p>
          <a:p>
            <a:pPr marL="1200150" lvl="2" indent="-285750">
              <a:spcAft>
                <a:spcPts val="800"/>
              </a:spcAft>
              <a:buFont typeface="Arial" panose="020B0604020202020204" pitchFamily="34" charset="0"/>
            </a:pPr>
            <a:r>
              <a:rPr lang="en-US"/>
              <a:t>Third level</a:t>
            </a:r>
          </a:p>
          <a:p>
            <a:pPr marL="1657350" lvl="3" indent="-285750">
              <a:spcAft>
                <a:spcPts val="800"/>
              </a:spcAft>
              <a:buFont typeface="Arial" panose="020B0604020202020204" pitchFamily="34" charset="0"/>
              <a:buChar char="•"/>
            </a:pPr>
            <a:r>
              <a:rPr lang="en-US"/>
              <a:t>Fourth level</a:t>
            </a:r>
          </a:p>
          <a:p>
            <a:pPr marL="2114550" lvl="4" indent="-285750">
              <a:spcAft>
                <a:spcPts val="800"/>
              </a:spcAft>
              <a:buFont typeface="Arial" panose="020B0604020202020204" pitchFamily="34" charset="0"/>
              <a:buChar char="•"/>
            </a:pPr>
            <a:r>
              <a:rPr lang="en-US"/>
              <a:t>Fifth level</a:t>
            </a:r>
          </a:p>
        </p:txBody>
      </p:sp>
      <p:sp>
        <p:nvSpPr>
          <p:cNvPr id="13" name="Jump Link"/>
          <p:cNvSpPr>
            <a:spLocks noGrp="1"/>
          </p:cNvSpPr>
          <p:nvPr>
            <p:ph type="body" sz="quarter" idx="17" hasCustomPrompt="1"/>
          </p:nvPr>
        </p:nvSpPr>
        <p:spPr>
          <a:xfrm>
            <a:off x="3467512"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1" name="Photo Credit"/>
          <p:cNvSpPr>
            <a:spLocks noGrp="1"/>
          </p:cNvSpPr>
          <p:nvPr>
            <p:ph type="body" sz="quarter" idx="16"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9805406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No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11879768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No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5612"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Jump Link"/>
          <p:cNvSpPr>
            <a:spLocks noGrp="1"/>
          </p:cNvSpPr>
          <p:nvPr>
            <p:ph type="body" sz="quarter" idx="17" hasCustomPrompt="1"/>
          </p:nvPr>
        </p:nvSpPr>
        <p:spPr>
          <a:xfrm>
            <a:off x="3465912" y="65532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8740734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Red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124200" y="3429000"/>
            <a:ext cx="6019800" cy="1752600"/>
          </a:xfrm>
          <a:prstGeom prst="rect">
            <a:avLst/>
          </a:prstGeom>
          <a:solidFill>
            <a:srgbClr val="52525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3276600" y="35052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276600" y="4190999"/>
            <a:ext cx="5699760" cy="914400"/>
          </a:xfrm>
          <a:prstGeom prst="rect">
            <a:avLst/>
          </a:prstGeom>
        </p:spPr>
        <p:txBody>
          <a:bodyPr/>
          <a:lstStyle>
            <a:lvl1pPr marL="0" indent="0" algn="r">
              <a:buNone/>
              <a:defRPr sz="2800" b="0">
                <a:solidFill>
                  <a:schemeClr val="bg1"/>
                </a:solidFill>
                <a:latin typeface="+mj-lt"/>
              </a:defRPr>
            </a:lvl1pPr>
            <a:lvl2pPr marL="457200" indent="0" algn="r">
              <a:buNone/>
              <a:defRPr sz="2400" b="0">
                <a:solidFill>
                  <a:schemeClr val="bg1"/>
                </a:solidFill>
                <a:latin typeface="ArumSans Bd" panose="020B0B04010000020C00" pitchFamily="34" charset="0"/>
              </a:defRPr>
            </a:lvl2pPr>
            <a:lvl3pPr marL="914400" indent="0" algn="r">
              <a:buNone/>
              <a:defRPr sz="2400" b="0">
                <a:solidFill>
                  <a:schemeClr val="bg1"/>
                </a:solidFill>
                <a:latin typeface="ArumSans Bd" panose="020B0B04010000020C00" pitchFamily="34" charset="0"/>
              </a:defRPr>
            </a:lvl3pPr>
            <a:lvl4pPr marL="1371600" indent="0" algn="r">
              <a:buNone/>
              <a:defRPr sz="2400" b="0">
                <a:solidFill>
                  <a:schemeClr val="bg1"/>
                </a:solidFill>
                <a:latin typeface="ArumSans Bd" panose="020B0B04010000020C00" pitchFamily="34" charset="0"/>
              </a:defRPr>
            </a:lvl4pPr>
            <a:lvl5pPr marL="1828800" indent="0" algn="r">
              <a:buNone/>
              <a:defRPr sz="2400" b="0">
                <a:solidFill>
                  <a:schemeClr val="bg1"/>
                </a:solidFill>
                <a:latin typeface="ArumSans Bd" panose="020B0B04010000020C00" pitchFamily="34" charset="0"/>
              </a:defRPr>
            </a:lvl5pPr>
          </a:lstStyle>
          <a:p>
            <a:pPr lvl="0"/>
            <a:r>
              <a:rPr lang="en-US" dirty="0"/>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10"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rgbClr val="6A6A6A"/>
                </a:solidFill>
              </a:defRPr>
            </a:lvl1pPr>
          </a:lstStyle>
          <a:p>
            <a:pPr lvl="0"/>
            <a:r>
              <a:rPr lang="en-US" dirty="0"/>
              <a:t>Click to edit Master text styles</a:t>
            </a:r>
          </a:p>
        </p:txBody>
      </p:sp>
    </p:spTree>
    <p:extLst>
      <p:ext uri="{BB962C8B-B14F-4D97-AF65-F5344CB8AC3E}">
        <p14:creationId xmlns:p14="http://schemas.microsoft.com/office/powerpoint/2010/main" val="348068660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No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Jump Link"/>
          <p:cNvSpPr>
            <a:spLocks noGrp="1"/>
          </p:cNvSpPr>
          <p:nvPr>
            <p:ph type="body" sz="quarter" idx="17" hasCustomPrompt="1"/>
          </p:nvPr>
        </p:nvSpPr>
        <p:spPr>
          <a:xfrm>
            <a:off x="3465912" y="601980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58737704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No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Jump Link"/>
          <p:cNvSpPr>
            <a:spLocks noGrp="1"/>
          </p:cNvSpPr>
          <p:nvPr>
            <p:ph type="body" sz="quarter" idx="13" hasCustomPrompt="1"/>
          </p:nvPr>
        </p:nvSpPr>
        <p:spPr>
          <a:xfrm>
            <a:off x="4999894"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9750495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No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488875"/>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49100426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No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8" name="Jump Link"/>
          <p:cNvSpPr>
            <a:spLocks noGrp="1"/>
          </p:cNvSpPr>
          <p:nvPr>
            <p:ph type="body" sz="quarter" idx="12" hasCustomPrompt="1"/>
          </p:nvPr>
        </p:nvSpPr>
        <p:spPr>
          <a:xfrm>
            <a:off x="3357063" y="510540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1326611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No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1"/>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Video Credit Here</a:t>
            </a:r>
          </a:p>
        </p:txBody>
      </p:sp>
    </p:spTree>
    <p:extLst>
      <p:ext uri="{BB962C8B-B14F-4D97-AF65-F5344CB8AC3E}">
        <p14:creationId xmlns:p14="http://schemas.microsoft.com/office/powerpoint/2010/main" val="19874173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5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950720"/>
            <a:ext cx="8229600" cy="1097280"/>
          </a:xfrm>
          <a:prstGeom prst="rect">
            <a:avLst/>
          </a:prstGeom>
        </p:spPr>
        <p:txBody>
          <a:bodyPr anchor="ctr"/>
          <a:lstStyle>
            <a:lvl1pPr>
              <a:defRPr sz="4800" b="1">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3124200"/>
            <a:ext cx="8229600" cy="2743200"/>
          </a:xfrm>
          <a:prstGeom prst="rect">
            <a:avLst/>
          </a:prstGeom>
        </p:spPr>
        <p:txBody>
          <a:bodyPr/>
          <a:lstStyle>
            <a:lvl1pPr marL="0" indent="0" algn="ctr">
              <a:spcBef>
                <a:spcPts val="600"/>
              </a:spcBef>
              <a:spcAft>
                <a:spcPts val="600"/>
              </a:spcAft>
              <a:buFont typeface="Arial" panose="020B0604020202020204" pitchFamily="34" charset="0"/>
              <a:buNone/>
              <a:defRPr sz="4000" b="1">
                <a:solidFill>
                  <a:srgbClr val="005C74"/>
                </a:solidFill>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18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400">
                <a:latin typeface="+mj-lt"/>
                <a:ea typeface="Verdana" panose="020B0604030504040204" pitchFamily="34" charset="0"/>
                <a:cs typeface="Verdana" panose="020B0604030504040204" pitchFamily="34" charset="0"/>
              </a:defRPr>
            </a:lvl5pPr>
          </a:lstStyle>
          <a:p>
            <a:pPr lvl="0"/>
            <a:r>
              <a:rPr lang="en-US" dirty="0"/>
              <a:t>Click to edit Master text styles</a:t>
            </a:r>
          </a:p>
        </p:txBody>
      </p:sp>
      <p:sp>
        <p:nvSpPr>
          <p:cNvPr id="2" name="Rectangle 1"/>
          <p:cNvSpPr/>
          <p:nvPr userDrawn="1"/>
        </p:nvSpPr>
        <p:spPr>
          <a:xfrm>
            <a:off x="7817427" y="6303818"/>
            <a:ext cx="1295400" cy="381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23242989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467512" y="6477000"/>
            <a:ext cx="2208976"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86265536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24688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4008120"/>
            <a:ext cx="8229600" cy="23164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4"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1" name="Text Placeholder 10"/>
          <p:cNvSpPr>
            <a:spLocks noGrp="1"/>
          </p:cNvSpPr>
          <p:nvPr>
            <p:ph type="body" sz="quarter" idx="15"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20430181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4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393192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754880" y="1447800"/>
            <a:ext cx="3931920" cy="487680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14"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1" name="Text Placeholder 10"/>
          <p:cNvSpPr>
            <a:spLocks noGrp="1"/>
          </p:cNvSpPr>
          <p:nvPr>
            <p:ph type="body" sz="quarter" idx="15"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32067666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2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109728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64160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92684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5212080"/>
            <a:ext cx="8229600" cy="11887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ext Placeholder 4"/>
          <p:cNvSpPr>
            <a:spLocks noGrp="1"/>
          </p:cNvSpPr>
          <p:nvPr>
            <p:ph type="body" sz="quarter" idx="16"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3" name="Text Placeholder 10"/>
          <p:cNvSpPr>
            <a:spLocks noGrp="1"/>
          </p:cNvSpPr>
          <p:nvPr>
            <p:ph type="body" sz="quarter" idx="17"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41180014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edTagline-Gray BG, Title-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49530" y="3581400"/>
            <a:ext cx="561594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a:t>Click to edit Master title style</a:t>
            </a:r>
            <a:endParaRPr lang="en-US" dirty="0"/>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36828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3_RedBar-Title and Content">
    <p:spTree>
      <p:nvGrpSpPr>
        <p:cNvPr id="1" name=""/>
        <p:cNvGrpSpPr/>
        <p:nvPr/>
      </p:nvGrpSpPr>
      <p:grpSpPr>
        <a:xfrm>
          <a:off x="0" y="0"/>
          <a:ext cx="0" cy="0"/>
          <a:chOff x="0" y="0"/>
          <a:chExt cx="0" cy="0"/>
        </a:xfrm>
      </p:grpSpPr>
      <p:sp>
        <p:nvSpPr>
          <p:cNvPr id="6" name="Slide Title"/>
          <p:cNvSpPr>
            <a:spLocks noGrp="1"/>
          </p:cNvSpPr>
          <p:nvPr>
            <p:ph type="title"/>
          </p:nvPr>
        </p:nvSpPr>
        <p:spPr>
          <a:xfrm>
            <a:off x="457200" y="152400"/>
            <a:ext cx="8229600" cy="1097280"/>
          </a:xfrm>
          <a:prstGeom prst="rect">
            <a:avLst/>
          </a:prstGeom>
        </p:spPr>
        <p:txBody>
          <a:bodyPr anchor="ctr"/>
          <a:lstStyle>
            <a:lvl1pPr algn="l">
              <a:defRPr sz="4000" b="1">
                <a:solidFill>
                  <a:srgbClr val="005C74"/>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Content Placeholder 1"/>
          <p:cNvSpPr>
            <a:spLocks noGrp="1"/>
          </p:cNvSpPr>
          <p:nvPr>
            <p:ph idx="1"/>
          </p:nvPr>
        </p:nvSpPr>
        <p:spPr>
          <a:xfrm>
            <a:off x="457200" y="144780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1"/>
          <p:cNvSpPr>
            <a:spLocks noGrp="1"/>
          </p:cNvSpPr>
          <p:nvPr>
            <p:ph idx="13"/>
          </p:nvPr>
        </p:nvSpPr>
        <p:spPr>
          <a:xfrm>
            <a:off x="457200" y="230124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
          <p:cNvSpPr>
            <a:spLocks noGrp="1"/>
          </p:cNvSpPr>
          <p:nvPr>
            <p:ph idx="14"/>
          </p:nvPr>
        </p:nvSpPr>
        <p:spPr>
          <a:xfrm>
            <a:off x="457200" y="315468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Content Placeholder 1"/>
          <p:cNvSpPr>
            <a:spLocks noGrp="1"/>
          </p:cNvSpPr>
          <p:nvPr>
            <p:ph idx="15"/>
          </p:nvPr>
        </p:nvSpPr>
        <p:spPr>
          <a:xfrm>
            <a:off x="457200" y="400812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
          <p:cNvSpPr>
            <a:spLocks noGrp="1"/>
          </p:cNvSpPr>
          <p:nvPr>
            <p:ph idx="16"/>
          </p:nvPr>
        </p:nvSpPr>
        <p:spPr>
          <a:xfrm>
            <a:off x="457200" y="486156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
          <p:cNvSpPr>
            <a:spLocks noGrp="1"/>
          </p:cNvSpPr>
          <p:nvPr>
            <p:ph idx="17"/>
          </p:nvPr>
        </p:nvSpPr>
        <p:spPr>
          <a:xfrm>
            <a:off x="457200" y="5715000"/>
            <a:ext cx="8229600" cy="731520"/>
          </a:xfrm>
          <a:prstGeom prst="rect">
            <a:avLst/>
          </a:prstGeom>
        </p:spPr>
        <p:txBody>
          <a:bodyPr/>
          <a:lstStyle>
            <a:lvl1pPr marL="0" indent="0">
              <a:spcBef>
                <a:spcPts val="600"/>
              </a:spcBef>
              <a:spcAft>
                <a:spcPts val="600"/>
              </a:spcAft>
              <a:buFont typeface="Arial" panose="020B0604020202020204" pitchFamily="34" charset="0"/>
              <a:buNone/>
              <a:defRPr sz="3200">
                <a:latin typeface="+mj-lt"/>
                <a:ea typeface="Verdana" panose="020B0604030504040204" pitchFamily="34" charset="0"/>
                <a:cs typeface="Verdana" panose="020B0604030504040204" pitchFamily="34" charset="0"/>
              </a:defRPr>
            </a:lvl1pPr>
            <a:lvl2pPr marL="457200" indent="-342900">
              <a:spcBef>
                <a:spcPts val="600"/>
              </a:spcBef>
              <a:spcAft>
                <a:spcPts val="600"/>
              </a:spcAft>
              <a:buClr>
                <a:schemeClr val="tx1"/>
              </a:buClr>
              <a:buFont typeface="Arial" panose="020B0604020202020204" pitchFamily="34" charset="0"/>
              <a:buChar char="•"/>
              <a:defRPr sz="2800">
                <a:latin typeface="+mj-lt"/>
                <a:ea typeface="Verdana" panose="020B0604030504040204" pitchFamily="34" charset="0"/>
                <a:cs typeface="Verdana" panose="020B0604030504040204" pitchFamily="34" charset="0"/>
              </a:defRPr>
            </a:lvl2pPr>
            <a:lvl3pPr marL="822960" indent="-274320">
              <a:spcBef>
                <a:spcPts val="600"/>
              </a:spcBef>
              <a:spcAft>
                <a:spcPts val="600"/>
              </a:spcAft>
              <a:buClr>
                <a:schemeClr val="tx1"/>
              </a:buClr>
              <a:buFont typeface="Arial" panose="020B0604020202020204" pitchFamily="34" charset="0"/>
              <a:buChar char="•"/>
              <a:defRPr sz="2400">
                <a:latin typeface="+mj-lt"/>
                <a:ea typeface="Verdana" panose="020B0604030504040204" pitchFamily="34" charset="0"/>
                <a:cs typeface="Verdana" panose="020B0604030504040204" pitchFamily="34" charset="0"/>
              </a:defRPr>
            </a:lvl3pPr>
            <a:lvl4pPr marL="1188720" indent="-274320">
              <a:spcBef>
                <a:spcPts val="600"/>
              </a:spcBef>
              <a:spcAft>
                <a:spcPts val="600"/>
              </a:spcAft>
              <a:buClr>
                <a:schemeClr val="tx1"/>
              </a:buClr>
              <a:buFont typeface="Arial" panose="020B0604020202020204" pitchFamily="34" charset="0"/>
              <a:buChar char="•"/>
              <a:defRPr sz="2000">
                <a:latin typeface="+mj-lt"/>
                <a:ea typeface="Verdana" panose="020B0604030504040204" pitchFamily="34" charset="0"/>
                <a:cs typeface="Verdana" panose="020B0604030504040204" pitchFamily="34" charset="0"/>
              </a:defRPr>
            </a:lvl4pPr>
            <a:lvl5pPr marL="1554480" indent="-228600">
              <a:spcBef>
                <a:spcPts val="600"/>
              </a:spcBef>
              <a:spcAft>
                <a:spcPts val="600"/>
              </a:spcAft>
              <a:buClr>
                <a:schemeClr val="tx1"/>
              </a:buClr>
              <a:buFont typeface="Arial" panose="020B0604020202020204" pitchFamily="34" charset="0"/>
              <a:buChar char="•"/>
              <a:defRPr sz="1600">
                <a:latin typeface="+mj-lt"/>
                <a:ea typeface="Verdana" panose="020B0604030504040204" pitchFamily="34" charset="0"/>
                <a:cs typeface="Verdana" panose="020B060403050404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Text Placeholder 4"/>
          <p:cNvSpPr>
            <a:spLocks noGrp="1"/>
          </p:cNvSpPr>
          <p:nvPr>
            <p:ph type="body" sz="quarter" idx="18" hasCustomPrompt="1"/>
          </p:nvPr>
        </p:nvSpPr>
        <p:spPr>
          <a:xfrm>
            <a:off x="3463640" y="6477000"/>
            <a:ext cx="2212848" cy="182880"/>
          </a:xfrm>
          <a:prstGeom prst="rect">
            <a:avLst/>
          </a:prstGeom>
        </p:spPr>
        <p:txBody>
          <a:bodyPr lIns="0" tIns="0" rIns="0" bIns="0"/>
          <a:lstStyle>
            <a:lvl1pPr marL="0" indent="0" algn="ctr">
              <a:buNone/>
              <a:defRPr sz="1000"/>
            </a:lvl1pPr>
          </a:lstStyle>
          <a:p>
            <a:pPr lvl="0"/>
            <a:r>
              <a:rPr lang="en-US" dirty="0"/>
              <a:t>Add “Access the text alternative for slide images.”</a:t>
            </a:r>
          </a:p>
        </p:txBody>
      </p:sp>
      <p:sp>
        <p:nvSpPr>
          <p:cNvPr id="15" name="Text Placeholder 10"/>
          <p:cNvSpPr>
            <a:spLocks noGrp="1"/>
          </p:cNvSpPr>
          <p:nvPr>
            <p:ph type="body" sz="quarter" idx="19" hasCustomPrompt="1"/>
          </p:nvPr>
        </p:nvSpPr>
        <p:spPr>
          <a:xfrm>
            <a:off x="6473952" y="6705600"/>
            <a:ext cx="2670048" cy="155448"/>
          </a:xfrm>
          <a:prstGeom prst="rect">
            <a:avLst/>
          </a:prstGeom>
        </p:spPr>
        <p:txBody>
          <a:bodyPr wrap="none" lIns="0" tIns="0" rIns="45720" bIns="0"/>
          <a:lstStyle>
            <a:lvl1pPr marL="0" indent="0" algn="r">
              <a:buNone/>
              <a:defRPr sz="800">
                <a:solidFill>
                  <a:schemeClr val="bg1"/>
                </a:solidFill>
              </a:defRPr>
            </a:lvl1pPr>
          </a:lstStyle>
          <a:p>
            <a:pPr lvl="0"/>
            <a:r>
              <a:rPr lang="en-US" dirty="0"/>
              <a:t>Insert Photo Credit Here</a:t>
            </a:r>
          </a:p>
        </p:txBody>
      </p:sp>
    </p:spTree>
    <p:extLst>
      <p:ext uri="{BB962C8B-B14F-4D97-AF65-F5344CB8AC3E}">
        <p14:creationId xmlns:p14="http://schemas.microsoft.com/office/powerpoint/2010/main" val="110641145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RedBar-Two Content">
    <p:spTree>
      <p:nvGrpSpPr>
        <p:cNvPr id="1" name=""/>
        <p:cNvGrpSpPr/>
        <p:nvPr/>
      </p:nvGrpSpPr>
      <p:grpSpPr>
        <a:xfrm>
          <a:off x="0" y="0"/>
          <a:ext cx="0" cy="0"/>
          <a:chOff x="0" y="0"/>
          <a:chExt cx="0" cy="0"/>
        </a:xfrm>
      </p:grpSpPr>
      <p:sp>
        <p:nvSpPr>
          <p:cNvPr id="7" name="Slide Title"/>
          <p:cNvSpPr>
            <a:spLocks noGrp="1"/>
          </p:cNvSpPr>
          <p:nvPr>
            <p:ph type="title"/>
          </p:nvPr>
        </p:nvSpPr>
        <p:spPr>
          <a:xfrm>
            <a:off x="-1" y="228600"/>
            <a:ext cx="9144001"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Content Placeholder 1"/>
          <p:cNvSpPr>
            <a:spLocks noGrp="1"/>
          </p:cNvSpPr>
          <p:nvPr>
            <p:ph sz="half" idx="1"/>
          </p:nvPr>
        </p:nvSpPr>
        <p:spPr>
          <a:xfrm>
            <a:off x="457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2"/>
          <p:cNvSpPr>
            <a:spLocks noGrp="1"/>
          </p:cNvSpPr>
          <p:nvPr>
            <p:ph sz="half" idx="2"/>
          </p:nvPr>
        </p:nvSpPr>
        <p:spPr>
          <a:xfrm>
            <a:off x="4648200" y="914400"/>
            <a:ext cx="4038600" cy="5615940"/>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Jump Link"/>
          <p:cNvSpPr>
            <a:spLocks noGrp="1"/>
          </p:cNvSpPr>
          <p:nvPr>
            <p:ph type="body" sz="quarter" idx="12" hasCustomPrompt="1"/>
          </p:nvPr>
        </p:nvSpPr>
        <p:spPr>
          <a:xfrm>
            <a:off x="335706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0"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31940190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RedBar-Two-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4912202"/>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Jump Link"/>
          <p:cNvSpPr>
            <a:spLocks noGrp="1"/>
          </p:cNvSpPr>
          <p:nvPr>
            <p:ph type="body" sz="quarter" idx="12" hasCustomPrompt="1"/>
          </p:nvPr>
        </p:nvSpPr>
        <p:spPr>
          <a:xfrm>
            <a:off x="3273243" y="65294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2"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75055679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Bar-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1"/>
          <p:cNvSpPr>
            <a:spLocks noGrp="1"/>
          </p:cNvSpPr>
          <p:nvPr>
            <p:ph sz="half" idx="2"/>
          </p:nvPr>
        </p:nvSpPr>
        <p:spPr>
          <a:xfrm>
            <a:off x="457201" y="16002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2"/>
          <p:cNvSpPr>
            <a:spLocks noGrp="1"/>
          </p:cNvSpPr>
          <p:nvPr>
            <p:ph sz="quarter" idx="4"/>
          </p:nvPr>
        </p:nvSpPr>
        <p:spPr>
          <a:xfrm>
            <a:off x="4645026" y="16002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Header 3"/>
          <p:cNvSpPr>
            <a:spLocks noGrp="1"/>
          </p:cNvSpPr>
          <p:nvPr>
            <p:ph type="body" sz="quarter" idx="12"/>
          </p:nvPr>
        </p:nvSpPr>
        <p:spPr>
          <a:xfrm>
            <a:off x="457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4" name="Content Placeholder 3"/>
          <p:cNvSpPr>
            <a:spLocks noGrp="1"/>
          </p:cNvSpPr>
          <p:nvPr>
            <p:ph sz="half" idx="14"/>
          </p:nvPr>
        </p:nvSpPr>
        <p:spPr>
          <a:xfrm>
            <a:off x="457200" y="4191000"/>
            <a:ext cx="4040188"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Header 4"/>
          <p:cNvSpPr>
            <a:spLocks noGrp="1"/>
          </p:cNvSpPr>
          <p:nvPr>
            <p:ph type="body" sz="quarter" idx="13"/>
          </p:nvPr>
        </p:nvSpPr>
        <p:spPr>
          <a:xfrm>
            <a:off x="4648200" y="3581400"/>
            <a:ext cx="4038600" cy="609600"/>
          </a:xfrm>
          <a:prstGeom prst="rect">
            <a:avLst/>
          </a:prstGeom>
        </p:spPr>
        <p:txBody>
          <a:bodyPr anchor="b"/>
          <a:lstStyle>
            <a:lvl1pPr>
              <a:defRPr lang="en-US" sz="20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15" name="Content Placeholder 4"/>
          <p:cNvSpPr>
            <a:spLocks noGrp="1"/>
          </p:cNvSpPr>
          <p:nvPr>
            <p:ph sz="quarter" idx="15"/>
          </p:nvPr>
        </p:nvSpPr>
        <p:spPr>
          <a:xfrm>
            <a:off x="4645025" y="4191000"/>
            <a:ext cx="4041775" cy="1752600"/>
          </a:xfrm>
          <a:prstGeom prst="rect">
            <a:avLst/>
          </a:prstGeom>
        </p:spPr>
        <p:txBody>
          <a:bodyPr/>
          <a:lstStyle>
            <a:lvl1pPr marL="0" indent="0">
              <a:spcAft>
                <a:spcPts val="800"/>
              </a:spcAft>
              <a:buFont typeface="Arial" panose="020B0604020202020204" pitchFamily="34" charset="0"/>
              <a:buNone/>
              <a:defRPr sz="2000"/>
            </a:lvl1pPr>
            <a:lvl2pPr marL="742950" indent="-285750">
              <a:spcAft>
                <a:spcPts val="800"/>
              </a:spcAft>
              <a:buFont typeface="Arial" panose="020B0604020202020204" pitchFamily="34" charset="0"/>
              <a:buChar char="•"/>
              <a:defRPr sz="1800"/>
            </a:lvl2pPr>
            <a:lvl3pPr marL="1200150" indent="-285750">
              <a:spcAft>
                <a:spcPts val="800"/>
              </a:spcAft>
              <a:buFont typeface="Arial" panose="020B0604020202020204" pitchFamily="34" charset="0"/>
              <a:buChar char="•"/>
              <a:defRPr sz="1600"/>
            </a:lvl3pPr>
            <a:lvl4pPr marL="1657350" indent="-285750">
              <a:spcAft>
                <a:spcPts val="800"/>
              </a:spcAft>
              <a:buFont typeface="Arial" panose="020B0604020202020204" pitchFamily="34" charset="0"/>
              <a:buChar char="•"/>
              <a:defRPr sz="1400"/>
            </a:lvl4pPr>
            <a:lvl5pPr marL="2114550" indent="-285750">
              <a:spcAft>
                <a:spcPts val="800"/>
              </a:spcAft>
              <a:buFont typeface="Arial" panose="020B0604020202020204" pitchFamily="34" charset="0"/>
              <a:buChar char="•"/>
              <a:defRPr sz="1400"/>
            </a:lvl5pPr>
            <a:lvl6pPr>
              <a:defRPr sz="1600"/>
            </a:lvl6pPr>
            <a:lvl7pPr>
              <a:defRPr sz="1600"/>
            </a:lvl7pPr>
            <a:lvl8pPr>
              <a:defRPr sz="1600"/>
            </a:lvl8pPr>
            <a:lvl9pP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Jump Link"/>
          <p:cNvSpPr>
            <a:spLocks noGrp="1"/>
          </p:cNvSpPr>
          <p:nvPr>
            <p:ph type="body" sz="quarter" idx="16" hasCustomPrompt="1"/>
          </p:nvPr>
        </p:nvSpPr>
        <p:spPr>
          <a:xfrm>
            <a:off x="3357063" y="5996050"/>
            <a:ext cx="2429874"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1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2079248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Bar-Content with Lef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457201"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457201"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357505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502643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8"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485390049"/>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Bar-Content with Right Side-Caption">
    <p:spTree>
      <p:nvGrpSpPr>
        <p:cNvPr id="1" name=""/>
        <p:cNvGrpSpPr/>
        <p:nvPr/>
      </p:nvGrpSpPr>
      <p:grpSpPr>
        <a:xfrm>
          <a:off x="0" y="0"/>
          <a:ext cx="0" cy="0"/>
          <a:chOff x="0" y="0"/>
          <a:chExt cx="0" cy="0"/>
        </a:xfrm>
      </p:grpSpPr>
      <p:sp>
        <p:nvSpPr>
          <p:cNvPr id="2" name="Slide Title"/>
          <p:cNvSpPr>
            <a:spLocks noGrp="1"/>
          </p:cNvSpPr>
          <p:nvPr>
            <p:ph type="title"/>
          </p:nvPr>
        </p:nvSpPr>
        <p:spPr>
          <a:xfrm>
            <a:off x="5678487" y="304800"/>
            <a:ext cx="3008313" cy="838200"/>
          </a:xfrm>
          <a:prstGeom prst="rect">
            <a:avLst/>
          </a:prstGeom>
        </p:spPr>
        <p:txBody>
          <a:bodyPr anchor="b"/>
          <a:lstStyle>
            <a:lvl1pPr algn="l">
              <a:defRPr sz="18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5678487" y="1143000"/>
            <a:ext cx="3008313" cy="53340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3" name="Content Placeholder 1"/>
          <p:cNvSpPr>
            <a:spLocks noGrp="1"/>
          </p:cNvSpPr>
          <p:nvPr>
            <p:ph idx="1"/>
          </p:nvPr>
        </p:nvSpPr>
        <p:spPr>
          <a:xfrm>
            <a:off x="457200" y="304800"/>
            <a:ext cx="5111751" cy="6179819"/>
          </a:xfrm>
          <a:prstGeom prst="rect">
            <a:avLst/>
          </a:prstGeom>
        </p:spPr>
        <p:txBody>
          <a:bodyPr/>
          <a:lstStyle>
            <a:lvl1pPr marL="0" indent="0">
              <a:spcAft>
                <a:spcPts val="800"/>
              </a:spcAft>
              <a:buFont typeface="Arial" panose="020B0604020202020204" pitchFamily="34" charset="0"/>
              <a:buNone/>
              <a:defRPr sz="2400"/>
            </a:lvl1pPr>
            <a:lvl2pPr marL="800100" indent="-342900">
              <a:spcAft>
                <a:spcPts val="800"/>
              </a:spcAft>
              <a:buFont typeface="Arial" panose="020B0604020202020204" pitchFamily="34" charset="0"/>
              <a:buChar char="•"/>
              <a:defRPr sz="2000"/>
            </a:lvl2pPr>
            <a:lvl3pPr marL="1200150" indent="-285750">
              <a:spcAft>
                <a:spcPts val="800"/>
              </a:spcAft>
              <a:buFont typeface="Arial" panose="020B0604020202020204" pitchFamily="34" charset="0"/>
              <a:buChar char="•"/>
              <a:defRPr sz="1800"/>
            </a:lvl3pPr>
            <a:lvl4pPr marL="1657350" indent="-285750">
              <a:spcAft>
                <a:spcPts val="800"/>
              </a:spcAft>
              <a:buFont typeface="Arial" panose="020B0604020202020204" pitchFamily="34" charset="0"/>
              <a:buChar char="•"/>
              <a:defRPr sz="1600"/>
            </a:lvl4pPr>
            <a:lvl5pPr marL="2114550" indent="-285750">
              <a:spcAft>
                <a:spcPts val="800"/>
              </a:spcAft>
              <a:buFont typeface="Arial" panose="020B0604020202020204" pitchFamily="34" charset="0"/>
              <a:buChar char="•"/>
              <a:defRPr sz="1600"/>
            </a:lvl5pPr>
            <a:lvl6pPr>
              <a:defRPr sz="2000"/>
            </a:lvl6pPr>
            <a:lvl7pPr>
              <a:defRPr sz="2000"/>
            </a:lvl7pPr>
            <a:lvl8pPr>
              <a:defRPr sz="2000"/>
            </a:lvl8pPr>
            <a:lvl9pPr>
              <a:defRPr sz="20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Jump Link"/>
          <p:cNvSpPr>
            <a:spLocks noGrp="1"/>
          </p:cNvSpPr>
          <p:nvPr>
            <p:ph type="body" sz="quarter" idx="12" hasCustomPrompt="1"/>
          </p:nvPr>
        </p:nvSpPr>
        <p:spPr>
          <a:xfrm>
            <a:off x="1908587" y="65294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916435126"/>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Bar-Picture with Caption">
    <p:spTree>
      <p:nvGrpSpPr>
        <p:cNvPr id="1" name=""/>
        <p:cNvGrpSpPr/>
        <p:nvPr/>
      </p:nvGrpSpPr>
      <p:grpSpPr>
        <a:xfrm>
          <a:off x="0" y="0"/>
          <a:ext cx="0" cy="0"/>
          <a:chOff x="0" y="0"/>
          <a:chExt cx="0" cy="0"/>
        </a:xfrm>
      </p:grpSpPr>
      <p:sp>
        <p:nvSpPr>
          <p:cNvPr id="2" name="Slide Title"/>
          <p:cNvSpPr>
            <a:spLocks noGrp="1"/>
          </p:cNvSpPr>
          <p:nvPr>
            <p:ph type="title"/>
          </p:nvPr>
        </p:nvSpPr>
        <p:spPr>
          <a:xfrm>
            <a:off x="1828800" y="5253037"/>
            <a:ext cx="5486400" cy="566738"/>
          </a:xfrm>
          <a:prstGeom prst="rect">
            <a:avLst/>
          </a:prstGeom>
        </p:spPr>
        <p:txBody>
          <a:bodyPr anchor="b"/>
          <a:lstStyle>
            <a:lvl1pPr algn="l">
              <a:defRPr sz="2400" b="1">
                <a:solidFill>
                  <a:schemeClr val="bg2"/>
                </a:solidFill>
                <a:latin typeface="+mj-lt"/>
              </a:defRPr>
            </a:lvl1pPr>
          </a:lstStyle>
          <a:p>
            <a:r>
              <a:rPr lang="en-US" dirty="0"/>
              <a:t>Click to edit Master title style</a:t>
            </a:r>
          </a:p>
        </p:txBody>
      </p:sp>
      <p:sp>
        <p:nvSpPr>
          <p:cNvPr id="4" name="Text Placeholder 1"/>
          <p:cNvSpPr>
            <a:spLocks noGrp="1"/>
          </p:cNvSpPr>
          <p:nvPr>
            <p:ph type="body" sz="half" idx="2"/>
          </p:nvPr>
        </p:nvSpPr>
        <p:spPr>
          <a:xfrm>
            <a:off x="1828800" y="5895975"/>
            <a:ext cx="5486400" cy="609600"/>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Picture Placeholder 1"/>
          <p:cNvSpPr>
            <a:spLocks noGrp="1"/>
          </p:cNvSpPr>
          <p:nvPr>
            <p:ph type="pic" idx="1"/>
          </p:nvPr>
        </p:nvSpPr>
        <p:spPr>
          <a:xfrm>
            <a:off x="1028700" y="128650"/>
            <a:ext cx="7086600" cy="4944623"/>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7" name="Jump Link"/>
          <p:cNvSpPr>
            <a:spLocks noGrp="1"/>
          </p:cNvSpPr>
          <p:nvPr>
            <p:ph type="body" sz="quarter" idx="16" hasCustomPrompt="1"/>
          </p:nvPr>
        </p:nvSpPr>
        <p:spPr>
          <a:xfrm>
            <a:off x="3467512" y="5081650"/>
            <a:ext cx="2208976" cy="99950"/>
          </a:xfrm>
          <a:prstGeom prst="rect">
            <a:avLst/>
          </a:prstGeom>
        </p:spPr>
        <p:txBody>
          <a:bodyPr lIns="0" tIns="0" rIns="0" bIns="0"/>
          <a:lstStyle>
            <a:lvl1pPr marL="0" indent="0" algn="ctr">
              <a:buNone/>
              <a:defRPr sz="800"/>
            </a:lvl1pPr>
          </a:lstStyle>
          <a:p>
            <a:pPr lvl="0"/>
            <a:r>
              <a:rPr lang="en-US" dirty="0"/>
              <a:t>Add “Access the text alternative for slide images.”</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157950193"/>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Bar-Title and Video">
    <p:spTree>
      <p:nvGrpSpPr>
        <p:cNvPr id="1" name=""/>
        <p:cNvGrpSpPr/>
        <p:nvPr/>
      </p:nvGrpSpPr>
      <p:grpSpPr>
        <a:xfrm>
          <a:off x="0" y="0"/>
          <a:ext cx="0" cy="0"/>
          <a:chOff x="0" y="0"/>
          <a:chExt cx="0" cy="0"/>
        </a:xfrm>
      </p:grpSpPr>
      <p:sp>
        <p:nvSpPr>
          <p:cNvPr id="2" name="Slide Title"/>
          <p:cNvSpPr>
            <a:spLocks noGrp="1"/>
          </p:cNvSpPr>
          <p:nvPr>
            <p:ph type="title"/>
          </p:nvPr>
        </p:nvSpPr>
        <p:spPr>
          <a:xfrm>
            <a:off x="-2251" y="228600"/>
            <a:ext cx="9172252" cy="609600"/>
          </a:xfrm>
          <a:prstGeom prst="rect">
            <a:avLst/>
          </a:prstGeom>
        </p:spPr>
        <p:txBody>
          <a:bodyPr/>
          <a:lstStyle>
            <a:lvl1pPr>
              <a:defRPr sz="3600">
                <a:solidFill>
                  <a:schemeClr val="bg2"/>
                </a:solidFill>
              </a:defRPr>
            </a:lvl1pPr>
          </a:lstStyle>
          <a:p>
            <a:r>
              <a:rPr lang="en-US" dirty="0"/>
              <a:t>Click to edit Master title style</a:t>
            </a:r>
          </a:p>
        </p:txBody>
      </p:sp>
      <p:sp>
        <p:nvSpPr>
          <p:cNvPr id="6" name="Media Placeholder 5"/>
          <p:cNvSpPr>
            <a:spLocks noGrp="1"/>
          </p:cNvSpPr>
          <p:nvPr>
            <p:ph type="media" sz="quarter" idx="11"/>
          </p:nvPr>
        </p:nvSpPr>
        <p:spPr>
          <a:xfrm>
            <a:off x="0" y="1066799"/>
            <a:ext cx="9144000" cy="5315957"/>
          </a:xfrm>
          <a:prstGeom prst="rect">
            <a:avLst/>
          </a:prstGeom>
        </p:spPr>
        <p:txBody>
          <a:bodyPr/>
          <a:lstStyle>
            <a:lvl1pPr marL="0" indent="0">
              <a:buNone/>
              <a:defRPr/>
            </a:lvl1pPr>
          </a:lstStyle>
          <a:p>
            <a:endParaRPr lang="en-US"/>
          </a:p>
        </p:txBody>
      </p:sp>
      <p:sp>
        <p:nvSpPr>
          <p:cNvPr id="5" name="Video Credit"/>
          <p:cNvSpPr>
            <a:spLocks noGrp="1"/>
          </p:cNvSpPr>
          <p:nvPr>
            <p:ph type="body" sz="quarter" idx="12"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Video Credit Here</a:t>
            </a:r>
          </a:p>
        </p:txBody>
      </p:sp>
    </p:spTree>
    <p:extLst>
      <p:ext uri="{BB962C8B-B14F-4D97-AF65-F5344CB8AC3E}">
        <p14:creationId xmlns:p14="http://schemas.microsoft.com/office/powerpoint/2010/main" val="246929799"/>
      </p:ext>
    </p:extLst>
  </p:cSld>
  <p:clrMapOvr>
    <a:masterClrMapping/>
  </p:clrMapOvr>
  <p:extLst>
    <p:ext uri="{DCECCB84-F9BA-43D5-87BE-67443E8EF086}">
      <p15:sldGuideLst xmlns:p15="http://schemas.microsoft.com/office/powerpoint/2012/main">
        <p15:guide id="1" orient="horz" pos="2160">
          <p15:clr>
            <a:srgbClr val="FBAE40"/>
          </p15:clr>
        </p15:guide>
        <p15:guide id="2" pos="528">
          <p15:clr>
            <a:srgbClr val="FBAE40"/>
          </p15:clr>
        </p15:guide>
        <p15:guide id="3" pos="5136">
          <p15:clr>
            <a:srgbClr val="FBAE4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No 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Tagline-Gray BG, Title-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3436620" y="3581400"/>
            <a:ext cx="569976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83350321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No Tagline-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No Tagline-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NoTagline-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1"/>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No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7"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NoTagline-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13" name="Photo Credit"/>
          <p:cNvSpPr>
            <a:spLocks noGrp="1"/>
          </p:cNvSpPr>
          <p:nvPr>
            <p:ph type="body" sz="quarter" idx="11" hasCustomPrompt="1"/>
          </p:nvPr>
        </p:nvSpPr>
        <p:spPr>
          <a:xfrm>
            <a:off x="5486400" y="6705600"/>
            <a:ext cx="3657600" cy="152400"/>
          </a:xfrm>
          <a:prstGeom prst="rect">
            <a:avLst/>
          </a:prstGeom>
        </p:spPr>
        <p:txBody>
          <a:bodyPr wrap="none" lIns="0" tIns="0" rIns="45720" bIns="0"/>
          <a:lstStyle>
            <a:lvl1pPr marL="0" indent="0" algn="r">
              <a:buNone/>
              <a:defRPr sz="800" baseline="0">
                <a:solidFill>
                  <a:srgbClr val="6A6A6A"/>
                </a:solidFill>
                <a:latin typeface="+mn-lt"/>
              </a:defRPr>
            </a:lvl1pPr>
            <a:lvl5pPr>
              <a:defRPr/>
            </a:lvl5pPr>
          </a:lstStyle>
          <a:p>
            <a:pPr lvl="0"/>
            <a:r>
              <a:rPr lang="en-US" dirty="0"/>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228600" y="3429000"/>
            <a:ext cx="510540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228600" y="4114800"/>
            <a:ext cx="510540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SmallRedBar-Gray BG, Title &amp; Subtitle Left1_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3733800" y="3581400"/>
            <a:ext cx="518160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733800" y="4260273"/>
            <a:ext cx="518160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SmallRedBar-Gray BG, Title Only Left">
    <p:spTree>
      <p:nvGrpSpPr>
        <p:cNvPr id="1" name=""/>
        <p:cNvGrpSpPr/>
        <p:nvPr/>
      </p:nvGrpSpPr>
      <p:grpSpPr>
        <a:xfrm>
          <a:off x="0" y="0"/>
          <a:ext cx="0" cy="0"/>
          <a:chOff x="0" y="0"/>
          <a:chExt cx="0" cy="0"/>
        </a:xfrm>
      </p:grpSpPr>
      <p:sp>
        <p:nvSpPr>
          <p:cNvPr id="8" name="Title background"/>
          <p:cNvSpPr/>
          <p:nvPr userDrawn="1"/>
        </p:nvSpPr>
        <p:spPr>
          <a:xfrm>
            <a:off x="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228600" y="3581400"/>
            <a:ext cx="51054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6916897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SmallRedBar-Gray BG, Title Only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3733800" y="3581400"/>
            <a:ext cx="5181600" cy="1371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0761728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SmallRedBar-SimpleTitle&amp;Subtitle">
    <p:spTree>
      <p:nvGrpSpPr>
        <p:cNvPr id="1" name=""/>
        <p:cNvGrpSpPr/>
        <p:nvPr/>
      </p:nvGrpSpPr>
      <p:grpSpPr>
        <a:xfrm>
          <a:off x="0" y="0"/>
          <a:ext cx="0" cy="0"/>
          <a:chOff x="0" y="0"/>
          <a:chExt cx="0" cy="0"/>
        </a:xfrm>
      </p:grpSpPr>
      <p:sp>
        <p:nvSpPr>
          <p:cNvPr id="2" name="Slide Title"/>
          <p:cNvSpPr>
            <a:spLocks noGrp="1"/>
          </p:cNvSpPr>
          <p:nvPr>
            <p:ph type="ctrTitle"/>
          </p:nvPr>
        </p:nvSpPr>
        <p:spPr>
          <a:xfrm>
            <a:off x="0" y="2130426"/>
            <a:ext cx="9144000" cy="1470025"/>
          </a:xfrm>
          <a:prstGeom prst="rect">
            <a:avLst/>
          </a:prstGeom>
        </p:spPr>
        <p:txBody>
          <a:bodyPr/>
          <a:lstStyle>
            <a:lvl1pPr>
              <a:defRPr sz="4800">
                <a:solidFill>
                  <a:schemeClr val="bg2"/>
                </a:solidFill>
                <a:latin typeface="+mj-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rgbClr val="6A6A6A"/>
                </a:solidFill>
                <a:latin typeface="ArumSans Regular"/>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42355271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Tagline-SimpleTitle&amp;Subtitle">
    <p:spTree>
      <p:nvGrpSpPr>
        <p:cNvPr id="1" name=""/>
        <p:cNvGrpSpPr/>
        <p:nvPr/>
      </p:nvGrpSpPr>
      <p:grpSpPr>
        <a:xfrm>
          <a:off x="0" y="0"/>
          <a:ext cx="0" cy="0"/>
          <a:chOff x="0" y="0"/>
          <a:chExt cx="0" cy="0"/>
        </a:xfrm>
      </p:grpSpPr>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9" name="Slide Title"/>
          <p:cNvSpPr>
            <a:spLocks noGrp="1"/>
          </p:cNvSpPr>
          <p:nvPr>
            <p:ph type="title"/>
          </p:nvPr>
        </p:nvSpPr>
        <p:spPr>
          <a:xfrm>
            <a:off x="762000" y="152400"/>
            <a:ext cx="7620000" cy="1097280"/>
          </a:xfrm>
          <a:prstGeom prst="rect">
            <a:avLst/>
          </a:prstGeom>
        </p:spPr>
        <p:txBody>
          <a:bodyPr anchor="ctr"/>
          <a:lstStyle>
            <a:lvl1pPr>
              <a:defRPr sz="3600" b="0">
                <a:solidFill>
                  <a:srgbClr val="B60000"/>
                </a:solidFill>
                <a:latin typeface="+mj-lt"/>
                <a:cs typeface="Arial" panose="020B0604020202020204" pitchFamily="34" charset="0"/>
              </a:defRPr>
            </a:lvl1pPr>
          </a:lstStyle>
          <a:p>
            <a:r>
              <a:rPr lang="en-US" dirty="0"/>
              <a:t>Click to edit Master title style</a:t>
            </a:r>
          </a:p>
        </p:txBody>
      </p:sp>
      <p:sp>
        <p:nvSpPr>
          <p:cNvPr id="10" name="Content Placeholder 1"/>
          <p:cNvSpPr>
            <a:spLocks noGrp="1"/>
          </p:cNvSpPr>
          <p:nvPr>
            <p:ph idx="1"/>
          </p:nvPr>
        </p:nvSpPr>
        <p:spPr>
          <a:xfrm>
            <a:off x="457200" y="1447800"/>
            <a:ext cx="8229600" cy="4754880"/>
          </a:xfrm>
          <a:prstGeom prst="rect">
            <a:avLst/>
          </a:prstGeom>
        </p:spPr>
        <p:txBody>
          <a:bodyPr/>
          <a:lstStyle>
            <a:lvl1pPr marL="0" indent="0" algn="l">
              <a:spcBef>
                <a:spcPts val="1200"/>
              </a:spcBef>
              <a:spcAft>
                <a:spcPts val="600"/>
              </a:spcAft>
              <a:buFont typeface="Arial" panose="020B0604020202020204" pitchFamily="34" charset="0"/>
              <a:buNone/>
              <a:defRPr sz="3200">
                <a:latin typeface="+mj-lt"/>
                <a:cs typeface="Arial" panose="020B0604020202020204" pitchFamily="34" charset="0"/>
              </a:defRPr>
            </a:lvl1pPr>
            <a:lvl2pPr marL="457200" indent="-342900" algn="l">
              <a:spcBef>
                <a:spcPts val="1200"/>
              </a:spcBef>
              <a:spcAft>
                <a:spcPts val="600"/>
              </a:spcAft>
              <a:buClr>
                <a:schemeClr val="tx1"/>
              </a:buClr>
              <a:buFont typeface="Arial" panose="020B0604020202020204" pitchFamily="34" charset="0"/>
              <a:buChar char="•"/>
              <a:defRPr sz="2800">
                <a:latin typeface="+mj-lt"/>
                <a:cs typeface="Arial" panose="020B0604020202020204" pitchFamily="34" charset="0"/>
              </a:defRPr>
            </a:lvl2pPr>
            <a:lvl3pPr marL="822960" indent="-274320" algn="l">
              <a:spcBef>
                <a:spcPts val="1200"/>
              </a:spcBef>
              <a:spcAft>
                <a:spcPts val="600"/>
              </a:spcAft>
              <a:buClr>
                <a:schemeClr val="tx1"/>
              </a:buClr>
              <a:buFont typeface="Arial" panose="020B0604020202020204" pitchFamily="34" charset="0"/>
              <a:buChar char="•"/>
              <a:defRPr sz="2400">
                <a:latin typeface="+mj-lt"/>
                <a:cs typeface="Arial" panose="020B0604020202020204" pitchFamily="34" charset="0"/>
              </a:defRPr>
            </a:lvl3pPr>
            <a:lvl4pPr marL="1188720" indent="-274320" algn="l">
              <a:spcBef>
                <a:spcPts val="1200"/>
              </a:spcBef>
              <a:spcAft>
                <a:spcPts val="600"/>
              </a:spcAft>
              <a:buClr>
                <a:schemeClr val="tx1"/>
              </a:buClr>
              <a:buFont typeface="Arial" panose="020B0604020202020204" pitchFamily="34" charset="0"/>
              <a:buChar char="•"/>
              <a:defRPr sz="2000">
                <a:latin typeface="+mj-lt"/>
                <a:cs typeface="Arial" panose="020B0604020202020204" pitchFamily="34" charset="0"/>
              </a:defRPr>
            </a:lvl4pPr>
            <a:lvl5pPr marL="1554480" indent="-228600" algn="l">
              <a:spcBef>
                <a:spcPts val="1200"/>
              </a:spcBef>
              <a:spcAft>
                <a:spcPts val="600"/>
              </a:spcAft>
              <a:buClr>
                <a:schemeClr val="tx1"/>
              </a:buClr>
              <a:buFont typeface="Arial" panose="020B0604020202020204" pitchFamily="34" charset="0"/>
              <a:buChar char="•"/>
              <a:defRPr sz="1600">
                <a:latin typeface="+mj-lt"/>
                <a:cs typeface="Arial" panose="020B060402020202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Text Placeholder 2" descr="©McGraw-Hill Education. All rights reserved. Authorized only for instructor use in the classroom.  No reproduction or further distribution permitted without the prior written consent of McGraw-Hill Education.&#10;"/>
          <p:cNvSpPr txBox="1">
            <a:spLocks/>
          </p:cNvSpPr>
          <p:nvPr userDrawn="1"/>
        </p:nvSpPr>
        <p:spPr>
          <a:xfrm>
            <a:off x="0" y="6721325"/>
            <a:ext cx="9144000" cy="17175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marR="0" lvl="0" indent="0" algn="l" defTabSz="457200" rtl="0" eaLnBrk="1" fontAlgn="auto" latinLnBrk="0" hangingPunct="1">
              <a:lnSpc>
                <a:spcPct val="100000"/>
              </a:lnSpc>
              <a:spcBef>
                <a:spcPct val="20000"/>
              </a:spcBef>
              <a:spcAft>
                <a:spcPts val="0"/>
              </a:spcAft>
              <a:buClrTx/>
              <a:buSzTx/>
              <a:buFont typeface="Arial"/>
              <a:buNone/>
              <a:tabLst/>
              <a:defRPr/>
            </a:pPr>
            <a:r>
              <a:rPr kumimoji="0" lang="en-US" sz="3200" b="0" i="0" u="none" strike="noStrike" kern="1200" cap="none" spc="0" normalizeH="0" baseline="0" noProof="0">
                <a:ln>
                  <a:noFill/>
                </a:ln>
                <a:solidFill>
                  <a:srgbClr val="6A6A6A"/>
                </a:solidFill>
                <a:effectLst/>
                <a:uLnTx/>
                <a:uFillTx/>
                <a:latin typeface="Calibri"/>
                <a:ea typeface="+mn-ea"/>
                <a:cs typeface="+mn-cs"/>
              </a:rPr>
              <a:t>©McGraw-Hill Education. All rights reserved. Authorized </a:t>
            </a:r>
            <a:r>
              <a:rPr lang="en-US" sz="3200" kern="1200">
                <a:solidFill>
                  <a:srgbClr val="6A6A6A"/>
                </a:solidFill>
                <a:effectLst/>
                <a:latin typeface="+mn-lt"/>
                <a:ea typeface="+mn-ea"/>
                <a:cs typeface="+mn-cs"/>
              </a:rPr>
              <a:t>only </a:t>
            </a:r>
            <a:r>
              <a:rPr kumimoji="0" lang="en-US" sz="3200" b="0" i="0" u="none" strike="noStrike" kern="1200" cap="none" spc="0" normalizeH="0" baseline="0" noProof="0">
                <a:ln>
                  <a:noFill/>
                </a:ln>
                <a:solidFill>
                  <a:srgbClr val="6A6A6A"/>
                </a:solidFill>
                <a:effectLst/>
                <a:uLnTx/>
                <a:uFillTx/>
                <a:latin typeface="Calibri"/>
                <a:ea typeface="+mn-ea"/>
                <a:cs typeface="+mn-cs"/>
              </a:rPr>
              <a:t>for instructor use in the classroom.  No reproduction or further distribution permitted without the prior written consent of McGraw-Hill Education.</a:t>
            </a:r>
          </a:p>
        </p:txBody>
      </p:sp>
    </p:spTree>
    <p:extLst>
      <p:ext uri="{BB962C8B-B14F-4D97-AF65-F5344CB8AC3E}">
        <p14:creationId xmlns:p14="http://schemas.microsoft.com/office/powerpoint/2010/main" val="38599204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SmallRedBar-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dirty="0"/>
              <a:t>Click to edit Master title style</a:t>
            </a:r>
          </a:p>
        </p:txBody>
      </p:sp>
      <p:sp>
        <p:nvSpPr>
          <p:cNvPr id="3" name="Text Placeholder 2"/>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5"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2229479169"/>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SmallRedBar-Title above text">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2775099"/>
            <a:ext cx="7772400" cy="1362075"/>
          </a:xfrm>
          <a:prstGeom prst="rect">
            <a:avLst/>
          </a:prstGeom>
        </p:spPr>
        <p:txBody>
          <a:bodyPr anchor="b" anchorCtr="0"/>
          <a:lstStyle>
            <a:lvl1pPr algn="l">
              <a:spcBef>
                <a:spcPts val="480"/>
              </a:spcBef>
              <a:defRPr sz="3600" b="1" cap="all">
                <a:solidFill>
                  <a:schemeClr val="bg2"/>
                </a:solidFill>
                <a:latin typeface="+mj-lt"/>
              </a:defRPr>
            </a:lvl1pPr>
          </a:lstStyle>
          <a:p>
            <a:r>
              <a:rPr lang="en-US" dirty="0"/>
              <a:t>Click to edit Master title style</a:t>
            </a:r>
          </a:p>
        </p:txBody>
      </p:sp>
      <p:sp>
        <p:nvSpPr>
          <p:cNvPr id="3" name="Text Placeholder 1"/>
          <p:cNvSpPr>
            <a:spLocks noGrp="1"/>
          </p:cNvSpPr>
          <p:nvPr>
            <p:ph type="body" idx="1"/>
          </p:nvPr>
        </p:nvSpPr>
        <p:spPr>
          <a:xfrm>
            <a:off x="685800" y="4138613"/>
            <a:ext cx="7772400" cy="1500187"/>
          </a:xfrm>
          <a:prstGeom prst="rect">
            <a:avLst/>
          </a:prstGeom>
        </p:spPr>
        <p:txBody>
          <a:bodyPr anchor="t" anchorCtr="0"/>
          <a:lstStyle>
            <a:lvl1pPr marL="0" indent="0">
              <a:spcBef>
                <a:spcPts val="0"/>
              </a:spcBef>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6" name="Photo Credit"/>
          <p:cNvSpPr>
            <a:spLocks noGrp="1"/>
          </p:cNvSpPr>
          <p:nvPr>
            <p:ph type="body" sz="quarter" idx="11" hasCustomPrompt="1"/>
          </p:nvPr>
        </p:nvSpPr>
        <p:spPr>
          <a:xfrm>
            <a:off x="6477000" y="6705600"/>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369556950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Blue Slide Title above text">
    <p:spTree>
      <p:nvGrpSpPr>
        <p:cNvPr id="1" name=""/>
        <p:cNvGrpSpPr/>
        <p:nvPr/>
      </p:nvGrpSpPr>
      <p:grpSpPr>
        <a:xfrm>
          <a:off x="0" y="0"/>
          <a:ext cx="0" cy="0"/>
          <a:chOff x="0" y="0"/>
          <a:chExt cx="0" cy="0"/>
        </a:xfrm>
      </p:grpSpPr>
      <p:sp>
        <p:nvSpPr>
          <p:cNvPr id="2" name="Slide Title"/>
          <p:cNvSpPr>
            <a:spLocks noGrp="1"/>
          </p:cNvSpPr>
          <p:nvPr>
            <p:ph type="ctrTitle"/>
          </p:nvPr>
        </p:nvSpPr>
        <p:spPr>
          <a:xfrm>
            <a:off x="1066800" y="1524000"/>
            <a:ext cx="7048500" cy="1470025"/>
          </a:xfrm>
          <a:prstGeom prst="rect">
            <a:avLst/>
          </a:prstGeom>
        </p:spPr>
        <p:txBody>
          <a:bodyPr/>
          <a:lstStyle>
            <a:lvl1pPr algn="l">
              <a:defRPr sz="4400">
                <a:solidFill>
                  <a:schemeClr val="bg1"/>
                </a:solidFill>
              </a:defRPr>
            </a:lvl1pPr>
          </a:lstStyle>
          <a:p>
            <a:r>
              <a:rPr lang="en-US" dirty="0"/>
              <a:t>Click to edit Master title style</a:t>
            </a:r>
          </a:p>
        </p:txBody>
      </p:sp>
      <p:sp>
        <p:nvSpPr>
          <p:cNvPr id="3" name="Subtitle 1"/>
          <p:cNvSpPr>
            <a:spLocks noGrp="1"/>
          </p:cNvSpPr>
          <p:nvPr>
            <p:ph type="subTitle" idx="1"/>
          </p:nvPr>
        </p:nvSpPr>
        <p:spPr>
          <a:xfrm>
            <a:off x="1066800" y="2971800"/>
            <a:ext cx="6400800" cy="1752600"/>
          </a:xfrm>
          <a:prstGeom prst="rect">
            <a:avLst/>
          </a:prstGeom>
        </p:spPr>
        <p:txBody>
          <a:bodyPr/>
          <a:lstStyle>
            <a:lvl1pPr marL="0" indent="0" algn="l">
              <a:buNone/>
              <a:defRPr sz="20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Tree>
    <p:extLst>
      <p:ext uri="{BB962C8B-B14F-4D97-AF65-F5344CB8AC3E}">
        <p14:creationId xmlns:p14="http://schemas.microsoft.com/office/powerpoint/2010/main" val="138872374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secHead" preserve="1">
  <p:cSld name="Blue Slide 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722313" y="2643186"/>
            <a:ext cx="7202487" cy="1362075"/>
          </a:xfrm>
          <a:prstGeom prst="rect">
            <a:avLst/>
          </a:prstGeom>
        </p:spPr>
        <p:txBody>
          <a:bodyPr anchor="t"/>
          <a:lstStyle>
            <a:lvl1pPr algn="l">
              <a:defRPr sz="4400" b="1" cap="all">
                <a:solidFill>
                  <a:schemeClr val="bg1"/>
                </a:solidFill>
              </a:defRPr>
            </a:lvl1pPr>
          </a:lstStyle>
          <a:p>
            <a:r>
              <a:rPr lang="en-US" dirty="0"/>
              <a:t>Click to edit Master title style</a:t>
            </a:r>
          </a:p>
        </p:txBody>
      </p:sp>
      <p:sp>
        <p:nvSpPr>
          <p:cNvPr id="3" name="Text Placeholder 1"/>
          <p:cNvSpPr>
            <a:spLocks noGrp="1"/>
          </p:cNvSpPr>
          <p:nvPr>
            <p:ph type="body" idx="1"/>
          </p:nvPr>
        </p:nvSpPr>
        <p:spPr>
          <a:xfrm>
            <a:off x="722313" y="1143000"/>
            <a:ext cx="7202487" cy="1500187"/>
          </a:xfrm>
          <a:prstGeom prst="rect">
            <a:avLst/>
          </a:prstGeom>
        </p:spPr>
        <p:txBody>
          <a:bodyPr anchor="b"/>
          <a:lstStyle>
            <a:lvl1pPr marL="0" indent="0">
              <a:buNone/>
              <a:defRPr sz="20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Tree>
    <p:extLst>
      <p:ext uri="{BB962C8B-B14F-4D97-AF65-F5344CB8AC3E}">
        <p14:creationId xmlns:p14="http://schemas.microsoft.com/office/powerpoint/2010/main" val="2705315049"/>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Plain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8" name="Text Placeholder 1"/>
          <p:cNvSpPr>
            <a:spLocks noGrp="1"/>
          </p:cNvSpPr>
          <p:nvPr>
            <p:ph type="body" sz="quarter" idx="12"/>
          </p:nvPr>
        </p:nvSpPr>
        <p:spPr>
          <a:xfrm>
            <a:off x="457200" y="1066800"/>
            <a:ext cx="8229600" cy="55626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
        <p:nvSpPr>
          <p:cNvPr id="7" name="Jump Link"/>
          <p:cNvSpPr>
            <a:spLocks noGrp="1"/>
          </p:cNvSpPr>
          <p:nvPr>
            <p:ph type="body" sz="quarter" idx="11" hasCustomPrompt="1"/>
          </p:nvPr>
        </p:nvSpPr>
        <p:spPr>
          <a:xfrm>
            <a:off x="3356610" y="66294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7017555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Plain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949214548"/>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Plain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7338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3434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2"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65626086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Red Bar Footer_Appendix_Title and Text">
    <p:spTree>
      <p:nvGrpSpPr>
        <p:cNvPr id="1" name=""/>
        <p:cNvGrpSpPr/>
        <p:nvPr/>
      </p:nvGrpSpPr>
      <p:grpSpPr>
        <a:xfrm>
          <a:off x="0" y="0"/>
          <a:ext cx="0" cy="0"/>
          <a:chOff x="0" y="0"/>
          <a:chExt cx="0" cy="0"/>
        </a:xfrm>
      </p:grpSpPr>
      <p:sp>
        <p:nvSpPr>
          <p:cNvPr id="6" name="Slide Title"/>
          <p:cNvSpPr>
            <a:spLocks noGrp="1"/>
          </p:cNvSpPr>
          <p:nvPr>
            <p:ph type="title"/>
          </p:nvPr>
        </p:nvSpPr>
        <p:spPr>
          <a:xfrm>
            <a:off x="0" y="228600"/>
            <a:ext cx="9144000" cy="609600"/>
          </a:xfrm>
          <a:prstGeom prst="rect">
            <a:avLst/>
          </a:prstGeom>
        </p:spPr>
        <p:txBody>
          <a:bodyPr/>
          <a:lstStyle>
            <a:lvl1pPr>
              <a:defRPr sz="3600">
                <a:solidFill>
                  <a:schemeClr val="bg2"/>
                </a:solidFill>
              </a:defRPr>
            </a:lvl1pPr>
          </a:lstStyle>
          <a:p>
            <a:r>
              <a:rPr lang="en-US" dirty="0"/>
              <a:t>Click to edit Master title style</a:t>
            </a:r>
          </a:p>
        </p:txBody>
      </p:sp>
      <p:sp>
        <p:nvSpPr>
          <p:cNvPr id="5"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
        <p:nvSpPr>
          <p:cNvPr id="8" name="Text Placeholder 1"/>
          <p:cNvSpPr>
            <a:spLocks noGrp="1"/>
          </p:cNvSpPr>
          <p:nvPr>
            <p:ph type="body" sz="quarter" idx="12"/>
          </p:nvPr>
        </p:nvSpPr>
        <p:spPr>
          <a:xfrm>
            <a:off x="457200" y="990600"/>
            <a:ext cx="8229600" cy="5410200"/>
          </a:xfrm>
          <a:prstGeom prst="rect">
            <a:avLst/>
          </a:prstGeom>
        </p:spPr>
        <p:txBody>
          <a:bodyPr/>
          <a:lstStyle>
            <a:lvl1pPr marL="0" indent="0">
              <a:spcAft>
                <a:spcPts val="800"/>
              </a:spcAft>
              <a:buNone/>
              <a:defRPr sz="2400"/>
            </a:lvl1pPr>
            <a:lvl2pPr marL="457200" indent="0">
              <a:buNone/>
              <a:defRPr sz="2400"/>
            </a:lvl2pPr>
            <a:lvl3pPr marL="914400" indent="0">
              <a:buNone/>
              <a:defRPr sz="2000"/>
            </a:lvl3pPr>
            <a:lvl4pPr marL="1371600" indent="0">
              <a:buNone/>
              <a:defRPr sz="1800"/>
            </a:lvl4pPr>
            <a:lvl5pPr marL="1828800" indent="0">
              <a:buNone/>
              <a:defRPr sz="1800"/>
            </a:lvl5pPr>
          </a:lstStyle>
          <a:p>
            <a:pPr lvl="0"/>
            <a:r>
              <a:rPr lang="en-US" dirty="0"/>
              <a:t>Click to edit Master text styles</a:t>
            </a:r>
          </a:p>
        </p:txBody>
      </p:sp>
    </p:spTree>
    <p:extLst>
      <p:ext uri="{BB962C8B-B14F-4D97-AF65-F5344CB8AC3E}">
        <p14:creationId xmlns:p14="http://schemas.microsoft.com/office/powerpoint/2010/main" val="26783692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Red Bar Footer_Appendix_2-up 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Text Placeholder 1"/>
          <p:cNvSpPr>
            <a:spLocks noGrp="1"/>
          </p:cNvSpPr>
          <p:nvPr>
            <p:ph type="body" sz="quarter" idx="12"/>
          </p:nvPr>
        </p:nvSpPr>
        <p:spPr>
          <a:xfrm>
            <a:off x="457200" y="1600200"/>
            <a:ext cx="40386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117974" cy="639762"/>
          </a:xfrm>
          <a:prstGeom prst="rect">
            <a:avLst/>
          </a:prstGeom>
        </p:spPr>
        <p:txBody>
          <a:bodyPr anchor="b"/>
          <a:lstStyle>
            <a:lvl1pPr marL="0" indent="0">
              <a:buNone/>
              <a:defRPr sz="20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5" name="Text Placeholder 2"/>
          <p:cNvSpPr>
            <a:spLocks noGrp="1"/>
          </p:cNvSpPr>
          <p:nvPr>
            <p:ph type="body" sz="quarter" idx="14"/>
          </p:nvPr>
        </p:nvSpPr>
        <p:spPr>
          <a:xfrm>
            <a:off x="4648200" y="1600200"/>
            <a:ext cx="4114800" cy="4800600"/>
          </a:xfrm>
          <a:prstGeom prst="rect">
            <a:avLst/>
          </a:prstGeom>
        </p:spPr>
        <p:txBody>
          <a:bodyPr/>
          <a:lstStyle>
            <a:lvl1pPr marL="0" indent="0">
              <a:spcAft>
                <a:spcPts val="800"/>
              </a:spcAft>
              <a:buNone/>
              <a:defRPr sz="24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13" name="Jump link"/>
          <p:cNvSpPr>
            <a:spLocks noGrp="1"/>
          </p:cNvSpPr>
          <p:nvPr>
            <p:ph type="body" sz="quarter" idx="13"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1099747849"/>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Red Bar Footer_Appendix_4-up_Comparison">
    <p:spTree>
      <p:nvGrpSpPr>
        <p:cNvPr id="1" name=""/>
        <p:cNvGrpSpPr/>
        <p:nvPr/>
      </p:nvGrpSpPr>
      <p:grpSpPr>
        <a:xfrm>
          <a:off x="0" y="0"/>
          <a:ext cx="0" cy="0"/>
          <a:chOff x="0" y="0"/>
          <a:chExt cx="0" cy="0"/>
        </a:xfrm>
      </p:grpSpPr>
      <p:sp>
        <p:nvSpPr>
          <p:cNvPr id="9" name="Slide Title"/>
          <p:cNvSpPr>
            <a:spLocks noGrp="1"/>
          </p:cNvSpPr>
          <p:nvPr>
            <p:ph type="title"/>
          </p:nvPr>
        </p:nvSpPr>
        <p:spPr>
          <a:xfrm>
            <a:off x="-20713" y="228600"/>
            <a:ext cx="9185426" cy="609600"/>
          </a:xfrm>
          <a:prstGeom prst="rect">
            <a:avLst/>
          </a:prstGeom>
        </p:spPr>
        <p:txBody>
          <a:bodyPr/>
          <a:lstStyle>
            <a:lvl1pPr>
              <a:defRPr sz="3600">
                <a:solidFill>
                  <a:schemeClr val="bg2"/>
                </a:solidFill>
              </a:defRPr>
            </a:lvl1pPr>
          </a:lstStyle>
          <a:p>
            <a:r>
              <a:rPr lang="en-US" dirty="0"/>
              <a:t>Click to edit Master title style</a:t>
            </a:r>
          </a:p>
        </p:txBody>
      </p:sp>
      <p:sp>
        <p:nvSpPr>
          <p:cNvPr id="3" name="Header 1"/>
          <p:cNvSpPr>
            <a:spLocks noGrp="1"/>
          </p:cNvSpPr>
          <p:nvPr>
            <p:ph type="body" idx="1"/>
          </p:nvPr>
        </p:nvSpPr>
        <p:spPr>
          <a:xfrm>
            <a:off x="457201" y="960438"/>
            <a:ext cx="4040188"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1"/>
          <p:cNvSpPr>
            <a:spLocks noGrp="1"/>
          </p:cNvSpPr>
          <p:nvPr>
            <p:ph type="body" sz="quarter" idx="14"/>
          </p:nvPr>
        </p:nvSpPr>
        <p:spPr>
          <a:xfrm>
            <a:off x="457200" y="1600200"/>
            <a:ext cx="4038600" cy="1981200"/>
          </a:xfrm>
          <a:prstGeom prst="rect">
            <a:avLst/>
          </a:prstGeom>
        </p:spPr>
        <p:txBody>
          <a:bodyPr/>
          <a:lstStyle>
            <a:lvl1pPr marL="0" indent="0">
              <a:spcAft>
                <a:spcPts val="800"/>
              </a:spcAft>
              <a:buNone/>
              <a:defRPr sz="200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p:txBody>
      </p:sp>
      <p:sp>
        <p:nvSpPr>
          <p:cNvPr id="5" name="Header 2"/>
          <p:cNvSpPr>
            <a:spLocks noGrp="1"/>
          </p:cNvSpPr>
          <p:nvPr>
            <p:ph type="body" sz="quarter" idx="3"/>
          </p:nvPr>
        </p:nvSpPr>
        <p:spPr>
          <a:xfrm>
            <a:off x="4645026" y="960438"/>
            <a:ext cx="4041775" cy="639762"/>
          </a:xfrm>
          <a:prstGeom prst="rect">
            <a:avLst/>
          </a:prstGeom>
        </p:spPr>
        <p:txBody>
          <a:bodyPr anchor="b"/>
          <a:lstStyle>
            <a:lvl1pPr marL="0" indent="0">
              <a:buNone/>
              <a:defRPr sz="18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3" name="Text Placeholder 2"/>
          <p:cNvSpPr>
            <a:spLocks noGrp="1"/>
          </p:cNvSpPr>
          <p:nvPr>
            <p:ph type="body" sz="quarter" idx="15"/>
          </p:nvPr>
        </p:nvSpPr>
        <p:spPr>
          <a:xfrm>
            <a:off x="4648200" y="1600200"/>
            <a:ext cx="4038600" cy="19812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7" name="Header 3"/>
          <p:cNvSpPr>
            <a:spLocks noGrp="1"/>
          </p:cNvSpPr>
          <p:nvPr>
            <p:ph type="body" sz="quarter" idx="12"/>
          </p:nvPr>
        </p:nvSpPr>
        <p:spPr>
          <a:xfrm>
            <a:off x="457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5" name="Text Placeholder 3"/>
          <p:cNvSpPr>
            <a:spLocks noGrp="1"/>
          </p:cNvSpPr>
          <p:nvPr>
            <p:ph type="body" sz="quarter" idx="16"/>
          </p:nvPr>
        </p:nvSpPr>
        <p:spPr>
          <a:xfrm>
            <a:off x="457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0" name="Header 4"/>
          <p:cNvSpPr>
            <a:spLocks noGrp="1"/>
          </p:cNvSpPr>
          <p:nvPr>
            <p:ph type="body" sz="quarter" idx="13"/>
          </p:nvPr>
        </p:nvSpPr>
        <p:spPr>
          <a:xfrm>
            <a:off x="4648200" y="3657600"/>
            <a:ext cx="4038600" cy="609600"/>
          </a:xfrm>
          <a:prstGeom prst="rect">
            <a:avLst/>
          </a:prstGeom>
        </p:spPr>
        <p:txBody>
          <a:bodyPr anchor="b"/>
          <a:lstStyle>
            <a:lvl1pPr>
              <a:defRPr lang="en-US" sz="1800" b="1" kern="1200" dirty="0">
                <a:solidFill>
                  <a:schemeClr val="tx1"/>
                </a:solidFill>
                <a:latin typeface="+mn-lt"/>
                <a:ea typeface="+mn-ea"/>
                <a:cs typeface="+mn-cs"/>
              </a:defRPr>
            </a:lvl1pPr>
          </a:lstStyle>
          <a:p>
            <a:pPr marL="0" lvl="0" indent="0" algn="l" defTabSz="457200" rtl="0" eaLnBrk="1" latinLnBrk="0" hangingPunct="1">
              <a:spcBef>
                <a:spcPct val="20000"/>
              </a:spcBef>
              <a:buFont typeface="Arial"/>
              <a:buNone/>
            </a:pPr>
            <a:r>
              <a:rPr lang="en-US" dirty="0"/>
              <a:t>Click to edit Master text styles</a:t>
            </a:r>
          </a:p>
        </p:txBody>
      </p:sp>
      <p:sp>
        <p:nvSpPr>
          <p:cNvPr id="27" name="Text Placeholder 4"/>
          <p:cNvSpPr>
            <a:spLocks noGrp="1"/>
          </p:cNvSpPr>
          <p:nvPr>
            <p:ph type="body" sz="quarter" idx="17"/>
          </p:nvPr>
        </p:nvSpPr>
        <p:spPr>
          <a:xfrm>
            <a:off x="4648200" y="4267200"/>
            <a:ext cx="4038600" cy="2133600"/>
          </a:xfrm>
          <a:prstGeom prst="rect">
            <a:avLst/>
          </a:prstGeom>
        </p:spPr>
        <p:txBody>
          <a:bodyPr/>
          <a:lstStyle>
            <a:lvl1pPr marL="0" indent="0">
              <a:spcAft>
                <a:spcPts val="800"/>
              </a:spcAft>
              <a:buNone/>
              <a:defRPr sz="2000"/>
            </a:lvl1pPr>
          </a:lstStyle>
          <a:p>
            <a:pPr lvl="0"/>
            <a:r>
              <a:rPr lang="en-US" dirty="0"/>
              <a:t>Click to edit Master text styles</a:t>
            </a:r>
          </a:p>
        </p:txBody>
      </p:sp>
      <p:sp>
        <p:nvSpPr>
          <p:cNvPr id="18" name="Jump Link"/>
          <p:cNvSpPr>
            <a:spLocks noGrp="1"/>
          </p:cNvSpPr>
          <p:nvPr>
            <p:ph type="body" sz="quarter" idx="11" hasCustomPrompt="1"/>
          </p:nvPr>
        </p:nvSpPr>
        <p:spPr>
          <a:xfrm>
            <a:off x="3356610" y="6477000"/>
            <a:ext cx="2430780" cy="152400"/>
          </a:xfrm>
          <a:prstGeom prst="rect">
            <a:avLst/>
          </a:prstGeom>
        </p:spPr>
        <p:txBody>
          <a:bodyPr/>
          <a:lstStyle>
            <a:lvl1pPr marL="0" indent="0" algn="ctr">
              <a:buNone/>
              <a:defRPr sz="800" baseline="0">
                <a:solidFill>
                  <a:srgbClr val="6A6A6A"/>
                </a:solidFill>
              </a:defRPr>
            </a:lvl1pPr>
          </a:lstStyle>
          <a:p>
            <a:pPr lvl="0"/>
            <a:r>
              <a:rPr lang="en-US" dirty="0"/>
              <a:t>Add “Return to previous slide.”</a:t>
            </a:r>
          </a:p>
        </p:txBody>
      </p:sp>
    </p:spTree>
    <p:extLst>
      <p:ext uri="{BB962C8B-B14F-4D97-AF65-F5344CB8AC3E}">
        <p14:creationId xmlns:p14="http://schemas.microsoft.com/office/powerpoint/2010/main" val="31123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Tagline-Text above Title">
    <p:spTree>
      <p:nvGrpSpPr>
        <p:cNvPr id="1" name=""/>
        <p:cNvGrpSpPr/>
        <p:nvPr/>
      </p:nvGrpSpPr>
      <p:grpSpPr>
        <a:xfrm>
          <a:off x="0" y="0"/>
          <a:ext cx="0" cy="0"/>
          <a:chOff x="0" y="0"/>
          <a:chExt cx="0" cy="0"/>
        </a:xfrm>
      </p:grpSpPr>
      <p:sp>
        <p:nvSpPr>
          <p:cNvPr id="2" name="Slide Title"/>
          <p:cNvSpPr>
            <a:spLocks noGrp="1"/>
          </p:cNvSpPr>
          <p:nvPr>
            <p:ph type="title"/>
          </p:nvPr>
        </p:nvSpPr>
        <p:spPr>
          <a:xfrm>
            <a:off x="685800" y="4406900"/>
            <a:ext cx="7772400" cy="1362075"/>
          </a:xfrm>
          <a:prstGeom prst="rect">
            <a:avLst/>
          </a:prstGeom>
        </p:spPr>
        <p:txBody>
          <a:bodyPr anchor="t"/>
          <a:lstStyle>
            <a:lvl1pPr algn="l">
              <a:defRPr sz="3600" b="1" cap="all">
                <a:solidFill>
                  <a:schemeClr val="bg2"/>
                </a:solidFill>
                <a:latin typeface="+mj-lt"/>
              </a:defRPr>
            </a:lvl1pPr>
          </a:lstStyle>
          <a:p>
            <a:r>
              <a:rPr lang="en-US"/>
              <a:t>Click to edit Master title style</a:t>
            </a:r>
            <a:endParaRPr lang="en-US" dirty="0"/>
          </a:p>
        </p:txBody>
      </p:sp>
      <p:sp>
        <p:nvSpPr>
          <p:cNvPr id="3" name="Text Placeholder 1"/>
          <p:cNvSpPr>
            <a:spLocks noGrp="1"/>
          </p:cNvSpPr>
          <p:nvPr>
            <p:ph type="body" idx="1"/>
          </p:nvPr>
        </p:nvSpPr>
        <p:spPr>
          <a:xfrm>
            <a:off x="685800" y="2906714"/>
            <a:ext cx="7772400" cy="1500187"/>
          </a:xfrm>
          <a:prstGeom prst="rect">
            <a:avLst/>
          </a:prstGeom>
        </p:spPr>
        <p:txBody>
          <a:bodyPr anchor="b"/>
          <a:lstStyle>
            <a:lvl1pPr marL="0" indent="0">
              <a:buNone/>
              <a:defRPr sz="2000">
                <a:solidFill>
                  <a:srgbClr val="6A6A6A"/>
                </a:solidFill>
                <a:latin typeface="ArumSans Regular"/>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5"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Tree>
    <p:extLst>
      <p:ext uri="{BB962C8B-B14F-4D97-AF65-F5344CB8AC3E}">
        <p14:creationId xmlns:p14="http://schemas.microsoft.com/office/powerpoint/2010/main" val="107556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Tagline-Title above text">
    <p:spTree>
      <p:nvGrpSpPr>
        <p:cNvPr id="1" name=""/>
        <p:cNvGrpSpPr/>
        <p:nvPr/>
      </p:nvGrpSpPr>
      <p:grpSpPr>
        <a:xfrm>
          <a:off x="0" y="0"/>
          <a:ext cx="0" cy="0"/>
          <a:chOff x="0" y="0"/>
          <a:chExt cx="0" cy="0"/>
        </a:xfrm>
      </p:grpSpPr>
      <p:sp>
        <p:nvSpPr>
          <p:cNvPr id="2" name="Slide Title"/>
          <p:cNvSpPr>
            <a:spLocks noGrp="1"/>
          </p:cNvSpPr>
          <p:nvPr>
            <p:ph type="title" hasCustomPrompt="1"/>
          </p:nvPr>
        </p:nvSpPr>
        <p:spPr>
          <a:xfrm>
            <a:off x="2514600" y="152400"/>
            <a:ext cx="6400800" cy="1447800"/>
          </a:xfrm>
          <a:prstGeom prst="rect">
            <a:avLst/>
          </a:prstGeom>
        </p:spPr>
        <p:txBody>
          <a:bodyPr anchor="t" anchorCtr="0"/>
          <a:lstStyle>
            <a:lvl1pPr algn="r">
              <a:spcBef>
                <a:spcPts val="480"/>
              </a:spcBef>
              <a:defRPr sz="4400" b="1" cap="none">
                <a:solidFill>
                  <a:schemeClr val="tx1"/>
                </a:solidFill>
                <a:latin typeface="+mj-lt"/>
                <a:ea typeface="Verdana" panose="020B0604030504040204" pitchFamily="34" charset="0"/>
                <a:cs typeface="Verdana" panose="020B0604030504040204" pitchFamily="34" charset="0"/>
              </a:defRPr>
            </a:lvl1pPr>
          </a:lstStyle>
          <a:p>
            <a:r>
              <a:rPr lang="en-US" dirty="0"/>
              <a:t>Click to edit master title style</a:t>
            </a:r>
          </a:p>
        </p:txBody>
      </p:sp>
      <p:sp>
        <p:nvSpPr>
          <p:cNvPr id="3" name="Text Placeholder 1"/>
          <p:cNvSpPr>
            <a:spLocks noGrp="1"/>
          </p:cNvSpPr>
          <p:nvPr>
            <p:ph type="body" idx="1"/>
          </p:nvPr>
        </p:nvSpPr>
        <p:spPr>
          <a:xfrm>
            <a:off x="4526280" y="3810000"/>
            <a:ext cx="4389120" cy="533400"/>
          </a:xfrm>
          <a:prstGeom prst="rect">
            <a:avLst/>
          </a:prstGeom>
        </p:spPr>
        <p:txBody>
          <a:bodyPr anchor="t" anchorCtr="0"/>
          <a:lstStyle>
            <a:lvl1pPr marL="0" indent="0" algn="ctr">
              <a:spcBef>
                <a:spcPts val="0"/>
              </a:spcBef>
              <a:buNone/>
              <a:defRPr sz="2800" b="1">
                <a:solidFill>
                  <a:srgbClr val="214E91"/>
                </a:solidFill>
                <a:latin typeface="+mj-lt"/>
                <a:ea typeface="Verdana" panose="020B0604030504040204" pitchFamily="34" charset="0"/>
                <a:cs typeface="Verdana" panose="020B0604030504040204" pitchFamily="34" charset="0"/>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Edit Master text styles</a:t>
            </a:r>
          </a:p>
        </p:txBody>
      </p:sp>
      <p:sp>
        <p:nvSpPr>
          <p:cNvPr id="6" name="Photo Credit"/>
          <p:cNvSpPr>
            <a:spLocks noGrp="1"/>
          </p:cNvSpPr>
          <p:nvPr>
            <p:ph type="body" sz="quarter" idx="11" hasCustomPrompt="1"/>
          </p:nvPr>
        </p:nvSpPr>
        <p:spPr>
          <a:xfrm>
            <a:off x="6477000" y="6422066"/>
            <a:ext cx="2667000" cy="152400"/>
          </a:xfrm>
          <a:prstGeom prst="rect">
            <a:avLst/>
          </a:prstGeom>
        </p:spPr>
        <p:txBody>
          <a:bodyPr wrap="none" lIns="0" tIns="0" rIns="45720" bIns="0"/>
          <a:lstStyle>
            <a:lvl1pPr marL="0" marR="0" indent="0" algn="r" defTabSz="914400" rtl="0" eaLnBrk="1" fontAlgn="auto" latinLnBrk="0" hangingPunct="1">
              <a:lnSpc>
                <a:spcPct val="100000"/>
              </a:lnSpc>
              <a:spcBef>
                <a:spcPts val="0"/>
              </a:spcBef>
              <a:spcAft>
                <a:spcPts val="0"/>
              </a:spcAft>
              <a:buClrTx/>
              <a:buSzTx/>
              <a:buFontTx/>
              <a:buNone/>
              <a:tabLst/>
              <a:defRPr sz="800">
                <a:solidFill>
                  <a:schemeClr val="bg1"/>
                </a:solidFill>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dirty="0">
                <a:ln>
                  <a:noFill/>
                </a:ln>
                <a:solidFill>
                  <a:prstClr val="white"/>
                </a:solidFill>
                <a:effectLst/>
                <a:uLnTx/>
                <a:uFillTx/>
                <a:latin typeface="+mn-lt"/>
                <a:ea typeface="+mn-ea"/>
                <a:cs typeface="+mn-cs"/>
              </a:rPr>
              <a:t>Insert Photo Credit Here</a:t>
            </a:r>
          </a:p>
        </p:txBody>
      </p:sp>
      <p:sp>
        <p:nvSpPr>
          <p:cNvPr id="8" name="Content Placeholder 7"/>
          <p:cNvSpPr>
            <a:spLocks noGrp="1"/>
          </p:cNvSpPr>
          <p:nvPr>
            <p:ph sz="quarter" idx="13"/>
          </p:nvPr>
        </p:nvSpPr>
        <p:spPr>
          <a:xfrm>
            <a:off x="0" y="6771640"/>
            <a:ext cx="9144000" cy="91440"/>
          </a:xfrm>
          <a:prstGeom prst="rect">
            <a:avLst/>
          </a:prstGeom>
        </p:spPr>
        <p:txBody>
          <a:bodyPr lIns="45720" rIns="45720" anchor="ctr"/>
          <a:lstStyle>
            <a:lvl1pPr algn="l">
              <a:defRPr sz="800">
                <a:solidFill>
                  <a:schemeClr val="tx1"/>
                </a:solidFill>
              </a:defRPr>
            </a:lvl1pPr>
          </a:lstStyle>
          <a:p>
            <a:pPr lvl="0"/>
            <a:r>
              <a:rPr lang="en-US" dirty="0"/>
              <a:t>Click to edit Master text styles</a:t>
            </a:r>
          </a:p>
        </p:txBody>
      </p:sp>
      <p:pic>
        <p:nvPicPr>
          <p:cNvPr id="9" name="Picture 8"/>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50800" y="812800"/>
            <a:ext cx="4375470" cy="53949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074104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Left">
    <p:spTree>
      <p:nvGrpSpPr>
        <p:cNvPr id="1" name=""/>
        <p:cNvGrpSpPr/>
        <p:nvPr/>
      </p:nvGrpSpPr>
      <p:grpSpPr>
        <a:xfrm>
          <a:off x="0" y="0"/>
          <a:ext cx="0" cy="0"/>
          <a:chOff x="0" y="0"/>
          <a:chExt cx="0" cy="0"/>
        </a:xfrm>
      </p:grpSpPr>
      <p:sp>
        <p:nvSpPr>
          <p:cNvPr id="8" name="Title Background"/>
          <p:cNvSpPr/>
          <p:nvPr userDrawn="1"/>
        </p:nvSpPr>
        <p:spPr>
          <a:xfrm>
            <a:off x="0" y="32766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49530" y="3429000"/>
            <a:ext cx="5615940" cy="609600"/>
          </a:xfrm>
          <a:prstGeom prst="rect">
            <a:avLst/>
          </a:prstGeom>
          <a:effectLst>
            <a:outerShdw blurRad="50800" dist="38100" dir="5400000" algn="t" rotWithShape="0">
              <a:prstClr val="black">
                <a:alpha val="40000"/>
              </a:prstClr>
            </a:outerShdw>
          </a:effectLst>
        </p:spPr>
        <p:txBody>
          <a:bodyPr/>
          <a:lstStyle>
            <a:lvl1pP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49530" y="4114800"/>
            <a:ext cx="5615940" cy="685800"/>
          </a:xfrm>
          <a:prstGeom prst="rect">
            <a:avLst/>
          </a:prstGeom>
        </p:spPr>
        <p:txBody>
          <a:bodyPr/>
          <a:lstStyle>
            <a:lvl1pPr marL="0" indent="0">
              <a:buNone/>
              <a:defRPr sz="2000" b="0">
                <a:solidFill>
                  <a:schemeClr val="bg1"/>
                </a:solidFill>
                <a:latin typeface="ArumSans Bold"/>
              </a:defRPr>
            </a:lvl1pPr>
            <a:lvl2pPr marL="457200" indent="0">
              <a:buNone/>
              <a:defRPr sz="2000" b="0">
                <a:solidFill>
                  <a:schemeClr val="bg1"/>
                </a:solidFill>
                <a:latin typeface="ArumSans Bold"/>
              </a:defRPr>
            </a:lvl2pPr>
            <a:lvl3pPr marL="914400" indent="0">
              <a:buNone/>
              <a:defRPr sz="2000" b="0">
                <a:solidFill>
                  <a:schemeClr val="bg1"/>
                </a:solidFill>
                <a:latin typeface="ArumSans Bold"/>
              </a:defRPr>
            </a:lvl3pPr>
            <a:lvl4pPr marL="1371600" indent="0">
              <a:buNone/>
              <a:defRPr sz="2000" b="0">
                <a:solidFill>
                  <a:schemeClr val="bg1"/>
                </a:solidFill>
                <a:latin typeface="ArumSans Bold"/>
              </a:defRPr>
            </a:lvl4pPr>
            <a:lvl5pPr marL="1828800" indent="0">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40049732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hiteTagline-Gray BG, Title &amp; Subtitle Right">
    <p:spTree>
      <p:nvGrpSpPr>
        <p:cNvPr id="1" name=""/>
        <p:cNvGrpSpPr/>
        <p:nvPr/>
      </p:nvGrpSpPr>
      <p:grpSpPr>
        <a:xfrm>
          <a:off x="0" y="0"/>
          <a:ext cx="0" cy="0"/>
          <a:chOff x="0" y="0"/>
          <a:chExt cx="0" cy="0"/>
        </a:xfrm>
      </p:grpSpPr>
      <p:sp>
        <p:nvSpPr>
          <p:cNvPr id="8" name="Title Background"/>
          <p:cNvSpPr/>
          <p:nvPr userDrawn="1"/>
        </p:nvSpPr>
        <p:spPr>
          <a:xfrm>
            <a:off x="3429000" y="3429000"/>
            <a:ext cx="5715000" cy="1752600"/>
          </a:xfrm>
          <a:prstGeom prst="rect">
            <a:avLst/>
          </a:prstGeom>
          <a:solidFill>
            <a:schemeClr val="tx1">
              <a:alpha val="47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tx1"/>
              </a:solidFill>
            </a:endParaRPr>
          </a:p>
        </p:txBody>
      </p:sp>
      <p:sp>
        <p:nvSpPr>
          <p:cNvPr id="2" name="Slide Title"/>
          <p:cNvSpPr>
            <a:spLocks noGrp="1"/>
          </p:cNvSpPr>
          <p:nvPr>
            <p:ph type="ctrTitle"/>
          </p:nvPr>
        </p:nvSpPr>
        <p:spPr>
          <a:xfrm>
            <a:off x="3436620" y="3581400"/>
            <a:ext cx="5699760" cy="609600"/>
          </a:xfrm>
          <a:prstGeom prst="rect">
            <a:avLst/>
          </a:prstGeom>
          <a:effectLst>
            <a:outerShdw blurRad="50800" dist="38100" dir="5400000" algn="t" rotWithShape="0">
              <a:prstClr val="black">
                <a:alpha val="40000"/>
              </a:prstClr>
            </a:outerShdw>
          </a:effectLst>
        </p:spPr>
        <p:txBody>
          <a:bodyPr/>
          <a:lstStyle>
            <a:lvl1pPr algn="r">
              <a:defRPr sz="3600">
                <a:solidFill>
                  <a:schemeClr val="bg1"/>
                </a:solidFill>
              </a:defRPr>
            </a:lvl1pPr>
          </a:lstStyle>
          <a:p>
            <a:r>
              <a:rPr lang="en-US" dirty="0"/>
              <a:t>Click to edit Master title style</a:t>
            </a:r>
          </a:p>
        </p:txBody>
      </p:sp>
      <p:sp>
        <p:nvSpPr>
          <p:cNvPr id="7" name="Text Placeholder 1"/>
          <p:cNvSpPr>
            <a:spLocks noGrp="1"/>
          </p:cNvSpPr>
          <p:nvPr>
            <p:ph type="body" sz="quarter" idx="10"/>
          </p:nvPr>
        </p:nvSpPr>
        <p:spPr>
          <a:xfrm>
            <a:off x="3436620" y="4260273"/>
            <a:ext cx="5699760" cy="692727"/>
          </a:xfrm>
          <a:prstGeom prst="rect">
            <a:avLst/>
          </a:prstGeom>
        </p:spPr>
        <p:txBody>
          <a:bodyPr/>
          <a:lstStyle>
            <a:lvl1pPr marL="0" indent="0" algn="r">
              <a:buNone/>
              <a:defRPr sz="2000" b="0">
                <a:solidFill>
                  <a:schemeClr val="bg1"/>
                </a:solidFill>
                <a:latin typeface="ArumSans Bold"/>
              </a:defRPr>
            </a:lvl1pPr>
            <a:lvl2pPr marL="457200" indent="0" algn="r">
              <a:buNone/>
              <a:defRPr sz="2000" b="0">
                <a:solidFill>
                  <a:schemeClr val="bg1"/>
                </a:solidFill>
                <a:latin typeface="ArumSans Bold"/>
              </a:defRPr>
            </a:lvl2pPr>
            <a:lvl3pPr marL="914400" indent="0" algn="r">
              <a:buNone/>
              <a:defRPr sz="2000" b="0">
                <a:solidFill>
                  <a:schemeClr val="bg1"/>
                </a:solidFill>
                <a:latin typeface="ArumSans Bold"/>
              </a:defRPr>
            </a:lvl3pPr>
            <a:lvl4pPr marL="1371600" indent="0" algn="r">
              <a:buNone/>
              <a:defRPr sz="2000" b="0">
                <a:solidFill>
                  <a:schemeClr val="bg1"/>
                </a:solidFill>
                <a:latin typeface="ArumSans Bold"/>
              </a:defRPr>
            </a:lvl4pPr>
            <a:lvl5pPr marL="1828800" indent="0" algn="r">
              <a:buNone/>
              <a:defRPr sz="2000" b="0">
                <a:solidFill>
                  <a:schemeClr val="bg1"/>
                </a:solidFill>
                <a:latin typeface="ArumSans Bold"/>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Photo Credit"/>
          <p:cNvSpPr>
            <a:spLocks noGrp="1"/>
          </p:cNvSpPr>
          <p:nvPr>
            <p:ph type="body" sz="quarter" idx="11" hasCustomPrompt="1"/>
          </p:nvPr>
        </p:nvSpPr>
        <p:spPr>
          <a:xfrm>
            <a:off x="5486400" y="6477000"/>
            <a:ext cx="3657600" cy="152400"/>
          </a:xfrm>
          <a:prstGeom prst="rect">
            <a:avLst/>
          </a:prstGeom>
        </p:spPr>
        <p:txBody>
          <a:bodyPr wrap="none" lIns="0" tIns="0" rIns="45720" bIns="0"/>
          <a:lstStyle>
            <a:lvl1pPr marL="0" indent="0" algn="r">
              <a:buNone/>
              <a:defRPr sz="800" baseline="0">
                <a:solidFill>
                  <a:srgbClr val="6A6A6A"/>
                </a:solidFill>
              </a:defRPr>
            </a:lvl1pPr>
            <a:lvl5pPr>
              <a:defRPr/>
            </a:lvl5pPr>
          </a:lstStyle>
          <a:p>
            <a:pPr lvl="0"/>
            <a:r>
              <a:rPr lang="en-US" dirty="0"/>
              <a:t>Insert Photo Credit Here</a:t>
            </a:r>
          </a:p>
        </p:txBody>
      </p:sp>
    </p:spTree>
    <p:extLst>
      <p:ext uri="{BB962C8B-B14F-4D97-AF65-F5344CB8AC3E}">
        <p14:creationId xmlns:p14="http://schemas.microsoft.com/office/powerpoint/2010/main" val="2384814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3" Type="http://schemas.openxmlformats.org/officeDocument/2006/relationships/slideLayout" Target="../slideLayouts/slideLayout10.xml"/><Relationship Id="rId7" Type="http://schemas.openxmlformats.org/officeDocument/2006/relationships/slideLayout" Target="../slideLayouts/slideLayout14.xml"/><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slideLayout" Target="../slideLayouts/slideLayout13.xml"/><Relationship Id="rId5" Type="http://schemas.openxmlformats.org/officeDocument/2006/relationships/slideLayout" Target="../slideLayouts/slideLayout12.xml"/><Relationship Id="rId10" Type="http://schemas.openxmlformats.org/officeDocument/2006/relationships/image" Target="../media/image4.gif"/><Relationship Id="rId4" Type="http://schemas.openxmlformats.org/officeDocument/2006/relationships/slideLayout" Target="../slideLayouts/slideLayout11.xml"/><Relationship Id="rId9"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theme" Target="../theme/theme3.xml"/><Relationship Id="rId5" Type="http://schemas.openxmlformats.org/officeDocument/2006/relationships/slideLayout" Target="../slideLayouts/slideLayout19.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slideLayout" Target="../slideLayouts/slideLayout37.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0.xml"/><Relationship Id="rId7" Type="http://schemas.openxmlformats.org/officeDocument/2006/relationships/slideLayout" Target="../slideLayouts/slideLayout44.xml"/><Relationship Id="rId2" Type="http://schemas.openxmlformats.org/officeDocument/2006/relationships/slideLayout" Target="../slideLayouts/slideLayout39.xml"/><Relationship Id="rId1" Type="http://schemas.openxmlformats.org/officeDocument/2006/relationships/slideLayout" Target="../slideLayouts/slideLayout38.xml"/><Relationship Id="rId6" Type="http://schemas.openxmlformats.org/officeDocument/2006/relationships/slideLayout" Target="../slideLayouts/slideLayout43.xml"/><Relationship Id="rId5" Type="http://schemas.openxmlformats.org/officeDocument/2006/relationships/slideLayout" Target="../slideLayouts/slideLayout42.xml"/><Relationship Id="rId4" Type="http://schemas.openxmlformats.org/officeDocument/2006/relationships/slideLayout" Target="../slideLayouts/slideLayout41.xml"/></Relationships>
</file>

<file path=ppt/slideMasters/_rels/slideMaster6.xml.rels><?xml version="1.0" encoding="UTF-8" standalone="yes"?>
<Relationships xmlns="http://schemas.openxmlformats.org/package/2006/relationships"><Relationship Id="rId8" Type="http://schemas.openxmlformats.org/officeDocument/2006/relationships/theme" Target="../theme/theme6.xml"/><Relationship Id="rId3" Type="http://schemas.openxmlformats.org/officeDocument/2006/relationships/slideLayout" Target="../slideLayouts/slideLayout47.xml"/><Relationship Id="rId7" Type="http://schemas.openxmlformats.org/officeDocument/2006/relationships/slideLayout" Target="../slideLayouts/slideLayout51.xml"/><Relationship Id="rId2" Type="http://schemas.openxmlformats.org/officeDocument/2006/relationships/slideLayout" Target="../slideLayouts/slideLayout46.xml"/><Relationship Id="rId1" Type="http://schemas.openxmlformats.org/officeDocument/2006/relationships/slideLayout" Target="../slideLayouts/slideLayout45.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53.xml"/><Relationship Id="rId1" Type="http://schemas.openxmlformats.org/officeDocument/2006/relationships/slideLayout" Target="../slideLayouts/slideLayout52.xml"/><Relationship Id="rId4" Type="http://schemas.openxmlformats.org/officeDocument/2006/relationships/image" Target="../media/image5.png"/></Relationships>
</file>

<file path=ppt/slideMasters/_rels/slideMaster8.xml.rels><?xml version="1.0" encoding="UTF-8" standalone="yes"?>
<Relationships xmlns="http://schemas.openxmlformats.org/package/2006/relationships"><Relationship Id="rId3" Type="http://schemas.openxmlformats.org/officeDocument/2006/relationships/slideLayout" Target="../slideLayouts/slideLayout56.xml"/><Relationship Id="rId2" Type="http://schemas.openxmlformats.org/officeDocument/2006/relationships/slideLayout" Target="../slideLayouts/slideLayout55.xml"/><Relationship Id="rId1" Type="http://schemas.openxmlformats.org/officeDocument/2006/relationships/slideLayout" Target="../slideLayouts/slideLayout54.xml"/><Relationship Id="rId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3" Type="http://schemas.openxmlformats.org/officeDocument/2006/relationships/slideLayout" Target="../slideLayouts/slideLayout59.xml"/><Relationship Id="rId2" Type="http://schemas.openxmlformats.org/officeDocument/2006/relationships/slideLayout" Target="../slideLayouts/slideLayout58.xml"/><Relationship Id="rId1" Type="http://schemas.openxmlformats.org/officeDocument/2006/relationships/slideLayout" Target="../slideLayouts/slideLayout57.xml"/><Relationship Id="rId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sp>
        <p:nvSpPr>
          <p:cNvPr id="13" name="Red Bar"/>
          <p:cNvSpPr/>
          <p:nvPr userDrawn="1"/>
        </p:nvSpPr>
        <p:spPr>
          <a:xfrm>
            <a:off x="0" y="6248400"/>
            <a:ext cx="9144000" cy="503767"/>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pic>
        <p:nvPicPr>
          <p:cNvPr id="12" name="MH Tagline" descr="Tagline: Because learning changes everything.™"/>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53481" y="6351925"/>
            <a:ext cx="3223119" cy="272375"/>
          </a:xfrm>
          <a:prstGeom prst="rect">
            <a:avLst/>
          </a:prstGeom>
        </p:spPr>
      </p:pic>
    </p:spTree>
    <p:extLst>
      <p:ext uri="{BB962C8B-B14F-4D97-AF65-F5344CB8AC3E}">
        <p14:creationId xmlns:p14="http://schemas.microsoft.com/office/powerpoint/2010/main" val="1066235593"/>
      </p:ext>
    </p:extLst>
  </p:cSld>
  <p:clrMap bg1="lt1" tx1="dk1" bg2="lt2" tx2="dk2" accent1="accent1" accent2="accent2" accent3="accent3" accent4="accent4" accent5="accent5" accent6="accent6" hlink="hlink" folHlink="folHlink"/>
  <p:sldLayoutIdLst>
    <p:sldLayoutId id="2147483776" r:id="rId1"/>
    <p:sldLayoutId id="2147483777" r:id="rId2"/>
    <p:sldLayoutId id="2147483778" r:id="rId3"/>
    <p:sldLayoutId id="2147483779" r:id="rId4"/>
    <p:sldLayoutId id="2147483733" r:id="rId5"/>
    <p:sldLayoutId id="2147483734" r:id="rId6"/>
    <p:sldLayoutId id="2147483914"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0" marR="0" indent="0" algn="r" defTabSz="914400" rtl="0" eaLnBrk="1" fontAlgn="auto" latinLnBrk="0" hangingPunct="1">
        <a:lnSpc>
          <a:spcPct val="100000"/>
        </a:lnSpc>
        <a:spcBef>
          <a:spcPts val="0"/>
        </a:spcBef>
        <a:spcAft>
          <a:spcPts val="0"/>
        </a:spcAft>
        <a:buClrTx/>
        <a:buSzTx/>
        <a:buFontTx/>
        <a:buNone/>
        <a:tabLst/>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pic>
        <p:nvPicPr>
          <p:cNvPr id="10" name="MH Logo" descr="Logo: McGraw-Hill Education"/>
          <p:cNvPicPr>
            <a:picLocks noChangeAspect="1"/>
          </p:cNvPicPr>
          <p:nvPr userDrawn="1"/>
        </p:nvPicPr>
        <p:blipFill>
          <a:blip r:embed="rId9" cstate="print">
            <a:extLst>
              <a:ext uri="{28A0092B-C50C-407E-A947-70E740481C1C}">
                <a14:useLocalDpi xmlns:a14="http://schemas.microsoft.com/office/drawing/2010/main" val="0"/>
              </a:ext>
            </a:extLst>
          </a:blip>
          <a:stretch>
            <a:fillRect/>
          </a:stretch>
        </p:blipFill>
        <p:spPr>
          <a:xfrm>
            <a:off x="0" y="0"/>
            <a:ext cx="762000" cy="762000"/>
          </a:xfrm>
          <a:prstGeom prst="rect">
            <a:avLst/>
          </a:prstGeom>
        </p:spPr>
      </p:pic>
      <p:pic>
        <p:nvPicPr>
          <p:cNvPr id="2" name="MH Tagline" descr="Tag line: Because learning changes everything™"/>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0" y="6257775"/>
            <a:ext cx="3371850" cy="476250"/>
          </a:xfrm>
          <a:prstGeom prst="rect">
            <a:avLst/>
          </a:prstGeom>
        </p:spPr>
      </p:pic>
    </p:spTree>
    <p:extLst>
      <p:ext uri="{BB962C8B-B14F-4D97-AF65-F5344CB8AC3E}">
        <p14:creationId xmlns:p14="http://schemas.microsoft.com/office/powerpoint/2010/main" val="1460950632"/>
      </p:ext>
    </p:extLst>
  </p:cSld>
  <p:clrMap bg1="lt1" tx1="dk1" bg2="lt2" tx2="dk2" accent1="accent1" accent2="accent2" accent3="accent3" accent4="accent4" accent5="accent5" accent6="accent6" hlink="hlink" folHlink="folHlink"/>
  <p:sldLayoutIdLst>
    <p:sldLayoutId id="2147483915" r:id="rId1"/>
    <p:sldLayoutId id="2147483916" r:id="rId2"/>
    <p:sldLayoutId id="2147483917" r:id="rId3"/>
    <p:sldLayoutId id="2147483918" r:id="rId4"/>
    <p:sldLayoutId id="2147483919" r:id="rId5"/>
    <p:sldLayoutId id="2147483920" r:id="rId6"/>
    <p:sldLayoutId id="2147483921" r:id="rId7"/>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a:solidFill>
                  <a:schemeClr val="tx1"/>
                </a:solidFill>
                <a:effectLst/>
                <a:latin typeface="+mn-lt"/>
                <a:ea typeface="+mn-ea"/>
                <a:cs typeface="+mn-cs"/>
              </a:rPr>
              <a:t>©McGraw-Hill Education</a:t>
            </a:r>
          </a:p>
        </p:txBody>
      </p:sp>
    </p:spTree>
    <p:extLst>
      <p:ext uri="{BB962C8B-B14F-4D97-AF65-F5344CB8AC3E}">
        <p14:creationId xmlns:p14="http://schemas.microsoft.com/office/powerpoint/2010/main" val="1192571768"/>
      </p:ext>
    </p:extLst>
  </p:cSld>
  <p:clrMap bg1="lt1" tx1="dk1" bg2="lt2" tx2="dk2" accent1="accent1" accent2="accent2" accent3="accent3" accent4="accent4" accent5="accent5" accent6="accent6" hlink="hlink" folHlink="folHlink"/>
  <p:sldLayoutIdLst>
    <p:sldLayoutId id="2147483751" r:id="rId1"/>
    <p:sldLayoutId id="2147483896" r:id="rId2"/>
    <p:sldLayoutId id="2147483965" r:id="rId3"/>
    <p:sldLayoutId id="2147483753" r:id="rId4"/>
    <p:sldLayoutId id="2147483908" r:id="rId5"/>
    <p:sldLayoutId id="2147483950" r:id="rId6"/>
    <p:sldLayoutId id="2147483757" r:id="rId7"/>
    <p:sldLayoutId id="2147483877" r:id="rId8"/>
    <p:sldLayoutId id="2147483761" r:id="rId9"/>
    <p:sldLayoutId id="2147483800" r:id="rId10"/>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10" name="Copyright" descr="©McGraw-Hill Education&#10;"/>
          <p:cNvSpPr txBox="1">
            <a:spLocks/>
          </p:cNvSpPr>
          <p:nvPr userDrawn="1"/>
        </p:nvSpPr>
        <p:spPr>
          <a:xfrm>
            <a:off x="0" y="6705600"/>
            <a:ext cx="164592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a:solidFill>
                  <a:schemeClr val="bg1"/>
                </a:solidFill>
                <a:effectLst/>
                <a:latin typeface="+mn-lt"/>
                <a:ea typeface="+mn-ea"/>
                <a:cs typeface="+mn-cs"/>
              </a:rPr>
              <a:t>©2020 McGraw-Hill Education</a:t>
            </a:r>
          </a:p>
        </p:txBody>
      </p:sp>
      <p:sp>
        <p:nvSpPr>
          <p:cNvPr id="4" name="TextBox 3"/>
          <p:cNvSpPr txBox="1"/>
          <p:nvPr userDrawn="1"/>
        </p:nvSpPr>
        <p:spPr>
          <a:xfrm>
            <a:off x="8651557" y="6324600"/>
            <a:ext cx="492443" cy="282262"/>
          </a:xfrm>
          <a:prstGeom prst="rect">
            <a:avLst/>
          </a:prstGeom>
          <a:noFill/>
        </p:spPr>
        <p:txBody>
          <a:bodyPr wrap="square" rtlCol="0">
            <a:noAutofit/>
          </a:bodyPr>
          <a:lstStyle/>
          <a:p>
            <a:pPr algn="r"/>
            <a:r>
              <a:rPr lang="en-US" sz="1200"/>
              <a:t>5-</a:t>
            </a:r>
            <a:fld id="{D284030D-0224-4BD8-89C1-1614B36E06C2}" type="slidenum">
              <a:rPr lang="en-US" sz="1200" smtClean="0"/>
              <a:pPr algn="r"/>
              <a:t>‹N›</a:t>
            </a:fld>
            <a:endParaRPr lang="en-US" sz="1200"/>
          </a:p>
        </p:txBody>
      </p:sp>
    </p:spTree>
    <p:extLst>
      <p:ext uri="{BB962C8B-B14F-4D97-AF65-F5344CB8AC3E}">
        <p14:creationId xmlns:p14="http://schemas.microsoft.com/office/powerpoint/2010/main" val="1283304046"/>
      </p:ext>
    </p:extLst>
  </p:cSld>
  <p:clrMap bg1="lt1" tx1="dk1" bg2="lt2" tx2="dk2" accent1="accent1" accent2="accent2" accent3="accent3" accent4="accent4" accent5="accent5" accent6="accent6" hlink="hlink" folHlink="folHlink"/>
  <p:sldLayoutIdLst>
    <p:sldLayoutId id="2147483970" r:id="rId1"/>
    <p:sldLayoutId id="2147483951" r:id="rId2"/>
    <p:sldLayoutId id="2147483966" r:id="rId3"/>
    <p:sldLayoutId id="2147483969" r:id="rId4"/>
    <p:sldLayoutId id="2147483967" r:id="rId5"/>
    <p:sldLayoutId id="2147483968" r:id="rId6"/>
    <p:sldLayoutId id="2147483953" r:id="rId7"/>
    <p:sldLayoutId id="2147483954" r:id="rId8"/>
    <p:sldLayoutId id="2147483955" r:id="rId9"/>
    <p:sldLayoutId id="2147483956" r:id="rId10"/>
    <p:sldLayoutId id="2147483957" r:id="rId11"/>
    <p:sldLayoutId id="2147483958" r:id="rId12"/>
    <p:sldLayoutId id="2147483959" r:id="rId1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Copyright" descr="©McGraw-Hill Education&#10;"/>
          <p:cNvSpPr txBox="1"/>
          <p:nvPr userDrawn="1"/>
        </p:nvSpPr>
        <p:spPr>
          <a:xfrm>
            <a:off x="0" y="6642556"/>
            <a:ext cx="1295400" cy="215444"/>
          </a:xfrm>
          <a:prstGeom prst="rect">
            <a:avLst/>
          </a:prstGeom>
          <a:noFill/>
        </p:spPr>
        <p:txBody>
          <a:bodyPr wrap="square" rtlCol="0">
            <a:spAutoFit/>
          </a:bodyPr>
          <a:lstStyle/>
          <a:p>
            <a:r>
              <a:rPr lang="en-US" sz="800">
                <a:solidFill>
                  <a:schemeClr val="tx1"/>
                </a:solidFill>
              </a:rPr>
              <a:t>©McGraw-Hill Education</a:t>
            </a:r>
          </a:p>
        </p:txBody>
      </p:sp>
    </p:spTree>
    <p:extLst>
      <p:ext uri="{BB962C8B-B14F-4D97-AF65-F5344CB8AC3E}">
        <p14:creationId xmlns:p14="http://schemas.microsoft.com/office/powerpoint/2010/main" val="857642538"/>
      </p:ext>
    </p:extLst>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629400"/>
            <a:ext cx="9144000" cy="2286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5"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a:solidFill>
                  <a:schemeClr val="tx1"/>
                </a:solidFill>
              </a:rPr>
              <a:t>©McGraw-Hill Education</a:t>
            </a:r>
          </a:p>
        </p:txBody>
      </p:sp>
    </p:spTree>
    <p:extLst>
      <p:ext uri="{BB962C8B-B14F-4D97-AF65-F5344CB8AC3E}">
        <p14:creationId xmlns:p14="http://schemas.microsoft.com/office/powerpoint/2010/main" val="520106136"/>
      </p:ext>
    </p:extLst>
  </p:cSld>
  <p:clrMap bg1="lt1" tx1="dk1" bg2="lt2" tx2="dk2" accent1="accent1" accent2="accent2" accent3="accent3" accent4="accent4" accent5="accent5" accent6="accent6" hlink="hlink" folHlink="folHlink"/>
  <p:sldLayoutIdLst>
    <p:sldLayoutId id="2147483943" r:id="rId1"/>
    <p:sldLayoutId id="2147483944" r:id="rId2"/>
    <p:sldLayoutId id="2147483945" r:id="rId3"/>
    <p:sldLayoutId id="2147483946" r:id="rId4"/>
    <p:sldLayoutId id="2147483947" r:id="rId5"/>
    <p:sldLayoutId id="2147483948" r:id="rId6"/>
    <p:sldLayoutId id="2147483949" r:id="rId7"/>
  </p:sldLayoutIdLst>
  <p:txStyles>
    <p:titleStyle>
      <a:lvl1pPr algn="l" defTabSz="914400" rtl="0" eaLnBrk="1" latinLnBrk="0" hangingPunct="1">
        <a:spcBef>
          <a:spcPct val="0"/>
        </a:spcBef>
        <a:buNone/>
        <a:defRPr sz="3200" kern="1200">
          <a:solidFill>
            <a:schemeClr val="bg1"/>
          </a:solidFill>
          <a:latin typeface="Vectipede Rg" pitchFamily="18" charset="0"/>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Vectipede Rg" pitchFamily="18" charset="0"/>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Vectipede Rg" pitchFamily="18" charset="0"/>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Vectipede Rg" pitchFamily="18" charset="0"/>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Vectipede Rg" pitchFamily="18" charset="0"/>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Background"/>
          <p:cNvSpPr/>
          <p:nvPr userDrawn="1"/>
        </p:nvSpPr>
        <p:spPr>
          <a:xfrm>
            <a:off x="0" y="0"/>
            <a:ext cx="9144000" cy="6858000"/>
          </a:xfrm>
          <a:prstGeom prst="rect">
            <a:avLst/>
          </a:prstGeom>
          <a:solidFill>
            <a:srgbClr val="30707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0" name="MH BG Image"/>
          <p:cNvPicPr>
            <a:picLocks noChangeAspect="1"/>
          </p:cNvPicPr>
          <p:nvPr userDrawn="1"/>
        </p:nvPicPr>
        <p:blipFill rotWithShape="1">
          <a:blip r:embed="rId4" cstate="screen">
            <a:alphaModFix amt="25000"/>
            <a:extLst>
              <a:ext uri="{28A0092B-C50C-407E-A947-70E740481C1C}">
                <a14:useLocalDpi xmlns:a14="http://schemas.microsoft.com/office/drawing/2010/main"/>
              </a:ext>
            </a:extLst>
          </a:blip>
          <a:srcRect r="28644" b="27282"/>
          <a:stretch/>
        </p:blipFill>
        <p:spPr>
          <a:xfrm>
            <a:off x="461821" y="1943668"/>
            <a:ext cx="8682180" cy="4914333"/>
          </a:xfrm>
          <a:prstGeom prst="rect">
            <a:avLst/>
          </a:prstGeom>
        </p:spPr>
      </p:pic>
      <p:sp>
        <p:nvSpPr>
          <p:cNvPr id="8" name="Copyright" descr="©McGraw-Hill Education"/>
          <p:cNvSpPr txBox="1"/>
          <p:nvPr userDrawn="1"/>
        </p:nvSpPr>
        <p:spPr>
          <a:xfrm>
            <a:off x="0" y="6629400"/>
            <a:ext cx="1828800" cy="215444"/>
          </a:xfrm>
          <a:prstGeom prst="rect">
            <a:avLst/>
          </a:prstGeom>
          <a:noFill/>
        </p:spPr>
        <p:txBody>
          <a:bodyPr wrap="square" rtlCol="0">
            <a:spAutoFit/>
          </a:bodyPr>
          <a:lstStyle/>
          <a:p>
            <a:r>
              <a:rPr lang="en-US" sz="800">
                <a:solidFill>
                  <a:schemeClr val="bg1"/>
                </a:solidFill>
              </a:rPr>
              <a:t>©McGraw-Hill Education</a:t>
            </a:r>
          </a:p>
        </p:txBody>
      </p:sp>
    </p:spTree>
    <p:extLst>
      <p:ext uri="{BB962C8B-B14F-4D97-AF65-F5344CB8AC3E}">
        <p14:creationId xmlns:p14="http://schemas.microsoft.com/office/powerpoint/2010/main" val="263611861"/>
      </p:ext>
    </p:extLst>
  </p:cSld>
  <p:clrMap bg1="lt1" tx1="dk1" bg2="lt2" tx2="dk2" accent1="accent1" accent2="accent2" accent3="accent3" accent4="accent4" accent5="accent5" accent6="accent6" hlink="hlink" folHlink="folHlink"/>
  <p:sldLayoutIdLst>
    <p:sldLayoutId id="2147483677" r:id="rId1"/>
    <p:sldLayoutId id="2147483769" r:id="rId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a:solidFill>
                  <a:srgbClr val="6A6A6A"/>
                </a:solidFill>
                <a:effectLst/>
                <a:latin typeface="+mn-lt"/>
                <a:ea typeface="+mn-ea"/>
                <a:cs typeface="+mn-cs"/>
              </a:rPr>
              <a:t>©McGraw-Hill Education</a:t>
            </a:r>
          </a:p>
        </p:txBody>
      </p:sp>
    </p:spTree>
    <p:extLst>
      <p:ext uri="{BB962C8B-B14F-4D97-AF65-F5344CB8AC3E}">
        <p14:creationId xmlns:p14="http://schemas.microsoft.com/office/powerpoint/2010/main" val="782738187"/>
      </p:ext>
    </p:extLst>
  </p:cSld>
  <p:clrMap bg1="lt1" tx1="dk1" bg2="lt2" tx2="dk2" accent1="accent1" accent2="accent2" accent3="accent3" accent4="accent4" accent5="accent5" accent6="accent6" hlink="hlink" folHlink="folHlink"/>
  <p:sldLayoutIdLst>
    <p:sldLayoutId id="2147483902" r:id="rId1"/>
    <p:sldLayoutId id="2147483906" r:id="rId2"/>
    <p:sldLayoutId id="2147483755"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3" name="Red Bar"/>
          <p:cNvSpPr/>
          <p:nvPr userDrawn="1"/>
        </p:nvSpPr>
        <p:spPr>
          <a:xfrm>
            <a:off x="0" y="6705600"/>
            <a:ext cx="9144000" cy="152400"/>
          </a:xfrm>
          <a:prstGeom prst="rect">
            <a:avLst/>
          </a:prstGeom>
          <a:solidFill>
            <a:srgbClr val="C30C2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solidFill>
                <a:schemeClr val="bg2"/>
              </a:solidFill>
            </a:endParaRPr>
          </a:p>
        </p:txBody>
      </p:sp>
      <p:sp>
        <p:nvSpPr>
          <p:cNvPr id="11" name="Copyright" descr="©McGraw-Hill Education"/>
          <p:cNvSpPr txBox="1">
            <a:spLocks/>
          </p:cNvSpPr>
          <p:nvPr userDrawn="1"/>
        </p:nvSpPr>
        <p:spPr>
          <a:xfrm>
            <a:off x="0" y="6705600"/>
            <a:ext cx="1371600" cy="152400"/>
          </a:xfrm>
          <a:prstGeom prst="rect">
            <a:avLst/>
          </a:prstGeom>
        </p:spPr>
        <p:txBody>
          <a:bodyPr vert="horz" lIns="91440" tIns="45720" rIns="91440" bIns="45720" rtlCol="0">
            <a:normAutofit fontScale="25000" lnSpcReduction="20000"/>
          </a:bodyPr>
          <a:lst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0" indent="0" algn="l">
              <a:buNone/>
            </a:pPr>
            <a:r>
              <a:rPr lang="en-US" sz="3200" kern="1200">
                <a:solidFill>
                  <a:schemeClr val="bg1"/>
                </a:solidFill>
                <a:effectLst/>
                <a:latin typeface="+mn-lt"/>
                <a:ea typeface="+mn-ea"/>
                <a:cs typeface="+mn-cs"/>
              </a:rPr>
              <a:t>©McGraw-Hill Education</a:t>
            </a:r>
          </a:p>
        </p:txBody>
      </p:sp>
    </p:spTree>
    <p:extLst>
      <p:ext uri="{BB962C8B-B14F-4D97-AF65-F5344CB8AC3E}">
        <p14:creationId xmlns:p14="http://schemas.microsoft.com/office/powerpoint/2010/main" val="2366522392"/>
      </p:ext>
    </p:extLst>
  </p:cSld>
  <p:clrMap bg1="lt1" tx1="dk1" bg2="lt2" tx2="dk2" accent1="accent1" accent2="accent2" accent3="accent3" accent4="accent4" accent5="accent5" accent6="accent6" hlink="hlink" folHlink="folHlink"/>
  <p:sldLayoutIdLst>
    <p:sldLayoutId id="2147483961" r:id="rId1"/>
    <p:sldLayoutId id="2147483962" r:id="rId2"/>
    <p:sldLayoutId id="2147483963"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6.xml.rels><?xml version="1.0" encoding="UTF-8" standalone="yes"?>
<Relationships xmlns="http://schemas.openxmlformats.org/package/2006/relationships"><Relationship Id="rId3" Type="http://schemas.openxmlformats.org/officeDocument/2006/relationships/hyperlink" Target="https://www.youtube.com/watch?v=eCrPsuOXcMM&amp;list=PLc6EeKrKYKClN48ow3Irj_sO0zQEY-Vwu&amp;index=60" TargetMode="External"/><Relationship Id="rId2" Type="http://schemas.openxmlformats.org/officeDocument/2006/relationships/notesSlide" Target="../notesSlides/notesSlide12.xml"/><Relationship Id="rId1" Type="http://schemas.openxmlformats.org/officeDocument/2006/relationships/slideLayout" Target="../slideLayouts/slideLayout26.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1.xml.rels><?xml version="1.0" encoding="UTF-8" standalone="yes"?>
<Relationships xmlns="http://schemas.openxmlformats.org/package/2006/relationships"><Relationship Id="rId3" Type="http://schemas.openxmlformats.org/officeDocument/2006/relationships/hyperlink" Target="https://www.youtube.com/watch?v=LMgLWvfXPdw&amp;list=PLc6EeKrKYKClN48ow3Irj_sO0zQEY-Vwu&amp;index=57" TargetMode="External"/><Relationship Id="rId2" Type="http://schemas.openxmlformats.org/officeDocument/2006/relationships/notesSlide" Target="../notesSlides/notesSlide15.xml"/><Relationship Id="rId1" Type="http://schemas.openxmlformats.org/officeDocument/2006/relationships/slideLayout" Target="../slideLayouts/slideLayout26.xml"/></Relationships>
</file>

<file path=ppt/slides/_rels/slide3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2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7.xml.rels><?xml version="1.0" encoding="UTF-8" standalone="yes"?>
<Relationships xmlns="http://schemas.openxmlformats.org/package/2006/relationships"><Relationship Id="rId3" Type="http://schemas.openxmlformats.org/officeDocument/2006/relationships/hyperlink" Target="https://www.youtube.com/watch?v=c8f6us-Sjlo&amp;list=PLc6EeKrKYKClN48ow3Irj_sO0zQEY-Vwu&amp;index=52" TargetMode="External"/><Relationship Id="rId2" Type="http://schemas.openxmlformats.org/officeDocument/2006/relationships/notesSlide" Target="../notesSlides/notesSlide3.xml"/><Relationship Id="rId1" Type="http://schemas.openxmlformats.org/officeDocument/2006/relationships/slideLayout" Target="../slideLayouts/slideLayout26.xml"/><Relationship Id="rId4" Type="http://schemas.openxmlformats.org/officeDocument/2006/relationships/hyperlink" Target="https://www.youtube.com/watch?v=tIJNusYZXMA&amp;list=PLc6EeKrKYKClN48ow3Irj_sO0zQEY-Vwu&amp;index=55"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Content Placeholder 2"/>
          <p:cNvSpPr>
            <a:spLocks noGrp="1"/>
          </p:cNvSpPr>
          <p:nvPr>
            <p:ph idx="1"/>
          </p:nvPr>
        </p:nvSpPr>
        <p:spPr/>
        <p:txBody>
          <a:bodyPr/>
          <a:lstStyle/>
          <a:p>
            <a:r>
              <a:rPr lang="en-US" dirty="0"/>
              <a:t> Timing of Entry</a:t>
            </a:r>
          </a:p>
        </p:txBody>
      </p:sp>
    </p:spTree>
    <p:extLst>
      <p:ext uri="{BB962C8B-B14F-4D97-AF65-F5344CB8AC3E}">
        <p14:creationId xmlns:p14="http://schemas.microsoft.com/office/powerpoint/2010/main" val="30221234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024AFC7D-1A08-A646-B469-0EE2293F0C03}"/>
              </a:ext>
            </a:extLst>
          </p:cNvPr>
          <p:cNvSpPr>
            <a:spLocks noGrp="1"/>
          </p:cNvSpPr>
          <p:nvPr>
            <p:ph type="title"/>
          </p:nvPr>
        </p:nvSpPr>
        <p:spPr/>
        <p:txBody>
          <a:bodyPr/>
          <a:lstStyle/>
          <a:p>
            <a:r>
              <a:rPr lang="en-US" altLang="en-US" sz="3200" dirty="0"/>
              <a:t>1. High research and development expenses</a:t>
            </a:r>
            <a:endParaRPr lang="it-IT" sz="3200" dirty="0"/>
          </a:p>
        </p:txBody>
      </p:sp>
      <p:sp>
        <p:nvSpPr>
          <p:cNvPr id="8" name="Segnaposto contenuto 7">
            <a:extLst>
              <a:ext uri="{FF2B5EF4-FFF2-40B4-BE49-F238E27FC236}">
                <a16:creationId xmlns:a16="http://schemas.microsoft.com/office/drawing/2014/main" id="{CA5363B9-42DD-4A42-BABA-5A37C4A652A5}"/>
              </a:ext>
            </a:extLst>
          </p:cNvPr>
          <p:cNvSpPr>
            <a:spLocks noGrp="1"/>
          </p:cNvSpPr>
          <p:nvPr>
            <p:ph idx="1"/>
          </p:nvPr>
        </p:nvSpPr>
        <p:spPr>
          <a:xfrm>
            <a:off x="457200" y="1249680"/>
            <a:ext cx="8534400" cy="5074920"/>
          </a:xfrm>
        </p:spPr>
        <p:txBody>
          <a:bodyPr/>
          <a:lstStyle/>
          <a:p>
            <a:pPr lvl="0"/>
            <a:r>
              <a:rPr lang="en-US" sz="2600" b="1" dirty="0"/>
              <a:t>Research and Development Expenses </a:t>
            </a:r>
            <a:r>
              <a:rPr lang="en-US" sz="2600" dirty="0"/>
              <a:t>for the first mover are higher than those for later entrants because </a:t>
            </a:r>
          </a:p>
          <a:p>
            <a:pPr marL="514350" lvl="0" indent="-514350">
              <a:buAutoNum type="arabicParenR"/>
            </a:pPr>
            <a:r>
              <a:rPr lang="en-US" sz="2600" dirty="0"/>
              <a:t>their </a:t>
            </a:r>
            <a:r>
              <a:rPr lang="en-US" sz="2600" b="1" dirty="0"/>
              <a:t>exploration costs are higher</a:t>
            </a:r>
            <a:r>
              <a:rPr lang="en-US" sz="2600" dirty="0"/>
              <a:t> (they have to pay for research that did not result in a commercially viable product) and </a:t>
            </a:r>
          </a:p>
          <a:p>
            <a:pPr marL="514350" lvl="0" indent="-514350">
              <a:buAutoNum type="arabicParenR"/>
            </a:pPr>
            <a:r>
              <a:rPr lang="en-US" sz="2600" dirty="0"/>
              <a:t>they bear the cost of </a:t>
            </a:r>
            <a:r>
              <a:rPr lang="en-US" sz="2600" b="1" dirty="0"/>
              <a:t>developing production processes and complementary goods</a:t>
            </a:r>
            <a:r>
              <a:rPr lang="en-US" sz="2600" dirty="0"/>
              <a:t> later entrants can leverage without the usually very large upfront investment made by the first mover. </a:t>
            </a:r>
            <a:endParaRPr lang="it-IT" sz="2600" b="1" dirty="0"/>
          </a:p>
        </p:txBody>
      </p:sp>
      <p:sp>
        <p:nvSpPr>
          <p:cNvPr id="10" name="Segnaposto testo 9">
            <a:extLst>
              <a:ext uri="{FF2B5EF4-FFF2-40B4-BE49-F238E27FC236}">
                <a16:creationId xmlns:a16="http://schemas.microsoft.com/office/drawing/2014/main" id="{BD88FC35-468F-CA4B-B898-925B206998D8}"/>
              </a:ext>
            </a:extLst>
          </p:cNvPr>
          <p:cNvSpPr>
            <a:spLocks noGrp="1"/>
          </p:cNvSpPr>
          <p:nvPr>
            <p:ph type="body" sz="quarter" idx="12"/>
          </p:nvPr>
        </p:nvSpPr>
        <p:spPr/>
        <p:txBody>
          <a:bodyPr/>
          <a:lstStyle/>
          <a:p>
            <a:endParaRPr lang="it-IT" dirty="0"/>
          </a:p>
        </p:txBody>
      </p:sp>
      <p:sp>
        <p:nvSpPr>
          <p:cNvPr id="9" name="Segnaposto testo 8">
            <a:extLst>
              <a:ext uri="{FF2B5EF4-FFF2-40B4-BE49-F238E27FC236}">
                <a16:creationId xmlns:a16="http://schemas.microsoft.com/office/drawing/2014/main" id="{B9E8306A-204B-734D-93CA-3D35C3C4E244}"/>
              </a:ext>
            </a:extLst>
          </p:cNvPr>
          <p:cNvSpPr>
            <a:spLocks noGrp="1"/>
          </p:cNvSpPr>
          <p:nvPr>
            <p:ph type="body" sz="quarter" idx="11"/>
          </p:nvPr>
        </p:nvSpPr>
        <p:spPr/>
        <p:txBody>
          <a:bodyPr/>
          <a:lstStyle/>
          <a:p>
            <a:endParaRPr lang="it-IT" dirty="0"/>
          </a:p>
        </p:txBody>
      </p:sp>
    </p:spTree>
    <p:extLst>
      <p:ext uri="{BB962C8B-B14F-4D97-AF65-F5344CB8AC3E}">
        <p14:creationId xmlns:p14="http://schemas.microsoft.com/office/powerpoint/2010/main" val="2883990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AF6D28C-FEA2-5848-8C3C-AD3800CD286F}"/>
              </a:ext>
            </a:extLst>
          </p:cNvPr>
          <p:cNvSpPr>
            <a:spLocks noGrp="1"/>
          </p:cNvSpPr>
          <p:nvPr>
            <p:ph type="title"/>
          </p:nvPr>
        </p:nvSpPr>
        <p:spPr>
          <a:xfrm>
            <a:off x="457200" y="361406"/>
            <a:ext cx="8229600" cy="1097280"/>
          </a:xfrm>
        </p:spPr>
        <p:txBody>
          <a:bodyPr/>
          <a:lstStyle/>
          <a:p>
            <a:r>
              <a:rPr lang="en-US" altLang="en-US" sz="3200" dirty="0"/>
              <a:t>2. Undeveloped supply and distribution channels</a:t>
            </a:r>
            <a:endParaRPr lang="it-IT" sz="3200" dirty="0"/>
          </a:p>
        </p:txBody>
      </p:sp>
      <p:sp>
        <p:nvSpPr>
          <p:cNvPr id="3" name="Segnaposto contenuto 2">
            <a:extLst>
              <a:ext uri="{FF2B5EF4-FFF2-40B4-BE49-F238E27FC236}">
                <a16:creationId xmlns:a16="http://schemas.microsoft.com/office/drawing/2014/main" id="{5D7EE2E3-8F0F-E04C-B02F-F976C10DEA31}"/>
              </a:ext>
            </a:extLst>
          </p:cNvPr>
          <p:cNvSpPr>
            <a:spLocks noGrp="1"/>
          </p:cNvSpPr>
          <p:nvPr>
            <p:ph idx="1"/>
          </p:nvPr>
        </p:nvSpPr>
        <p:spPr/>
        <p:txBody>
          <a:bodyPr/>
          <a:lstStyle/>
          <a:p>
            <a:r>
              <a:rPr lang="en-US" sz="2600" b="1" dirty="0"/>
              <a:t>Undeveloped Supply and Distribution Channels</a:t>
            </a:r>
            <a:r>
              <a:rPr lang="en-US" sz="2600" dirty="0"/>
              <a:t> often characterize the situation faced by a first mover. </a:t>
            </a:r>
          </a:p>
          <a:p>
            <a:r>
              <a:rPr lang="en-US" sz="2600" dirty="0"/>
              <a:t>A new-to-the-world technology often doesn’t have ready-made suppliers or distributors. </a:t>
            </a:r>
          </a:p>
          <a:p>
            <a:r>
              <a:rPr lang="en-US" sz="2600" dirty="0"/>
              <a:t>The first mover then must either </a:t>
            </a:r>
            <a:r>
              <a:rPr lang="en-US" sz="2600" b="1" dirty="0"/>
              <a:t>develop </a:t>
            </a:r>
            <a:r>
              <a:rPr lang="en-US" sz="2600" dirty="0"/>
              <a:t>and produce its own supplies and distribution service, or</a:t>
            </a:r>
            <a:r>
              <a:rPr lang="en-US" sz="2600" b="1" dirty="0"/>
              <a:t> assist in the development </a:t>
            </a:r>
            <a:r>
              <a:rPr lang="en-US" sz="2600" dirty="0"/>
              <a:t>of supplier and developer markets</a:t>
            </a:r>
            <a:r>
              <a:rPr lang="en-US" sz="2600" b="1" dirty="0"/>
              <a:t> </a:t>
            </a:r>
            <a:r>
              <a:rPr lang="en-US" sz="2600" dirty="0"/>
              <a:t>(e.g. DEKA’s development of the IBOT wheelchair required the firm to invent new ball bearings and develop a machine to produce the bearings).</a:t>
            </a:r>
            <a:endParaRPr lang="it-IT" sz="2600" b="1" dirty="0"/>
          </a:p>
          <a:p>
            <a:endParaRPr lang="it-IT" dirty="0"/>
          </a:p>
        </p:txBody>
      </p:sp>
      <p:sp>
        <p:nvSpPr>
          <p:cNvPr id="4" name="Segnaposto testo 3">
            <a:extLst>
              <a:ext uri="{FF2B5EF4-FFF2-40B4-BE49-F238E27FC236}">
                <a16:creationId xmlns:a16="http://schemas.microsoft.com/office/drawing/2014/main" id="{C15BE0EA-AFE5-3E43-9E30-4C2400355394}"/>
              </a:ext>
            </a:extLst>
          </p:cNvPr>
          <p:cNvSpPr>
            <a:spLocks noGrp="1"/>
          </p:cNvSpPr>
          <p:nvPr>
            <p:ph type="body" sz="quarter" idx="12"/>
          </p:nvPr>
        </p:nvSpPr>
        <p:spPr/>
        <p:txBody>
          <a:bodyPr/>
          <a:lstStyle/>
          <a:p>
            <a:endParaRPr lang="it-IT" dirty="0"/>
          </a:p>
        </p:txBody>
      </p:sp>
      <p:sp>
        <p:nvSpPr>
          <p:cNvPr id="5" name="Segnaposto testo 4">
            <a:extLst>
              <a:ext uri="{FF2B5EF4-FFF2-40B4-BE49-F238E27FC236}">
                <a16:creationId xmlns:a16="http://schemas.microsoft.com/office/drawing/2014/main" id="{8F43388A-DD20-9341-8FF4-5A8CD59E6BA1}"/>
              </a:ext>
            </a:extLst>
          </p:cNvPr>
          <p:cNvSpPr>
            <a:spLocks noGrp="1"/>
          </p:cNvSpPr>
          <p:nvPr>
            <p:ph type="body" sz="quarter" idx="11"/>
          </p:nvPr>
        </p:nvSpPr>
        <p:spPr/>
        <p:txBody>
          <a:bodyPr/>
          <a:lstStyle/>
          <a:p>
            <a:endParaRPr lang="it-IT" dirty="0"/>
          </a:p>
        </p:txBody>
      </p:sp>
    </p:spTree>
    <p:extLst>
      <p:ext uri="{BB962C8B-B14F-4D97-AF65-F5344CB8AC3E}">
        <p14:creationId xmlns:p14="http://schemas.microsoft.com/office/powerpoint/2010/main" val="3978492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89135F1-26B3-D04C-8B45-1F485060563F}"/>
              </a:ext>
            </a:extLst>
          </p:cNvPr>
          <p:cNvSpPr>
            <a:spLocks noGrp="1"/>
          </p:cNvSpPr>
          <p:nvPr>
            <p:ph type="title"/>
          </p:nvPr>
        </p:nvSpPr>
        <p:spPr/>
        <p:txBody>
          <a:bodyPr/>
          <a:lstStyle/>
          <a:p>
            <a:br>
              <a:rPr lang="en-US" altLang="en-US" sz="3200" dirty="0"/>
            </a:br>
            <a:r>
              <a:rPr lang="en-US" altLang="en-US" sz="3200" dirty="0"/>
              <a:t>3. Immature enabling technologies and complements.</a:t>
            </a:r>
            <a:br>
              <a:rPr lang="en-US" altLang="en-US" dirty="0"/>
            </a:br>
            <a:endParaRPr lang="it-IT" dirty="0"/>
          </a:p>
        </p:txBody>
      </p:sp>
      <p:sp>
        <p:nvSpPr>
          <p:cNvPr id="3" name="Segnaposto contenuto 2">
            <a:extLst>
              <a:ext uri="{FF2B5EF4-FFF2-40B4-BE49-F238E27FC236}">
                <a16:creationId xmlns:a16="http://schemas.microsoft.com/office/drawing/2014/main" id="{9127429D-B146-2246-9149-8790F90C5C46}"/>
              </a:ext>
            </a:extLst>
          </p:cNvPr>
          <p:cNvSpPr>
            <a:spLocks noGrp="1"/>
          </p:cNvSpPr>
          <p:nvPr>
            <p:ph idx="1"/>
          </p:nvPr>
        </p:nvSpPr>
        <p:spPr/>
        <p:txBody>
          <a:bodyPr/>
          <a:lstStyle/>
          <a:p>
            <a:pPr lvl="0"/>
            <a:r>
              <a:rPr lang="en-US" sz="2600" b="1" dirty="0"/>
              <a:t>Immature Enabling Technologies and Complements</a:t>
            </a:r>
            <a:r>
              <a:rPr lang="en-US" sz="2600" dirty="0"/>
              <a:t> also often characterize the situation faced by first movers (For example, </a:t>
            </a:r>
            <a:r>
              <a:rPr lang="en-US" sz="2600" b="1" dirty="0" err="1"/>
              <a:t>UberAir</a:t>
            </a:r>
            <a:r>
              <a:rPr lang="en-US" sz="2600" b="1" dirty="0"/>
              <a:t> </a:t>
            </a:r>
            <a:r>
              <a:rPr lang="en-US" sz="2600" dirty="0"/>
              <a:t>developers were reliant on several third parties for the development of batteries, charging infrastructure, a network of sky-ports). Similarly, when complementary products are not readily available the </a:t>
            </a:r>
            <a:r>
              <a:rPr lang="en-US" sz="2600" b="1" dirty="0"/>
              <a:t>adoption rate of a technology is slowed</a:t>
            </a:r>
            <a:r>
              <a:rPr lang="en-US" sz="2600" dirty="0"/>
              <a:t> (see Chapter 4). </a:t>
            </a:r>
            <a:endParaRPr lang="it-IT" sz="2600" b="1" dirty="0"/>
          </a:p>
          <a:p>
            <a:pPr lvl="1"/>
            <a:r>
              <a:rPr lang="en-US" sz="2600" dirty="0"/>
              <a:t>This effect has occurred in the development of </a:t>
            </a:r>
            <a:r>
              <a:rPr lang="en-US" sz="2600" b="1" dirty="0"/>
              <a:t>hydrogen fuel cell</a:t>
            </a:r>
            <a:r>
              <a:rPr lang="en-US" sz="2600" dirty="0"/>
              <a:t> powered vehicles. Development of this alternative technology has been slowed because there is no ready way to refuel cars using the new technology (see the Theory in Action section in chapter 5  for more details). </a:t>
            </a:r>
            <a:endParaRPr lang="it-IT" sz="2600" b="1" dirty="0"/>
          </a:p>
          <a:p>
            <a:endParaRPr lang="it-IT" dirty="0"/>
          </a:p>
        </p:txBody>
      </p:sp>
      <p:sp>
        <p:nvSpPr>
          <p:cNvPr id="4" name="Segnaposto testo 3">
            <a:extLst>
              <a:ext uri="{FF2B5EF4-FFF2-40B4-BE49-F238E27FC236}">
                <a16:creationId xmlns:a16="http://schemas.microsoft.com/office/drawing/2014/main" id="{D920B43F-5623-7A44-9C27-810C82297603}"/>
              </a:ext>
            </a:extLst>
          </p:cNvPr>
          <p:cNvSpPr>
            <a:spLocks noGrp="1"/>
          </p:cNvSpPr>
          <p:nvPr>
            <p:ph type="body" sz="quarter" idx="12"/>
          </p:nvPr>
        </p:nvSpPr>
        <p:spPr/>
        <p:txBody>
          <a:bodyPr/>
          <a:lstStyle/>
          <a:p>
            <a:endParaRPr lang="it-IT" dirty="0"/>
          </a:p>
        </p:txBody>
      </p:sp>
      <p:sp>
        <p:nvSpPr>
          <p:cNvPr id="5" name="Segnaposto testo 4">
            <a:extLst>
              <a:ext uri="{FF2B5EF4-FFF2-40B4-BE49-F238E27FC236}">
                <a16:creationId xmlns:a16="http://schemas.microsoft.com/office/drawing/2014/main" id="{8BFADEB1-0C31-3D4B-AF5E-0D8D678B3F82}"/>
              </a:ext>
            </a:extLst>
          </p:cNvPr>
          <p:cNvSpPr>
            <a:spLocks noGrp="1"/>
          </p:cNvSpPr>
          <p:nvPr>
            <p:ph type="body" sz="quarter" idx="11"/>
          </p:nvPr>
        </p:nvSpPr>
        <p:spPr/>
        <p:txBody>
          <a:bodyPr/>
          <a:lstStyle/>
          <a:p>
            <a:endParaRPr lang="it-IT" dirty="0"/>
          </a:p>
        </p:txBody>
      </p:sp>
    </p:spTree>
    <p:extLst>
      <p:ext uri="{BB962C8B-B14F-4D97-AF65-F5344CB8AC3E}">
        <p14:creationId xmlns:p14="http://schemas.microsoft.com/office/powerpoint/2010/main" val="6471163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i="1" dirty="0"/>
              <a:t>Theory In Action</a:t>
            </a:r>
          </a:p>
        </p:txBody>
      </p:sp>
      <p:sp>
        <p:nvSpPr>
          <p:cNvPr id="3" name="Content Placeholder 2"/>
          <p:cNvSpPr>
            <a:spLocks noGrp="1"/>
          </p:cNvSpPr>
          <p:nvPr>
            <p:ph idx="1"/>
          </p:nvPr>
        </p:nvSpPr>
        <p:spPr>
          <a:xfrm>
            <a:off x="457200" y="1447800"/>
            <a:ext cx="8229600" cy="5120640"/>
          </a:xfrm>
        </p:spPr>
        <p:txBody>
          <a:bodyPr/>
          <a:lstStyle/>
          <a:p>
            <a:pPr marL="0" lvl="1" indent="0" defTabSz="809625">
              <a:spcAft>
                <a:spcPts val="400"/>
              </a:spcAft>
              <a:buNone/>
            </a:pPr>
            <a:r>
              <a:rPr lang="en-US" altLang="en-US" b="1" dirty="0"/>
              <a:t>Obstacles to the Hydrogen Economy.</a:t>
            </a:r>
          </a:p>
          <a:p>
            <a:pPr lvl="1" defTabSz="809625">
              <a:spcAft>
                <a:spcPts val="400"/>
              </a:spcAft>
            </a:pPr>
            <a:r>
              <a:rPr lang="en-US" altLang="en-US" sz="2400" dirty="0"/>
              <a:t>Hydrogen offers an inexhaustible and environmentally fuel source that could be used to power automobiles and the electrical grid that serves homes and businesses.</a:t>
            </a:r>
          </a:p>
          <a:p>
            <a:pPr lvl="1" defTabSz="809625">
              <a:spcAft>
                <a:spcPts val="400"/>
              </a:spcAft>
            </a:pPr>
            <a:r>
              <a:rPr lang="en-US" altLang="en-US" sz="2400" dirty="0"/>
              <a:t>However, several serious obstacles stood in the way of utilizing hydrogen for energy:</a:t>
            </a:r>
          </a:p>
          <a:p>
            <a:pPr marL="822960" lvl="1" indent="-274320" defTabSz="809625">
              <a:spcAft>
                <a:spcPts val="400"/>
              </a:spcAft>
            </a:pPr>
            <a:r>
              <a:rPr lang="en-US" altLang="en-US" sz="2000" dirty="0"/>
              <a:t>Hydrogen vehicles would require a new fueling infrastructure.</a:t>
            </a:r>
          </a:p>
          <a:p>
            <a:pPr marL="822960" lvl="1" indent="-274320" defTabSz="809625">
              <a:spcAft>
                <a:spcPts val="400"/>
              </a:spcAft>
            </a:pPr>
            <a:r>
              <a:rPr lang="en-US" altLang="en-US" sz="2000" dirty="0"/>
              <a:t>Isolating hydrogen for energy in an environmentally-friendly way required a major shift to windmills or solar energy which were not considered mature technologies.</a:t>
            </a:r>
          </a:p>
          <a:p>
            <a:pPr marL="822960" lvl="1" indent="-274320" defTabSz="809625">
              <a:spcAft>
                <a:spcPts val="400"/>
              </a:spcAft>
            </a:pPr>
            <a:r>
              <a:rPr lang="en-US" altLang="en-US" sz="2000" b="1" dirty="0"/>
              <a:t>Implementing hydrogen as a primary energy source required the cooperation of numerous stakeholders, including government, automakers, oil (or other energy) companies, etc.</a:t>
            </a:r>
          </a:p>
        </p:txBody>
      </p:sp>
    </p:spTree>
    <p:extLst>
      <p:ext uri="{BB962C8B-B14F-4D97-AF65-F5344CB8AC3E}">
        <p14:creationId xmlns:p14="http://schemas.microsoft.com/office/powerpoint/2010/main" val="175136822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537576-B711-DE49-B94C-95AFD84B46DF}"/>
              </a:ext>
            </a:extLst>
          </p:cNvPr>
          <p:cNvSpPr>
            <a:spLocks noGrp="1"/>
          </p:cNvSpPr>
          <p:nvPr>
            <p:ph type="title"/>
          </p:nvPr>
        </p:nvSpPr>
        <p:spPr/>
        <p:txBody>
          <a:bodyPr/>
          <a:lstStyle/>
          <a:p>
            <a:r>
              <a:rPr lang="en-US" altLang="en-US" sz="3200" dirty="0"/>
              <a:t>4. Uncertainty of customer requirements</a:t>
            </a:r>
            <a:endParaRPr lang="it-IT" sz="3200" dirty="0"/>
          </a:p>
        </p:txBody>
      </p:sp>
      <p:sp>
        <p:nvSpPr>
          <p:cNvPr id="3" name="Segnaposto contenuto 2">
            <a:extLst>
              <a:ext uri="{FF2B5EF4-FFF2-40B4-BE49-F238E27FC236}">
                <a16:creationId xmlns:a16="http://schemas.microsoft.com/office/drawing/2014/main" id="{24EEFC1D-EE49-2549-B5ED-2FCC8C13C038}"/>
              </a:ext>
            </a:extLst>
          </p:cNvPr>
          <p:cNvSpPr>
            <a:spLocks noGrp="1"/>
          </p:cNvSpPr>
          <p:nvPr>
            <p:ph idx="1"/>
          </p:nvPr>
        </p:nvSpPr>
        <p:spPr/>
        <p:txBody>
          <a:bodyPr/>
          <a:lstStyle/>
          <a:p>
            <a:pPr lvl="0"/>
            <a:r>
              <a:rPr lang="en-US" sz="2600" b="1" dirty="0"/>
              <a:t>Uncertainty Regarding Customer Requirements</a:t>
            </a:r>
            <a:r>
              <a:rPr lang="en-US" sz="2600" dirty="0"/>
              <a:t> can cause first movers to incur great </a:t>
            </a:r>
            <a:r>
              <a:rPr lang="en-US" sz="2600" b="1" dirty="0"/>
              <a:t>expense to learn </a:t>
            </a:r>
            <a:r>
              <a:rPr lang="en-US" sz="2600" dirty="0"/>
              <a:t>what customers want (market research may have little value when customers do not yet know how they will use the product) and are willing to pay for and </a:t>
            </a:r>
            <a:r>
              <a:rPr lang="en-US" sz="2600" b="1" dirty="0"/>
              <a:t>refine products</a:t>
            </a:r>
            <a:r>
              <a:rPr lang="en-US" sz="2600" dirty="0"/>
              <a:t> accordingly.</a:t>
            </a:r>
            <a:endParaRPr lang="it-IT" sz="2600" b="1" dirty="0"/>
          </a:p>
          <a:p>
            <a:endParaRPr lang="it-IT" dirty="0"/>
          </a:p>
        </p:txBody>
      </p:sp>
      <p:sp>
        <p:nvSpPr>
          <p:cNvPr id="4" name="Segnaposto testo 3">
            <a:extLst>
              <a:ext uri="{FF2B5EF4-FFF2-40B4-BE49-F238E27FC236}">
                <a16:creationId xmlns:a16="http://schemas.microsoft.com/office/drawing/2014/main" id="{802D387C-0834-0D40-AC6B-DD0E9BBD95A5}"/>
              </a:ext>
            </a:extLst>
          </p:cNvPr>
          <p:cNvSpPr>
            <a:spLocks noGrp="1"/>
          </p:cNvSpPr>
          <p:nvPr>
            <p:ph type="body" sz="quarter" idx="12"/>
          </p:nvPr>
        </p:nvSpPr>
        <p:spPr/>
        <p:txBody>
          <a:bodyPr/>
          <a:lstStyle/>
          <a:p>
            <a:endParaRPr lang="it-IT" dirty="0"/>
          </a:p>
        </p:txBody>
      </p:sp>
      <p:sp>
        <p:nvSpPr>
          <p:cNvPr id="5" name="Segnaposto testo 4">
            <a:extLst>
              <a:ext uri="{FF2B5EF4-FFF2-40B4-BE49-F238E27FC236}">
                <a16:creationId xmlns:a16="http://schemas.microsoft.com/office/drawing/2014/main" id="{A1C3A51D-DCFD-A245-9F26-532CD8682FAB}"/>
              </a:ext>
            </a:extLst>
          </p:cNvPr>
          <p:cNvSpPr>
            <a:spLocks noGrp="1"/>
          </p:cNvSpPr>
          <p:nvPr>
            <p:ph type="body" sz="quarter" idx="11"/>
          </p:nvPr>
        </p:nvSpPr>
        <p:spPr/>
        <p:txBody>
          <a:bodyPr/>
          <a:lstStyle/>
          <a:p>
            <a:endParaRPr lang="it-IT" dirty="0"/>
          </a:p>
        </p:txBody>
      </p:sp>
    </p:spTree>
    <p:extLst>
      <p:ext uri="{BB962C8B-B14F-4D97-AF65-F5344CB8AC3E}">
        <p14:creationId xmlns:p14="http://schemas.microsoft.com/office/powerpoint/2010/main" val="37270464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6537576-B711-DE49-B94C-95AFD84B46DF}"/>
              </a:ext>
            </a:extLst>
          </p:cNvPr>
          <p:cNvSpPr>
            <a:spLocks noGrp="1"/>
          </p:cNvSpPr>
          <p:nvPr>
            <p:ph type="title"/>
          </p:nvPr>
        </p:nvSpPr>
        <p:spPr/>
        <p:txBody>
          <a:bodyPr/>
          <a:lstStyle/>
          <a:p>
            <a:r>
              <a:rPr lang="en-US" altLang="en-US" sz="3200" dirty="0"/>
              <a:t>4. Uncertainty of customer requirements</a:t>
            </a:r>
            <a:endParaRPr lang="it-IT" sz="3200" dirty="0"/>
          </a:p>
        </p:txBody>
      </p:sp>
      <p:sp>
        <p:nvSpPr>
          <p:cNvPr id="3" name="Segnaposto contenuto 2">
            <a:extLst>
              <a:ext uri="{FF2B5EF4-FFF2-40B4-BE49-F238E27FC236}">
                <a16:creationId xmlns:a16="http://schemas.microsoft.com/office/drawing/2014/main" id="{24EEFC1D-EE49-2549-B5ED-2FCC8C13C038}"/>
              </a:ext>
            </a:extLst>
          </p:cNvPr>
          <p:cNvSpPr>
            <a:spLocks noGrp="1"/>
          </p:cNvSpPr>
          <p:nvPr>
            <p:ph idx="1"/>
          </p:nvPr>
        </p:nvSpPr>
        <p:spPr/>
        <p:txBody>
          <a:bodyPr/>
          <a:lstStyle/>
          <a:p>
            <a:pPr lvl="1"/>
            <a:r>
              <a:rPr lang="en-US" sz="2600" dirty="0"/>
              <a:t>For example, </a:t>
            </a:r>
            <a:r>
              <a:rPr lang="en-US" sz="2600" b="1" dirty="0"/>
              <a:t>Kodak </a:t>
            </a:r>
            <a:r>
              <a:rPr lang="en-US" sz="2600" dirty="0"/>
              <a:t>was the first to introduce the 8mm video camera in the late eighties but withdrew from the market due to a poor response from customers. </a:t>
            </a:r>
          </a:p>
          <a:p>
            <a:pPr lvl="1"/>
            <a:r>
              <a:rPr lang="en-US" sz="2600" dirty="0"/>
              <a:t>As you know the story does not end well for Kodak. By the early 1990’s customers became more comfortable with the technology and </a:t>
            </a:r>
            <a:r>
              <a:rPr lang="en-US" sz="2600" b="1" dirty="0"/>
              <a:t>Sony</a:t>
            </a:r>
            <a:r>
              <a:rPr lang="en-US" sz="2600" dirty="0"/>
              <a:t> successfully entered this market leaving Kodak to play catch up or not reenter at all. </a:t>
            </a:r>
          </a:p>
          <a:p>
            <a:pPr lvl="1"/>
            <a:r>
              <a:rPr lang="en-US" sz="2600" dirty="0"/>
              <a:t>This may have been a case where Kodak would have been better off by spending on </a:t>
            </a:r>
            <a:r>
              <a:rPr lang="en-US" sz="2600" b="1" dirty="0"/>
              <a:t>customer education efforts</a:t>
            </a:r>
            <a:r>
              <a:rPr lang="en-US" sz="2600" dirty="0"/>
              <a:t>.</a:t>
            </a:r>
            <a:endParaRPr lang="it-IT" sz="2600" b="1" dirty="0"/>
          </a:p>
          <a:p>
            <a:endParaRPr lang="it-IT" dirty="0"/>
          </a:p>
        </p:txBody>
      </p:sp>
      <p:sp>
        <p:nvSpPr>
          <p:cNvPr id="4" name="Segnaposto testo 3">
            <a:extLst>
              <a:ext uri="{FF2B5EF4-FFF2-40B4-BE49-F238E27FC236}">
                <a16:creationId xmlns:a16="http://schemas.microsoft.com/office/drawing/2014/main" id="{802D387C-0834-0D40-AC6B-DD0E9BBD95A5}"/>
              </a:ext>
            </a:extLst>
          </p:cNvPr>
          <p:cNvSpPr>
            <a:spLocks noGrp="1"/>
          </p:cNvSpPr>
          <p:nvPr>
            <p:ph type="body" sz="quarter" idx="12"/>
          </p:nvPr>
        </p:nvSpPr>
        <p:spPr/>
        <p:txBody>
          <a:bodyPr/>
          <a:lstStyle/>
          <a:p>
            <a:endParaRPr lang="it-IT" dirty="0"/>
          </a:p>
        </p:txBody>
      </p:sp>
      <p:sp>
        <p:nvSpPr>
          <p:cNvPr id="5" name="Segnaposto testo 4">
            <a:extLst>
              <a:ext uri="{FF2B5EF4-FFF2-40B4-BE49-F238E27FC236}">
                <a16:creationId xmlns:a16="http://schemas.microsoft.com/office/drawing/2014/main" id="{A1C3A51D-DCFD-A245-9F26-532CD8682FAB}"/>
              </a:ext>
            </a:extLst>
          </p:cNvPr>
          <p:cNvSpPr>
            <a:spLocks noGrp="1"/>
          </p:cNvSpPr>
          <p:nvPr>
            <p:ph type="body" sz="quarter" idx="11"/>
          </p:nvPr>
        </p:nvSpPr>
        <p:spPr/>
        <p:txBody>
          <a:bodyPr/>
          <a:lstStyle/>
          <a:p>
            <a:endParaRPr lang="it-IT" dirty="0"/>
          </a:p>
        </p:txBody>
      </p:sp>
    </p:spTree>
    <p:extLst>
      <p:ext uri="{BB962C8B-B14F-4D97-AF65-F5344CB8AC3E}">
        <p14:creationId xmlns:p14="http://schemas.microsoft.com/office/powerpoint/2010/main" val="308524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First-Mover Advantages and Disadvantages </a:t>
            </a:r>
          </a:p>
        </p:txBody>
      </p:sp>
      <p:sp>
        <p:nvSpPr>
          <p:cNvPr id="4" name="Content Placeholder 2"/>
          <p:cNvSpPr>
            <a:spLocks noGrp="1"/>
          </p:cNvSpPr>
          <p:nvPr>
            <p:ph idx="1"/>
          </p:nvPr>
        </p:nvSpPr>
        <p:spPr>
          <a:xfrm>
            <a:off x="457200" y="1447800"/>
            <a:ext cx="8229600" cy="838200"/>
          </a:xfrm>
        </p:spPr>
        <p:txBody>
          <a:bodyPr/>
          <a:lstStyle/>
          <a:p>
            <a:r>
              <a:rPr lang="en-US" sz="2400" dirty="0"/>
              <a:t>The market often perceives first movers as having advantages because it has misperceived who was first. </a:t>
            </a:r>
          </a:p>
        </p:txBody>
      </p:sp>
      <p:graphicFrame>
        <p:nvGraphicFramePr>
          <p:cNvPr id="9" name="Table 3">
            <a:extLst>
              <a:ext uri="{FF2B5EF4-FFF2-40B4-BE49-F238E27FC236}">
                <a16:creationId xmlns:a16="http://schemas.microsoft.com/office/drawing/2014/main" id="{DD9DD6D8-36E9-43DD-8E19-55A41F36A626}"/>
              </a:ext>
            </a:extLst>
          </p:cNvPr>
          <p:cNvGraphicFramePr>
            <a:graphicFrameLocks noGrp="1"/>
          </p:cNvGraphicFramePr>
          <p:nvPr>
            <p:ph idx="13"/>
            <p:extLst>
              <p:ext uri="{D42A27DB-BD31-4B8C-83A1-F6EECF244321}">
                <p14:modId xmlns:p14="http://schemas.microsoft.com/office/powerpoint/2010/main" val="1991026182"/>
              </p:ext>
            </p:extLst>
          </p:nvPr>
        </p:nvGraphicFramePr>
        <p:xfrm>
          <a:off x="1082040" y="2286000"/>
          <a:ext cx="6979920" cy="4297680"/>
        </p:xfrm>
        <a:graphic>
          <a:graphicData uri="http://schemas.openxmlformats.org/drawingml/2006/table">
            <a:tbl>
              <a:tblPr firstRow="1" firstCol="1" bandRow="1"/>
              <a:tblGrid>
                <a:gridCol w="1714500">
                  <a:extLst>
                    <a:ext uri="{9D8B030D-6E8A-4147-A177-3AD203B41FA5}">
                      <a16:colId xmlns:a16="http://schemas.microsoft.com/office/drawing/2014/main" val="20000"/>
                    </a:ext>
                  </a:extLst>
                </a:gridCol>
                <a:gridCol w="1714500">
                  <a:extLst>
                    <a:ext uri="{9D8B030D-6E8A-4147-A177-3AD203B41FA5}">
                      <a16:colId xmlns:a16="http://schemas.microsoft.com/office/drawing/2014/main" val="20001"/>
                    </a:ext>
                  </a:extLst>
                </a:gridCol>
                <a:gridCol w="2103120">
                  <a:extLst>
                    <a:ext uri="{9D8B030D-6E8A-4147-A177-3AD203B41FA5}">
                      <a16:colId xmlns:a16="http://schemas.microsoft.com/office/drawing/2014/main" val="20002"/>
                    </a:ext>
                  </a:extLst>
                </a:gridCol>
                <a:gridCol w="1447800">
                  <a:extLst>
                    <a:ext uri="{9D8B030D-6E8A-4147-A177-3AD203B41FA5}">
                      <a16:colId xmlns:a16="http://schemas.microsoft.com/office/drawing/2014/main" val="20003"/>
                    </a:ext>
                  </a:extLst>
                </a:gridCol>
              </a:tblGrid>
              <a:tr h="385356">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300"/>
                        </a:spcBef>
                        <a:spcAft>
                          <a:spcPts val="300"/>
                        </a:spcAft>
                      </a:pPr>
                      <a:r>
                        <a:rPr lang="en-US" sz="1800" dirty="0">
                          <a:solidFill>
                            <a:schemeClr val="bg1"/>
                          </a:solidFill>
                          <a:effectLst/>
                          <a:latin typeface="+mn-lt"/>
                        </a:rPr>
                        <a:t>Product</a:t>
                      </a:r>
                      <a:endParaRPr lang="en-US" sz="1800" dirty="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300"/>
                        </a:spcBef>
                        <a:spcAft>
                          <a:spcPts val="300"/>
                        </a:spcAft>
                      </a:pPr>
                      <a:r>
                        <a:rPr lang="en-US" sz="1800" dirty="0">
                          <a:solidFill>
                            <a:schemeClr val="bg1"/>
                          </a:solidFill>
                          <a:effectLst/>
                          <a:latin typeface="+mn-lt"/>
                        </a:rPr>
                        <a:t>First Mover</a:t>
                      </a:r>
                      <a:endParaRPr lang="en-US" sz="1800" dirty="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300"/>
                        </a:spcBef>
                        <a:spcAft>
                          <a:spcPts val="300"/>
                        </a:spcAft>
                      </a:pPr>
                      <a:r>
                        <a:rPr lang="en-US" sz="1800" dirty="0">
                          <a:solidFill>
                            <a:schemeClr val="bg1"/>
                          </a:solidFill>
                          <a:effectLst/>
                          <a:latin typeface="+mn-lt"/>
                        </a:rPr>
                        <a:t>Notable Follower(s)</a:t>
                      </a:r>
                      <a:endParaRPr lang="en-US" sz="1800" dirty="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300"/>
                        </a:spcBef>
                        <a:spcAft>
                          <a:spcPts val="300"/>
                        </a:spcAft>
                      </a:pPr>
                      <a:r>
                        <a:rPr lang="en-US" sz="1800" dirty="0">
                          <a:solidFill>
                            <a:schemeClr val="bg1"/>
                          </a:solidFill>
                          <a:effectLst/>
                          <a:latin typeface="+mn-lt"/>
                        </a:rPr>
                        <a:t>The Winner</a:t>
                      </a:r>
                      <a:endParaRPr lang="en-US" sz="1800" dirty="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solidFill>
                  </a:tcPr>
                </a:tc>
                <a:extLst>
                  <a:ext uri="{0D108BD9-81ED-4DB2-BD59-A6C34878D82A}">
                    <a16:rowId xmlns:a16="http://schemas.microsoft.com/office/drawing/2014/main" val="10000"/>
                  </a:ext>
                </a:extLst>
              </a:tr>
              <a:tr h="601896">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dirty="0">
                          <a:solidFill>
                            <a:schemeClr val="bg1"/>
                          </a:solidFill>
                          <a:effectLst/>
                          <a:latin typeface="+mn-lt"/>
                        </a:rPr>
                        <a:t>8 mm video camera</a:t>
                      </a:r>
                      <a:endParaRPr lang="en-US" sz="1800" b="0" dirty="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dirty="0">
                          <a:effectLst/>
                          <a:latin typeface="+mn-lt"/>
                        </a:rPr>
                        <a:t>Kodak</a:t>
                      </a:r>
                      <a:endParaRPr lang="en-US" sz="1800" dirty="0">
                        <a:effectLst/>
                        <a:latin typeface="+mn-lt"/>
                        <a:ea typeface="Calibri"/>
                      </a:endParaRPr>
                    </a:p>
                  </a:txBody>
                  <a:tcPr marL="68578" marR="68578"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dirty="0">
                          <a:effectLst/>
                          <a:latin typeface="+mn-lt"/>
                        </a:rPr>
                        <a:t>Sony</a:t>
                      </a:r>
                      <a:endParaRPr lang="en-US" sz="1800" dirty="0">
                        <a:effectLst/>
                        <a:latin typeface="+mn-lt"/>
                        <a:ea typeface="Calibri"/>
                      </a:endParaRPr>
                    </a:p>
                  </a:txBody>
                  <a:tcPr marL="68578" marR="68578"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dirty="0">
                          <a:effectLst/>
                          <a:latin typeface="+mn-lt"/>
                        </a:rPr>
                        <a:t>Follower</a:t>
                      </a:r>
                      <a:endParaRPr lang="en-US" sz="1800" dirty="0">
                        <a:effectLst/>
                        <a:latin typeface="+mn-lt"/>
                        <a:ea typeface="Calibri"/>
                      </a:endParaRPr>
                    </a:p>
                  </a:txBody>
                  <a:tcPr marL="68578" marR="68578"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extLst>
                  <a:ext uri="{0D108BD9-81ED-4DB2-BD59-A6C34878D82A}">
                    <a16:rowId xmlns:a16="http://schemas.microsoft.com/office/drawing/2014/main" val="10001"/>
                  </a:ext>
                </a:extLst>
              </a:tr>
              <a:tr h="601896">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dirty="0">
                          <a:solidFill>
                            <a:schemeClr val="bg1"/>
                          </a:solidFill>
                          <a:effectLst/>
                          <a:latin typeface="+mn-lt"/>
                        </a:rPr>
                        <a:t>Disposable diaper</a:t>
                      </a:r>
                      <a:endParaRPr lang="en-US" sz="1800" b="0" dirty="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dirty="0" err="1">
                          <a:effectLst/>
                          <a:latin typeface="+mn-lt"/>
                        </a:rPr>
                        <a:t>Chux</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Pampers</a:t>
                      </a:r>
                    </a:p>
                    <a:p>
                      <a:pPr marL="0" marR="0">
                        <a:spcBef>
                          <a:spcPts val="0"/>
                        </a:spcBef>
                        <a:spcAft>
                          <a:spcPts val="0"/>
                        </a:spcAft>
                      </a:pPr>
                      <a:r>
                        <a:rPr lang="en-US" sz="1800">
                          <a:effectLst/>
                          <a:latin typeface="+mn-lt"/>
                        </a:rPr>
                        <a:t>Kimberly Clark</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Followers</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extLst>
                  <a:ext uri="{0D108BD9-81ED-4DB2-BD59-A6C34878D82A}">
                    <a16:rowId xmlns:a16="http://schemas.microsoft.com/office/drawing/2014/main" val="10002"/>
                  </a:ext>
                </a:extLst>
              </a:tr>
              <a:tr h="300948">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a:solidFill>
                            <a:schemeClr val="bg1"/>
                          </a:solidFill>
                          <a:effectLst/>
                          <a:latin typeface="+mn-lt"/>
                        </a:rPr>
                        <a:t>Float Glass</a:t>
                      </a:r>
                      <a:endParaRPr lang="en-US" sz="1800" b="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Pilkington</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Corning</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First mover</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extLst>
                  <a:ext uri="{0D108BD9-81ED-4DB2-BD59-A6C34878D82A}">
                    <a16:rowId xmlns:a16="http://schemas.microsoft.com/office/drawing/2014/main" val="10003"/>
                  </a:ext>
                </a:extLst>
              </a:tr>
              <a:tr h="300948">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lgn="l" defTabSz="914400" rtl="0" eaLnBrk="1" latinLnBrk="0" hangingPunct="1">
                        <a:spcBef>
                          <a:spcPts val="0"/>
                        </a:spcBef>
                        <a:spcAft>
                          <a:spcPts val="0"/>
                        </a:spcAft>
                      </a:pPr>
                      <a:r>
                        <a:rPr lang="en-US" sz="1800" b="0" kern="1200">
                          <a:solidFill>
                            <a:schemeClr val="bg1"/>
                          </a:solidFill>
                          <a:effectLst/>
                          <a:latin typeface="+mn-lt"/>
                          <a:ea typeface="+mn-ea"/>
                          <a:cs typeface="+mn-cs"/>
                        </a:rPr>
                        <a:t>Groupware</a:t>
                      </a: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kern="1200">
                          <a:solidFill>
                            <a:schemeClr val="dk1"/>
                          </a:solidFill>
                          <a:effectLst/>
                          <a:latin typeface="+mn-lt"/>
                          <a:ea typeface="+mn-ea"/>
                          <a:cs typeface="+mn-cs"/>
                        </a:rPr>
                        <a:t>Lotus</a:t>
                      </a: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kern="1200">
                          <a:solidFill>
                            <a:schemeClr val="dk1"/>
                          </a:solidFill>
                          <a:effectLst/>
                          <a:latin typeface="+mn-lt"/>
                          <a:ea typeface="+mn-ea"/>
                          <a:cs typeface="+mn-cs"/>
                        </a:rPr>
                        <a:t>AT&amp;T</a:t>
                      </a: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kern="1200">
                          <a:solidFill>
                            <a:schemeClr val="dk1"/>
                          </a:solidFill>
                          <a:effectLst/>
                          <a:latin typeface="+mn-lt"/>
                          <a:ea typeface="+mn-ea"/>
                          <a:cs typeface="+mn-cs"/>
                        </a:rPr>
                        <a:t>First Mover</a:t>
                      </a: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extLst>
                  <a:ext uri="{0D108BD9-81ED-4DB2-BD59-A6C34878D82A}">
                    <a16:rowId xmlns:a16="http://schemas.microsoft.com/office/drawing/2014/main" val="1509809508"/>
                  </a:ext>
                </a:extLst>
              </a:tr>
              <a:tr h="300948">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a:solidFill>
                            <a:schemeClr val="bg1"/>
                          </a:solidFill>
                          <a:effectLst/>
                          <a:latin typeface="+mn-lt"/>
                        </a:rPr>
                        <a:t>Instant camera</a:t>
                      </a:r>
                      <a:endParaRPr lang="en-US" sz="1800" b="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Polaroid</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Kodak</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First mover</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extLst>
                  <a:ext uri="{0D108BD9-81ED-4DB2-BD59-A6C34878D82A}">
                    <a16:rowId xmlns:a16="http://schemas.microsoft.com/office/drawing/2014/main" val="10004"/>
                  </a:ext>
                </a:extLst>
              </a:tr>
              <a:tr h="601896">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a:solidFill>
                            <a:schemeClr val="bg1"/>
                          </a:solidFill>
                          <a:effectLst/>
                          <a:latin typeface="+mn-lt"/>
                        </a:rPr>
                        <a:t>Microprocessors</a:t>
                      </a:r>
                      <a:endParaRPr lang="en-US" sz="1800" b="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Intel</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AMD</a:t>
                      </a:r>
                    </a:p>
                    <a:p>
                      <a:pPr marL="0" marR="0">
                        <a:spcBef>
                          <a:spcPts val="0"/>
                        </a:spcBef>
                        <a:spcAft>
                          <a:spcPts val="0"/>
                        </a:spcAft>
                      </a:pPr>
                      <a:r>
                        <a:rPr lang="en-US" sz="1800">
                          <a:effectLst/>
                          <a:latin typeface="+mn-lt"/>
                        </a:rPr>
                        <a:t>Cyrix</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First Mover</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extLst>
                  <a:ext uri="{0D108BD9-81ED-4DB2-BD59-A6C34878D82A}">
                    <a16:rowId xmlns:a16="http://schemas.microsoft.com/office/drawing/2014/main" val="10005"/>
                  </a:ext>
                </a:extLst>
              </a:tr>
              <a:tr h="601896">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a:solidFill>
                            <a:schemeClr val="bg1"/>
                          </a:solidFill>
                          <a:effectLst/>
                          <a:latin typeface="+mn-lt"/>
                        </a:rPr>
                        <a:t>Personal computer</a:t>
                      </a:r>
                      <a:endParaRPr lang="en-US" sz="1800" b="0">
                        <a:solidFill>
                          <a:schemeClr val="bg1"/>
                        </a:solidFill>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MITS (Altair)</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Apple</a:t>
                      </a:r>
                    </a:p>
                    <a:p>
                      <a:pPr marL="0" marR="0">
                        <a:spcBef>
                          <a:spcPts val="0"/>
                        </a:spcBef>
                        <a:spcAft>
                          <a:spcPts val="0"/>
                        </a:spcAft>
                      </a:pPr>
                      <a:r>
                        <a:rPr lang="en-US" sz="1800">
                          <a:effectLst/>
                          <a:latin typeface="+mn-lt"/>
                        </a:rPr>
                        <a:t>IBM</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rPr>
                        <a:t>Followers</a:t>
                      </a:r>
                      <a:endParaRPr lang="en-US" sz="1800">
                        <a:effectLst/>
                        <a:latin typeface="+mn-lt"/>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extLst>
                  <a:ext uri="{0D108BD9-81ED-4DB2-BD59-A6C34878D82A}">
                    <a16:rowId xmlns:a16="http://schemas.microsoft.com/office/drawing/2014/main" val="10006"/>
                  </a:ext>
                </a:extLst>
              </a:tr>
              <a:tr h="601896">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a:solidFill>
                            <a:schemeClr val="bg1"/>
                          </a:solidFill>
                          <a:effectLst/>
                          <a:latin typeface="+mn-lt"/>
                          <a:ea typeface="Calibri"/>
                        </a:rPr>
                        <a:t>Spreadsheet software</a:t>
                      </a: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ea typeface="Calibri"/>
                        </a:rPr>
                        <a:t>VisiCalc</a:t>
                      </a: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ea typeface="Calibri"/>
                        </a:rPr>
                        <a:t>Microsoft (Excel)</a:t>
                      </a:r>
                    </a:p>
                    <a:p>
                      <a:pPr marL="0" marR="0">
                        <a:spcBef>
                          <a:spcPts val="0"/>
                        </a:spcBef>
                        <a:spcAft>
                          <a:spcPts val="0"/>
                        </a:spcAft>
                      </a:pPr>
                      <a:r>
                        <a:rPr lang="en-US" sz="1800">
                          <a:effectLst/>
                          <a:latin typeface="+mn-lt"/>
                          <a:ea typeface="Calibri"/>
                        </a:rPr>
                        <a:t>Lotus</a:t>
                      </a: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latin typeface="+mn-lt"/>
                          <a:ea typeface="Calibri"/>
                        </a:rPr>
                        <a:t>Followers</a:t>
                      </a: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extLst>
                  <a:ext uri="{0D108BD9-81ED-4DB2-BD59-A6C34878D82A}">
                    <a16:rowId xmlns:a16="http://schemas.microsoft.com/office/drawing/2014/main" val="2408326021"/>
                  </a:ext>
                </a:extLst>
              </a:tr>
            </a:tbl>
          </a:graphicData>
        </a:graphic>
      </p:graphicFrame>
    </p:spTree>
    <p:extLst>
      <p:ext uri="{BB962C8B-B14F-4D97-AF65-F5344CB8AC3E}">
        <p14:creationId xmlns:p14="http://schemas.microsoft.com/office/powerpoint/2010/main" val="27438022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First-Mover Advantages and Disadvantages </a:t>
            </a:r>
          </a:p>
        </p:txBody>
      </p:sp>
      <p:graphicFrame>
        <p:nvGraphicFramePr>
          <p:cNvPr id="10" name="Table 2">
            <a:extLst>
              <a:ext uri="{FF2B5EF4-FFF2-40B4-BE49-F238E27FC236}">
                <a16:creationId xmlns:a16="http://schemas.microsoft.com/office/drawing/2014/main" id="{015B09CD-572E-4E45-87FE-68A194F466D5}"/>
              </a:ext>
            </a:extLst>
          </p:cNvPr>
          <p:cNvGraphicFramePr>
            <a:graphicFrameLocks noGrp="1"/>
          </p:cNvGraphicFramePr>
          <p:nvPr>
            <p:ph idx="1"/>
            <p:extLst>
              <p:ext uri="{D42A27DB-BD31-4B8C-83A1-F6EECF244321}">
                <p14:modId xmlns:p14="http://schemas.microsoft.com/office/powerpoint/2010/main" val="2305886956"/>
              </p:ext>
            </p:extLst>
          </p:nvPr>
        </p:nvGraphicFramePr>
        <p:xfrm>
          <a:off x="571500" y="1661160"/>
          <a:ext cx="8001000" cy="3566161"/>
        </p:xfrm>
        <a:graphic>
          <a:graphicData uri="http://schemas.openxmlformats.org/drawingml/2006/table">
            <a:tbl>
              <a:tblPr firstRow="1" firstCol="1" bandRow="1"/>
              <a:tblGrid>
                <a:gridCol w="2000250">
                  <a:extLst>
                    <a:ext uri="{9D8B030D-6E8A-4147-A177-3AD203B41FA5}">
                      <a16:colId xmlns:a16="http://schemas.microsoft.com/office/drawing/2014/main" val="20000"/>
                    </a:ext>
                  </a:extLst>
                </a:gridCol>
                <a:gridCol w="2000250">
                  <a:extLst>
                    <a:ext uri="{9D8B030D-6E8A-4147-A177-3AD203B41FA5}">
                      <a16:colId xmlns:a16="http://schemas.microsoft.com/office/drawing/2014/main" val="20001"/>
                    </a:ext>
                  </a:extLst>
                </a:gridCol>
                <a:gridCol w="2311400">
                  <a:extLst>
                    <a:ext uri="{9D8B030D-6E8A-4147-A177-3AD203B41FA5}">
                      <a16:colId xmlns:a16="http://schemas.microsoft.com/office/drawing/2014/main" val="20002"/>
                    </a:ext>
                  </a:extLst>
                </a:gridCol>
                <a:gridCol w="1689100">
                  <a:extLst>
                    <a:ext uri="{9D8B030D-6E8A-4147-A177-3AD203B41FA5}">
                      <a16:colId xmlns:a16="http://schemas.microsoft.com/office/drawing/2014/main" val="20003"/>
                    </a:ext>
                  </a:extLst>
                </a:gridCol>
              </a:tblGrid>
              <a:tr h="422597">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300"/>
                        </a:spcBef>
                        <a:spcAft>
                          <a:spcPts val="300"/>
                        </a:spcAft>
                      </a:pPr>
                      <a:r>
                        <a:rPr lang="en-US" sz="1800">
                          <a:solidFill>
                            <a:schemeClr val="bg1"/>
                          </a:solidFill>
                          <a:effectLst/>
                        </a:rPr>
                        <a:t>Product</a:t>
                      </a:r>
                      <a:endParaRPr lang="en-US" sz="1800">
                        <a:solidFill>
                          <a:schemeClr val="bg1"/>
                        </a:solidFill>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300"/>
                        </a:spcBef>
                        <a:spcAft>
                          <a:spcPts val="300"/>
                        </a:spcAft>
                      </a:pPr>
                      <a:r>
                        <a:rPr lang="en-US" sz="1800">
                          <a:solidFill>
                            <a:schemeClr val="bg1"/>
                          </a:solidFill>
                          <a:effectLst/>
                        </a:rPr>
                        <a:t>First Mover</a:t>
                      </a:r>
                      <a:endParaRPr lang="en-US" sz="1800">
                        <a:solidFill>
                          <a:schemeClr val="bg1"/>
                        </a:solidFill>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300"/>
                        </a:spcBef>
                        <a:spcAft>
                          <a:spcPts val="300"/>
                        </a:spcAft>
                      </a:pPr>
                      <a:r>
                        <a:rPr lang="en-US" sz="1800">
                          <a:solidFill>
                            <a:schemeClr val="bg1"/>
                          </a:solidFill>
                          <a:effectLst/>
                        </a:rPr>
                        <a:t>Notable Follower(s)</a:t>
                      </a:r>
                      <a:endParaRPr lang="en-US" sz="1800">
                        <a:solidFill>
                          <a:schemeClr val="bg1"/>
                        </a:solidFill>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300"/>
                        </a:spcBef>
                        <a:spcAft>
                          <a:spcPts val="300"/>
                        </a:spcAft>
                      </a:pPr>
                      <a:r>
                        <a:rPr lang="en-US" sz="1800">
                          <a:solidFill>
                            <a:schemeClr val="bg1"/>
                          </a:solidFill>
                          <a:effectLst/>
                        </a:rPr>
                        <a:t>The Winner</a:t>
                      </a:r>
                      <a:endParaRPr lang="en-US" sz="1800">
                        <a:solidFill>
                          <a:schemeClr val="bg1"/>
                        </a:solidFill>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545454"/>
                    </a:solidFill>
                  </a:tcPr>
                </a:tc>
                <a:extLst>
                  <a:ext uri="{0D108BD9-81ED-4DB2-BD59-A6C34878D82A}">
                    <a16:rowId xmlns:a16="http://schemas.microsoft.com/office/drawing/2014/main" val="10000"/>
                  </a:ext>
                </a:extLst>
              </a:tr>
              <a:tr h="69857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a:solidFill>
                            <a:schemeClr val="bg1"/>
                          </a:solidFill>
                          <a:effectLst/>
                        </a:rPr>
                        <a:t>Video game console</a:t>
                      </a:r>
                      <a:endParaRPr lang="en-US" sz="1800" b="0">
                        <a:solidFill>
                          <a:schemeClr val="bg1"/>
                        </a:solidFill>
                        <a:effectLst/>
                        <a:latin typeface="Times New Roman"/>
                        <a:ea typeface="Calibri"/>
                      </a:endParaRPr>
                    </a:p>
                  </a:txBody>
                  <a:tcPr marL="68578" marR="68578"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Magnavox</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Atari</a:t>
                      </a:r>
                    </a:p>
                    <a:p>
                      <a:pPr marL="0" marR="0">
                        <a:spcBef>
                          <a:spcPts val="0"/>
                        </a:spcBef>
                        <a:spcAft>
                          <a:spcPts val="0"/>
                        </a:spcAft>
                      </a:pPr>
                      <a:r>
                        <a:rPr lang="en-US" sz="1800">
                          <a:effectLst/>
                        </a:rPr>
                        <a:t>Nintendo</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Followers</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extLst>
                  <a:ext uri="{0D108BD9-81ED-4DB2-BD59-A6C34878D82A}">
                    <a16:rowId xmlns:a16="http://schemas.microsoft.com/office/drawing/2014/main" val="10009"/>
                  </a:ext>
                </a:extLst>
              </a:tr>
              <a:tr h="1047854">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a:solidFill>
                            <a:schemeClr val="bg1"/>
                          </a:solidFill>
                          <a:effectLst/>
                        </a:rPr>
                        <a:t>Web browser</a:t>
                      </a:r>
                      <a:endParaRPr lang="en-US" sz="1800" b="0">
                        <a:solidFill>
                          <a:schemeClr val="bg1"/>
                        </a:solidFill>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NCSA Mosaic</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Netscape</a:t>
                      </a:r>
                    </a:p>
                    <a:p>
                      <a:pPr marL="0" marR="0">
                        <a:spcBef>
                          <a:spcPts val="0"/>
                        </a:spcBef>
                        <a:spcAft>
                          <a:spcPts val="0"/>
                        </a:spcAft>
                      </a:pPr>
                      <a:r>
                        <a:rPr lang="en-US" sz="1800">
                          <a:effectLst/>
                        </a:rPr>
                        <a:t>Microsoft (Internet Explorer)</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Followers</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extLst>
                  <a:ext uri="{0D108BD9-81ED-4DB2-BD59-A6C34878D82A}">
                    <a16:rowId xmlns:a16="http://schemas.microsoft.com/office/drawing/2014/main" val="10010"/>
                  </a:ext>
                </a:extLst>
              </a:tr>
              <a:tr h="69857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a:solidFill>
                            <a:schemeClr val="bg1"/>
                          </a:solidFill>
                          <a:effectLst/>
                        </a:rPr>
                        <a:t>Word processing software</a:t>
                      </a:r>
                      <a:endParaRPr lang="en-US" sz="1800" b="0">
                        <a:solidFill>
                          <a:schemeClr val="bg1"/>
                        </a:solidFill>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MicroPro (Wordstar)</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Microsoft (MS Word)</a:t>
                      </a:r>
                    </a:p>
                    <a:p>
                      <a:pPr marL="0" marR="0">
                        <a:spcBef>
                          <a:spcPts val="0"/>
                        </a:spcBef>
                        <a:spcAft>
                          <a:spcPts val="0"/>
                        </a:spcAft>
                      </a:pPr>
                      <a:r>
                        <a:rPr lang="en-US" sz="1800">
                          <a:effectLst/>
                        </a:rPr>
                        <a:t>Wordperfect</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Followers</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40000"/>
                      </a:srgbClr>
                    </a:solidFill>
                  </a:tcPr>
                </a:tc>
                <a:extLst>
                  <a:ext uri="{0D108BD9-81ED-4DB2-BD59-A6C34878D82A}">
                    <a16:rowId xmlns:a16="http://schemas.microsoft.com/office/drawing/2014/main" val="10011"/>
                  </a:ext>
                </a:extLst>
              </a:tr>
              <a:tr h="698570">
                <a:tc>
                  <a:txBody>
                    <a:bodyPr/>
                    <a:lstStyle>
                      <a:lvl1pPr marL="0" algn="l" defTabSz="457200" rtl="0" eaLnBrk="1" latinLnBrk="0" hangingPunct="1">
                        <a:defRPr sz="1800" b="1" kern="1200">
                          <a:solidFill>
                            <a:schemeClr val="lt1"/>
                          </a:solidFill>
                          <a:latin typeface="Calibri"/>
                        </a:defRPr>
                      </a:lvl1pPr>
                      <a:lvl2pPr marL="457200" algn="l" defTabSz="457200" rtl="0" eaLnBrk="1" latinLnBrk="0" hangingPunct="1">
                        <a:defRPr sz="1800" b="1" kern="1200">
                          <a:solidFill>
                            <a:schemeClr val="lt1"/>
                          </a:solidFill>
                          <a:latin typeface="Calibri"/>
                        </a:defRPr>
                      </a:lvl2pPr>
                      <a:lvl3pPr marL="914400" algn="l" defTabSz="457200" rtl="0" eaLnBrk="1" latinLnBrk="0" hangingPunct="1">
                        <a:defRPr sz="1800" b="1" kern="1200">
                          <a:solidFill>
                            <a:schemeClr val="lt1"/>
                          </a:solidFill>
                          <a:latin typeface="Calibri"/>
                        </a:defRPr>
                      </a:lvl3pPr>
                      <a:lvl4pPr marL="1371600" algn="l" defTabSz="457200" rtl="0" eaLnBrk="1" latinLnBrk="0" hangingPunct="1">
                        <a:defRPr sz="1800" b="1" kern="1200">
                          <a:solidFill>
                            <a:schemeClr val="lt1"/>
                          </a:solidFill>
                          <a:latin typeface="Calibri"/>
                        </a:defRPr>
                      </a:lvl4pPr>
                      <a:lvl5pPr marL="1828800" algn="l" defTabSz="457200" rtl="0" eaLnBrk="1" latinLnBrk="0" hangingPunct="1">
                        <a:defRPr sz="1800" b="1" kern="1200">
                          <a:solidFill>
                            <a:schemeClr val="lt1"/>
                          </a:solidFill>
                          <a:latin typeface="Calibri"/>
                        </a:defRPr>
                      </a:lvl5pPr>
                      <a:lvl6pPr marL="2286000" algn="l" defTabSz="457200" rtl="0" eaLnBrk="1" latinLnBrk="0" hangingPunct="1">
                        <a:defRPr sz="1800" b="1" kern="1200">
                          <a:solidFill>
                            <a:schemeClr val="lt1"/>
                          </a:solidFill>
                          <a:latin typeface="Calibri"/>
                        </a:defRPr>
                      </a:lvl6pPr>
                      <a:lvl7pPr marL="2743200" algn="l" defTabSz="457200" rtl="0" eaLnBrk="1" latinLnBrk="0" hangingPunct="1">
                        <a:defRPr sz="1800" b="1" kern="1200">
                          <a:solidFill>
                            <a:schemeClr val="lt1"/>
                          </a:solidFill>
                          <a:latin typeface="Calibri"/>
                        </a:defRPr>
                      </a:lvl7pPr>
                      <a:lvl8pPr marL="3200400" algn="l" defTabSz="457200" rtl="0" eaLnBrk="1" latinLnBrk="0" hangingPunct="1">
                        <a:defRPr sz="1800" b="1" kern="1200">
                          <a:solidFill>
                            <a:schemeClr val="lt1"/>
                          </a:solidFill>
                          <a:latin typeface="Calibri"/>
                        </a:defRPr>
                      </a:lvl8pPr>
                      <a:lvl9pPr marL="3657600" algn="l" defTabSz="457200" rtl="0" eaLnBrk="1" latinLnBrk="0" hangingPunct="1">
                        <a:defRPr sz="1800" b="1" kern="1200">
                          <a:solidFill>
                            <a:schemeClr val="lt1"/>
                          </a:solidFill>
                          <a:latin typeface="Calibri"/>
                        </a:defRPr>
                      </a:lvl9pPr>
                    </a:lstStyle>
                    <a:p>
                      <a:pPr marL="0" marR="0">
                        <a:spcBef>
                          <a:spcPts val="0"/>
                        </a:spcBef>
                        <a:spcAft>
                          <a:spcPts val="0"/>
                        </a:spcAft>
                      </a:pPr>
                      <a:r>
                        <a:rPr lang="en-US" sz="1800" b="0">
                          <a:solidFill>
                            <a:schemeClr val="bg1"/>
                          </a:solidFill>
                          <a:effectLst/>
                        </a:rPr>
                        <a:t>Workstation</a:t>
                      </a:r>
                      <a:endParaRPr lang="en-US" sz="1800" b="0">
                        <a:solidFill>
                          <a:schemeClr val="bg1"/>
                        </a:solidFill>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545454"/>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Xerox Alto</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Sun Microsystems</a:t>
                      </a:r>
                    </a:p>
                    <a:p>
                      <a:pPr marL="0" marR="0">
                        <a:spcBef>
                          <a:spcPts val="0"/>
                        </a:spcBef>
                        <a:spcAft>
                          <a:spcPts val="0"/>
                        </a:spcAft>
                      </a:pPr>
                      <a:r>
                        <a:rPr lang="en-US" sz="1800">
                          <a:effectLst/>
                        </a:rPr>
                        <a:t>Hewlett Packard</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tc>
                  <a:txBody>
                    <a:bodyPr/>
                    <a:lstStyle>
                      <a:lvl1pPr marL="0" algn="l" defTabSz="457200" rtl="0" eaLnBrk="1" latinLnBrk="0" hangingPunct="1">
                        <a:defRPr sz="1800" kern="1200">
                          <a:solidFill>
                            <a:schemeClr val="dk1"/>
                          </a:solidFill>
                          <a:latin typeface="Calibri"/>
                        </a:defRPr>
                      </a:lvl1pPr>
                      <a:lvl2pPr marL="457200" algn="l" defTabSz="457200" rtl="0" eaLnBrk="1" latinLnBrk="0" hangingPunct="1">
                        <a:defRPr sz="1800" kern="1200">
                          <a:solidFill>
                            <a:schemeClr val="dk1"/>
                          </a:solidFill>
                          <a:latin typeface="Calibri"/>
                        </a:defRPr>
                      </a:lvl2pPr>
                      <a:lvl3pPr marL="914400" algn="l" defTabSz="457200" rtl="0" eaLnBrk="1" latinLnBrk="0" hangingPunct="1">
                        <a:defRPr sz="1800" kern="1200">
                          <a:solidFill>
                            <a:schemeClr val="dk1"/>
                          </a:solidFill>
                          <a:latin typeface="Calibri"/>
                        </a:defRPr>
                      </a:lvl3pPr>
                      <a:lvl4pPr marL="1371600" algn="l" defTabSz="457200" rtl="0" eaLnBrk="1" latinLnBrk="0" hangingPunct="1">
                        <a:defRPr sz="1800" kern="1200">
                          <a:solidFill>
                            <a:schemeClr val="dk1"/>
                          </a:solidFill>
                          <a:latin typeface="Calibri"/>
                        </a:defRPr>
                      </a:lvl4pPr>
                      <a:lvl5pPr marL="1828800" algn="l" defTabSz="457200" rtl="0" eaLnBrk="1" latinLnBrk="0" hangingPunct="1">
                        <a:defRPr sz="1800" kern="1200">
                          <a:solidFill>
                            <a:schemeClr val="dk1"/>
                          </a:solidFill>
                          <a:latin typeface="Calibri"/>
                        </a:defRPr>
                      </a:lvl5pPr>
                      <a:lvl6pPr marL="2286000" algn="l" defTabSz="457200" rtl="0" eaLnBrk="1" latinLnBrk="0" hangingPunct="1">
                        <a:defRPr sz="1800" kern="1200">
                          <a:solidFill>
                            <a:schemeClr val="dk1"/>
                          </a:solidFill>
                          <a:latin typeface="Calibri"/>
                        </a:defRPr>
                      </a:lvl6pPr>
                      <a:lvl7pPr marL="2743200" algn="l" defTabSz="457200" rtl="0" eaLnBrk="1" latinLnBrk="0" hangingPunct="1">
                        <a:defRPr sz="1800" kern="1200">
                          <a:solidFill>
                            <a:schemeClr val="dk1"/>
                          </a:solidFill>
                          <a:latin typeface="Calibri"/>
                        </a:defRPr>
                      </a:lvl7pPr>
                      <a:lvl8pPr marL="3200400" algn="l" defTabSz="457200" rtl="0" eaLnBrk="1" latinLnBrk="0" hangingPunct="1">
                        <a:defRPr sz="1800" kern="1200">
                          <a:solidFill>
                            <a:schemeClr val="dk1"/>
                          </a:solidFill>
                          <a:latin typeface="Calibri"/>
                        </a:defRPr>
                      </a:lvl8pPr>
                      <a:lvl9pPr marL="3657600" algn="l" defTabSz="457200" rtl="0" eaLnBrk="1" latinLnBrk="0" hangingPunct="1">
                        <a:defRPr sz="1800" kern="1200">
                          <a:solidFill>
                            <a:schemeClr val="dk1"/>
                          </a:solidFill>
                          <a:latin typeface="Calibri"/>
                        </a:defRPr>
                      </a:lvl9pPr>
                    </a:lstStyle>
                    <a:p>
                      <a:pPr marL="0" marR="0">
                        <a:spcBef>
                          <a:spcPts val="0"/>
                        </a:spcBef>
                        <a:spcAft>
                          <a:spcPts val="0"/>
                        </a:spcAft>
                      </a:pPr>
                      <a:r>
                        <a:rPr lang="en-US" sz="1800">
                          <a:effectLst/>
                        </a:rPr>
                        <a:t>Followers</a:t>
                      </a:r>
                      <a:endParaRPr lang="en-US" sz="1800">
                        <a:effectLst/>
                        <a:latin typeface="Times New Roman"/>
                        <a:ea typeface="Calibri"/>
                      </a:endParaRPr>
                    </a:p>
                  </a:txBody>
                  <a:tcPr marL="68578" marR="68578" marT="0" marB="0">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797B7E">
                        <a:tint val="20000"/>
                      </a:srgbClr>
                    </a:solidFill>
                  </a:tcPr>
                </a:tc>
                <a:extLst>
                  <a:ext uri="{0D108BD9-81ED-4DB2-BD59-A6C34878D82A}">
                    <a16:rowId xmlns:a16="http://schemas.microsoft.com/office/drawing/2014/main" val="10012"/>
                  </a:ext>
                </a:extLst>
              </a:tr>
            </a:tbl>
          </a:graphicData>
        </a:graphic>
      </p:graphicFrame>
      <p:sp>
        <p:nvSpPr>
          <p:cNvPr id="3" name="Content Placeholder 3"/>
          <p:cNvSpPr>
            <a:spLocks noGrp="1"/>
          </p:cNvSpPr>
          <p:nvPr>
            <p:ph idx="13"/>
          </p:nvPr>
        </p:nvSpPr>
        <p:spPr>
          <a:xfrm>
            <a:off x="457200" y="5410200"/>
            <a:ext cx="8229600" cy="990600"/>
          </a:xfrm>
        </p:spPr>
        <p:txBody>
          <a:bodyPr/>
          <a:lstStyle/>
          <a:p>
            <a:pPr lvl="0" defTabSz="914400" eaLnBrk="0" fontAlgn="base" hangingPunct="0">
              <a:spcBef>
                <a:spcPct val="0"/>
              </a:spcBef>
              <a:spcAft>
                <a:spcPct val="0"/>
              </a:spcAft>
            </a:pPr>
            <a:r>
              <a:rPr lang="en-US" sz="1400">
                <a:ea typeface="+mn-ea"/>
                <a:cs typeface="+mn-cs"/>
              </a:rPr>
              <a:t>Source: R. M. Grant, </a:t>
            </a:r>
            <a:r>
              <a:rPr lang="en-US" sz="1400" i="1">
                <a:ea typeface="+mn-ea"/>
                <a:cs typeface="+mn-cs"/>
              </a:rPr>
              <a:t>Contemporary Strategy Analysis </a:t>
            </a:r>
            <a:r>
              <a:rPr lang="en-US" sz="1400">
                <a:ea typeface="+mn-ea"/>
                <a:cs typeface="+mn-cs"/>
              </a:rPr>
              <a:t>(Malden, MA: Blackwell Publishers, 1998); D. </a:t>
            </a:r>
            <a:r>
              <a:rPr lang="en-US" sz="1400" err="1">
                <a:ea typeface="+mn-ea"/>
                <a:cs typeface="+mn-cs"/>
              </a:rPr>
              <a:t>Teece</a:t>
            </a:r>
            <a:r>
              <a:rPr lang="en-US" sz="1400">
                <a:ea typeface="+mn-ea"/>
                <a:cs typeface="+mn-cs"/>
              </a:rPr>
              <a:t>, </a:t>
            </a:r>
            <a:r>
              <a:rPr lang="en-US" sz="1400" i="1">
                <a:ea typeface="+mn-ea"/>
                <a:cs typeface="+mn-cs"/>
              </a:rPr>
              <a:t>The Competitive Challenge: Strategies for Industrial Innovation and Renewal </a:t>
            </a:r>
            <a:r>
              <a:rPr lang="en-US" sz="1400">
                <a:ea typeface="+mn-ea"/>
                <a:cs typeface="+mn-cs"/>
              </a:rPr>
              <a:t>(Cambridge, MA: Ballinger, 1987); and M. A. Schilling, “Technology Success and Failure in Winner- Take-All Markets: Testing a Model of Technological Lock Out,” </a:t>
            </a:r>
            <a:r>
              <a:rPr lang="en-US" sz="1400" i="1">
                <a:ea typeface="+mn-ea"/>
                <a:cs typeface="+mn-cs"/>
              </a:rPr>
              <a:t>Academy of Management Journal </a:t>
            </a:r>
            <a:r>
              <a:rPr lang="en-US" sz="1400">
                <a:ea typeface="+mn-ea"/>
                <a:cs typeface="+mn-cs"/>
              </a:rPr>
              <a:t>45 (2002), pp. 387–98. </a:t>
            </a:r>
          </a:p>
        </p:txBody>
      </p:sp>
    </p:spTree>
    <p:extLst>
      <p:ext uri="{BB962C8B-B14F-4D97-AF65-F5344CB8AC3E}">
        <p14:creationId xmlns:p14="http://schemas.microsoft.com/office/powerpoint/2010/main" val="22468316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a:t>Factors Influencing Optimal Timing of Entry </a:t>
            </a:r>
          </a:p>
        </p:txBody>
      </p:sp>
      <p:sp>
        <p:nvSpPr>
          <p:cNvPr id="3" name="Content Placeholder 2"/>
          <p:cNvSpPr>
            <a:spLocks noGrp="1"/>
          </p:cNvSpPr>
          <p:nvPr>
            <p:ph idx="1"/>
          </p:nvPr>
        </p:nvSpPr>
        <p:spPr>
          <a:xfrm>
            <a:off x="457200" y="990600"/>
            <a:ext cx="8686800" cy="5562600"/>
          </a:xfrm>
        </p:spPr>
        <p:txBody>
          <a:bodyPr/>
          <a:lstStyle/>
          <a:p>
            <a:r>
              <a:rPr lang="en-US" sz="2600" b="1" u="sng" dirty="0"/>
              <a:t>How does a firm decide whether to pioneer a technology category or wait until while others do?</a:t>
            </a:r>
            <a:r>
              <a:rPr lang="en-US" sz="2600" dirty="0"/>
              <a:t> The answer depends on several factors including </a:t>
            </a:r>
          </a:p>
          <a:p>
            <a:pPr marL="365760" lvl="3" indent="0">
              <a:spcBef>
                <a:spcPts val="0"/>
              </a:spcBef>
              <a:spcAft>
                <a:spcPts val="0"/>
              </a:spcAft>
              <a:buNone/>
            </a:pPr>
            <a:r>
              <a:rPr lang="en-US" sz="2400" b="1" dirty="0"/>
              <a:t>1. - customer certainty</a:t>
            </a:r>
            <a:r>
              <a:rPr lang="en-US" sz="2400" dirty="0"/>
              <a:t>, </a:t>
            </a:r>
          </a:p>
          <a:p>
            <a:pPr marL="365760" lvl="3" indent="0">
              <a:spcBef>
                <a:spcPts val="0"/>
              </a:spcBef>
              <a:spcAft>
                <a:spcPts val="0"/>
              </a:spcAft>
              <a:buNone/>
            </a:pPr>
            <a:r>
              <a:rPr lang="en-US" sz="2400" b="1" dirty="0"/>
              <a:t>2. </a:t>
            </a:r>
            <a:r>
              <a:rPr lang="en-US" sz="2400" dirty="0"/>
              <a:t>- the </a:t>
            </a:r>
            <a:r>
              <a:rPr lang="en-US" sz="2400" b="1" dirty="0"/>
              <a:t>margin of improvement</a:t>
            </a:r>
            <a:r>
              <a:rPr lang="en-US" sz="2400" dirty="0"/>
              <a:t> offered by the new technology, </a:t>
            </a:r>
          </a:p>
          <a:p>
            <a:pPr marL="365760" lvl="3" indent="0">
              <a:spcBef>
                <a:spcPts val="0"/>
              </a:spcBef>
              <a:spcAft>
                <a:spcPts val="0"/>
              </a:spcAft>
              <a:buNone/>
            </a:pPr>
            <a:r>
              <a:rPr lang="en-US" sz="2400" b="1" dirty="0"/>
              <a:t>3.</a:t>
            </a:r>
            <a:r>
              <a:rPr lang="en-US" sz="2400" dirty="0"/>
              <a:t> - the </a:t>
            </a:r>
            <a:r>
              <a:rPr lang="en-US" sz="2400" b="1" dirty="0"/>
              <a:t>state of enabling technologies</a:t>
            </a:r>
            <a:r>
              <a:rPr lang="en-US" sz="2400" dirty="0"/>
              <a:t> </a:t>
            </a:r>
            <a:r>
              <a:rPr lang="en-US" sz="2400" b="1" dirty="0"/>
              <a:t> </a:t>
            </a:r>
          </a:p>
          <a:p>
            <a:pPr marL="365760" lvl="3" indent="0">
              <a:spcBef>
                <a:spcPts val="0"/>
              </a:spcBef>
              <a:spcAft>
                <a:spcPts val="0"/>
              </a:spcAft>
              <a:buNone/>
            </a:pPr>
            <a:r>
              <a:rPr lang="en-US" sz="2400" b="1" dirty="0"/>
              <a:t>4. – influence and availability of complementary goods</a:t>
            </a:r>
            <a:r>
              <a:rPr lang="en-US" sz="2400" dirty="0"/>
              <a:t>, </a:t>
            </a:r>
          </a:p>
          <a:p>
            <a:pPr marL="365760" lvl="3" indent="0">
              <a:spcBef>
                <a:spcPts val="0"/>
              </a:spcBef>
              <a:spcAft>
                <a:spcPts val="0"/>
              </a:spcAft>
              <a:buNone/>
            </a:pPr>
            <a:r>
              <a:rPr lang="en-US" sz="2400" b="1" dirty="0"/>
              <a:t>5. </a:t>
            </a:r>
            <a:r>
              <a:rPr lang="en-US" sz="2400" dirty="0"/>
              <a:t>- the </a:t>
            </a:r>
            <a:r>
              <a:rPr lang="en-US" sz="2400" b="1" dirty="0"/>
              <a:t>threat of competitive entry</a:t>
            </a:r>
            <a:r>
              <a:rPr lang="en-US" sz="2400" dirty="0"/>
              <a:t>, </a:t>
            </a:r>
          </a:p>
          <a:p>
            <a:pPr marL="365760" lvl="3" indent="0">
              <a:spcBef>
                <a:spcPts val="0"/>
              </a:spcBef>
              <a:spcAft>
                <a:spcPts val="0"/>
              </a:spcAft>
              <a:buNone/>
            </a:pPr>
            <a:r>
              <a:rPr lang="en-US" sz="2400" b="1" dirty="0"/>
              <a:t>6. - </a:t>
            </a:r>
            <a:r>
              <a:rPr lang="en-US" sz="2400" dirty="0"/>
              <a:t>the degree to which the industry exhibits </a:t>
            </a:r>
            <a:r>
              <a:rPr lang="en-US" sz="2400" b="1" dirty="0"/>
              <a:t>increasing returns</a:t>
            </a:r>
            <a:r>
              <a:rPr lang="en-US" sz="2400" dirty="0"/>
              <a:t> </a:t>
            </a:r>
            <a:r>
              <a:rPr lang="en-US" sz="2400" b="1" dirty="0"/>
              <a:t>7. - </a:t>
            </a:r>
            <a:r>
              <a:rPr lang="en-US" sz="2400" dirty="0"/>
              <a:t>the </a:t>
            </a:r>
            <a:r>
              <a:rPr lang="en-US" sz="2400" b="1" dirty="0"/>
              <a:t>firm’s losses </a:t>
            </a:r>
          </a:p>
          <a:p>
            <a:pPr marL="365760" lvl="3" indent="0">
              <a:spcBef>
                <a:spcPts val="0"/>
              </a:spcBef>
              <a:spcAft>
                <a:spcPts val="0"/>
              </a:spcAft>
              <a:buNone/>
            </a:pPr>
            <a:r>
              <a:rPr lang="en-US" sz="2400" b="1" dirty="0"/>
              <a:t>8. -  firm’s resources</a:t>
            </a:r>
          </a:p>
          <a:p>
            <a:pPr marL="365760" lvl="3" indent="0">
              <a:spcBef>
                <a:spcPts val="0"/>
              </a:spcBef>
              <a:spcAft>
                <a:spcPts val="0"/>
              </a:spcAft>
              <a:buNone/>
            </a:pPr>
            <a:r>
              <a:rPr lang="en-US" altLang="en-US" sz="2400" b="1" dirty="0"/>
              <a:t>9. firm’s reputation </a:t>
            </a:r>
            <a:endParaRPr lang="en-US" altLang="en-US" sz="2400" dirty="0"/>
          </a:p>
        </p:txBody>
      </p:sp>
    </p:spTree>
    <p:extLst>
      <p:ext uri="{BB962C8B-B14F-4D97-AF65-F5344CB8AC3E}">
        <p14:creationId xmlns:p14="http://schemas.microsoft.com/office/powerpoint/2010/main" val="45771545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0AEBD188-B3DC-A54F-BF85-BB316C4A9FD7}"/>
              </a:ext>
            </a:extLst>
          </p:cNvPr>
          <p:cNvSpPr>
            <a:spLocks noGrp="1"/>
          </p:cNvSpPr>
          <p:nvPr>
            <p:ph type="title"/>
          </p:nvPr>
        </p:nvSpPr>
        <p:spPr/>
        <p:txBody>
          <a:bodyPr/>
          <a:lstStyle/>
          <a:p>
            <a:r>
              <a:rPr lang="en-US" altLang="en-US" sz="3200"/>
              <a:t>1. How certain are customer preferences?</a:t>
            </a:r>
            <a:endParaRPr lang="it-IT" sz="3200"/>
          </a:p>
        </p:txBody>
      </p:sp>
      <p:sp>
        <p:nvSpPr>
          <p:cNvPr id="8" name="Segnaposto contenuto 7">
            <a:extLst>
              <a:ext uri="{FF2B5EF4-FFF2-40B4-BE49-F238E27FC236}">
                <a16:creationId xmlns:a16="http://schemas.microsoft.com/office/drawing/2014/main" id="{C5671FC7-4FE9-A541-A767-D601ED094109}"/>
              </a:ext>
            </a:extLst>
          </p:cNvPr>
          <p:cNvSpPr>
            <a:spLocks noGrp="1"/>
          </p:cNvSpPr>
          <p:nvPr>
            <p:ph idx="1"/>
          </p:nvPr>
        </p:nvSpPr>
        <p:spPr/>
        <p:txBody>
          <a:bodyPr/>
          <a:lstStyle/>
          <a:p>
            <a:r>
              <a:rPr lang="en-US" sz="2600" u="sng" dirty="0"/>
              <a:t>More certain customer preferences favor early entry</a:t>
            </a:r>
            <a:r>
              <a:rPr lang="en-US" sz="2600" dirty="0"/>
              <a:t>. Both companies and</a:t>
            </a:r>
            <a:r>
              <a:rPr lang="en-US" sz="2600" b="1" dirty="0"/>
              <a:t> </a:t>
            </a:r>
            <a:r>
              <a:rPr lang="en-US" sz="2600" dirty="0"/>
              <a:t>consumers </a:t>
            </a:r>
            <a:r>
              <a:rPr lang="en-US" sz="2600" b="1" dirty="0"/>
              <a:t>learn </a:t>
            </a:r>
            <a:r>
              <a:rPr lang="en-US" sz="2600" dirty="0"/>
              <a:t>which features create the most value as they gain experience with the product (there are exceptions such as drug development targeting certain diseases or symptoms where the customer requirements are clear from the outset). </a:t>
            </a:r>
          </a:p>
          <a:p>
            <a:r>
              <a:rPr lang="en-US" sz="2600" b="1" dirty="0"/>
              <a:t>Features initially thought to be important may not be</a:t>
            </a:r>
            <a:r>
              <a:rPr lang="en-US" sz="2600" dirty="0"/>
              <a:t> (e.g. exciting graphics and sounds were initially thought to be needed to establish an e-commerce presence) and </a:t>
            </a:r>
            <a:r>
              <a:rPr lang="en-US" sz="2600" b="1" dirty="0"/>
              <a:t>features initially thought to be unnecessary or not as important turn out to be important</a:t>
            </a:r>
            <a:r>
              <a:rPr lang="en-US" sz="2600" dirty="0"/>
              <a:t> to customers</a:t>
            </a:r>
            <a:endParaRPr lang="it-IT" dirty="0"/>
          </a:p>
        </p:txBody>
      </p:sp>
      <p:sp>
        <p:nvSpPr>
          <p:cNvPr id="10" name="Segnaposto testo 9">
            <a:extLst>
              <a:ext uri="{FF2B5EF4-FFF2-40B4-BE49-F238E27FC236}">
                <a16:creationId xmlns:a16="http://schemas.microsoft.com/office/drawing/2014/main" id="{367D3E2B-0DF9-7047-84DE-0F8C71DF4BA9}"/>
              </a:ext>
            </a:extLst>
          </p:cNvPr>
          <p:cNvSpPr>
            <a:spLocks noGrp="1"/>
          </p:cNvSpPr>
          <p:nvPr>
            <p:ph type="body" sz="quarter" idx="12"/>
          </p:nvPr>
        </p:nvSpPr>
        <p:spPr/>
        <p:txBody>
          <a:bodyPr/>
          <a:lstStyle/>
          <a:p>
            <a:endParaRPr lang="it-IT"/>
          </a:p>
        </p:txBody>
      </p:sp>
      <p:sp>
        <p:nvSpPr>
          <p:cNvPr id="9" name="Segnaposto testo 8">
            <a:extLst>
              <a:ext uri="{FF2B5EF4-FFF2-40B4-BE49-F238E27FC236}">
                <a16:creationId xmlns:a16="http://schemas.microsoft.com/office/drawing/2014/main" id="{B84FB375-C5EA-0847-BB47-FBACFBB0CCA6}"/>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30963334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dirty="0"/>
              <a:t>The question posed</a:t>
            </a:r>
            <a:endParaRPr lang="en-US" sz="1500" dirty="0"/>
          </a:p>
        </p:txBody>
      </p:sp>
      <p:sp>
        <p:nvSpPr>
          <p:cNvPr id="3" name="Content Placeholder 2"/>
          <p:cNvSpPr>
            <a:spLocks noGrp="1"/>
          </p:cNvSpPr>
          <p:nvPr>
            <p:ph idx="1"/>
          </p:nvPr>
        </p:nvSpPr>
        <p:spPr>
          <a:xfrm>
            <a:off x="457200" y="1447800"/>
            <a:ext cx="8458200" cy="5029200"/>
          </a:xfrm>
        </p:spPr>
        <p:txBody>
          <a:bodyPr/>
          <a:lstStyle/>
          <a:p>
            <a:pPr defTabSz="809625"/>
            <a:r>
              <a:rPr lang="en-US" altLang="en-US" sz="2800" dirty="0"/>
              <a:t>Increasing returns suggests that timing of entry can be very important.</a:t>
            </a:r>
          </a:p>
          <a:p>
            <a:pPr defTabSz="809625"/>
            <a:r>
              <a:rPr lang="en-US" altLang="en-US" sz="2800" dirty="0"/>
              <a:t>There are a number of </a:t>
            </a:r>
            <a:r>
              <a:rPr lang="en-US" altLang="en-US" sz="2800" u="sng" dirty="0"/>
              <a:t>advantages and disadvantages </a:t>
            </a:r>
            <a:r>
              <a:rPr lang="en-US" altLang="en-US" sz="2800" dirty="0"/>
              <a:t>to being a first mover, early follower or late entrant. These categories are defined as follows:</a:t>
            </a:r>
          </a:p>
          <a:p>
            <a:pPr marL="457200" indent="-342900" defTabSz="809625">
              <a:buFont typeface="Arial" panose="020B0604020202020204" pitchFamily="34" charset="0"/>
              <a:buChar char="•"/>
            </a:pPr>
            <a:r>
              <a:rPr lang="en-US" altLang="en-US" sz="2400" b="1" dirty="0"/>
              <a:t>First movers </a:t>
            </a:r>
            <a:r>
              <a:rPr lang="en-US" altLang="en-US" sz="2400" dirty="0"/>
              <a:t>are the first entrants to sell in a new product or service category (“pioneers”).</a:t>
            </a:r>
          </a:p>
          <a:p>
            <a:pPr marL="457200" indent="-342900" defTabSz="809625">
              <a:buFont typeface="Arial" panose="020B0604020202020204" pitchFamily="34" charset="0"/>
              <a:buChar char="•"/>
            </a:pPr>
            <a:r>
              <a:rPr lang="en-US" altLang="en-US" sz="2400" b="1" dirty="0"/>
              <a:t>Early followers </a:t>
            </a:r>
            <a:r>
              <a:rPr lang="en-US" altLang="en-US" sz="2400" dirty="0"/>
              <a:t>are early to market but not first.</a:t>
            </a:r>
          </a:p>
          <a:p>
            <a:pPr marL="457200" indent="-342900" defTabSz="809625">
              <a:buFont typeface="Arial" panose="020B0604020202020204" pitchFamily="34" charset="0"/>
              <a:buChar char="•"/>
            </a:pPr>
            <a:r>
              <a:rPr lang="en-US" altLang="en-US" sz="2400" b="1" dirty="0"/>
              <a:t>Late entrants </a:t>
            </a:r>
            <a:r>
              <a:rPr lang="en-US" altLang="en-US" sz="2400" dirty="0"/>
              <a:t>do not enter the market until the product begins to penetrate the mass market or later.</a:t>
            </a:r>
          </a:p>
        </p:txBody>
      </p:sp>
    </p:spTree>
    <p:extLst>
      <p:ext uri="{BB962C8B-B14F-4D97-AF65-F5344CB8AC3E}">
        <p14:creationId xmlns:p14="http://schemas.microsoft.com/office/powerpoint/2010/main" val="29840740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0AEBD188-B3DC-A54F-BF85-BB316C4A9FD7}"/>
              </a:ext>
            </a:extLst>
          </p:cNvPr>
          <p:cNvSpPr>
            <a:spLocks noGrp="1"/>
          </p:cNvSpPr>
          <p:nvPr>
            <p:ph type="title"/>
          </p:nvPr>
        </p:nvSpPr>
        <p:spPr/>
        <p:txBody>
          <a:bodyPr/>
          <a:lstStyle/>
          <a:p>
            <a:r>
              <a:rPr lang="en-US" altLang="en-US" sz="3200"/>
              <a:t>1. How certain are customer preferences?</a:t>
            </a:r>
            <a:endParaRPr lang="it-IT" sz="3200"/>
          </a:p>
        </p:txBody>
      </p:sp>
      <p:sp>
        <p:nvSpPr>
          <p:cNvPr id="8" name="Segnaposto contenuto 7">
            <a:extLst>
              <a:ext uri="{FF2B5EF4-FFF2-40B4-BE49-F238E27FC236}">
                <a16:creationId xmlns:a16="http://schemas.microsoft.com/office/drawing/2014/main" id="{C5671FC7-4FE9-A541-A767-D601ED094109}"/>
              </a:ext>
            </a:extLst>
          </p:cNvPr>
          <p:cNvSpPr>
            <a:spLocks noGrp="1"/>
          </p:cNvSpPr>
          <p:nvPr>
            <p:ph idx="1"/>
          </p:nvPr>
        </p:nvSpPr>
        <p:spPr/>
        <p:txBody>
          <a:bodyPr/>
          <a:lstStyle/>
          <a:p>
            <a:r>
              <a:rPr lang="en-US" sz="2600" dirty="0"/>
              <a:t>For instance: Sony’s Playstation2 console included the ability to play music CDs or DVDs that Sony thought was of secondary importance to the functionality supporting game playing.  As it turned out some consumers purchased the console for the CD and DVD functions and purchased only a few games. This was bad news for Sony because consoles are sold at or near cost to increase adoption and profits are derived from game sales.</a:t>
            </a:r>
          </a:p>
          <a:p>
            <a:r>
              <a:rPr lang="en-US" altLang="en-US" sz="2800" b="1" dirty="0"/>
              <a:t>→ If customer needs are well understood, it is more feasible to enter the market earlier.</a:t>
            </a:r>
          </a:p>
          <a:p>
            <a:endParaRPr lang="it-IT" sz="2600" dirty="0"/>
          </a:p>
        </p:txBody>
      </p:sp>
      <p:sp>
        <p:nvSpPr>
          <p:cNvPr id="10" name="Segnaposto testo 9">
            <a:extLst>
              <a:ext uri="{FF2B5EF4-FFF2-40B4-BE49-F238E27FC236}">
                <a16:creationId xmlns:a16="http://schemas.microsoft.com/office/drawing/2014/main" id="{367D3E2B-0DF9-7047-84DE-0F8C71DF4BA9}"/>
              </a:ext>
            </a:extLst>
          </p:cNvPr>
          <p:cNvSpPr>
            <a:spLocks noGrp="1"/>
          </p:cNvSpPr>
          <p:nvPr>
            <p:ph type="body" sz="quarter" idx="12"/>
          </p:nvPr>
        </p:nvSpPr>
        <p:spPr/>
        <p:txBody>
          <a:bodyPr/>
          <a:lstStyle/>
          <a:p>
            <a:endParaRPr lang="it-IT"/>
          </a:p>
        </p:txBody>
      </p:sp>
      <p:sp>
        <p:nvSpPr>
          <p:cNvPr id="9" name="Segnaposto testo 8">
            <a:extLst>
              <a:ext uri="{FF2B5EF4-FFF2-40B4-BE49-F238E27FC236}">
                <a16:creationId xmlns:a16="http://schemas.microsoft.com/office/drawing/2014/main" id="{B84FB375-C5EA-0847-BB47-FBACFBB0CCA6}"/>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1568287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xEl>
                                              <p:pRg st="1" end="1"/>
                                            </p:txEl>
                                          </p:spTgt>
                                        </p:tgtEl>
                                        <p:attrNameLst>
                                          <p:attrName>style.visibility</p:attrName>
                                        </p:attrNameLst>
                                      </p:cBhvr>
                                      <p:to>
                                        <p:strVal val="visible"/>
                                      </p:to>
                                    </p:set>
                                    <p:anim calcmode="lin" valueType="num">
                                      <p:cBhvr additive="base">
                                        <p:cTn id="7" dur="500" fill="hold"/>
                                        <p:tgtEl>
                                          <p:spTgt spid="8">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1C52659-BAED-5A4B-B1E2-F23BDA7F6456}"/>
              </a:ext>
            </a:extLst>
          </p:cNvPr>
          <p:cNvSpPr>
            <a:spLocks noGrp="1"/>
          </p:cNvSpPr>
          <p:nvPr>
            <p:ph type="title"/>
          </p:nvPr>
        </p:nvSpPr>
        <p:spPr/>
        <p:txBody>
          <a:bodyPr/>
          <a:lstStyle/>
          <a:p>
            <a:br>
              <a:rPr lang="en-US" altLang="en-US" sz="3200"/>
            </a:br>
            <a:r>
              <a:rPr lang="en-US" altLang="en-US" sz="3200"/>
              <a:t>2. How much improvement does the innovation provide over previous solutions?</a:t>
            </a:r>
            <a:br>
              <a:rPr lang="en-US" altLang="en-US" sz="3200"/>
            </a:br>
            <a:endParaRPr lang="it-IT" sz="3200"/>
          </a:p>
        </p:txBody>
      </p:sp>
      <p:sp>
        <p:nvSpPr>
          <p:cNvPr id="3" name="Segnaposto contenuto 2">
            <a:extLst>
              <a:ext uri="{FF2B5EF4-FFF2-40B4-BE49-F238E27FC236}">
                <a16:creationId xmlns:a16="http://schemas.microsoft.com/office/drawing/2014/main" id="{4E7946B7-2FB3-7D41-9551-5177CB4C48BF}"/>
              </a:ext>
            </a:extLst>
          </p:cNvPr>
          <p:cNvSpPr>
            <a:spLocks noGrp="1"/>
          </p:cNvSpPr>
          <p:nvPr>
            <p:ph idx="1"/>
          </p:nvPr>
        </p:nvSpPr>
        <p:spPr/>
        <p:txBody>
          <a:bodyPr/>
          <a:lstStyle/>
          <a:p>
            <a:r>
              <a:rPr lang="en-US" sz="2600" dirty="0"/>
              <a:t>The higher the improvement the more likely a firm is going to be successful entering early because the product will more rapidly gain customer acceptance. </a:t>
            </a:r>
          </a:p>
          <a:p>
            <a:endParaRPr lang="en-US" sz="2600" dirty="0"/>
          </a:p>
          <a:p>
            <a:r>
              <a:rPr lang="en-US" altLang="en-US" sz="2600" b="1" dirty="0"/>
              <a:t>→ An innovation that offers a dramatic improvement over previous generations will accrue more rapid customer acceptance</a:t>
            </a:r>
            <a:endParaRPr lang="it-IT" sz="2600" b="1" dirty="0"/>
          </a:p>
          <a:p>
            <a:endParaRPr lang="it-IT" dirty="0"/>
          </a:p>
        </p:txBody>
      </p:sp>
      <p:sp>
        <p:nvSpPr>
          <p:cNvPr id="4" name="Segnaposto testo 3">
            <a:extLst>
              <a:ext uri="{FF2B5EF4-FFF2-40B4-BE49-F238E27FC236}">
                <a16:creationId xmlns:a16="http://schemas.microsoft.com/office/drawing/2014/main" id="{90AE8187-3951-C44F-B7ED-F381D27D8967}"/>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2B8C163A-8BB0-CE42-9CB8-36B000A52AF1}"/>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816520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A35B357-08E5-EB46-8607-81DB9FCFDE73}"/>
              </a:ext>
            </a:extLst>
          </p:cNvPr>
          <p:cNvSpPr>
            <a:spLocks noGrp="1"/>
          </p:cNvSpPr>
          <p:nvPr>
            <p:ph type="title"/>
          </p:nvPr>
        </p:nvSpPr>
        <p:spPr>
          <a:xfrm>
            <a:off x="228600" y="152400"/>
            <a:ext cx="8991600" cy="1143000"/>
          </a:xfrm>
        </p:spPr>
        <p:txBody>
          <a:bodyPr/>
          <a:lstStyle/>
          <a:p>
            <a:br>
              <a:rPr lang="en-US" altLang="en-US" sz="3200" dirty="0"/>
            </a:br>
            <a:br>
              <a:rPr lang="en-US" altLang="en-US" sz="3200" dirty="0"/>
            </a:br>
            <a:r>
              <a:rPr lang="en-US" altLang="en-US" sz="3000" dirty="0"/>
              <a:t>3. Does the innovation require enabling technologies, and are these technologies sufficiently mature?</a:t>
            </a:r>
            <a:br>
              <a:rPr lang="en-US" altLang="en-US" sz="3000" dirty="0"/>
            </a:br>
            <a:endParaRPr lang="it-IT" sz="3000" dirty="0"/>
          </a:p>
        </p:txBody>
      </p:sp>
      <p:sp>
        <p:nvSpPr>
          <p:cNvPr id="3" name="Segnaposto contenuto 2">
            <a:extLst>
              <a:ext uri="{FF2B5EF4-FFF2-40B4-BE49-F238E27FC236}">
                <a16:creationId xmlns:a16="http://schemas.microsoft.com/office/drawing/2014/main" id="{F3870240-E955-374B-A874-456E01AFCAD9}"/>
              </a:ext>
            </a:extLst>
          </p:cNvPr>
          <p:cNvSpPr>
            <a:spLocks noGrp="1"/>
          </p:cNvSpPr>
          <p:nvPr>
            <p:ph idx="1"/>
          </p:nvPr>
        </p:nvSpPr>
        <p:spPr>
          <a:xfrm>
            <a:off x="457200" y="1676400"/>
            <a:ext cx="8229600" cy="4648200"/>
          </a:xfrm>
        </p:spPr>
        <p:txBody>
          <a:bodyPr/>
          <a:lstStyle/>
          <a:p>
            <a:r>
              <a:rPr lang="en-US" sz="2600" dirty="0"/>
              <a:t>Readily available enabling technologies facilitate early entry and vice versa. </a:t>
            </a:r>
          </a:p>
          <a:p>
            <a:endParaRPr lang="en-US" sz="2600" dirty="0"/>
          </a:p>
          <a:p>
            <a:r>
              <a:rPr lang="en-US" altLang="en-US" sz="2600" b="1" dirty="0"/>
              <a:t>→If the innovation requires enabling technologies (such as long-lasting batteries for cell phones), the maturity of these technologies will influence optimal timing of entry.</a:t>
            </a:r>
          </a:p>
          <a:p>
            <a:endParaRPr lang="it-IT" b="1" dirty="0"/>
          </a:p>
          <a:p>
            <a:endParaRPr lang="it-IT" dirty="0"/>
          </a:p>
        </p:txBody>
      </p:sp>
      <p:sp>
        <p:nvSpPr>
          <p:cNvPr id="4" name="Segnaposto testo 3">
            <a:extLst>
              <a:ext uri="{FF2B5EF4-FFF2-40B4-BE49-F238E27FC236}">
                <a16:creationId xmlns:a16="http://schemas.microsoft.com/office/drawing/2014/main" id="{0A68474F-05E3-8F4C-84FA-02ABB9DA6E80}"/>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18A746D8-C35F-FE4B-AC74-B4672B8F0A41}"/>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3226188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BDB0DA8-72A8-8E4A-A7A3-90E73F62CDD7}"/>
              </a:ext>
            </a:extLst>
          </p:cNvPr>
          <p:cNvSpPr>
            <a:spLocks noGrp="1"/>
          </p:cNvSpPr>
          <p:nvPr>
            <p:ph type="title"/>
          </p:nvPr>
        </p:nvSpPr>
        <p:spPr/>
        <p:txBody>
          <a:bodyPr/>
          <a:lstStyle/>
          <a:p>
            <a:br>
              <a:rPr lang="en-US" sz="3200" dirty="0"/>
            </a:br>
            <a:br>
              <a:rPr lang="en-US" sz="3200" dirty="0"/>
            </a:br>
            <a:r>
              <a:rPr lang="en-US" sz="3200" dirty="0"/>
              <a:t>4. Do complementary goods influence the value of the innovation, and are they sufficiently available?</a:t>
            </a:r>
            <a:br>
              <a:rPr lang="en-US" sz="3200" dirty="0"/>
            </a:br>
            <a:endParaRPr lang="it-IT" sz="3200" dirty="0"/>
          </a:p>
        </p:txBody>
      </p:sp>
      <p:sp>
        <p:nvSpPr>
          <p:cNvPr id="3" name="Segnaposto contenuto 2">
            <a:extLst>
              <a:ext uri="{FF2B5EF4-FFF2-40B4-BE49-F238E27FC236}">
                <a16:creationId xmlns:a16="http://schemas.microsoft.com/office/drawing/2014/main" id="{F5A4E4ED-B7FA-3C41-B8B6-B0438CEE1FE9}"/>
              </a:ext>
            </a:extLst>
          </p:cNvPr>
          <p:cNvSpPr>
            <a:spLocks noGrp="1"/>
          </p:cNvSpPr>
          <p:nvPr>
            <p:ph idx="1"/>
          </p:nvPr>
        </p:nvSpPr>
        <p:spPr>
          <a:xfrm>
            <a:off x="457200" y="2133600"/>
            <a:ext cx="8229600" cy="4191000"/>
          </a:xfrm>
        </p:spPr>
        <p:txBody>
          <a:bodyPr/>
          <a:lstStyle/>
          <a:p>
            <a:r>
              <a:rPr lang="en-US" sz="2600" dirty="0"/>
              <a:t>If the firm's innovation requires complementary goods that are not available on the market and the firm is unable to develop those complements, successful early entry is unlikely.</a:t>
            </a:r>
          </a:p>
          <a:p>
            <a:endParaRPr lang="en-US" sz="2600" dirty="0"/>
          </a:p>
          <a:p>
            <a:r>
              <a:rPr lang="en-US" sz="2600" b="1" dirty="0"/>
              <a:t>→Not all innovations require complementary goods, but for those that do (for example, games for video consoles), availability of complements will influence customer acceptance. </a:t>
            </a:r>
          </a:p>
          <a:p>
            <a:endParaRPr lang="it-IT" dirty="0"/>
          </a:p>
          <a:p>
            <a:endParaRPr lang="it-IT" dirty="0"/>
          </a:p>
        </p:txBody>
      </p:sp>
      <p:sp>
        <p:nvSpPr>
          <p:cNvPr id="4" name="Segnaposto testo 3">
            <a:extLst>
              <a:ext uri="{FF2B5EF4-FFF2-40B4-BE49-F238E27FC236}">
                <a16:creationId xmlns:a16="http://schemas.microsoft.com/office/drawing/2014/main" id="{D1F8BB21-10CE-4140-94E1-EA325C06F8B9}"/>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5A26BBC7-6DED-FF42-9BD1-C5D9073D7ECB}"/>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319557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26D24E6-CFF8-7347-A37A-A5FC58DE4794}"/>
              </a:ext>
            </a:extLst>
          </p:cNvPr>
          <p:cNvSpPr>
            <a:spLocks noGrp="1"/>
          </p:cNvSpPr>
          <p:nvPr>
            <p:ph type="title"/>
          </p:nvPr>
        </p:nvSpPr>
        <p:spPr/>
        <p:txBody>
          <a:bodyPr/>
          <a:lstStyle/>
          <a:p>
            <a:r>
              <a:rPr lang="en-US" sz="3200" dirty="0"/>
              <a:t>5. How high is the threat of competitive entry?</a:t>
            </a:r>
            <a:br>
              <a:rPr lang="en-US" sz="3200" dirty="0"/>
            </a:br>
            <a:endParaRPr lang="it-IT" sz="3200" dirty="0"/>
          </a:p>
        </p:txBody>
      </p:sp>
      <p:sp>
        <p:nvSpPr>
          <p:cNvPr id="3" name="Segnaposto contenuto 2">
            <a:extLst>
              <a:ext uri="{FF2B5EF4-FFF2-40B4-BE49-F238E27FC236}">
                <a16:creationId xmlns:a16="http://schemas.microsoft.com/office/drawing/2014/main" id="{68803EE5-3395-A543-8436-71BBD7D277D2}"/>
              </a:ext>
            </a:extLst>
          </p:cNvPr>
          <p:cNvSpPr>
            <a:spLocks noGrp="1"/>
          </p:cNvSpPr>
          <p:nvPr>
            <p:ph idx="1"/>
          </p:nvPr>
        </p:nvSpPr>
        <p:spPr/>
        <p:txBody>
          <a:bodyPr/>
          <a:lstStyle/>
          <a:p>
            <a:pPr algn="just"/>
            <a:r>
              <a:rPr lang="en-US" sz="2600" b="1" dirty="0"/>
              <a:t>Entry barriers</a:t>
            </a:r>
            <a:r>
              <a:rPr lang="en-US" sz="2600" dirty="0"/>
              <a:t> and the </a:t>
            </a:r>
            <a:r>
              <a:rPr lang="en-US" sz="2600" b="1" dirty="0"/>
              <a:t>profit potential</a:t>
            </a:r>
            <a:r>
              <a:rPr lang="en-US" sz="2600" dirty="0"/>
              <a:t> of the technology (i.e. high margins) both play a role in assessing the threat of competitive entry.</a:t>
            </a:r>
            <a:r>
              <a:rPr lang="en-US" sz="2600" b="1" dirty="0"/>
              <a:t> </a:t>
            </a:r>
          </a:p>
          <a:p>
            <a:pPr algn="just"/>
            <a:r>
              <a:rPr lang="en-US" sz="2600" dirty="0"/>
              <a:t>High entry barriers enable a firm to delay entry. But if a firm delays entry when entry barriers are low and the value of the technology is high they are likely to face a very competitive situation when they do enter.  </a:t>
            </a:r>
          </a:p>
          <a:p>
            <a:pPr algn="just"/>
            <a:r>
              <a:rPr lang="en-US" sz="2600" b="1" dirty="0"/>
              <a:t>⇢ If there are significant entry barriers, there may be less need to rush to market to build increasing returns ahead of others.</a:t>
            </a:r>
          </a:p>
          <a:p>
            <a:pPr algn="just"/>
            <a:endParaRPr lang="it-IT" sz="2600" dirty="0"/>
          </a:p>
          <a:p>
            <a:endParaRPr lang="it-IT" dirty="0"/>
          </a:p>
        </p:txBody>
      </p:sp>
      <p:sp>
        <p:nvSpPr>
          <p:cNvPr id="4" name="Segnaposto testo 3">
            <a:extLst>
              <a:ext uri="{FF2B5EF4-FFF2-40B4-BE49-F238E27FC236}">
                <a16:creationId xmlns:a16="http://schemas.microsoft.com/office/drawing/2014/main" id="{035C584F-D1B2-0943-AD43-259602C7F104}"/>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5CB46754-98D1-3147-8D12-F34AF11BABDA}"/>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1610606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C603541-2934-DD4C-8065-672178D776F4}"/>
              </a:ext>
            </a:extLst>
          </p:cNvPr>
          <p:cNvSpPr>
            <a:spLocks noGrp="1"/>
          </p:cNvSpPr>
          <p:nvPr>
            <p:ph type="title"/>
          </p:nvPr>
        </p:nvSpPr>
        <p:spPr/>
        <p:txBody>
          <a:bodyPr/>
          <a:lstStyle/>
          <a:p>
            <a:r>
              <a:rPr lang="en-US" sz="3200" dirty="0"/>
              <a:t>6. Are there increasing returns to adoption?</a:t>
            </a:r>
            <a:br>
              <a:rPr lang="en-US" sz="3200" dirty="0"/>
            </a:br>
            <a:endParaRPr lang="it-IT" sz="3200" dirty="0"/>
          </a:p>
        </p:txBody>
      </p:sp>
      <p:sp>
        <p:nvSpPr>
          <p:cNvPr id="3" name="Segnaposto contenuto 2">
            <a:extLst>
              <a:ext uri="{FF2B5EF4-FFF2-40B4-BE49-F238E27FC236}">
                <a16:creationId xmlns:a16="http://schemas.microsoft.com/office/drawing/2014/main" id="{271A14FB-FEF4-EB4F-823D-7E5B19614FA6}"/>
              </a:ext>
            </a:extLst>
          </p:cNvPr>
          <p:cNvSpPr>
            <a:spLocks noGrp="1"/>
          </p:cNvSpPr>
          <p:nvPr>
            <p:ph idx="1"/>
          </p:nvPr>
        </p:nvSpPr>
        <p:spPr/>
        <p:txBody>
          <a:bodyPr/>
          <a:lstStyle/>
          <a:p>
            <a:r>
              <a:rPr lang="en-US" sz="2600" dirty="0"/>
              <a:t>Early entry is advisable if an industry is likely to experience increasing returns to adoption. </a:t>
            </a:r>
          </a:p>
          <a:p>
            <a:r>
              <a:rPr lang="en-US" sz="2600" dirty="0"/>
              <a:t>If a competitor enters earlier and builds a large installed base it may be very difficult to get consumers to switch products (especially if the competitor’s technology has been established as the dominant design). </a:t>
            </a:r>
          </a:p>
          <a:p>
            <a:r>
              <a:rPr lang="en-US" sz="2600" b="1" dirty="0"/>
              <a:t>→If so, allowing competitors to get a head start can be very risky. </a:t>
            </a:r>
          </a:p>
          <a:p>
            <a:endParaRPr lang="it-IT" dirty="0"/>
          </a:p>
        </p:txBody>
      </p:sp>
      <p:sp>
        <p:nvSpPr>
          <p:cNvPr id="4" name="Segnaposto testo 3">
            <a:extLst>
              <a:ext uri="{FF2B5EF4-FFF2-40B4-BE49-F238E27FC236}">
                <a16:creationId xmlns:a16="http://schemas.microsoft.com/office/drawing/2014/main" id="{C63C1F03-253E-914E-91A8-6E5691AA7696}"/>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4A417772-283F-354D-9A78-21F21A0E044B}"/>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210482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8775AD-9091-604F-AD70-387095A0E842}"/>
              </a:ext>
            </a:extLst>
          </p:cNvPr>
          <p:cNvSpPr>
            <a:spLocks noGrp="1"/>
          </p:cNvSpPr>
          <p:nvPr>
            <p:ph type="title"/>
          </p:nvPr>
        </p:nvSpPr>
        <p:spPr/>
        <p:txBody>
          <a:bodyPr/>
          <a:lstStyle/>
          <a:p>
            <a:r>
              <a:rPr lang="en-US" altLang="en-US" sz="3200" dirty="0"/>
              <a:t>7. Can the firm withstand early losses?</a:t>
            </a:r>
            <a:br>
              <a:rPr lang="en-US" altLang="en-US" sz="3200" dirty="0"/>
            </a:br>
            <a:endParaRPr lang="it-IT" sz="3200" dirty="0"/>
          </a:p>
        </p:txBody>
      </p:sp>
      <p:sp>
        <p:nvSpPr>
          <p:cNvPr id="3" name="Segnaposto contenuto 2">
            <a:extLst>
              <a:ext uri="{FF2B5EF4-FFF2-40B4-BE49-F238E27FC236}">
                <a16:creationId xmlns:a16="http://schemas.microsoft.com/office/drawing/2014/main" id="{3E76AFE8-FB69-1E4C-B6FE-D46271DF4E7E}"/>
              </a:ext>
            </a:extLst>
          </p:cNvPr>
          <p:cNvSpPr>
            <a:spLocks noGrp="1"/>
          </p:cNvSpPr>
          <p:nvPr>
            <p:ph idx="1"/>
          </p:nvPr>
        </p:nvSpPr>
        <p:spPr>
          <a:xfrm>
            <a:off x="457200" y="762000"/>
            <a:ext cx="8229600" cy="5562600"/>
          </a:xfrm>
        </p:spPr>
        <p:txBody>
          <a:bodyPr/>
          <a:lstStyle/>
          <a:p>
            <a:r>
              <a:rPr lang="en-US" sz="2600" dirty="0"/>
              <a:t>Large capital reserves enable a firm to weather long periods of market confusion and low sales. </a:t>
            </a:r>
          </a:p>
          <a:p>
            <a:r>
              <a:rPr lang="en-US" sz="2600" dirty="0"/>
              <a:t>On the other hand these same resources can also enable a firm to enter later because they can more easily catch up (e.g. Nestle was able to leverage its brand name and strong capital position to overtake General Food’s Maxim as a late entrant). </a:t>
            </a:r>
          </a:p>
          <a:p>
            <a:r>
              <a:rPr lang="en-US" sz="2600" dirty="0">
                <a:hlinkClick r:id="rId3"/>
              </a:rPr>
              <a:t>https://www.youtube.com/watch?v=eCrPsuOXcMM&amp;list=PLc6EeKrKYKClN48ow3Irj_sO0zQEY-Vwu&amp;index=60</a:t>
            </a:r>
            <a:endParaRPr lang="en-US" sz="2600" dirty="0"/>
          </a:p>
          <a:p>
            <a:r>
              <a:rPr lang="en-US" altLang="en-US" sz="2600" b="1" dirty="0"/>
              <a:t>→The first mover bears the bulk of R&amp;D expenses and may endure a significant period without revenues; the earlier a firm enters, the more capital resources it may need.</a:t>
            </a:r>
          </a:p>
          <a:p>
            <a:endParaRPr lang="it-IT" sz="2600" dirty="0"/>
          </a:p>
        </p:txBody>
      </p:sp>
      <p:sp>
        <p:nvSpPr>
          <p:cNvPr id="4" name="Segnaposto testo 3">
            <a:extLst>
              <a:ext uri="{FF2B5EF4-FFF2-40B4-BE49-F238E27FC236}">
                <a16:creationId xmlns:a16="http://schemas.microsoft.com/office/drawing/2014/main" id="{A3125187-8EAC-A541-8C0E-104329C994D2}"/>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DECD2414-CD29-4940-BC72-B9B2E196608B}"/>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890713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anim calcmode="lin" valueType="num">
                                      <p:cBhvr additive="base">
                                        <p:cTn id="7"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B589206-BAA4-6F45-8425-C823DD72CAE3}"/>
              </a:ext>
            </a:extLst>
          </p:cNvPr>
          <p:cNvSpPr>
            <a:spLocks noGrp="1"/>
          </p:cNvSpPr>
          <p:nvPr>
            <p:ph type="title"/>
          </p:nvPr>
        </p:nvSpPr>
        <p:spPr>
          <a:xfrm>
            <a:off x="457200" y="533400"/>
            <a:ext cx="8229600" cy="716280"/>
          </a:xfrm>
        </p:spPr>
        <p:txBody>
          <a:bodyPr/>
          <a:lstStyle/>
          <a:p>
            <a:r>
              <a:rPr lang="en-US" altLang="en-US" sz="3200" dirty="0"/>
              <a:t>8. Does the firm have resources to accelerate market acceptance?</a:t>
            </a:r>
            <a:br>
              <a:rPr lang="en-US" altLang="en-US" dirty="0"/>
            </a:br>
            <a:endParaRPr lang="it-IT" dirty="0"/>
          </a:p>
        </p:txBody>
      </p:sp>
      <p:sp>
        <p:nvSpPr>
          <p:cNvPr id="3" name="Segnaposto contenuto 2">
            <a:extLst>
              <a:ext uri="{FF2B5EF4-FFF2-40B4-BE49-F238E27FC236}">
                <a16:creationId xmlns:a16="http://schemas.microsoft.com/office/drawing/2014/main" id="{38642B49-0ABD-3E4B-B989-2BA181C705D1}"/>
              </a:ext>
            </a:extLst>
          </p:cNvPr>
          <p:cNvSpPr>
            <a:spLocks noGrp="1"/>
          </p:cNvSpPr>
          <p:nvPr>
            <p:ph idx="1"/>
          </p:nvPr>
        </p:nvSpPr>
        <p:spPr/>
        <p:txBody>
          <a:bodyPr/>
          <a:lstStyle/>
          <a:p>
            <a:r>
              <a:rPr lang="en-US" sz="2600" dirty="0"/>
              <a:t>If a firm can invest in market education, supplier and distributor development, and can sponsor the development of complementary goods and services </a:t>
            </a:r>
            <a:r>
              <a:rPr lang="en-US" sz="2600" u="sng" dirty="0"/>
              <a:t>then it is more likely to be successful with early entry than a firm that cannot underwrite these kinds of efforts. </a:t>
            </a:r>
          </a:p>
          <a:p>
            <a:endParaRPr lang="en-US" sz="2600" dirty="0"/>
          </a:p>
          <a:p>
            <a:r>
              <a:rPr lang="en-US" altLang="en-US" sz="2600" b="1" dirty="0"/>
              <a:t>→Firms with significant capital resources can invest in aggressive marketing and supplier and distributor development, increasing the rate of early adoption.</a:t>
            </a:r>
          </a:p>
          <a:p>
            <a:endParaRPr lang="it-IT" dirty="0"/>
          </a:p>
          <a:p>
            <a:endParaRPr lang="it-IT" dirty="0"/>
          </a:p>
        </p:txBody>
      </p:sp>
      <p:sp>
        <p:nvSpPr>
          <p:cNvPr id="4" name="Segnaposto testo 3">
            <a:extLst>
              <a:ext uri="{FF2B5EF4-FFF2-40B4-BE49-F238E27FC236}">
                <a16:creationId xmlns:a16="http://schemas.microsoft.com/office/drawing/2014/main" id="{ED534506-CE74-7D4B-8774-F90670E7FA0A}"/>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09EB8478-CC73-A646-95ED-12ACC0F82A84}"/>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8366991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5FAA5333-7C0C-6941-8C73-2CD4E4EC8E05}"/>
              </a:ext>
            </a:extLst>
          </p:cNvPr>
          <p:cNvSpPr>
            <a:spLocks noGrp="1"/>
          </p:cNvSpPr>
          <p:nvPr>
            <p:ph type="title"/>
          </p:nvPr>
        </p:nvSpPr>
        <p:spPr>
          <a:xfrm>
            <a:off x="152400" y="152400"/>
            <a:ext cx="8991600" cy="1097280"/>
          </a:xfrm>
        </p:spPr>
        <p:txBody>
          <a:bodyPr/>
          <a:lstStyle/>
          <a:p>
            <a:br>
              <a:rPr lang="en-US" altLang="en-US" sz="3200" dirty="0"/>
            </a:br>
            <a:br>
              <a:rPr lang="en-US" altLang="en-US" sz="3200" dirty="0"/>
            </a:br>
            <a:r>
              <a:rPr lang="en-US" altLang="en-US" sz="3000" dirty="0"/>
              <a:t>9. Is the firm’s reputation likely to reduce the uncertainty of customers, suppliers, and distributors?</a:t>
            </a:r>
            <a:br>
              <a:rPr lang="en-US" altLang="en-US" sz="3000" dirty="0"/>
            </a:br>
            <a:endParaRPr lang="it-IT" sz="3000" dirty="0"/>
          </a:p>
        </p:txBody>
      </p:sp>
      <p:sp>
        <p:nvSpPr>
          <p:cNvPr id="3" name="Segnaposto contenuto 2">
            <a:extLst>
              <a:ext uri="{FF2B5EF4-FFF2-40B4-BE49-F238E27FC236}">
                <a16:creationId xmlns:a16="http://schemas.microsoft.com/office/drawing/2014/main" id="{C5B7A470-444B-C347-B16F-58D14F4A5FEE}"/>
              </a:ext>
            </a:extLst>
          </p:cNvPr>
          <p:cNvSpPr>
            <a:spLocks noGrp="1"/>
          </p:cNvSpPr>
          <p:nvPr>
            <p:ph idx="1"/>
          </p:nvPr>
        </p:nvSpPr>
        <p:spPr/>
        <p:txBody>
          <a:bodyPr/>
          <a:lstStyle/>
          <a:p>
            <a:r>
              <a:rPr lang="en-US" sz="2600" dirty="0"/>
              <a:t>The positive effects of a strong reputation can improve the chances of successful early entry by reducing consumer uncertainty with regard to the utility of the new technology and its quality. </a:t>
            </a:r>
          </a:p>
          <a:p>
            <a:r>
              <a:rPr lang="en-US" sz="2600" dirty="0"/>
              <a:t>In addition, a firm that is thought to be a technological leader is also more able to attract suppliers and distributors (e.g. Microsoft’s announcement that it would enter the personal digital assistant market caused many distributors to wait for Microsoft’s product). </a:t>
            </a:r>
          </a:p>
          <a:p>
            <a:r>
              <a:rPr lang="en-US" altLang="en-US" sz="2600" b="1" dirty="0"/>
              <a:t>→ Innovations from well-respected firms may be adopted more rapidly, enabling earlier successful entry.</a:t>
            </a:r>
          </a:p>
          <a:p>
            <a:endParaRPr lang="it-IT" sz="2600" dirty="0"/>
          </a:p>
        </p:txBody>
      </p:sp>
      <p:sp>
        <p:nvSpPr>
          <p:cNvPr id="4" name="Segnaposto testo 3">
            <a:extLst>
              <a:ext uri="{FF2B5EF4-FFF2-40B4-BE49-F238E27FC236}">
                <a16:creationId xmlns:a16="http://schemas.microsoft.com/office/drawing/2014/main" id="{4546783F-6D67-0540-B098-A09297F8A786}"/>
              </a:ext>
            </a:extLst>
          </p:cNvPr>
          <p:cNvSpPr>
            <a:spLocks noGrp="1"/>
          </p:cNvSpPr>
          <p:nvPr>
            <p:ph type="body" sz="quarter" idx="12"/>
          </p:nvPr>
        </p:nvSpPr>
        <p:spPr/>
        <p:txBody>
          <a:bodyPr/>
          <a:lstStyle/>
          <a:p>
            <a:endParaRPr lang="it-IT"/>
          </a:p>
        </p:txBody>
      </p:sp>
      <p:sp>
        <p:nvSpPr>
          <p:cNvPr id="5" name="Segnaposto testo 4">
            <a:extLst>
              <a:ext uri="{FF2B5EF4-FFF2-40B4-BE49-F238E27FC236}">
                <a16:creationId xmlns:a16="http://schemas.microsoft.com/office/drawing/2014/main" id="{8921FF51-B6D1-4A4E-B49F-5608EBBFA635}"/>
              </a:ext>
            </a:extLst>
          </p:cNvPr>
          <p:cNvSpPr>
            <a:spLocks noGrp="1"/>
          </p:cNvSpPr>
          <p:nvPr>
            <p:ph type="body" sz="quarter" idx="11"/>
          </p:nvPr>
        </p:nvSpPr>
        <p:spPr/>
        <p:txBody>
          <a:bodyPr/>
          <a:lstStyle/>
          <a:p>
            <a:endParaRPr lang="it-IT"/>
          </a:p>
        </p:txBody>
      </p:sp>
    </p:spTree>
    <p:extLst>
      <p:ext uri="{BB962C8B-B14F-4D97-AF65-F5344CB8AC3E}">
        <p14:creationId xmlns:p14="http://schemas.microsoft.com/office/powerpoint/2010/main" val="2003335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 calcmode="lin" valueType="num">
                                      <p:cBhvr additive="base">
                                        <p:cTn id="7"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697686" cy="1097280"/>
          </a:xfrm>
        </p:spPr>
        <p:txBody>
          <a:bodyPr/>
          <a:lstStyle/>
          <a:p>
            <a:r>
              <a:rPr lang="en-US" altLang="en-US" sz="3200" dirty="0"/>
              <a:t>Whether and When to Enter?</a:t>
            </a:r>
            <a:br>
              <a:rPr lang="en-US" altLang="en-US" sz="1600" dirty="0"/>
            </a:br>
            <a:endParaRPr lang="en-US" sz="1500" dirty="0"/>
          </a:p>
        </p:txBody>
      </p:sp>
      <p:sp>
        <p:nvSpPr>
          <p:cNvPr id="3" name="Content Placeholder 2"/>
          <p:cNvSpPr>
            <a:spLocks noGrp="1"/>
          </p:cNvSpPr>
          <p:nvPr>
            <p:ph idx="1"/>
          </p:nvPr>
        </p:nvSpPr>
        <p:spPr>
          <a:xfrm>
            <a:off x="228600" y="990600"/>
            <a:ext cx="8763000" cy="5486400"/>
          </a:xfrm>
        </p:spPr>
        <p:txBody>
          <a:bodyPr/>
          <a:lstStyle/>
          <a:p>
            <a:pPr lvl="1" defTabSz="809625">
              <a:spcBef>
                <a:spcPts val="200"/>
              </a:spcBef>
              <a:spcAft>
                <a:spcPts val="400"/>
              </a:spcAft>
            </a:pPr>
            <a:r>
              <a:rPr lang="en-US" altLang="en-US" sz="2400" dirty="0"/>
              <a:t>Will Mitchell studied </a:t>
            </a:r>
            <a:r>
              <a:rPr lang="en-US" altLang="en-US" sz="2400" u="sng" dirty="0"/>
              <a:t>30 years of data </a:t>
            </a:r>
            <a:r>
              <a:rPr lang="en-US" altLang="en-US" sz="2400" dirty="0"/>
              <a:t>on whether and when an incumbent in one subfield of the medical diagnostic imaging industry would enter another subfield. He found:</a:t>
            </a:r>
          </a:p>
          <a:p>
            <a:pPr marL="822960" lvl="1" indent="-274320" defTabSz="809625">
              <a:spcBef>
                <a:spcPts val="200"/>
              </a:spcBef>
              <a:spcAft>
                <a:spcPts val="400"/>
              </a:spcAft>
            </a:pPr>
            <a:r>
              <a:rPr lang="en-US" altLang="en-US" sz="2400" dirty="0"/>
              <a:t>If only one firm can produce </a:t>
            </a:r>
            <a:r>
              <a:rPr lang="en-US" altLang="en-US" sz="2400" u="sng" dirty="0"/>
              <a:t>an inimitable good</a:t>
            </a:r>
            <a:r>
              <a:rPr lang="en-US" altLang="en-US" sz="2400" dirty="0"/>
              <a:t>, it can enter if and when it wants. If several firms could produce a good that will subsequently be inimitable, they race to capture the market.</a:t>
            </a:r>
          </a:p>
          <a:p>
            <a:pPr marL="822960" lvl="1" indent="-274320" defTabSz="809625">
              <a:spcBef>
                <a:spcPts val="200"/>
              </a:spcBef>
              <a:spcAft>
                <a:spcPts val="400"/>
              </a:spcAft>
            </a:pPr>
            <a:r>
              <a:rPr lang="en-US" altLang="en-US" sz="2400" dirty="0"/>
              <a:t>If good </a:t>
            </a:r>
            <a:r>
              <a:rPr lang="en-US" altLang="en-US" sz="2400" u="sng" dirty="0"/>
              <a:t>is highly imitable</a:t>
            </a:r>
            <a:r>
              <a:rPr lang="en-US" altLang="en-US" sz="2400" dirty="0"/>
              <a:t>, firms prefer to wait while others invest in developing the market. </a:t>
            </a:r>
          </a:p>
          <a:p>
            <a:pPr marL="822960" lvl="1" indent="-274320" defTabSz="809625">
              <a:spcBef>
                <a:spcPts val="200"/>
              </a:spcBef>
              <a:spcAft>
                <a:spcPts val="400"/>
              </a:spcAft>
            </a:pPr>
            <a:r>
              <a:rPr lang="en-US" altLang="en-US" sz="2400" dirty="0"/>
              <a:t>Firms were more likely to enter if they had specialized assets that would be useful in the new subfield or if their current products were threatened by the new subfield. </a:t>
            </a:r>
          </a:p>
          <a:p>
            <a:pPr marL="822960" lvl="1" indent="-274320" defTabSz="809625">
              <a:spcBef>
                <a:spcPts val="200"/>
              </a:spcBef>
              <a:spcAft>
                <a:spcPts val="400"/>
              </a:spcAft>
            </a:pPr>
            <a:r>
              <a:rPr lang="en-US" altLang="en-US" sz="2400" dirty="0"/>
              <a:t>Firms entered earlier when their core products were threatened and there were several potential rivals. </a:t>
            </a:r>
          </a:p>
        </p:txBody>
      </p:sp>
    </p:spTree>
    <p:extLst>
      <p:ext uri="{BB962C8B-B14F-4D97-AF65-F5344CB8AC3E}">
        <p14:creationId xmlns:p14="http://schemas.microsoft.com/office/powerpoint/2010/main" val="1263052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 calcmode="lin" valueType="num">
                                      <p:cBhvr additive="base">
                                        <p:cTn id="7"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 calcmode="lin" valueType="num">
                                      <p:cBhvr additive="base">
                                        <p:cTn id="13"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anim calcmode="lin" valueType="num">
                                      <p:cBhvr additive="base">
                                        <p:cTn id="19"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 calcmode="lin" valueType="num">
                                      <p:cBhvr additive="base">
                                        <p:cTn id="25"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2771"/>
            <a:ext cx="8229600" cy="1097280"/>
          </a:xfrm>
        </p:spPr>
        <p:txBody>
          <a:bodyPr/>
          <a:lstStyle/>
          <a:p>
            <a:r>
              <a:rPr lang="en-US" sz="3200" dirty="0"/>
              <a:t>when it is best to enter</a:t>
            </a:r>
          </a:p>
        </p:txBody>
      </p:sp>
      <p:sp>
        <p:nvSpPr>
          <p:cNvPr id="3" name="Content Placeholder 2"/>
          <p:cNvSpPr>
            <a:spLocks noGrp="1"/>
          </p:cNvSpPr>
          <p:nvPr>
            <p:ph idx="1"/>
          </p:nvPr>
        </p:nvSpPr>
        <p:spPr>
          <a:xfrm>
            <a:off x="457200" y="1447800"/>
            <a:ext cx="8458200" cy="5029200"/>
          </a:xfrm>
        </p:spPr>
        <p:txBody>
          <a:bodyPr/>
          <a:lstStyle/>
          <a:p>
            <a:pPr marL="114300" lvl="1" indent="0">
              <a:buNone/>
            </a:pPr>
            <a:r>
              <a:rPr lang="en-US" dirty="0"/>
              <a:t> </a:t>
            </a:r>
          </a:p>
          <a:p>
            <a:pPr lvl="1"/>
            <a:r>
              <a:rPr lang="en-US" dirty="0"/>
              <a:t>There are a number of factors that influence how timing of entry affects firm survival and profits including </a:t>
            </a:r>
          </a:p>
          <a:p>
            <a:pPr lvl="1"/>
            <a:r>
              <a:rPr lang="en-US" dirty="0"/>
              <a:t>1) </a:t>
            </a:r>
            <a:r>
              <a:rPr lang="en-US" b="1" dirty="0"/>
              <a:t>market related factors</a:t>
            </a:r>
            <a:r>
              <a:rPr lang="en-US" dirty="0"/>
              <a:t> such as availability of complementary goods, development of enabling technologies, degree of customer certainty; and </a:t>
            </a:r>
          </a:p>
          <a:p>
            <a:pPr lvl="1"/>
            <a:r>
              <a:rPr lang="en-US" dirty="0"/>
              <a:t>2) </a:t>
            </a:r>
            <a:r>
              <a:rPr lang="en-US" b="1" dirty="0"/>
              <a:t>firm specific facto</a:t>
            </a:r>
            <a:r>
              <a:rPr lang="en-US" dirty="0"/>
              <a:t>rs such as capital resources, prior experience and reputation. </a:t>
            </a:r>
            <a:endParaRPr lang="it-IT" dirty="0"/>
          </a:p>
          <a:p>
            <a:r>
              <a:rPr lang="en-US" b="1" i="1" dirty="0"/>
              <a:t> </a:t>
            </a:r>
            <a:endParaRPr lang="it-IT" b="1" dirty="0"/>
          </a:p>
        </p:txBody>
      </p:sp>
    </p:spTree>
    <p:extLst>
      <p:ext uri="{BB962C8B-B14F-4D97-AF65-F5344CB8AC3E}">
        <p14:creationId xmlns:p14="http://schemas.microsoft.com/office/powerpoint/2010/main" val="241686215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a:t>Strategies to Improve Timing Options</a:t>
            </a:r>
          </a:p>
        </p:txBody>
      </p:sp>
      <p:sp>
        <p:nvSpPr>
          <p:cNvPr id="3" name="Content Placeholder 2"/>
          <p:cNvSpPr>
            <a:spLocks noGrp="1"/>
          </p:cNvSpPr>
          <p:nvPr>
            <p:ph idx="1"/>
          </p:nvPr>
        </p:nvSpPr>
        <p:spPr>
          <a:xfrm>
            <a:off x="457200" y="1447800"/>
            <a:ext cx="8229600" cy="4953000"/>
          </a:xfrm>
        </p:spPr>
        <p:txBody>
          <a:bodyPr/>
          <a:lstStyle/>
          <a:p>
            <a:pPr marL="109728" defTabSz="809625"/>
            <a:r>
              <a:rPr lang="en-US" altLang="en-US" sz="2600" u="sng" dirty="0"/>
              <a:t>To have more choices in its timing of entry, a firm needs to be able to develop the innovation early or quickly. </a:t>
            </a:r>
          </a:p>
          <a:p>
            <a:pPr marL="109728" defTabSz="809625"/>
            <a:r>
              <a:rPr lang="en-US" altLang="en-US" sz="2600" dirty="0"/>
              <a:t>A firm with fast-cycle development processes can be both an early entrant and can quickly refine its innovation in response to customer feedback.</a:t>
            </a:r>
          </a:p>
          <a:p>
            <a:pPr marL="109728" defTabSz="809625"/>
            <a:r>
              <a:rPr lang="en-US" altLang="en-US" sz="2600" dirty="0"/>
              <a:t>In essence, a firm with very fast-cycle development processes can reap both first- and second-mover advantages. </a:t>
            </a:r>
          </a:p>
        </p:txBody>
      </p:sp>
    </p:spTree>
    <p:extLst>
      <p:ext uri="{BB962C8B-B14F-4D97-AF65-F5344CB8AC3E}">
        <p14:creationId xmlns:p14="http://schemas.microsoft.com/office/powerpoint/2010/main" val="36493860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sz="3200" dirty="0" err="1"/>
              <a:t>UberAir</a:t>
            </a:r>
            <a:r>
              <a:rPr lang="en-US" sz="3200" dirty="0"/>
              <a:t> </a:t>
            </a:r>
          </a:p>
        </p:txBody>
      </p:sp>
      <p:sp>
        <p:nvSpPr>
          <p:cNvPr id="3" name="Content Placeholder 2"/>
          <p:cNvSpPr>
            <a:spLocks noGrp="1"/>
          </p:cNvSpPr>
          <p:nvPr>
            <p:ph idx="1"/>
          </p:nvPr>
        </p:nvSpPr>
        <p:spPr>
          <a:xfrm>
            <a:off x="228600" y="990601"/>
            <a:ext cx="8610600" cy="5334000"/>
          </a:xfrm>
        </p:spPr>
        <p:txBody>
          <a:bodyPr/>
          <a:lstStyle/>
          <a:p>
            <a:pPr>
              <a:spcBef>
                <a:spcPts val="100"/>
              </a:spcBef>
            </a:pPr>
            <a:r>
              <a:rPr lang="en-US" altLang="en-US" sz="2000" dirty="0"/>
              <a:t>In April 2017, Uber announced UberAir, an on-demand air transportation service.</a:t>
            </a:r>
          </a:p>
          <a:p>
            <a:pPr>
              <a:spcBef>
                <a:spcPts val="100"/>
              </a:spcBef>
            </a:pPr>
            <a:r>
              <a:rPr lang="en-US" altLang="en-US" sz="2000" dirty="0"/>
              <a:t>Uber’s on-demand ride-sharing service had disrupted traditional taxi and livery. However, ride sharing was based on an innovative business model and a software application.</a:t>
            </a:r>
          </a:p>
          <a:p>
            <a:pPr>
              <a:spcBef>
                <a:spcPts val="100"/>
              </a:spcBef>
            </a:pPr>
            <a:r>
              <a:rPr lang="en-US" altLang="en-US" sz="2000" dirty="0"/>
              <a:t>UberAir would leverage Uber’s existing business model and software programs, but required major technological development in air transportation, infrastructure for air traffic control, and a network of landing pads. </a:t>
            </a:r>
          </a:p>
          <a:p>
            <a:pPr>
              <a:spcBef>
                <a:spcPts val="100"/>
              </a:spcBef>
            </a:pPr>
            <a:r>
              <a:rPr lang="en-US" altLang="en-US" sz="2000" dirty="0"/>
              <a:t>Uber estimated initial operating costs would be $5.73 per passenger mile but with efficient pooling could be as low as $1.84 per passenger mile. With fully autonomous operation, could be as low as 44 cents per passenger mile.</a:t>
            </a:r>
          </a:p>
          <a:p>
            <a:pPr>
              <a:spcBef>
                <a:spcPts val="100"/>
              </a:spcBef>
            </a:pPr>
            <a:r>
              <a:rPr lang="en-US" altLang="en-US" sz="2000" dirty="0"/>
              <a:t>As of June, 2018, the company had plans for testing the service in Dallas and Los Angeles by 2020, and was seeking an international launch city. It planned to have commercial deployment of the service by 2023. </a:t>
            </a:r>
          </a:p>
          <a:p>
            <a:pPr>
              <a:spcBef>
                <a:spcPts val="100"/>
              </a:spcBef>
            </a:pPr>
            <a:r>
              <a:rPr lang="en-US" altLang="en-US" sz="2000" dirty="0">
                <a:hlinkClick r:id="rId3"/>
              </a:rPr>
              <a:t>https://www.youtube.com/watch?v=LMgLWvfXPdw&amp;list=PLc6EeKrKYKClN48ow3Irj_sO0zQEY-Vwu&amp;index=57</a:t>
            </a:r>
            <a:endParaRPr lang="en-US" altLang="en-US" sz="2000" dirty="0"/>
          </a:p>
          <a:p>
            <a:pPr>
              <a:spcBef>
                <a:spcPts val="100"/>
              </a:spcBef>
            </a:pPr>
            <a:endParaRPr lang="en-US" altLang="en-US" sz="2000" dirty="0"/>
          </a:p>
          <a:p>
            <a:pPr>
              <a:spcBef>
                <a:spcPts val="100"/>
              </a:spcBef>
            </a:pPr>
            <a:endParaRPr lang="en-US" altLang="en-US" sz="2000" dirty="0"/>
          </a:p>
        </p:txBody>
      </p:sp>
    </p:spTree>
    <p:extLst>
      <p:ext uri="{BB962C8B-B14F-4D97-AF65-F5344CB8AC3E}">
        <p14:creationId xmlns:p14="http://schemas.microsoft.com/office/powerpoint/2010/main" val="3898155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Course Overview: Part 1</a:t>
            </a:r>
            <a:br>
              <a:rPr lang="it-IT" dirty="0"/>
            </a:br>
            <a:endParaRPr lang="en-US" sz="1500" dirty="0"/>
          </a:p>
        </p:txBody>
      </p:sp>
      <p:sp>
        <p:nvSpPr>
          <p:cNvPr id="9" name="Content Placeholder 2"/>
          <p:cNvSpPr>
            <a:spLocks noGrp="1"/>
          </p:cNvSpPr>
          <p:nvPr>
            <p:ph idx="1"/>
          </p:nvPr>
        </p:nvSpPr>
        <p:spPr>
          <a:xfrm>
            <a:off x="457200" y="1447800"/>
            <a:ext cx="8229600" cy="2362200"/>
          </a:xfrm>
        </p:spPr>
        <p:txBody>
          <a:bodyPr/>
          <a:lstStyle/>
          <a:p>
            <a:pPr defTabSz="809625">
              <a:spcBef>
                <a:spcPts val="400"/>
              </a:spcBef>
              <a:spcAft>
                <a:spcPts val="400"/>
              </a:spcAft>
              <a:defRPr/>
            </a:pPr>
            <a:r>
              <a:rPr lang="en-US" sz="2800" b="1" dirty="0"/>
              <a:t>Part One</a:t>
            </a:r>
            <a:r>
              <a:rPr lang="en-US" sz="2800" dirty="0"/>
              <a:t>: The foundations of technological Innovation.</a:t>
            </a:r>
            <a:endParaRPr lang="en-US" sz="800" dirty="0"/>
          </a:p>
          <a:p>
            <a:pPr marL="109728" lvl="1" indent="0" defTabSz="809625">
              <a:spcBef>
                <a:spcPts val="400"/>
              </a:spcBef>
              <a:spcAft>
                <a:spcPts val="400"/>
              </a:spcAft>
              <a:buClrTx/>
              <a:buNone/>
              <a:defRPr/>
            </a:pPr>
            <a:r>
              <a:rPr lang="en-US" sz="2400" dirty="0"/>
              <a:t>2. Sources of innovation.</a:t>
            </a:r>
          </a:p>
          <a:p>
            <a:pPr marL="109728" lvl="1" indent="0" defTabSz="809625">
              <a:spcBef>
                <a:spcPts val="400"/>
              </a:spcBef>
              <a:spcAft>
                <a:spcPts val="400"/>
              </a:spcAft>
              <a:buClrTx/>
              <a:buNone/>
              <a:defRPr/>
            </a:pPr>
            <a:r>
              <a:rPr lang="en-US" sz="2400" dirty="0"/>
              <a:t>3. Types and patterns of innovation.</a:t>
            </a:r>
          </a:p>
          <a:p>
            <a:pPr marL="109728" lvl="1" indent="0" defTabSz="809625">
              <a:spcBef>
                <a:spcPts val="400"/>
              </a:spcBef>
              <a:spcAft>
                <a:spcPts val="400"/>
              </a:spcAft>
              <a:buClrTx/>
              <a:buNone/>
              <a:defRPr/>
            </a:pPr>
            <a:r>
              <a:rPr lang="en-US" sz="2400" dirty="0"/>
              <a:t>4. Standards battles and design dominance.</a:t>
            </a:r>
          </a:p>
          <a:p>
            <a:pPr marL="109728" lvl="1" indent="0" defTabSz="809625">
              <a:spcBef>
                <a:spcPts val="400"/>
              </a:spcBef>
              <a:spcAft>
                <a:spcPts val="400"/>
              </a:spcAft>
              <a:buClrTx/>
              <a:buNone/>
              <a:defRPr/>
            </a:pPr>
            <a:r>
              <a:rPr lang="en-US" sz="2400" dirty="0"/>
              <a:t>5. Timing of Entry.</a:t>
            </a:r>
          </a:p>
        </p:txBody>
      </p:sp>
      <p:pic>
        <p:nvPicPr>
          <p:cNvPr id="13" name="Picture 3" descr="The core concepts of chapters 2 to 13 in the book are listed in a flowchart, which illustrates the strategic management of technological innovation.">
            <a:extLst>
              <a:ext uri="{FF2B5EF4-FFF2-40B4-BE49-F238E27FC236}">
                <a16:creationId xmlns:a16="http://schemas.microsoft.com/office/drawing/2014/main" id="{44691FEF-8B78-4F53-86F8-498FAC0CC532}"/>
              </a:ext>
            </a:extLst>
          </p:cNvPr>
          <p:cNvPicPr>
            <a:picLocks noGrp="1" noChangeAspect="1" noChangeArrowheads="1"/>
          </p:cNvPicPr>
          <p:nvPr>
            <p:ph idx="13"/>
          </p:nvPr>
        </p:nvPicPr>
        <p:blipFill>
          <a:blip r:embed="rId3" cstate="print">
            <a:extLst>
              <a:ext uri="{28A0092B-C50C-407E-A947-70E740481C1C}">
                <a14:useLocalDpi xmlns:a14="http://schemas.microsoft.com/office/drawing/2010/main" val="0"/>
              </a:ext>
            </a:extLst>
          </a:blip>
          <a:stretch>
            <a:fillRect/>
          </a:stretch>
        </p:blipFill>
        <p:spPr bwMode="auto">
          <a:xfrm>
            <a:off x="842889" y="3949700"/>
            <a:ext cx="7458222" cy="24544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7" name="Text Placeholder 4"/>
          <p:cNvSpPr>
            <a:spLocks noGrp="1"/>
          </p:cNvSpPr>
          <p:nvPr>
            <p:ph type="body" sz="quarter" idx="14"/>
          </p:nvPr>
        </p:nvSpPr>
        <p:spPr>
          <a:xfrm>
            <a:off x="3200400" y="6477000"/>
            <a:ext cx="2743200" cy="182880"/>
          </a:xfrm>
        </p:spPr>
        <p:txBody>
          <a:bodyPr/>
          <a:lstStyle/>
          <a:p>
            <a:endParaRPr lang="en-US" dirty="0"/>
          </a:p>
        </p:txBody>
      </p:sp>
    </p:spTree>
    <p:extLst>
      <p:ext uri="{BB962C8B-B14F-4D97-AF65-F5344CB8AC3E}">
        <p14:creationId xmlns:p14="http://schemas.microsoft.com/office/powerpoint/2010/main" val="393693477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097280"/>
          </a:xfrm>
        </p:spPr>
        <p:txBody>
          <a:bodyPr/>
          <a:lstStyle/>
          <a:p>
            <a:r>
              <a:rPr lang="en-US" dirty="0" err="1"/>
              <a:t>UberAir</a:t>
            </a:r>
            <a:r>
              <a:rPr lang="en-US" sz="1500" dirty="0"/>
              <a:t> </a:t>
            </a:r>
          </a:p>
        </p:txBody>
      </p:sp>
      <p:sp>
        <p:nvSpPr>
          <p:cNvPr id="3" name="Content Placeholder 2"/>
          <p:cNvSpPr>
            <a:spLocks noGrp="1"/>
          </p:cNvSpPr>
          <p:nvPr>
            <p:ph idx="1"/>
          </p:nvPr>
        </p:nvSpPr>
        <p:spPr>
          <a:xfrm>
            <a:off x="457200" y="1447800"/>
            <a:ext cx="8382000" cy="4953000"/>
          </a:xfrm>
        </p:spPr>
        <p:txBody>
          <a:bodyPr/>
          <a:lstStyle/>
          <a:p>
            <a:pPr marL="548640" indent="-548640" defTabSz="809625">
              <a:spcBef>
                <a:spcPts val="0"/>
              </a:spcBef>
              <a:defRPr/>
            </a:pPr>
            <a:r>
              <a:rPr lang="en-US" sz="2800" b="1" dirty="0"/>
              <a:t>Discussion Questions:</a:t>
            </a:r>
          </a:p>
          <a:p>
            <a:pPr marL="457200" indent="-457200" defTabSz="809625">
              <a:spcBef>
                <a:spcPts val="0"/>
              </a:spcBef>
              <a:buFont typeface="+mj-lt"/>
              <a:buAutoNum type="arabicPeriod"/>
              <a:defRPr/>
            </a:pPr>
            <a:r>
              <a:rPr lang="en-US" sz="2400" dirty="0"/>
              <a:t>Will there be increasing returns to adoption for an early mover in air taxi service? If so, what will they be? </a:t>
            </a:r>
          </a:p>
          <a:p>
            <a:pPr marL="457200" indent="-457200" defTabSz="809625">
              <a:spcBef>
                <a:spcPts val="0"/>
              </a:spcBef>
              <a:buFont typeface="+mj-lt"/>
              <a:buAutoNum type="arabicPeriod"/>
              <a:defRPr/>
            </a:pPr>
            <a:r>
              <a:rPr lang="en-US" sz="2400" dirty="0"/>
              <a:t>What are the disadvantages of entering the air taxi market early? </a:t>
            </a:r>
          </a:p>
          <a:p>
            <a:pPr marL="457200" indent="-457200" defTabSz="809625">
              <a:spcBef>
                <a:spcPts val="0"/>
              </a:spcBef>
              <a:buFont typeface="+mj-lt"/>
              <a:buAutoNum type="arabicPeriod"/>
              <a:defRPr/>
            </a:pPr>
            <a:r>
              <a:rPr lang="en-US" sz="2400" dirty="0"/>
              <a:t>What are the important complementary goods and enabling technologies for the air taxi market? Are they available in sufficient quality and economy? </a:t>
            </a:r>
          </a:p>
          <a:p>
            <a:pPr marL="457200" indent="-457200" defTabSz="809625">
              <a:spcBef>
                <a:spcPts val="0"/>
              </a:spcBef>
              <a:buFont typeface="+mj-lt"/>
              <a:buAutoNum type="arabicPeriod"/>
              <a:defRPr/>
            </a:pPr>
            <a:r>
              <a:rPr lang="en-US" sz="2400" dirty="0"/>
              <a:t>Is Uber well positioned to be a dominant player in this market? What resources will it need to be successful? </a:t>
            </a:r>
          </a:p>
          <a:p>
            <a:pPr marL="457200" indent="-457200" defTabSz="809625">
              <a:spcBef>
                <a:spcPts val="0"/>
              </a:spcBef>
              <a:buFont typeface="+mj-lt"/>
              <a:buAutoNum type="arabicPeriod"/>
              <a:defRPr/>
            </a:pPr>
            <a:r>
              <a:rPr lang="en-US" sz="2400" dirty="0"/>
              <a:t>Overall, would you say Uber’s entry into the air taxi market is too early, too late, or about right? </a:t>
            </a:r>
          </a:p>
        </p:txBody>
      </p:sp>
    </p:spTree>
    <p:extLst>
      <p:ext uri="{BB962C8B-B14F-4D97-AF65-F5344CB8AC3E}">
        <p14:creationId xmlns:p14="http://schemas.microsoft.com/office/powerpoint/2010/main" val="105675647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Discussion Questions</a:t>
            </a:r>
          </a:p>
        </p:txBody>
      </p:sp>
      <p:sp>
        <p:nvSpPr>
          <p:cNvPr id="5" name="Content Placeholder 2"/>
          <p:cNvSpPr>
            <a:spLocks noGrp="1"/>
          </p:cNvSpPr>
          <p:nvPr>
            <p:ph idx="1"/>
          </p:nvPr>
        </p:nvSpPr>
        <p:spPr/>
        <p:txBody>
          <a:bodyPr/>
          <a:lstStyle/>
          <a:p>
            <a:pPr marL="457200" indent="-457200">
              <a:buFont typeface="+mj-lt"/>
              <a:buAutoNum type="arabicPeriod"/>
            </a:pPr>
            <a:r>
              <a:rPr lang="en-US" sz="2800"/>
              <a:t>What are some of the advantages of entering a market early? Are there any advantages to entering a market late? </a:t>
            </a:r>
          </a:p>
          <a:p>
            <a:pPr marL="457200" indent="-457200">
              <a:buFont typeface="+mj-lt"/>
              <a:buAutoNum type="arabicPeriod"/>
            </a:pPr>
            <a:r>
              <a:rPr lang="en-US" sz="2800"/>
              <a:t>Can you think of an example of a successful a) first mover, b) early follower, and c) late entrant? Can you think of unsuccessful examples of each?</a:t>
            </a:r>
          </a:p>
          <a:p>
            <a:pPr marL="457200" indent="-457200">
              <a:buFont typeface="+mj-lt"/>
              <a:buAutoNum type="arabicPeriod"/>
            </a:pPr>
            <a:r>
              <a:rPr lang="en-US" sz="2800"/>
              <a:t>What factors might make some industries harder to pioneer than others? Are there industries in which there is no penalty for late entry? </a:t>
            </a:r>
          </a:p>
        </p:txBody>
      </p:sp>
    </p:spTree>
    <p:extLst>
      <p:ext uri="{BB962C8B-B14F-4D97-AF65-F5344CB8AC3E}">
        <p14:creationId xmlns:p14="http://schemas.microsoft.com/office/powerpoint/2010/main" val="39173076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First-Mover Advantages</a:t>
            </a:r>
            <a:endParaRPr lang="en-US" sz="1500" dirty="0"/>
          </a:p>
        </p:txBody>
      </p:sp>
      <p:sp>
        <p:nvSpPr>
          <p:cNvPr id="3" name="Content Placeholder 2"/>
          <p:cNvSpPr>
            <a:spLocks noGrp="1"/>
          </p:cNvSpPr>
          <p:nvPr>
            <p:ph idx="1"/>
          </p:nvPr>
        </p:nvSpPr>
        <p:spPr>
          <a:xfrm>
            <a:off x="457200" y="1447800"/>
            <a:ext cx="8229600" cy="4953000"/>
          </a:xfrm>
        </p:spPr>
        <p:txBody>
          <a:bodyPr/>
          <a:lstStyle/>
          <a:p>
            <a:pPr marL="233363" indent="-233363" defTabSz="809625">
              <a:spcBef>
                <a:spcPts val="200"/>
              </a:spcBef>
            </a:pPr>
            <a:r>
              <a:rPr lang="en-US" altLang="en-US" sz="2800" dirty="0"/>
              <a:t>Being a first mover can confer the advantages of:</a:t>
            </a:r>
          </a:p>
          <a:p>
            <a:pPr marL="233363" indent="-233363" defTabSz="809625">
              <a:spcBef>
                <a:spcPts val="200"/>
              </a:spcBef>
            </a:pPr>
            <a:endParaRPr lang="en-US" altLang="en-US" sz="2800" dirty="0"/>
          </a:p>
          <a:p>
            <a:pPr marL="571500" lvl="1" defTabSz="809625">
              <a:spcBef>
                <a:spcPts val="200"/>
              </a:spcBef>
            </a:pPr>
            <a:r>
              <a:rPr lang="en-US" altLang="en-US" sz="2600" dirty="0"/>
              <a:t>1. Brand loyalty and technological leadership.</a:t>
            </a:r>
          </a:p>
          <a:p>
            <a:pPr marL="571500" lvl="1" defTabSz="809625">
              <a:spcBef>
                <a:spcPts val="200"/>
              </a:spcBef>
            </a:pPr>
            <a:r>
              <a:rPr lang="en-US" altLang="en-US" sz="2600" dirty="0"/>
              <a:t>2. Preemption of scarce assets.</a:t>
            </a:r>
          </a:p>
          <a:p>
            <a:pPr marL="571500" lvl="1" defTabSz="809625">
              <a:spcBef>
                <a:spcPts val="200"/>
              </a:spcBef>
            </a:pPr>
            <a:r>
              <a:rPr lang="en-US" altLang="en-US" sz="2600" dirty="0"/>
              <a:t>3. Exploiting buyer switching costs.</a:t>
            </a:r>
          </a:p>
          <a:p>
            <a:pPr marL="571500" lvl="1" defTabSz="809625">
              <a:spcBef>
                <a:spcPts val="200"/>
              </a:spcBef>
            </a:pPr>
            <a:r>
              <a:rPr lang="en-US" altLang="en-US" sz="2600" dirty="0"/>
              <a:t>4. Reaping increasing returns advantages.</a:t>
            </a:r>
          </a:p>
        </p:txBody>
      </p:sp>
    </p:spTree>
    <p:extLst>
      <p:ext uri="{BB962C8B-B14F-4D97-AF65-F5344CB8AC3E}">
        <p14:creationId xmlns:p14="http://schemas.microsoft.com/office/powerpoint/2010/main" val="208566498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olo 6">
            <a:extLst>
              <a:ext uri="{FF2B5EF4-FFF2-40B4-BE49-F238E27FC236}">
                <a16:creationId xmlns:a16="http://schemas.microsoft.com/office/drawing/2014/main" id="{F9512223-226F-CF42-896F-BE4443F13A5E}"/>
              </a:ext>
            </a:extLst>
          </p:cNvPr>
          <p:cNvSpPr>
            <a:spLocks noGrp="1"/>
          </p:cNvSpPr>
          <p:nvPr>
            <p:ph type="title"/>
          </p:nvPr>
        </p:nvSpPr>
        <p:spPr/>
        <p:txBody>
          <a:bodyPr/>
          <a:lstStyle/>
          <a:p>
            <a:r>
              <a:rPr lang="en-US" sz="3200" dirty="0"/>
              <a:t>1. Brand Loyalty and Technological Leadership</a:t>
            </a:r>
            <a:endParaRPr lang="it-IT" sz="3200" dirty="0"/>
          </a:p>
        </p:txBody>
      </p:sp>
      <p:sp>
        <p:nvSpPr>
          <p:cNvPr id="8" name="Segnaposto contenuto 7">
            <a:extLst>
              <a:ext uri="{FF2B5EF4-FFF2-40B4-BE49-F238E27FC236}">
                <a16:creationId xmlns:a16="http://schemas.microsoft.com/office/drawing/2014/main" id="{57DF581F-BAC8-D543-9CD6-0EBA1414A263}"/>
              </a:ext>
            </a:extLst>
          </p:cNvPr>
          <p:cNvSpPr>
            <a:spLocks noGrp="1"/>
          </p:cNvSpPr>
          <p:nvPr>
            <p:ph idx="1"/>
          </p:nvPr>
        </p:nvSpPr>
        <p:spPr/>
        <p:txBody>
          <a:bodyPr/>
          <a:lstStyle/>
          <a:p>
            <a:r>
              <a:rPr lang="en-US" sz="2600" b="1" dirty="0"/>
              <a:t>Brand Loyalty and Technological Leadership</a:t>
            </a:r>
            <a:r>
              <a:rPr lang="en-US" sz="2600" dirty="0"/>
              <a:t> can result from early entry. </a:t>
            </a:r>
          </a:p>
          <a:p>
            <a:r>
              <a:rPr lang="en-US" sz="2600" dirty="0"/>
              <a:t>Consumers may consider the first firm to enter a new technological domain to be the </a:t>
            </a:r>
            <a:r>
              <a:rPr lang="en-US" sz="2600" b="1" dirty="0"/>
              <a:t>technological leader</a:t>
            </a:r>
            <a:r>
              <a:rPr lang="en-US" sz="2600" dirty="0"/>
              <a:t>. </a:t>
            </a:r>
          </a:p>
          <a:p>
            <a:r>
              <a:rPr lang="en-US" sz="2600" dirty="0"/>
              <a:t>This reputation for technological leadership can enhance a company’s ability to shape customer expectations (e.g. features, pricing, etc.) and can be sustained if the technology is difficult to imitate or is protected by patent or copyright.</a:t>
            </a:r>
            <a:endParaRPr lang="it-IT" sz="2600" b="1" dirty="0"/>
          </a:p>
          <a:p>
            <a:endParaRPr lang="it-IT" dirty="0"/>
          </a:p>
        </p:txBody>
      </p:sp>
      <p:sp>
        <p:nvSpPr>
          <p:cNvPr id="10" name="Segnaposto testo 9">
            <a:extLst>
              <a:ext uri="{FF2B5EF4-FFF2-40B4-BE49-F238E27FC236}">
                <a16:creationId xmlns:a16="http://schemas.microsoft.com/office/drawing/2014/main" id="{1F530CD9-C534-0D49-A596-D35DFDC55300}"/>
              </a:ext>
            </a:extLst>
          </p:cNvPr>
          <p:cNvSpPr>
            <a:spLocks noGrp="1"/>
          </p:cNvSpPr>
          <p:nvPr>
            <p:ph type="body" sz="quarter" idx="12"/>
          </p:nvPr>
        </p:nvSpPr>
        <p:spPr/>
        <p:txBody>
          <a:bodyPr/>
          <a:lstStyle/>
          <a:p>
            <a:endParaRPr lang="it-IT" dirty="0"/>
          </a:p>
        </p:txBody>
      </p:sp>
      <p:sp>
        <p:nvSpPr>
          <p:cNvPr id="9" name="Segnaposto testo 8">
            <a:extLst>
              <a:ext uri="{FF2B5EF4-FFF2-40B4-BE49-F238E27FC236}">
                <a16:creationId xmlns:a16="http://schemas.microsoft.com/office/drawing/2014/main" id="{E7740AFB-203C-7D4F-ACF5-6D6B6340697E}"/>
              </a:ext>
            </a:extLst>
          </p:cNvPr>
          <p:cNvSpPr>
            <a:spLocks noGrp="1"/>
          </p:cNvSpPr>
          <p:nvPr>
            <p:ph type="body" sz="quarter" idx="11"/>
          </p:nvPr>
        </p:nvSpPr>
        <p:spPr/>
        <p:txBody>
          <a:bodyPr/>
          <a:lstStyle/>
          <a:p>
            <a:endParaRPr lang="it-IT" dirty="0"/>
          </a:p>
        </p:txBody>
      </p:sp>
    </p:spTree>
    <p:extLst>
      <p:ext uri="{BB962C8B-B14F-4D97-AF65-F5344CB8AC3E}">
        <p14:creationId xmlns:p14="http://schemas.microsoft.com/office/powerpoint/2010/main" val="14425337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11ED77B-666B-F547-BD1C-292FD94F6D6B}"/>
              </a:ext>
            </a:extLst>
          </p:cNvPr>
          <p:cNvSpPr>
            <a:spLocks noGrp="1"/>
          </p:cNvSpPr>
          <p:nvPr>
            <p:ph type="title"/>
          </p:nvPr>
        </p:nvSpPr>
        <p:spPr/>
        <p:txBody>
          <a:bodyPr/>
          <a:lstStyle/>
          <a:p>
            <a:r>
              <a:rPr lang="en-US" sz="3200" dirty="0"/>
              <a:t>2. Preemption of Scarce Assets</a:t>
            </a:r>
            <a:endParaRPr lang="it-IT" sz="3200" dirty="0"/>
          </a:p>
        </p:txBody>
      </p:sp>
      <p:sp>
        <p:nvSpPr>
          <p:cNvPr id="3" name="Segnaposto contenuto 2">
            <a:extLst>
              <a:ext uri="{FF2B5EF4-FFF2-40B4-BE49-F238E27FC236}">
                <a16:creationId xmlns:a16="http://schemas.microsoft.com/office/drawing/2014/main" id="{136025CE-3985-5940-B0EC-02F49D851742}"/>
              </a:ext>
            </a:extLst>
          </p:cNvPr>
          <p:cNvSpPr>
            <a:spLocks noGrp="1"/>
          </p:cNvSpPr>
          <p:nvPr>
            <p:ph idx="1"/>
          </p:nvPr>
        </p:nvSpPr>
        <p:spPr/>
        <p:txBody>
          <a:bodyPr/>
          <a:lstStyle/>
          <a:p>
            <a:pPr lvl="0"/>
            <a:r>
              <a:rPr lang="en-US" sz="2600" b="1" dirty="0"/>
              <a:t>Preemption of Scarce Assets</a:t>
            </a:r>
            <a:r>
              <a:rPr lang="en-US" sz="2600" dirty="0"/>
              <a:t> by the first mover can prevent later entrants from accessing key locations and important distribution channels, gaining government permits (e.g. broadcast rights), and can make the development of relationships with suppliers more difficult. </a:t>
            </a:r>
            <a:endParaRPr lang="it-IT" sz="2600" b="1" dirty="0"/>
          </a:p>
          <a:p>
            <a:pPr lvl="1"/>
            <a:r>
              <a:rPr lang="en-US" sz="2600" dirty="0"/>
              <a:t>For example, late entrants that want to provide a wireless communication service face the problem that the government has already auctioned off most of the radio frequencies needed to provide the service. A new firm faces the situation of having to buy or lease (if the government permits these transactions) the needed frequencies from its competitors or not entering. </a:t>
            </a:r>
            <a:endParaRPr lang="it-IT" sz="2600" dirty="0"/>
          </a:p>
        </p:txBody>
      </p:sp>
      <p:sp>
        <p:nvSpPr>
          <p:cNvPr id="4" name="Segnaposto testo 3">
            <a:extLst>
              <a:ext uri="{FF2B5EF4-FFF2-40B4-BE49-F238E27FC236}">
                <a16:creationId xmlns:a16="http://schemas.microsoft.com/office/drawing/2014/main" id="{53DE99A5-5D13-044D-8212-D6E0B22914DC}"/>
              </a:ext>
            </a:extLst>
          </p:cNvPr>
          <p:cNvSpPr>
            <a:spLocks noGrp="1"/>
          </p:cNvSpPr>
          <p:nvPr>
            <p:ph type="body" sz="quarter" idx="12"/>
          </p:nvPr>
        </p:nvSpPr>
        <p:spPr/>
        <p:txBody>
          <a:bodyPr/>
          <a:lstStyle/>
          <a:p>
            <a:endParaRPr lang="it-IT" dirty="0"/>
          </a:p>
        </p:txBody>
      </p:sp>
      <p:sp>
        <p:nvSpPr>
          <p:cNvPr id="5" name="Segnaposto testo 4">
            <a:extLst>
              <a:ext uri="{FF2B5EF4-FFF2-40B4-BE49-F238E27FC236}">
                <a16:creationId xmlns:a16="http://schemas.microsoft.com/office/drawing/2014/main" id="{6541C038-B8F7-184E-9869-F529B2A65A44}"/>
              </a:ext>
            </a:extLst>
          </p:cNvPr>
          <p:cNvSpPr>
            <a:spLocks noGrp="1"/>
          </p:cNvSpPr>
          <p:nvPr>
            <p:ph type="body" sz="quarter" idx="11"/>
          </p:nvPr>
        </p:nvSpPr>
        <p:spPr/>
        <p:txBody>
          <a:bodyPr/>
          <a:lstStyle/>
          <a:p>
            <a:endParaRPr lang="it-IT" dirty="0"/>
          </a:p>
        </p:txBody>
      </p:sp>
    </p:spTree>
    <p:extLst>
      <p:ext uri="{BB962C8B-B14F-4D97-AF65-F5344CB8AC3E}">
        <p14:creationId xmlns:p14="http://schemas.microsoft.com/office/powerpoint/2010/main" val="37533799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AEA7F4B8-171A-B04A-9384-836A502AF22F}"/>
              </a:ext>
            </a:extLst>
          </p:cNvPr>
          <p:cNvSpPr>
            <a:spLocks noGrp="1"/>
          </p:cNvSpPr>
          <p:nvPr>
            <p:ph type="title"/>
          </p:nvPr>
        </p:nvSpPr>
        <p:spPr/>
        <p:txBody>
          <a:bodyPr/>
          <a:lstStyle/>
          <a:p>
            <a:r>
              <a:rPr lang="en-US" sz="3200" dirty="0"/>
              <a:t>3. Exploiting Buyer Switching Costs</a:t>
            </a:r>
            <a:endParaRPr lang="it-IT" sz="3200" dirty="0"/>
          </a:p>
        </p:txBody>
      </p:sp>
      <p:sp>
        <p:nvSpPr>
          <p:cNvPr id="3" name="Segnaposto contenuto 2">
            <a:extLst>
              <a:ext uri="{FF2B5EF4-FFF2-40B4-BE49-F238E27FC236}">
                <a16:creationId xmlns:a16="http://schemas.microsoft.com/office/drawing/2014/main" id="{F1A29B3A-A13D-0340-9862-C677878F2DC8}"/>
              </a:ext>
            </a:extLst>
          </p:cNvPr>
          <p:cNvSpPr>
            <a:spLocks noGrp="1"/>
          </p:cNvSpPr>
          <p:nvPr>
            <p:ph idx="1"/>
          </p:nvPr>
        </p:nvSpPr>
        <p:spPr/>
        <p:txBody>
          <a:bodyPr/>
          <a:lstStyle/>
          <a:p>
            <a:r>
              <a:rPr lang="en-US" sz="2600" b="1" dirty="0"/>
              <a:t>Exploiting Buyer Switching Costs </a:t>
            </a:r>
            <a:r>
              <a:rPr lang="en-US" sz="2600" dirty="0"/>
              <a:t>can enable early movers to keep their customers even if a later entrant offers a superior technology. </a:t>
            </a:r>
          </a:p>
          <a:p>
            <a:r>
              <a:rPr lang="en-US" sz="2600" dirty="0"/>
              <a:t>These switching cost include the </a:t>
            </a:r>
            <a:r>
              <a:rPr lang="en-US" sz="2600" b="1" dirty="0"/>
              <a:t>cost of the product</a:t>
            </a:r>
            <a:r>
              <a:rPr lang="en-US" sz="2600" dirty="0"/>
              <a:t> and the </a:t>
            </a:r>
            <a:r>
              <a:rPr lang="en-US" sz="2600" b="1" dirty="0"/>
              <a:t>costs associated with learning</a:t>
            </a:r>
            <a:r>
              <a:rPr lang="en-US" sz="2600" dirty="0"/>
              <a:t> how to use the product (for instance: Qwerty keyboard).</a:t>
            </a:r>
          </a:p>
          <a:p>
            <a:r>
              <a:rPr lang="en-US" sz="2600" dirty="0">
                <a:hlinkClick r:id="rId3"/>
              </a:rPr>
              <a:t>https://www.youtube.com/watch?v=c8f6us-Sjlo&amp;list=PLc6EeKrKYKClN48ow3Irj_sO0zQEY-Vwu&amp;index=52</a:t>
            </a:r>
            <a:endParaRPr lang="en-US" sz="2600" dirty="0"/>
          </a:p>
          <a:p>
            <a:r>
              <a:rPr lang="en-US" sz="2600" dirty="0">
                <a:hlinkClick r:id="rId4"/>
              </a:rPr>
              <a:t>https://www.youtube.com/watch?v=tIJNusYZXMA&amp;list=PLc6EeKrKYKClN48ow3Irj_sO0zQEY-Vwu&amp;index=55</a:t>
            </a:r>
            <a:endParaRPr lang="en-US" sz="2600" dirty="0"/>
          </a:p>
          <a:p>
            <a:endParaRPr lang="en-US" dirty="0"/>
          </a:p>
          <a:p>
            <a:r>
              <a:rPr lang="en-US" dirty="0"/>
              <a:t> </a:t>
            </a:r>
            <a:endParaRPr lang="it-IT" b="1" dirty="0"/>
          </a:p>
          <a:p>
            <a:endParaRPr lang="it-IT" dirty="0"/>
          </a:p>
        </p:txBody>
      </p:sp>
      <p:sp>
        <p:nvSpPr>
          <p:cNvPr id="4" name="Segnaposto testo 3">
            <a:extLst>
              <a:ext uri="{FF2B5EF4-FFF2-40B4-BE49-F238E27FC236}">
                <a16:creationId xmlns:a16="http://schemas.microsoft.com/office/drawing/2014/main" id="{E3D9E81B-57B5-ED44-B19D-C7CE0E1DD643}"/>
              </a:ext>
            </a:extLst>
          </p:cNvPr>
          <p:cNvSpPr>
            <a:spLocks noGrp="1"/>
          </p:cNvSpPr>
          <p:nvPr>
            <p:ph type="body" sz="quarter" idx="12"/>
          </p:nvPr>
        </p:nvSpPr>
        <p:spPr/>
        <p:txBody>
          <a:bodyPr/>
          <a:lstStyle/>
          <a:p>
            <a:endParaRPr lang="it-IT" dirty="0"/>
          </a:p>
        </p:txBody>
      </p:sp>
      <p:sp>
        <p:nvSpPr>
          <p:cNvPr id="5" name="Segnaposto testo 4">
            <a:extLst>
              <a:ext uri="{FF2B5EF4-FFF2-40B4-BE49-F238E27FC236}">
                <a16:creationId xmlns:a16="http://schemas.microsoft.com/office/drawing/2014/main" id="{782B8422-6668-2A4B-90BA-DA89631D3731}"/>
              </a:ext>
            </a:extLst>
          </p:cNvPr>
          <p:cNvSpPr>
            <a:spLocks noGrp="1"/>
          </p:cNvSpPr>
          <p:nvPr>
            <p:ph type="body" sz="quarter" idx="11"/>
          </p:nvPr>
        </p:nvSpPr>
        <p:spPr/>
        <p:txBody>
          <a:bodyPr/>
          <a:lstStyle/>
          <a:p>
            <a:endParaRPr lang="it-IT" dirty="0"/>
          </a:p>
        </p:txBody>
      </p:sp>
    </p:spTree>
    <p:extLst>
      <p:ext uri="{BB962C8B-B14F-4D97-AF65-F5344CB8AC3E}">
        <p14:creationId xmlns:p14="http://schemas.microsoft.com/office/powerpoint/2010/main" val="34675095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8E160AE-8D69-B84A-9141-66B1FD2E390A}"/>
              </a:ext>
            </a:extLst>
          </p:cNvPr>
          <p:cNvSpPr>
            <a:spLocks noGrp="1"/>
          </p:cNvSpPr>
          <p:nvPr>
            <p:ph type="title"/>
          </p:nvPr>
        </p:nvSpPr>
        <p:spPr/>
        <p:txBody>
          <a:bodyPr/>
          <a:lstStyle/>
          <a:p>
            <a:r>
              <a:rPr lang="en-US" sz="3200" dirty="0"/>
              <a:t>4. Increasing Returns Advantages</a:t>
            </a:r>
            <a:endParaRPr lang="it-IT" sz="3200" dirty="0"/>
          </a:p>
        </p:txBody>
      </p:sp>
      <p:sp>
        <p:nvSpPr>
          <p:cNvPr id="3" name="Segnaposto contenuto 2">
            <a:extLst>
              <a:ext uri="{FF2B5EF4-FFF2-40B4-BE49-F238E27FC236}">
                <a16:creationId xmlns:a16="http://schemas.microsoft.com/office/drawing/2014/main" id="{ADE4E72D-046D-6C4D-B6AE-7A54E42B18CD}"/>
              </a:ext>
            </a:extLst>
          </p:cNvPr>
          <p:cNvSpPr>
            <a:spLocks noGrp="1"/>
          </p:cNvSpPr>
          <p:nvPr>
            <p:ph idx="1"/>
          </p:nvPr>
        </p:nvSpPr>
        <p:spPr/>
        <p:txBody>
          <a:bodyPr/>
          <a:lstStyle/>
          <a:p>
            <a:r>
              <a:rPr lang="en-US" sz="2600" b="1" dirty="0"/>
              <a:t>Increasing Returns Advantages </a:t>
            </a:r>
            <a:r>
              <a:rPr lang="en-US" sz="2600" dirty="0"/>
              <a:t>are </a:t>
            </a:r>
            <a:r>
              <a:rPr lang="en-US" sz="2600" b="1" dirty="0"/>
              <a:t>self-reinforcing</a:t>
            </a:r>
            <a:r>
              <a:rPr lang="en-US" sz="2600" dirty="0"/>
              <a:t> and</a:t>
            </a:r>
            <a:r>
              <a:rPr lang="en-US" sz="2600" b="1" dirty="0"/>
              <a:t> </a:t>
            </a:r>
            <a:r>
              <a:rPr lang="en-US" sz="2600" dirty="0"/>
              <a:t>can be gained in an industry that experiences pressure to adopt a dominant design (as discussed in Chapter 4). </a:t>
            </a:r>
          </a:p>
          <a:p>
            <a:r>
              <a:rPr lang="en-US" sz="2600" dirty="0"/>
              <a:t>These advantages often culminate in the technology’s </a:t>
            </a:r>
            <a:r>
              <a:rPr lang="en-US" sz="2600" b="1" dirty="0"/>
              <a:t>entrenchment as a dominant design</a:t>
            </a:r>
            <a:r>
              <a:rPr lang="en-US" sz="2600" dirty="0"/>
              <a:t> (Intel’s invention of the first microprocessor in 1971 and Microsoft’s introduction of BASIC in 1975 are good examples of these effects).</a:t>
            </a:r>
            <a:endParaRPr lang="it-IT" sz="2600" b="1" dirty="0"/>
          </a:p>
          <a:p>
            <a:endParaRPr lang="it-IT" dirty="0"/>
          </a:p>
        </p:txBody>
      </p:sp>
      <p:sp>
        <p:nvSpPr>
          <p:cNvPr id="4" name="Segnaposto testo 3">
            <a:extLst>
              <a:ext uri="{FF2B5EF4-FFF2-40B4-BE49-F238E27FC236}">
                <a16:creationId xmlns:a16="http://schemas.microsoft.com/office/drawing/2014/main" id="{68D9986E-700A-3E4B-9363-347478B007A3}"/>
              </a:ext>
            </a:extLst>
          </p:cNvPr>
          <p:cNvSpPr>
            <a:spLocks noGrp="1"/>
          </p:cNvSpPr>
          <p:nvPr>
            <p:ph type="body" sz="quarter" idx="12"/>
          </p:nvPr>
        </p:nvSpPr>
        <p:spPr/>
        <p:txBody>
          <a:bodyPr/>
          <a:lstStyle/>
          <a:p>
            <a:endParaRPr lang="it-IT" dirty="0"/>
          </a:p>
        </p:txBody>
      </p:sp>
      <p:sp>
        <p:nvSpPr>
          <p:cNvPr id="5" name="Segnaposto testo 4">
            <a:extLst>
              <a:ext uri="{FF2B5EF4-FFF2-40B4-BE49-F238E27FC236}">
                <a16:creationId xmlns:a16="http://schemas.microsoft.com/office/drawing/2014/main" id="{BE20B658-DBE7-9C4A-91BF-F18422102E3C}"/>
              </a:ext>
            </a:extLst>
          </p:cNvPr>
          <p:cNvSpPr>
            <a:spLocks noGrp="1"/>
          </p:cNvSpPr>
          <p:nvPr>
            <p:ph type="body" sz="quarter" idx="11"/>
          </p:nvPr>
        </p:nvSpPr>
        <p:spPr/>
        <p:txBody>
          <a:bodyPr/>
          <a:lstStyle/>
          <a:p>
            <a:endParaRPr lang="it-IT" dirty="0"/>
          </a:p>
        </p:txBody>
      </p:sp>
    </p:spTree>
    <p:extLst>
      <p:ext uri="{BB962C8B-B14F-4D97-AF65-F5344CB8AC3E}">
        <p14:creationId xmlns:p14="http://schemas.microsoft.com/office/powerpoint/2010/main" val="42620613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First-Mover disadvantages</a:t>
            </a:r>
          </a:p>
        </p:txBody>
      </p:sp>
      <p:sp>
        <p:nvSpPr>
          <p:cNvPr id="3" name="Content Placeholder 2"/>
          <p:cNvSpPr>
            <a:spLocks noGrp="1"/>
          </p:cNvSpPr>
          <p:nvPr>
            <p:ph idx="1"/>
          </p:nvPr>
        </p:nvSpPr>
        <p:spPr>
          <a:xfrm>
            <a:off x="457200" y="1447800"/>
            <a:ext cx="8229600" cy="4953000"/>
          </a:xfrm>
        </p:spPr>
        <p:txBody>
          <a:bodyPr/>
          <a:lstStyle/>
          <a:p>
            <a:pPr marL="233363" indent="-233363" defTabSz="809625">
              <a:spcBef>
                <a:spcPts val="200"/>
              </a:spcBef>
            </a:pPr>
            <a:r>
              <a:rPr lang="en-US" altLang="en-US" dirty="0"/>
              <a:t>However, first movers often bear disadvantages also:</a:t>
            </a:r>
          </a:p>
          <a:p>
            <a:pPr marL="571500" lvl="1" defTabSz="809625">
              <a:spcBef>
                <a:spcPts val="200"/>
              </a:spcBef>
            </a:pPr>
            <a:r>
              <a:rPr lang="en-US" altLang="en-US" sz="3200" dirty="0"/>
              <a:t>1. High research and development expenses.</a:t>
            </a:r>
          </a:p>
          <a:p>
            <a:pPr marL="571500" lvl="1" defTabSz="809625">
              <a:spcBef>
                <a:spcPts val="200"/>
              </a:spcBef>
            </a:pPr>
            <a:r>
              <a:rPr lang="en-US" altLang="en-US" sz="3200" dirty="0"/>
              <a:t>2. Undeveloped supply and distribution channels.</a:t>
            </a:r>
          </a:p>
          <a:p>
            <a:pPr marL="571500" lvl="1" defTabSz="809625">
              <a:spcBef>
                <a:spcPts val="200"/>
              </a:spcBef>
            </a:pPr>
            <a:r>
              <a:rPr lang="en-US" altLang="en-US" sz="3200" dirty="0"/>
              <a:t>3. Immature enabling technologies and complements.</a:t>
            </a:r>
          </a:p>
          <a:p>
            <a:pPr marL="571500" lvl="1" defTabSz="809625">
              <a:spcBef>
                <a:spcPts val="200"/>
              </a:spcBef>
            </a:pPr>
            <a:r>
              <a:rPr lang="en-US" altLang="en-US" sz="3200" dirty="0"/>
              <a:t>4. Uncertainty of customer requirements</a:t>
            </a:r>
            <a:r>
              <a:rPr lang="en-US" altLang="en-US" sz="2600" dirty="0"/>
              <a:t>.</a:t>
            </a:r>
          </a:p>
        </p:txBody>
      </p:sp>
    </p:spTree>
    <p:extLst>
      <p:ext uri="{BB962C8B-B14F-4D97-AF65-F5344CB8AC3E}">
        <p14:creationId xmlns:p14="http://schemas.microsoft.com/office/powerpoint/2010/main" val="383568644"/>
      </p:ext>
    </p:extLst>
  </p:cSld>
  <p:clrMapOvr>
    <a:masterClrMapping/>
  </p:clrMapOvr>
</p:sld>
</file>

<file path=ppt/theme/theme1.xml><?xml version="1.0" encoding="utf-8"?>
<a:theme xmlns:a="http://schemas.openxmlformats.org/drawingml/2006/main" name="FIRST, BREAK, LAST slides ">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Alternate FIRST, BREAK, LAST slide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Plain BODY/MAIN CONTENT">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Red bar footer BODY/MAIN CONTENT">
  <a:themeElements>
    <a:clrScheme name="Custom 38">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214E91"/>
      </a:hlink>
      <a:folHlink>
        <a:srgbClr val="214E91"/>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PLAIN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RED FOOTER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BLUE Section Divider, Quotes, Callouts">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Plain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Red Bar Footer_APPENDIX">
  <a:themeElements>
    <a:clrScheme name="MHHE Branding">
      <a:dk1>
        <a:sysClr val="windowText" lastClr="000000"/>
      </a:dk1>
      <a:lt1>
        <a:sysClr val="window" lastClr="FFFFFF"/>
      </a:lt1>
      <a:dk2>
        <a:srgbClr val="E6E4CC"/>
      </a:dk2>
      <a:lt2>
        <a:srgbClr val="C30C20"/>
      </a:lt2>
      <a:accent1>
        <a:srgbClr val="7AC1AC"/>
      </a:accent1>
      <a:accent2>
        <a:srgbClr val="802754"/>
      </a:accent2>
      <a:accent3>
        <a:srgbClr val="777777"/>
      </a:accent3>
      <a:accent4>
        <a:srgbClr val="DC5A20"/>
      </a:accent4>
      <a:accent5>
        <a:srgbClr val="39858E"/>
      </a:accent5>
      <a:accent6>
        <a:srgbClr val="FFCE00"/>
      </a:accent6>
      <a:hlink>
        <a:srgbClr val="39858E"/>
      </a:hlink>
      <a:folHlink>
        <a:srgbClr val="39858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MHHE_Accessible_PPT_Template-v4</Template>
  <TotalTime>2743</TotalTime>
  <Words>3045</Words>
  <Application>Microsoft Macintosh PowerPoint</Application>
  <PresentationFormat>Presentazione su schermo (4:3)</PresentationFormat>
  <Paragraphs>234</Paragraphs>
  <Slides>34</Slides>
  <Notes>16</Notes>
  <HiddenSlides>0</HiddenSlides>
  <MMClips>0</MMClips>
  <ScaleCrop>false</ScaleCrop>
  <HeadingPairs>
    <vt:vector size="6" baseType="variant">
      <vt:variant>
        <vt:lpstr>Caratteri utilizzati</vt:lpstr>
      </vt:variant>
      <vt:variant>
        <vt:i4>7</vt:i4>
      </vt:variant>
      <vt:variant>
        <vt:lpstr>Tema</vt:lpstr>
      </vt:variant>
      <vt:variant>
        <vt:i4>9</vt:i4>
      </vt:variant>
      <vt:variant>
        <vt:lpstr>Titoli diapositive</vt:lpstr>
      </vt:variant>
      <vt:variant>
        <vt:i4>34</vt:i4>
      </vt:variant>
    </vt:vector>
  </HeadingPairs>
  <TitlesOfParts>
    <vt:vector size="50" baseType="lpstr">
      <vt:lpstr>Arial</vt:lpstr>
      <vt:lpstr>ArumSans Bd</vt:lpstr>
      <vt:lpstr>ArumSans Bold</vt:lpstr>
      <vt:lpstr>ArumSans Regular</vt:lpstr>
      <vt:lpstr>Calibri</vt:lpstr>
      <vt:lpstr>Times New Roman</vt:lpstr>
      <vt:lpstr>Vectipede Rg</vt:lpstr>
      <vt:lpstr>FIRST, BREAK, LAST slides </vt:lpstr>
      <vt:lpstr>Alternate FIRST, BREAK, LAST slides</vt:lpstr>
      <vt:lpstr>Plain BODY/MAIN CONTENT</vt:lpstr>
      <vt:lpstr>Red bar footer BODY/MAIN CONTENT</vt:lpstr>
      <vt:lpstr>PLAIN Section Divider, Quotes, Callouts</vt:lpstr>
      <vt:lpstr>RED FOOTER Section Divider, Quotes, Callouts</vt:lpstr>
      <vt:lpstr>BLUE Section Divider, Quotes, Callouts</vt:lpstr>
      <vt:lpstr>Plain_APPENDIX</vt:lpstr>
      <vt:lpstr>Red Bar Footer_APPENDIX</vt:lpstr>
      <vt:lpstr>Presentazione standard di PowerPoint</vt:lpstr>
      <vt:lpstr>The question posed</vt:lpstr>
      <vt:lpstr>when it is best to enter</vt:lpstr>
      <vt:lpstr>First-Mover Advantages</vt:lpstr>
      <vt:lpstr>1. Brand Loyalty and Technological Leadership</vt:lpstr>
      <vt:lpstr>2. Preemption of Scarce Assets</vt:lpstr>
      <vt:lpstr>3. Exploiting Buyer Switching Costs</vt:lpstr>
      <vt:lpstr>4. Increasing Returns Advantages</vt:lpstr>
      <vt:lpstr>First-Mover disadvantages</vt:lpstr>
      <vt:lpstr>1. High research and development expenses</vt:lpstr>
      <vt:lpstr>2. Undeveloped supply and distribution channels</vt:lpstr>
      <vt:lpstr> 3. Immature enabling technologies and complements. </vt:lpstr>
      <vt:lpstr>Theory In Action</vt:lpstr>
      <vt:lpstr>4. Uncertainty of customer requirements</vt:lpstr>
      <vt:lpstr>4. Uncertainty of customer requirements</vt:lpstr>
      <vt:lpstr>First-Mover Advantages and Disadvantages </vt:lpstr>
      <vt:lpstr>First-Mover Advantages and Disadvantages </vt:lpstr>
      <vt:lpstr>Factors Influencing Optimal Timing of Entry </vt:lpstr>
      <vt:lpstr>1. How certain are customer preferences?</vt:lpstr>
      <vt:lpstr>1. How certain are customer preferences?</vt:lpstr>
      <vt:lpstr> 2. How much improvement does the innovation provide over previous solutions? </vt:lpstr>
      <vt:lpstr>  3. Does the innovation require enabling technologies, and are these technologies sufficiently mature? </vt:lpstr>
      <vt:lpstr>  4. Do complementary goods influence the value of the innovation, and are they sufficiently available? </vt:lpstr>
      <vt:lpstr>5. How high is the threat of competitive entry? </vt:lpstr>
      <vt:lpstr>6. Are there increasing returns to adoption? </vt:lpstr>
      <vt:lpstr>7. Can the firm withstand early losses? </vt:lpstr>
      <vt:lpstr>8. Does the firm have resources to accelerate market acceptance? </vt:lpstr>
      <vt:lpstr>  9. Is the firm’s reputation likely to reduce the uncertainty of customers, suppliers, and distributors? </vt:lpstr>
      <vt:lpstr>Whether and When to Enter? </vt:lpstr>
      <vt:lpstr>Strategies to Improve Timing Options</vt:lpstr>
      <vt:lpstr>UberAir </vt:lpstr>
      <vt:lpstr>Course Overview: Part 1 </vt:lpstr>
      <vt:lpstr>UberAir </vt:lpstr>
      <vt:lpstr>Discussion Questions</vt:lpstr>
    </vt:vector>
  </TitlesOfParts>
  <Company>The McGraw-Hill Companies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Start With 1 of These Slides</dc:title>
  <dc:creator>Hahn, Sandra</dc:creator>
  <cp:lastModifiedBy>Caldari Katia</cp:lastModifiedBy>
  <cp:revision>431</cp:revision>
  <dcterms:created xsi:type="dcterms:W3CDTF">2017-12-05T17:18:18Z</dcterms:created>
  <dcterms:modified xsi:type="dcterms:W3CDTF">2021-10-22T08:48:43Z</dcterms:modified>
</cp:coreProperties>
</file>