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71" r:id="rId13"/>
    <p:sldId id="272" r:id="rId14"/>
    <p:sldId id="267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</a:t>
            </a:r>
            <a:r>
              <a:rPr lang="en-US" sz="1800" dirty="0" err="1">
                <a:latin typeface="Aptos" panose="020B0004020202020204" pitchFamily="34" charset="0"/>
              </a:rPr>
              <a:t>day</a:t>
            </a:r>
            <a:r>
              <a:rPr lang="en-US" sz="1800" baseline="30000" dirty="0" err="1">
                <a:latin typeface="Aptos" panose="020B0004020202020204" pitchFamily="34" charset="0"/>
              </a:rPr>
              <a:t>xx</a:t>
            </a:r>
            <a:r>
              <a:rPr lang="en-US" sz="1800" dirty="0">
                <a:latin typeface="Aptos" panose="020B0004020202020204" pitchFamily="34" charset="0"/>
              </a:rPr>
              <a:t> month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ptos" panose="020B0004020202020204" pitchFamily="34" charset="0"/>
              </a:rPr>
              <a:t>Findings</a:t>
            </a:r>
            <a:r>
              <a:rPr lang="en-GB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Latency</a:t>
            </a:r>
            <a:r>
              <a:rPr lang="en-GB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Virtualization</a:t>
            </a:r>
            <a:r>
              <a:rPr lang="en-GB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Resolution</a:t>
            </a:r>
            <a:r>
              <a:rPr lang="en-GB" dirty="0">
                <a:latin typeface="Aptos" panose="020B0004020202020204" pitchFamily="34" charset="0"/>
              </a:rPr>
              <a:t>: Full HD processing times at the edge were significantly better compared to centralized cloud setups.</a:t>
            </a:r>
          </a:p>
          <a:p>
            <a:r>
              <a:rPr lang="en-GB" sz="2600" b="1" dirty="0">
                <a:latin typeface="Aptos" panose="020B0004020202020204" pitchFamily="34" charset="0"/>
              </a:rPr>
              <a:t>Conclusion</a:t>
            </a:r>
            <a:r>
              <a:rPr lang="en-GB" sz="26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176718" y="5757863"/>
            <a:ext cx="700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Figure 1.</a:t>
            </a:r>
            <a:r>
              <a:rPr lang="en-GB" sz="1600" dirty="0"/>
              <a:t> </a:t>
            </a:r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5086751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Objective</a:t>
            </a:r>
            <a:r>
              <a:rPr lang="en-US" sz="26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600" b="1" dirty="0">
                <a:latin typeface="Aptos" panose="020B0004020202020204" pitchFamily="34" charset="0"/>
              </a:rPr>
              <a:t>Key Benefits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ptos" panose="020B0004020202020204" pitchFamily="34" charset="0"/>
              </a:rPr>
              <a:t>Active Maintenance</a:t>
            </a:r>
            <a:r>
              <a:rPr lang="en-US" dirty="0">
                <a:latin typeface="Aptos" panose="020B0004020202020204" pitchFamily="34" charset="0"/>
              </a:rPr>
              <a:t>: 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/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Implementation Challenges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Integration with existing infrastructure while ensuring scalability.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latin typeface="Aptos" panose="020B0004020202020204" pitchFamily="34" charset="0"/>
              </a:rPr>
              <a:t>Future Directions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4" y="1543084"/>
            <a:ext cx="8509678" cy="46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Key features: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Enhanced energy 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   efficiency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security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Applications</a:t>
            </a:r>
            <a:r>
              <a:rPr lang="en-US" sz="2000" dirty="0">
                <a:latin typeface="Aptos" panose="020B0004020202020204" pitchFamily="34" charset="0"/>
              </a:rPr>
              <a:t>: healthcare, video surveillance, industrial manufacturing, etc.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5" y="1272785"/>
            <a:ext cx="5093403" cy="35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1163782" y="5624658"/>
            <a:ext cx="555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ptos" panose="020B0004020202020204" pitchFamily="34" charset="0"/>
              </a:rPr>
              <a:t>Figure 2.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framework.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" y="1897417"/>
            <a:ext cx="4563568" cy="31548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8" y="1885006"/>
            <a:ext cx="4505527" cy="33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413"/>
            <a:ext cx="7886700" cy="49587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latin typeface="Aptos" panose="020B0004020202020204" pitchFamily="34" charset="0"/>
              </a:rPr>
              <a:t>Objective</a:t>
            </a:r>
            <a:r>
              <a:rPr lang="en-GB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b="1" dirty="0">
                <a:latin typeface="Aptos" panose="020B0004020202020204" pitchFamily="34" charset="0"/>
              </a:rPr>
              <a:t>Experimental Setup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Platform: </a:t>
            </a:r>
            <a:r>
              <a:rPr lang="en-GB" dirty="0" err="1">
                <a:latin typeface="Aptos" panose="020B0004020202020204" pitchFamily="34" charset="0"/>
              </a:rPr>
              <a:t>GamingAnywhere</a:t>
            </a:r>
            <a:r>
              <a:rPr lang="en-GB" dirty="0">
                <a:latin typeface="Aptos" panose="020B0004020202020204" pitchFamily="34" charset="0"/>
              </a:rPr>
              <a:t>, an open-source cloud gaming framework.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Client Device: Google Nexus 5 mobile phone.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Server: Workstation with Intel Xeon E3-1230 CPU, 16GB RAM, and NVIDIA GPUs.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Network Technologies: Wi-Fi and LTE.</a:t>
            </a:r>
          </a:p>
          <a:p>
            <a:r>
              <a:rPr lang="en-GB" b="1" dirty="0">
                <a:latin typeface="Aptos" panose="020B0004020202020204" pitchFamily="34" charset="0"/>
              </a:rPr>
              <a:t>Comparison Scenarios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b="1" dirty="0"/>
              <a:t>Key Metrics</a:t>
            </a:r>
            <a:r>
              <a:rPr lang="en-US" dirty="0"/>
              <a:t>: Response delay, comprising processing delay (PD), network delay (ND), and playout delay (PD).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304</TotalTime>
  <Words>982</Words>
  <Application>Microsoft Office PowerPoint</Application>
  <PresentationFormat>Presentazione su schermo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ClassicoURW-Reg</vt:lpstr>
      <vt:lpstr>Courier New</vt:lpstr>
      <vt:lpstr>Times New Roman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51</cp:revision>
  <dcterms:created xsi:type="dcterms:W3CDTF">2024-12-24T08:45:15Z</dcterms:created>
  <dcterms:modified xsi:type="dcterms:W3CDTF">2025-02-02T18:09:37Z</dcterms:modified>
</cp:coreProperties>
</file>