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71" r:id="rId13"/>
    <p:sldId id="272" r:id="rId14"/>
    <p:sldId id="267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92515"/>
            <a:ext cx="7772400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Edge Computing Benefits in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Low-Latency IoT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58441"/>
            <a:ext cx="6858000" cy="299711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Michael Amista’ 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Prof. Claudio Enrico Palazzi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Aptos" panose="020B0004020202020204" pitchFamily="34" charset="0"/>
              </a:rPr>
              <a:t>Wireless Networks for Mobile Applications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Aptos" panose="020B0004020202020204" pitchFamily="34" charset="0"/>
              </a:rPr>
              <a:t>2024-2025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E1BD-8965-72C6-927D-819BAF7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2E95-C66D-804E-FB40-978D2F4D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9" y="1406413"/>
            <a:ext cx="8046985" cy="4615696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Aptos" panose="020B0004020202020204" pitchFamily="34" charset="0"/>
              </a:rPr>
              <a:t>Findings</a:t>
            </a:r>
            <a:r>
              <a:rPr lang="en-GB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Latency</a:t>
            </a:r>
            <a:r>
              <a:rPr lang="en-GB" sz="2200" dirty="0">
                <a:latin typeface="Aptos" panose="020B0004020202020204" pitchFamily="34" charset="0"/>
              </a:rPr>
              <a:t>: Edge setup achieved network delay (ND) of &lt;20ms, outperforming cloud setups which showed &gt;50ms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Virtualization</a:t>
            </a:r>
            <a:r>
              <a:rPr lang="en-GB" sz="2200" dirty="0">
                <a:latin typeface="Aptos" panose="020B0004020202020204" pitchFamily="34" charset="0"/>
              </a:rPr>
              <a:t>: Containers delivered near-bare-metal performance, while hypervisor virtualization incurred ~30% higher processing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Resolution</a:t>
            </a:r>
            <a:r>
              <a:rPr lang="en-GB" sz="2200" dirty="0">
                <a:latin typeface="Aptos" panose="020B0004020202020204" pitchFamily="34" charset="0"/>
              </a:rPr>
              <a:t>: Full HD processing times at the edge were significantly better compared to centralized cloud setups.</a:t>
            </a:r>
          </a:p>
          <a:p>
            <a:r>
              <a:rPr lang="en-GB" sz="2200" b="1" dirty="0">
                <a:latin typeface="Aptos" panose="020B0004020202020204" pitchFamily="34" charset="0"/>
              </a:rPr>
              <a:t>Conclusion</a:t>
            </a:r>
            <a:r>
              <a:rPr lang="en-GB" sz="2200" dirty="0">
                <a:latin typeface="Aptos" panose="020B0004020202020204" pitchFamily="34" charset="0"/>
              </a:rPr>
              <a:t>: Proximity of computational resources crucial to enhance the user experience.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42A948-B0AA-9936-C960-9A762B4A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10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180727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21EA-B270-BE2B-2E86-9B3BEFC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53FEC9-B9A1-B604-1D28-07F1F968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18" y="1406525"/>
            <a:ext cx="6784213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2E60A3-4BAF-0AC0-40E6-AA9A7706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11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C5E2E2-527A-8364-EDB4-A01D644CC2DC}"/>
              </a:ext>
            </a:extLst>
          </p:cNvPr>
          <p:cNvSpPr txBox="1"/>
          <p:nvPr/>
        </p:nvSpPr>
        <p:spPr>
          <a:xfrm>
            <a:off x="1456016" y="5761471"/>
            <a:ext cx="6225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ClassicoURW-Reg"/>
              </a:rPr>
              <a:t>Architecture of an edge computing platform in IoT-based manufacturing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648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E5DE-E79A-D36F-968F-7BDF1957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B8093-924B-DC07-C84C-1181595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704"/>
            <a:ext cx="7886700" cy="5086751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latin typeface="Aptos" panose="020B0004020202020204" pitchFamily="34" charset="0"/>
              </a:rPr>
              <a:t>Objective</a:t>
            </a:r>
            <a:r>
              <a:rPr lang="en-US" sz="2200" dirty="0">
                <a:latin typeface="Aptos" panose="020B0004020202020204" pitchFamily="34" charset="0"/>
              </a:rPr>
              <a:t>: Explores the integration of edge computing in IoT-based manufacturing to address latency, real-time analytics, and resource efficiency.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200" b="1" dirty="0">
                <a:latin typeface="Aptos" panose="020B0004020202020204" pitchFamily="34" charset="0"/>
              </a:rPr>
              <a:t>Key Benefits</a:t>
            </a:r>
            <a:r>
              <a:rPr lang="en-US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Aptos" panose="020B0004020202020204" pitchFamily="34" charset="0"/>
              </a:rPr>
              <a:t>Active Maintenance</a:t>
            </a:r>
            <a:r>
              <a:rPr lang="en-US" sz="2200" dirty="0">
                <a:latin typeface="Aptos" panose="020B0004020202020204" pitchFamily="34" charset="0"/>
              </a:rPr>
              <a:t>: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Aptos" panose="020B0004020202020204" pitchFamily="34" charset="0"/>
              </a:rPr>
              <a:t>Enhanced responsiveness through localized processing.</a:t>
            </a:r>
          </a:p>
          <a:p>
            <a:pPr lvl="2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Aptos" panose="020B0004020202020204" pitchFamily="34" charset="0"/>
              </a:rPr>
              <a:t>Case study on candy packaging line showed a 60% reduction in network traffic (from 16-17 Mb/s to 5-6 Mb/s) with improved order handling efficiency.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Aptos" panose="020B0004020202020204" pitchFamily="34" charset="0"/>
              </a:rPr>
              <a:t>Cloud-Edge Cooperation: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Aptos" panose="020B0004020202020204" pitchFamily="34" charset="0"/>
              </a:rPr>
              <a:t>Cloud layers handle long-term data analysis, maintenance planning, and knowledge mining.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>
                <a:latin typeface="Aptos" panose="020B0004020202020204" pitchFamily="34" charset="0"/>
              </a:rPr>
              <a:t>Edge layers focus on real-time processing, security, and immediate business logic execution.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35F4B9-8804-713C-2351-DDD3E3E6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12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60393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0EA28-02EE-F6D2-E793-887462C9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7894B-F558-F503-F923-9630FE58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b="1" dirty="0">
                <a:latin typeface="Aptos" panose="020B0004020202020204" pitchFamily="34" charset="0"/>
              </a:rPr>
              <a:t>Implementation Challenges</a:t>
            </a:r>
            <a:r>
              <a:rPr lang="en-US" sz="24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Protocol compatibility across legacy and modern systems.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Real-time processing for time-sensitive manufacturing tasks.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latin typeface="Aptos" panose="020B0004020202020204" pitchFamily="34" charset="0"/>
              </a:rPr>
              <a:t>Future Directions</a:t>
            </a:r>
            <a:r>
              <a:rPr lang="en-US" sz="24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Evolution of digital twins for manufacturing optimization.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Enhanced autonomous systems for process management.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Aptos" panose="020B0004020202020204" pitchFamily="34" charset="0"/>
              </a:rPr>
              <a:t>Continued development in network optimization for seamless edge-cloud integration.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6C7AC6-3E22-BAA5-F0D8-536507D50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13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158182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67997-24D6-9219-4C34-5DD0FF2F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312F5-F3FA-6418-1A1A-047A96AD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Heterogeneity</a:t>
            </a:r>
            <a:r>
              <a:rPr lang="en-GB" sz="2400" dirty="0">
                <a:latin typeface="Aptos" panose="020B0004020202020204" pitchFamily="34" charset="0"/>
              </a:rPr>
              <a:t>: Need for standardized programming models for diverse devices.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Resource Management</a:t>
            </a:r>
            <a:r>
              <a:rPr lang="en-GB" sz="2400" dirty="0">
                <a:latin typeface="Aptos" panose="020B0004020202020204" pitchFamily="34" charset="0"/>
              </a:rPr>
              <a:t>: Efficient allocation in dynamic, constrained environments.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Security &amp; Privacy</a:t>
            </a:r>
            <a:r>
              <a:rPr lang="en-GB" sz="2400" dirty="0">
                <a:latin typeface="Aptos" panose="020B0004020202020204" pitchFamily="34" charset="0"/>
              </a:rPr>
              <a:t>: Safeguarding sensitive data against evolving threats.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Data Handling</a:t>
            </a:r>
            <a:r>
              <a:rPr lang="en-GB" sz="2400" dirty="0">
                <a:latin typeface="Aptos" panose="020B0004020202020204" pitchFamily="34" charset="0"/>
              </a:rPr>
              <a:t>: Efficient preprocessing of large IoT data volumes.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System Reliability</a:t>
            </a:r>
            <a:r>
              <a:rPr lang="en-GB" sz="2400" dirty="0">
                <a:latin typeface="Aptos" panose="020B0004020202020204" pitchFamily="34" charset="0"/>
              </a:rPr>
              <a:t>: Ensuring consistent and scalable service delivery.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CA20F-B7C9-BDD3-32A8-A152F542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14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87374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50C6-4999-0C92-A764-27A4B6F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94A4-3F38-BDBC-BD12-921F70D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N. Hassan, S. Gillani, E. Ahmed, I. Yaqoob and M. Imran, "The Role of Edge Computing in Internet of Things," in IEEE Communications Magazine, vol. 56, no. 11, pp. 110-115, November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10.1109/MCOM.2018.1700906.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Premsankar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M. Di Francesco and T. Taleb, "Edge Computing for the Internet of Things: A Case Study," in IEEE Internet of Things Journal, vol. 5, no. 2, pp. 1275-1284, April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10.1109/JIOT.2018.2805263.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B. Chen, J. Wan,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Celesti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D. Li, H. Abbas and Q. Zhang, "Edge Computing in IoT-Based Manufacturing," in IEEE Communications Magazine, vol. 56, no. 9, pp. 103-109, Sept.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10.1109/MCOM.2018.1701231.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K. Zhang, S. Leng, Y. He,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Maharjan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Y. Zhang, "Mobile Edge Computing and Networking for Green and Low-Latency Internet of Things," in IEEE Communications Magazine, vol. 56, no. 5, pp. 39-45, May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 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DBF520-BE9F-EB1E-5A4B-A4C7B1E1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15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4780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Internet of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Limitations of traditional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Emergence of Edge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Computing paradigms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Case studies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Edge Computing (MEC)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Gaming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Industrial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2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5385C-4066-375C-6E43-3FD1F1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Internet of Things</a:t>
            </a:r>
            <a:endParaRPr lang="en-GB" sz="40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B667A-3B5C-4505-F560-0B7138E8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3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1032" name="Picture 8" descr="IoT and Predictive Analytics: Fog and Edge Computing for Industries versus  Cloud (19.1.2018) - LeanBI">
            <a:extLst>
              <a:ext uri="{FF2B5EF4-FFF2-40B4-BE49-F238E27FC236}">
                <a16:creationId xmlns:a16="http://schemas.microsoft.com/office/drawing/2014/main" id="{D2F44622-F073-C114-9E3F-CCE542B1B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" y="1320850"/>
            <a:ext cx="8438275" cy="42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D56AE-1608-FD0F-7A67-2D103D8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Limitations of traditional Cloud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E8F81-8A56-10D7-0E0C-D4867247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Network Bandwidth</a:t>
            </a:r>
            <a:r>
              <a:rPr lang="en-US" sz="2400" dirty="0">
                <a:latin typeface="Aptos" panose="020B0004020202020204" pitchFamily="34" charset="0"/>
              </a:rPr>
              <a:t>: Sending large volume of data to centralized cloud servers may lead to network congestion.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Communication Latency</a:t>
            </a:r>
            <a:r>
              <a:rPr lang="en-US" sz="2400" dirty="0">
                <a:latin typeface="Aptos" panose="020B0004020202020204" pitchFamily="34" charset="0"/>
              </a:rPr>
              <a:t>: The physical distance from the servers introduces substantial processing delays.</a:t>
            </a:r>
            <a:endParaRPr lang="en-US" sz="2400" b="1" dirty="0">
              <a:latin typeface="Aptos" panose="020B00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Resource Inefficiency</a:t>
            </a:r>
            <a:r>
              <a:rPr lang="en-US" sz="2400" dirty="0">
                <a:latin typeface="Aptos" panose="020B0004020202020204" pitchFamily="34" charset="0"/>
              </a:rPr>
              <a:t>: Sending all the collected data to remote servers may be critical for energy-constrained devices. 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400" b="1" dirty="0">
                <a:latin typeface="Aptos" panose="020B0004020202020204" pitchFamily="34" charset="0"/>
              </a:rPr>
              <a:t>Privacy and Security Concerns</a:t>
            </a:r>
            <a:r>
              <a:rPr lang="en-US" sz="2400" dirty="0">
                <a:latin typeface="Aptos" panose="020B0004020202020204" pitchFamily="34" charset="0"/>
              </a:rPr>
              <a:t>: Continuous data transmissions to external servers may be a potential point of attack. 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27236-A395-4C21-53E6-92F27D9E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4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4305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F85F4-0967-9797-4608-FDB6970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Emergence of Edge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A1AB-4978-CFC6-88E9-CB753319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4" y="1543084"/>
            <a:ext cx="8509678" cy="466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Key features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</a:p>
          <a:p>
            <a:r>
              <a:rPr lang="en-US" sz="2000" dirty="0">
                <a:latin typeface="Aptos" panose="020B0004020202020204" pitchFamily="34" charset="0"/>
              </a:rPr>
              <a:t>Proximity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Reduced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Real-time processing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Enhanced energy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efficiency and data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security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Applications</a:t>
            </a:r>
            <a:r>
              <a:rPr lang="en-US" sz="2000" dirty="0">
                <a:latin typeface="Aptos" panose="020B0004020202020204" pitchFamily="34" charset="0"/>
              </a:rPr>
              <a:t>: healthcare, video surveillance, industrial manufacturing, etc.</a:t>
            </a:r>
          </a:p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5056A-BF7C-FC25-2060-1B0A22B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5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10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A0A050B-BFEE-164B-9C91-BD8E8373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35" y="1272785"/>
            <a:ext cx="5093403" cy="35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7B71-3E49-A59F-EA57-8E547D67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Computing paradigms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842C-9091-6508-DA02-0FE1376D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2"/>
            <a:ext cx="7886700" cy="48835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Centralized Cloud Computing</a:t>
            </a:r>
            <a:r>
              <a:rPr lang="en-US" sz="2200" dirty="0">
                <a:latin typeface="Aptos" panose="020B0004020202020204" pitchFamily="34" charset="0"/>
              </a:rPr>
              <a:t>:  Processes all data in remote servers.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Fog Computing</a:t>
            </a:r>
            <a:r>
              <a:rPr lang="en-US" sz="2200" dirty="0">
                <a:latin typeface="Aptos" panose="020B0004020202020204" pitchFamily="34" charset="0"/>
              </a:rPr>
              <a:t>: Localized processing on network devices like routers.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Cloudlet Computing</a:t>
            </a:r>
            <a:r>
              <a:rPr lang="en-US" sz="2200" dirty="0">
                <a:latin typeface="Aptos" panose="020B0004020202020204" pitchFamily="34" charset="0"/>
              </a:rPr>
              <a:t>: Small servers near IoT devices for low-latency tasks.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Edge Computing (MEC)</a:t>
            </a:r>
            <a:r>
              <a:rPr lang="en-US" sz="2200" dirty="0">
                <a:latin typeface="Aptos" panose="020B0004020202020204" pitchFamily="34" charset="0"/>
              </a:rPr>
              <a:t>: Computing at mobile network edges for real-time responses.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Ad Hoc Cloud (MAC)</a:t>
            </a:r>
            <a:r>
              <a:rPr lang="en-US" sz="2200" dirty="0">
                <a:latin typeface="Aptos" panose="020B0004020202020204" pitchFamily="34" charset="0"/>
              </a:rPr>
              <a:t>: Dynamic use of nearby mobile devices for processing.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Hybrid Computing</a:t>
            </a:r>
            <a:r>
              <a:rPr lang="en-US" sz="2200" dirty="0">
                <a:latin typeface="Aptos" panose="020B0004020202020204" pitchFamily="34" charset="0"/>
              </a:rPr>
              <a:t>: Combines cloud and edge for balanced performance.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5C538-5146-A10E-05AE-7147107C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6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40726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36F05-2DB2-EB71-8E5E-742A11CE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8734891-186A-F4CD-EEE1-5EA4CFF7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96" y="1260475"/>
            <a:ext cx="7087208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6EE7F-4D83-931A-46E6-BFBFB260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7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3A0075-1EDF-CD73-E5EC-6C91E068147E}"/>
              </a:ext>
            </a:extLst>
          </p:cNvPr>
          <p:cNvSpPr txBox="1"/>
          <p:nvPr/>
        </p:nvSpPr>
        <p:spPr>
          <a:xfrm>
            <a:off x="2240212" y="5757863"/>
            <a:ext cx="46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baseline="0" dirty="0">
                <a:latin typeface="Aptos" panose="020B0004020202020204" pitchFamily="34" charset="0"/>
              </a:rPr>
              <a:t>Mobility-aware hierarchical MEC framework</a:t>
            </a:r>
            <a:r>
              <a:rPr lang="en-GB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1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758D5-AC57-6F31-B599-B481D0B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20C8A2F-27C0-63F2-1EE9-FDC24AE0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3" y="2336152"/>
            <a:ext cx="4508217" cy="311660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585C01-1FBB-734F-7299-2D324FC2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8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EF7038-2931-8DFA-BD91-A732BD81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36152"/>
            <a:ext cx="4415116" cy="323949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A60BD0-4F37-7014-CD6C-FB5064D0A9C6}"/>
              </a:ext>
            </a:extLst>
          </p:cNvPr>
          <p:cNvSpPr txBox="1">
            <a:spLocks/>
          </p:cNvSpPr>
          <p:nvPr/>
        </p:nvSpPr>
        <p:spPr>
          <a:xfrm>
            <a:off x="625960" y="1968039"/>
            <a:ext cx="7886700" cy="368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b="1" dirty="0">
                <a:latin typeface="Aptos" panose="020B0004020202020204" pitchFamily="34" charset="0"/>
              </a:rPr>
              <a:t>       Energy consumption                                   Latency reduction</a:t>
            </a:r>
          </a:p>
        </p:txBody>
      </p:sp>
    </p:spTree>
    <p:extLst>
      <p:ext uri="{BB962C8B-B14F-4D97-AF65-F5344CB8AC3E}">
        <p14:creationId xmlns:p14="http://schemas.microsoft.com/office/powerpoint/2010/main" val="39742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F8BED-1E5B-FAE0-B22F-854E006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577EC-542B-48C8-6E5A-999BB23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419"/>
            <a:ext cx="7886700" cy="4958782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Aptos" panose="020B0004020202020204" pitchFamily="34" charset="0"/>
              </a:rPr>
              <a:t>Objective</a:t>
            </a:r>
            <a:r>
              <a:rPr lang="en-GB" sz="2200" dirty="0">
                <a:latin typeface="Aptos" panose="020B0004020202020204" pitchFamily="34" charset="0"/>
              </a:rPr>
              <a:t>: Evaluate the impact of edge computing on latency in resource-demanding mobile gaming applications.</a:t>
            </a:r>
          </a:p>
          <a:p>
            <a:r>
              <a:rPr lang="en-GB" sz="2200" b="1" dirty="0">
                <a:latin typeface="Aptos" panose="020B0004020202020204" pitchFamily="34" charset="0"/>
              </a:rPr>
              <a:t>Comparison Scenarios</a:t>
            </a:r>
            <a:r>
              <a:rPr lang="en-GB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Aptos" panose="020B0004020202020204" pitchFamily="34" charset="0"/>
              </a:rPr>
              <a:t>Local Edge Deployment: Server located at the network edge.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Aptos" panose="020B0004020202020204" pitchFamily="34" charset="0"/>
              </a:rPr>
              <a:t>Specialized Cloud Infrastructure: Centralized cloud computing.</a:t>
            </a:r>
          </a:p>
          <a:p>
            <a:r>
              <a:rPr lang="en-US" sz="2200" b="1" dirty="0"/>
              <a:t>Key Metrics</a:t>
            </a:r>
            <a:r>
              <a:rPr lang="en-US" sz="2200" dirty="0"/>
              <a:t>: Response delay, comprising processing delay (PD), network delay (ND), and playout delay (PD).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AB6B-5D77-2621-01BC-8744606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9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13902C-5699-5D03-32AB-7F96F098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34" y="3805758"/>
            <a:ext cx="5361332" cy="24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8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430</TotalTime>
  <Words>921</Words>
  <Application>Microsoft Office PowerPoint</Application>
  <PresentationFormat>Presentazione su schermo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ClassicoURW-Reg</vt:lpstr>
      <vt:lpstr>Courier New</vt:lpstr>
      <vt:lpstr>Times New Roman</vt:lpstr>
      <vt:lpstr>Wingdings</vt:lpstr>
      <vt:lpstr>Tema di Office</vt:lpstr>
      <vt:lpstr>Edge Computing Benefits in  Low-Latency IoT Applications</vt:lpstr>
      <vt:lpstr>Table of contents</vt:lpstr>
      <vt:lpstr>Internet of Things</vt:lpstr>
      <vt:lpstr>Limitations of traditional Cloud Computing</vt:lpstr>
      <vt:lpstr>Emergence of Edge Computing</vt:lpstr>
      <vt:lpstr>Computing paradigms</vt:lpstr>
      <vt:lpstr>A study on Mobile Edge Computing (MEC)</vt:lpstr>
      <vt:lpstr>A study on Mobile Edge Computing (MEC)</vt:lpstr>
      <vt:lpstr>A study on mobile gaming</vt:lpstr>
      <vt:lpstr>A study on mobile gaming</vt:lpstr>
      <vt:lpstr>A study on industrial manufacturing</vt:lpstr>
      <vt:lpstr>A study on industrial manufacturing</vt:lpstr>
      <vt:lpstr>A study on industrial manufacturing</vt:lpstr>
      <vt:lpstr>Open research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Amista'</dc:creator>
  <cp:lastModifiedBy>Michael Amista'</cp:lastModifiedBy>
  <cp:revision>60</cp:revision>
  <dcterms:created xsi:type="dcterms:W3CDTF">2024-12-24T08:45:15Z</dcterms:created>
  <dcterms:modified xsi:type="dcterms:W3CDTF">2025-02-04T10:16:57Z</dcterms:modified>
</cp:coreProperties>
</file>