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492" r:id="rId3"/>
    <p:sldId id="516" r:id="rId4"/>
    <p:sldId id="517" r:id="rId5"/>
    <p:sldId id="518" r:id="rId6"/>
    <p:sldId id="519" r:id="rId7"/>
    <p:sldId id="520" r:id="rId8"/>
    <p:sldId id="521" r:id="rId9"/>
    <p:sldId id="52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037"/>
  </p:normalViewPr>
  <p:slideViewPr>
    <p:cSldViewPr snapToGrid="0" snapToObjects="1">
      <p:cViewPr varScale="1">
        <p:scale>
          <a:sx n="88" d="100"/>
          <a:sy n="88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07C0-BCEB-2746-A3BB-1994DC846C7F}" type="datetimeFigureOut">
              <a:rPr lang="it-IT" smtClean="0"/>
              <a:t>16/10/21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87C54-4FB2-674E-A89F-F2F0FC2E98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012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4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09728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rgbClr val="005C74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8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188720" indent="-27432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55448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4623350" y="6477000"/>
            <a:ext cx="2945301" cy="18288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0" y="6705600"/>
            <a:ext cx="3556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81544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3E2E6-7494-8449-89F3-713EEFDE6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Chapter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E413A4-1E28-A148-8A45-A611CAC6A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80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097280"/>
          </a:xfrm>
        </p:spPr>
        <p:txBody>
          <a:bodyPr/>
          <a:lstStyle/>
          <a:p>
            <a:r>
              <a:rPr lang="en-US" dirty="0"/>
              <a:t>Discussion Questions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defTabSz="809625">
              <a:buFont typeface="+mj-lt"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Why is innovation so important for firms to compete in many industries?</a:t>
            </a:r>
          </a:p>
          <a:p>
            <a:pPr marL="457200" indent="-457200" defTabSz="809625">
              <a:spcBef>
                <a:spcPts val="2400"/>
              </a:spcBef>
              <a:buFont typeface="+mj-lt"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What are some of the advantages of technological innovation? Disadvantages?</a:t>
            </a:r>
          </a:p>
          <a:p>
            <a:pPr marL="457200" indent="-457200" defTabSz="809625">
              <a:spcBef>
                <a:spcPts val="2400"/>
              </a:spcBef>
              <a:buFont typeface="+mj-lt"/>
              <a:buAutoNum type="arabicPeriod"/>
            </a:pPr>
            <a:r>
              <a:rPr lang="en-US" altLang="en-US" dirty="0">
                <a:cs typeface="Times New Roman" panose="02020603050405020304" pitchFamily="18" charset="0"/>
              </a:rPr>
              <a:t>Why do you think so many innovation projects fail to generate an economic return?</a:t>
            </a:r>
          </a:p>
        </p:txBody>
      </p:sp>
    </p:spTree>
    <p:extLst>
      <p:ext uri="{BB962C8B-B14F-4D97-AF65-F5344CB8AC3E}">
        <p14:creationId xmlns:p14="http://schemas.microsoft.com/office/powerpoint/2010/main" val="126535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7E82E-B0D2-514B-B7FC-7181CC95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8120"/>
            <a:ext cx="8229600" cy="1051560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1. Why is innovation so important for firms to compete in many industries?</a:t>
            </a:r>
            <a:br>
              <a:rPr lang="en-US" altLang="en-US" sz="3200" dirty="0">
                <a:cs typeface="Times New Roman" panose="02020603050405020304" pitchFamily="18" charset="0"/>
              </a:rPr>
            </a:b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B6EA7-3669-B74B-9072-05BA83DF3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334000"/>
          </a:xfrm>
        </p:spPr>
        <p:txBody>
          <a:bodyPr/>
          <a:lstStyle/>
          <a:p>
            <a:r>
              <a:rPr lang="en-US" dirty="0"/>
              <a:t>Innovation enables firms to:</a:t>
            </a:r>
            <a:endParaRPr lang="it-IT" dirty="0"/>
          </a:p>
          <a:p>
            <a:r>
              <a:rPr lang="en-US" dirty="0"/>
              <a:t>-introduce </a:t>
            </a:r>
            <a:r>
              <a:rPr lang="en-US" u="sng" dirty="0"/>
              <a:t>more product and service variations</a:t>
            </a:r>
            <a:r>
              <a:rPr lang="en-US" dirty="0"/>
              <a:t>, enabling </a:t>
            </a:r>
            <a:r>
              <a:rPr lang="en-US" u="sng" dirty="0"/>
              <a:t>better market segmentation and penetration</a:t>
            </a:r>
            <a:r>
              <a:rPr lang="en-US" dirty="0"/>
              <a:t>;</a:t>
            </a:r>
            <a:endParaRPr lang="it-IT" dirty="0"/>
          </a:p>
          <a:p>
            <a:r>
              <a:rPr lang="en-US" dirty="0"/>
              <a:t>-(may)improve existing products and services so that they provide </a:t>
            </a:r>
            <a:r>
              <a:rPr lang="en-US" u="sng" dirty="0"/>
              <a:t>better utility to customers</a:t>
            </a:r>
            <a:r>
              <a:rPr lang="en-US" dirty="0"/>
              <a:t>;</a:t>
            </a:r>
            <a:endParaRPr lang="it-IT" dirty="0"/>
          </a:p>
          <a:p>
            <a:r>
              <a:rPr lang="en-US" dirty="0"/>
              <a:t>-improve </a:t>
            </a:r>
            <a:r>
              <a:rPr lang="en-US" u="sng" dirty="0"/>
              <a:t>production processes </a:t>
            </a:r>
            <a:r>
              <a:rPr lang="en-US" dirty="0"/>
              <a:t>so that products and services can be delivered </a:t>
            </a:r>
            <a:r>
              <a:rPr lang="en-US" u="sng" dirty="0"/>
              <a:t>faster and at better prices.</a:t>
            </a:r>
            <a:endParaRPr lang="it-IT" u="sng" dirty="0"/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C748E3-0E10-5143-883F-70652F1CEC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6046BC-DFAF-DC44-ABFC-DB6186613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772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7E82E-B0D2-514B-B7FC-7181CC95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1. Why is innovation so important for firms to compete in many industries?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B6EA7-3669-B74B-9072-05BA83DF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globalization has both expanded the potential markets for many firms while simultaneously exposing them to greater </a:t>
            </a:r>
            <a:r>
              <a:rPr lang="en-US" u="sng" dirty="0"/>
              <a:t>competition</a:t>
            </a:r>
            <a:r>
              <a:rPr lang="en-US" dirty="0"/>
              <a:t>; </a:t>
            </a:r>
          </a:p>
          <a:p>
            <a:r>
              <a:rPr lang="en-US" dirty="0"/>
              <a:t>▷this has resulted in firms putting </a:t>
            </a:r>
            <a:r>
              <a:rPr lang="en-US" u="sng" dirty="0"/>
              <a:t>more emphasis on innovation </a:t>
            </a:r>
            <a:r>
              <a:rPr lang="en-US" dirty="0"/>
              <a:t>as a lever of competitive differentiation. 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C748E3-0E10-5143-883F-70652F1CEC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6046BC-DFAF-DC44-ABFC-DB6186613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786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E7E82E-B0D2-514B-B7FC-7181CC95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cs typeface="Times New Roman" panose="02020603050405020304" pitchFamily="18" charset="0"/>
              </a:rPr>
              <a:t>1. Why is innovation so important for firms to compete in many industries?</a:t>
            </a: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EB6EA7-3669-B74B-9072-05BA83DF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Furthermore, information technology has enabled such process innovations as CAD/CAM, rapid prototyping, and flexible manufacturing, enabling firms to produce </a:t>
            </a:r>
            <a:r>
              <a:rPr lang="en-US" u="sng" dirty="0"/>
              <a:t>more product variants faster and cheaper. </a:t>
            </a:r>
          </a:p>
          <a:p>
            <a:r>
              <a:rPr lang="en-US" dirty="0"/>
              <a:t>This is a double edged sword: it has enabled </a:t>
            </a:r>
            <a:r>
              <a:rPr lang="en-US" u="sng" dirty="0"/>
              <a:t>product lifecycles to shorten </a:t>
            </a:r>
            <a:r>
              <a:rPr lang="en-US" dirty="0"/>
              <a:t>(making rapid innovation more imperative) while simultaneously improving a </a:t>
            </a:r>
            <a:r>
              <a:rPr lang="en-US" u="sng" dirty="0"/>
              <a:t>firm’s options for innovation.   </a:t>
            </a:r>
            <a:endParaRPr lang="it-IT" u="sng" dirty="0"/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C748E3-0E10-5143-883F-70652F1CEC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6046BC-DFAF-DC44-ABFC-DB61866132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15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6A4D9-522D-6E4B-85C0-2B5EBFD2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8120"/>
            <a:ext cx="8229600" cy="1051560"/>
          </a:xfrm>
        </p:spPr>
        <p:txBody>
          <a:bodyPr>
            <a:normAutofit fontScale="90000"/>
          </a:bodyPr>
          <a:lstStyle/>
          <a:p>
            <a:br>
              <a:rPr lang="en-US" altLang="en-US" sz="3200" dirty="0">
                <a:cs typeface="Times New Roman" panose="02020603050405020304" pitchFamily="18" charset="0"/>
              </a:rPr>
            </a:br>
            <a:r>
              <a:rPr lang="en-US" altLang="en-US" sz="3200" dirty="0">
                <a:cs typeface="Times New Roman" panose="02020603050405020304" pitchFamily="18" charset="0"/>
              </a:rPr>
              <a:t>2. What are some of the advantages of technological innovation? Disadvantages?</a:t>
            </a:r>
            <a:br>
              <a:rPr lang="en-US" altLang="en-US" dirty="0"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3BC26-C5ED-A848-ABBD-BE232458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Technological innovation </a:t>
            </a:r>
            <a:r>
              <a:rPr lang="en-US" u="sng" dirty="0"/>
              <a:t>increases knowledge, and makes more options available (cars’ models)</a:t>
            </a:r>
            <a:r>
              <a:rPr lang="en-US" dirty="0"/>
              <a:t>. On the whole, evidence suggests that technological innovation has </a:t>
            </a:r>
            <a:r>
              <a:rPr lang="en-US" u="sng" dirty="0"/>
              <a:t>increased GDP and standards of living worldwide (</a:t>
            </a:r>
            <a:r>
              <a:rPr lang="en-US" u="sng" dirty="0" err="1"/>
              <a:t>Chotukool</a:t>
            </a:r>
            <a:r>
              <a:rPr lang="en-US" u="sng" dirty="0"/>
              <a:t>)</a:t>
            </a:r>
            <a:r>
              <a:rPr lang="en-US" dirty="0"/>
              <a:t>. 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33CA46-E392-7F48-BE59-31F4114E86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B38A9A-98FA-7244-A5C8-79C36A1CF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6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A6A4D9-522D-6E4B-85C0-2B5EBFD20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98120"/>
            <a:ext cx="8229600" cy="1051560"/>
          </a:xfrm>
        </p:spPr>
        <p:txBody>
          <a:bodyPr>
            <a:normAutofit fontScale="90000"/>
          </a:bodyPr>
          <a:lstStyle/>
          <a:p>
            <a:br>
              <a:rPr lang="en-US" altLang="en-US" sz="3200" dirty="0">
                <a:cs typeface="Times New Roman" panose="02020603050405020304" pitchFamily="18" charset="0"/>
              </a:rPr>
            </a:br>
            <a:r>
              <a:rPr lang="en-US" altLang="en-US" sz="3200" dirty="0">
                <a:cs typeface="Times New Roman" panose="02020603050405020304" pitchFamily="18" charset="0"/>
              </a:rPr>
              <a:t>2. What are some of the advantages of technological innovation? Disadvantages?</a:t>
            </a:r>
            <a:br>
              <a:rPr lang="en-US" altLang="en-US" dirty="0"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33BC26-C5ED-A848-ABBD-BE232458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-risks of negative externalities</a:t>
            </a:r>
            <a:endParaRPr lang="it-IT" dirty="0"/>
          </a:p>
          <a:p>
            <a:r>
              <a:rPr lang="en-US" dirty="0"/>
              <a:t>-pollution;</a:t>
            </a:r>
            <a:endParaRPr lang="it-IT" dirty="0"/>
          </a:p>
          <a:p>
            <a:r>
              <a:rPr lang="en-US" dirty="0"/>
              <a:t>-agricultural and fishing technologies can result in </a:t>
            </a:r>
            <a:r>
              <a:rPr lang="en-US" u="sng" dirty="0"/>
              <a:t>the erosion, elimination of natural habitats, and the depletion of ocean stocks</a:t>
            </a:r>
            <a:r>
              <a:rPr lang="en-US" dirty="0"/>
              <a:t>; </a:t>
            </a:r>
            <a:endParaRPr lang="it-IT" dirty="0"/>
          </a:p>
          <a:p>
            <a:r>
              <a:rPr lang="en-US" dirty="0"/>
              <a:t>-medical technologies can result in </a:t>
            </a:r>
            <a:r>
              <a:rPr lang="en-US" u="sng" dirty="0"/>
              <a:t>unanticipated consequences </a:t>
            </a:r>
            <a:r>
              <a:rPr lang="en-US" dirty="0"/>
              <a:t>such as antibiotic-resistant strains of bacteria and viruses, or </a:t>
            </a:r>
            <a:r>
              <a:rPr lang="en-US" u="sng" dirty="0"/>
              <a:t>moral dilemmas regarding the use of genetic modification such as externalities. </a:t>
            </a:r>
            <a:endParaRPr lang="it-IT" u="sng" dirty="0"/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33CA46-E392-7F48-BE59-31F4114E86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1B38A9A-98FA-7244-A5C8-79C36A1CFD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19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BBDC6-94F9-4F46-B7A8-E5E35C3E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3. </a:t>
            </a:r>
            <a:r>
              <a:rPr lang="en-US" altLang="en-US" sz="3200" dirty="0">
                <a:cs typeface="Times New Roman" panose="02020603050405020304" pitchFamily="18" charset="0"/>
              </a:rPr>
              <a:t>Why do you think so many innovation projects fail to generate an economic return?</a:t>
            </a:r>
            <a:br>
              <a:rPr lang="en-US" altLang="en-US" sz="3200" dirty="0">
                <a:cs typeface="Times New Roman" panose="02020603050405020304" pitchFamily="18" charset="0"/>
              </a:rPr>
            </a:b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814A7-05A5-DA47-884D-5408C262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Innovation is an inherently </a:t>
            </a:r>
            <a:r>
              <a:rPr lang="en-US" sz="2800" u="sng" dirty="0"/>
              <a:t>risky undertaking</a:t>
            </a:r>
            <a:r>
              <a:rPr lang="en-US" sz="2800" dirty="0"/>
              <a:t>. Most innovation projects are characterized by both </a:t>
            </a:r>
            <a:r>
              <a:rPr lang="en-US" sz="2800" u="sng" dirty="0"/>
              <a:t>technical uncertainty </a:t>
            </a:r>
            <a:r>
              <a:rPr lang="en-US" sz="2800" dirty="0"/>
              <a:t>(will the project result in a technically feasible product or service?) and </a:t>
            </a:r>
            <a:r>
              <a:rPr lang="en-US" sz="2800" u="sng" dirty="0"/>
              <a:t>market uncertainty</a:t>
            </a:r>
            <a:r>
              <a:rPr lang="en-US" sz="2800" dirty="0"/>
              <a:t> (what features will customer prefer and what will they be willing to pay for them?) </a:t>
            </a:r>
          </a:p>
          <a:p>
            <a:r>
              <a:rPr lang="en-US" sz="2800" dirty="0"/>
              <a:t>In their eagerness to innovate, firms are at risk of undertaking </a:t>
            </a:r>
            <a:r>
              <a:rPr lang="en-US" sz="2800" u="sng" dirty="0"/>
              <a:t>too many projects</a:t>
            </a:r>
            <a:r>
              <a:rPr lang="en-US" sz="2800" dirty="0"/>
              <a:t>, </a:t>
            </a:r>
            <a:r>
              <a:rPr lang="en-US" sz="2800" u="sng" dirty="0"/>
              <a:t>overestimating their potential returns and underestimating their uncertainty. </a:t>
            </a:r>
            <a:endParaRPr lang="it-IT" sz="2800" u="sng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23F49D-64ED-934D-9E41-C0CB0AB84E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BB9507-B9EC-AE4B-88A4-25C0E9C84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93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6BBDC6-94F9-4F46-B7A8-E5E35C3E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dirty="0">
                <a:cs typeface="Times New Roman" panose="02020603050405020304" pitchFamily="18" charset="0"/>
              </a:rPr>
            </a:br>
            <a:r>
              <a:rPr lang="en-US" altLang="en-US" dirty="0">
                <a:cs typeface="Times New Roman" panose="02020603050405020304" pitchFamily="18" charset="0"/>
              </a:rPr>
              <a:t>3. </a:t>
            </a:r>
            <a:r>
              <a:rPr lang="en-US" altLang="en-US" sz="3200" dirty="0">
                <a:cs typeface="Times New Roman" panose="02020603050405020304" pitchFamily="18" charset="0"/>
              </a:rPr>
              <a:t>Why do you think so many innovation projects fail to generate an economic return?</a:t>
            </a:r>
            <a:br>
              <a:rPr lang="en-US" altLang="en-US" sz="3200" dirty="0">
                <a:cs typeface="Times New Roman" panose="02020603050405020304" pitchFamily="18" charset="0"/>
              </a:rPr>
            </a:br>
            <a:endParaRPr lang="it-IT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814A7-05A5-DA47-884D-5408C262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compounded by the fact that many people mistakenly believe that creativity can only be tapped through an unstructured process, </a:t>
            </a:r>
            <a:r>
              <a:rPr lang="en-US" u="sng" dirty="0"/>
              <a:t>when in fact innovation is most powerful and has a greater likelihood of success when it is planned and implemented strategically.  </a:t>
            </a:r>
            <a:endParaRPr lang="it-IT" u="sng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823F49D-64ED-934D-9E41-C0CB0AB84E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BB9507-B9EC-AE4B-88A4-25C0E9C845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185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Integrale</Template>
  <TotalTime>0</TotalTime>
  <Words>529</Words>
  <Application>Microsoft Macintosh PowerPoint</Application>
  <PresentationFormat>Widescreen</PresentationFormat>
  <Paragraphs>29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Integrale</vt:lpstr>
      <vt:lpstr>Chapter 1</vt:lpstr>
      <vt:lpstr>Discussion Questions</vt:lpstr>
      <vt:lpstr>1. Why is innovation so important for firms to compete in many industries? </vt:lpstr>
      <vt:lpstr>1. Why is innovation so important for firms to compete in many industries?</vt:lpstr>
      <vt:lpstr>1. Why is innovation so important for firms to compete in many industries?</vt:lpstr>
      <vt:lpstr> 2. What are some of the advantages of technological innovation? Disadvantages? </vt:lpstr>
      <vt:lpstr> 2. What are some of the advantages of technological innovation? Disadvantages? </vt:lpstr>
      <vt:lpstr> 3. Why do you think so many innovation projects fail to generate an economic return? </vt:lpstr>
      <vt:lpstr> 3. Why do you think so many innovation projects fail to generate an economic return?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Caldari Katia</dc:creator>
  <cp:lastModifiedBy>Caldari Katia</cp:lastModifiedBy>
  <cp:revision>1</cp:revision>
  <dcterms:created xsi:type="dcterms:W3CDTF">2021-10-16T08:47:04Z</dcterms:created>
  <dcterms:modified xsi:type="dcterms:W3CDTF">2021-10-16T08:47:48Z</dcterms:modified>
</cp:coreProperties>
</file>