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5"/>
  </p:notesMasterIdLst>
  <p:sldIdLst>
    <p:sldId id="256" r:id="rId2"/>
    <p:sldId id="257" r:id="rId3"/>
    <p:sldId id="263" r:id="rId4"/>
    <p:sldId id="267" r:id="rId5"/>
    <p:sldId id="260" r:id="rId6"/>
    <p:sldId id="264" r:id="rId7"/>
    <p:sldId id="258" r:id="rId8"/>
    <p:sldId id="259" r:id="rId9"/>
    <p:sldId id="265" r:id="rId10"/>
    <p:sldId id="266" r:id="rId11"/>
    <p:sldId id="271" r:id="rId12"/>
    <p:sldId id="268" r:id="rId13"/>
    <p:sldId id="269" r:id="rId14"/>
    <p:sldId id="270" r:id="rId15"/>
    <p:sldId id="272" r:id="rId16"/>
    <p:sldId id="273" r:id="rId17"/>
    <p:sldId id="274" r:id="rId18"/>
    <p:sldId id="275" r:id="rId19"/>
    <p:sldId id="276" r:id="rId20"/>
    <p:sldId id="277" r:id="rId21"/>
    <p:sldId id="281" r:id="rId22"/>
    <p:sldId id="282" r:id="rId23"/>
    <p:sldId id="283" r:id="rId24"/>
    <p:sldId id="285" r:id="rId25"/>
    <p:sldId id="286" r:id="rId26"/>
    <p:sldId id="288" r:id="rId27"/>
    <p:sldId id="289" r:id="rId28"/>
    <p:sldId id="290" r:id="rId29"/>
    <p:sldId id="291" r:id="rId30"/>
    <p:sldId id="292" r:id="rId31"/>
    <p:sldId id="294" r:id="rId32"/>
    <p:sldId id="280"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8986" autoAdjust="0"/>
  </p:normalViewPr>
  <p:slideViewPr>
    <p:cSldViewPr>
      <p:cViewPr varScale="1">
        <p:scale>
          <a:sx n="57" d="100"/>
          <a:sy n="57" d="100"/>
        </p:scale>
        <p:origin x="-17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81465A-E8C9-48D9-A1B5-5C6B7FF5A026}" type="datetimeFigureOut">
              <a:rPr lang="en-US" smtClean="0"/>
              <a:pPr/>
              <a:t>1/10/2013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3EDE8-F836-4C5E-96C4-EB8157AEE1F4}" type="slidenum">
              <a:rPr lang="en-US" smtClean="0"/>
              <a:pPr/>
              <a:t>‹#›</a:t>
            </a:fld>
            <a:endParaRPr lang="en-US"/>
          </a:p>
        </p:txBody>
      </p:sp>
    </p:spTree>
    <p:extLst>
      <p:ext uri="{BB962C8B-B14F-4D97-AF65-F5344CB8AC3E}">
        <p14:creationId xmlns:p14="http://schemas.microsoft.com/office/powerpoint/2010/main" val="21491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8C8E4-F909-4C2A-BA53-B852A974CD96}" type="slidenum">
              <a:rPr lang="zh-CN" altLang="en-US"/>
              <a:pPr/>
              <a:t>4</a:t>
            </a:fld>
            <a:endParaRPr lang="en-US" altLang="zh-CN" dirty="0"/>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B62AD6-C7D7-40AA-BBB4-BBAC29223353}" type="slidenum">
              <a:rPr lang="zh-CN" altLang="en-US"/>
              <a:pPr/>
              <a:t>9</a:t>
            </a:fld>
            <a:endParaRPr lang="en-US" altLang="zh-CN" dirty="0"/>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r>
              <a:rPr lang="en-US" altLang="zh-CN" dirty="0"/>
              <a:t>Usually, we study the performance of TCP using its response function, which is defined as the average throughput of TCP in terms of packet loss probability.</a:t>
            </a:r>
          </a:p>
          <a:p>
            <a:endParaRPr lang="en-US" altLang="zh-CN" dirty="0"/>
          </a:p>
          <a:p>
            <a:r>
              <a:rPr lang="en-US" altLang="zh-CN" dirty="0"/>
              <a:t>Here is the response function of TCP. In this function, MSS is the packet size, RTT is the round trip time, and p is the packet loss probability. From this function, we can see that the throughput of TCP depends on the packet size, the round-trip time, and the packet loss probability. In order to increase the throughput of TCP, we can either increase the packet size, or decrease the round trip time, or decrease the packet loss probability. Usually for a TCP connection, the packet size and round-trip time are fixed. Therefore, the throughput of a TCP connection mainly depends on the packet loss probability.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690FC5-18F1-4849-981A-2CDAD3D21CE4}" type="slidenum">
              <a:rPr lang="zh-CN" altLang="en-US"/>
              <a:pPr/>
              <a:t>10</a:t>
            </a:fld>
            <a:endParaRPr lang="en-US" altLang="zh-CN"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altLang="zh-CN" dirty="0"/>
              <a:t>In this figure, we show how the throughput changes as we vary the packet loss probability. Note that the figure is shown in log-log scale. We can see that as the packet loss probability decreases, the TCP throughput increases. Assume the packet size is 1000 Bytes, and the RTT is 100ms, then TCP achieves the 10Gbps throughput when the packet loss probability is around 10-10.which corresponds to a link BER of 10-14. which is an unrealistic requirement for current networks. That is, in the current networks, it is impossible for TCP to achieve 10Gbps throughput.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D6D64-AE13-4FAD-B753-542897CAAC0D}" type="slidenum">
              <a:rPr lang="zh-CN" altLang="en-US"/>
              <a:pPr/>
              <a:t>11</a:t>
            </a:fld>
            <a:endParaRPr lang="en-US" altLang="zh-CN" dirty="0"/>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FF2D2-1F29-4A24-9A53-139680019FF3}" type="slidenum">
              <a:rPr lang="zh-CN" altLang="en-US"/>
              <a:pPr/>
              <a:t>12</a:t>
            </a:fld>
            <a:endParaRPr lang="en-US" altLang="zh-CN" dirty="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465D9-669E-4227-8783-9F6C8757D035}" type="slidenum">
              <a:rPr lang="zh-CN" altLang="en-US"/>
              <a:pPr/>
              <a:t>13</a:t>
            </a:fld>
            <a:endParaRPr lang="en-US" altLang="zh-CN" dirty="0"/>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8F0B4-2A11-4BFC-A7CA-97D6605826CC}" type="slidenum">
              <a:rPr lang="zh-CN" altLang="en-US"/>
              <a:pPr/>
              <a:t>14</a:t>
            </a:fld>
            <a:endParaRPr lang="en-US" altLang="zh-CN" dirty="0"/>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57B623-F2BB-4B4B-AD46-3D978A1D993D}" type="slidenum">
              <a:rPr lang="zh-CN" altLang="en-US"/>
              <a:pPr/>
              <a:t>17</a:t>
            </a:fld>
            <a:endParaRPr lang="en-US" altLang="zh-CN" dirty="0"/>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altLang="zh-CN" dirty="0"/>
              <a:t>Finally, here is the response function of BIC. Which has a good scalability, a good TCP-friendliness, and a good RTT Fairness in high-speed networks.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95E908-9B37-46B4-A8FE-6A12F7BC2913}" type="datetimeFigureOut">
              <a:rPr lang="en-US" smtClean="0"/>
              <a:pPr/>
              <a:t>1/10/2013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A2EA8B-92BB-46A5-AB05-92ACC76D7E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95E908-9B37-46B4-A8FE-6A12F7BC2913}"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2EA8B-92BB-46A5-AB05-92ACC76D7E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95E908-9B37-46B4-A8FE-6A12F7BC2913}"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2EA8B-92BB-46A5-AB05-92ACC76D7E6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005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0005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6400800"/>
            <a:ext cx="2133600" cy="457200"/>
          </a:xfrm>
        </p:spPr>
        <p:txBody>
          <a:bodyPr/>
          <a:lstStyle>
            <a:lvl1pPr>
              <a:defRPr/>
            </a:lvl1pPr>
          </a:lstStyle>
          <a:p>
            <a:fld id="{4700A128-1B37-41BE-A0A1-D9273EEEADD8}"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005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10100" y="1143000"/>
            <a:ext cx="4000500" cy="4419600"/>
          </a:xfrm>
        </p:spPr>
        <p:txBody>
          <a:bodyPr/>
          <a:lstStyle/>
          <a:p>
            <a:endParaRPr lang="en-US"/>
          </a:p>
        </p:txBody>
      </p:sp>
      <p:sp>
        <p:nvSpPr>
          <p:cNvPr id="5" name="Slide Number Placeholder 4"/>
          <p:cNvSpPr>
            <a:spLocks noGrp="1"/>
          </p:cNvSpPr>
          <p:nvPr>
            <p:ph type="sldNum" sz="quarter" idx="10"/>
          </p:nvPr>
        </p:nvSpPr>
        <p:spPr>
          <a:xfrm>
            <a:off x="7010400" y="6400800"/>
            <a:ext cx="2133600" cy="457200"/>
          </a:xfrm>
        </p:spPr>
        <p:txBody>
          <a:bodyPr/>
          <a:lstStyle>
            <a:lvl1pPr>
              <a:defRPr/>
            </a:lvl1pPr>
          </a:lstStyle>
          <a:p>
            <a:fld id="{403B588D-1ADE-43B6-9991-A0CB77D49B42}" type="slidenum">
              <a:rPr lang="zh-CN" altLang="en-US"/>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6096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143000"/>
            <a:ext cx="8153400" cy="4419600"/>
          </a:xfrm>
        </p:spPr>
        <p:txBody>
          <a:bodyPr/>
          <a:lstStyle/>
          <a:p>
            <a:endParaRPr lang="en-US"/>
          </a:p>
        </p:txBody>
      </p:sp>
      <p:sp>
        <p:nvSpPr>
          <p:cNvPr id="4" name="Slide Number Placeholder 3"/>
          <p:cNvSpPr>
            <a:spLocks noGrp="1"/>
          </p:cNvSpPr>
          <p:nvPr>
            <p:ph type="sldNum" sz="quarter" idx="10"/>
          </p:nvPr>
        </p:nvSpPr>
        <p:spPr>
          <a:xfrm>
            <a:off x="7010400" y="6400800"/>
            <a:ext cx="2133600" cy="457200"/>
          </a:xfrm>
        </p:spPr>
        <p:txBody>
          <a:bodyPr/>
          <a:lstStyle>
            <a:lvl1pPr>
              <a:defRPr/>
            </a:lvl1pPr>
          </a:lstStyle>
          <a:p>
            <a:fld id="{A406F6E2-4C33-4D8A-8FC6-CF473E80C868}" type="slidenum">
              <a:rPr lang="zh-CN" altLang="en-US"/>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400" y="152400"/>
            <a:ext cx="8534400"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143000"/>
            <a:ext cx="40005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40005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429000"/>
            <a:ext cx="40005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429000"/>
            <a:ext cx="40005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7010400" y="6400800"/>
            <a:ext cx="2133600" cy="457200"/>
          </a:xfrm>
        </p:spPr>
        <p:txBody>
          <a:bodyPr/>
          <a:lstStyle>
            <a:lvl1pPr>
              <a:defRPr/>
            </a:lvl1pPr>
          </a:lstStyle>
          <a:p>
            <a:fld id="{C5B7916F-E036-42F3-94DD-DB5507FC0EDA}"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95E908-9B37-46B4-A8FE-6A12F7BC2913}"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2EA8B-92BB-46A5-AB05-92ACC76D7E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95E908-9B37-46B4-A8FE-6A12F7BC2913}" type="datetimeFigureOut">
              <a:rPr lang="en-US" smtClean="0"/>
              <a:pPr/>
              <a:t>1/10/2013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2EA8B-92BB-46A5-AB05-92ACC76D7E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95E908-9B37-46B4-A8FE-6A12F7BC2913}" type="datetimeFigureOut">
              <a:rPr lang="en-US" smtClean="0"/>
              <a:pPr/>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2EA8B-92BB-46A5-AB05-92ACC76D7E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95E908-9B37-46B4-A8FE-6A12F7BC2913}" type="datetimeFigureOut">
              <a:rPr lang="en-US" smtClean="0"/>
              <a:pPr/>
              <a:t>1/10/2013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2EA8B-92BB-46A5-AB05-92ACC76D7E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95E908-9B37-46B4-A8FE-6A12F7BC2913}" type="datetimeFigureOut">
              <a:rPr lang="en-US" smtClean="0"/>
              <a:pPr/>
              <a:t>1/10/2013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2EA8B-92BB-46A5-AB05-92ACC76D7E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5E908-9B37-46B4-A8FE-6A12F7BC2913}" type="datetimeFigureOut">
              <a:rPr lang="en-US" smtClean="0"/>
              <a:pPr/>
              <a:t>1/10/2013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2EA8B-92BB-46A5-AB05-92ACC76D7E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95E908-9B37-46B4-A8FE-6A12F7BC2913}" type="datetimeFigureOut">
              <a:rPr lang="en-US" smtClean="0"/>
              <a:pPr/>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2EA8B-92BB-46A5-AB05-92ACC76D7E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A95E908-9B37-46B4-A8FE-6A12F7BC2913}" type="datetimeFigureOut">
              <a:rPr lang="en-US" smtClean="0"/>
              <a:pPr/>
              <a:t>1/10/2013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A2EA8B-92BB-46A5-AB05-92ACC76D7E6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A95E908-9B37-46B4-A8FE-6A12F7BC2913}" type="datetimeFigureOut">
              <a:rPr lang="en-US" smtClean="0"/>
              <a:pPr/>
              <a:t>1/10/2013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A2EA8B-92BB-46A5-AB05-92ACC76D7E6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20.bin"/><Relationship Id="rId3" Type="http://schemas.openxmlformats.org/officeDocument/2006/relationships/image" Target="../media/image22.wmf"/><Relationship Id="rId7" Type="http://schemas.openxmlformats.org/officeDocument/2006/relationships/image" Target="../media/image21.png"/><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4.bin"/><Relationship Id="rId11" Type="http://schemas.openxmlformats.org/officeDocument/2006/relationships/oleObject" Target="../embeddings/oleObject18.bin"/><Relationship Id="rId5" Type="http://schemas.openxmlformats.org/officeDocument/2006/relationships/image" Target="../media/image20.png"/><Relationship Id="rId10" Type="http://schemas.openxmlformats.org/officeDocument/2006/relationships/oleObject" Target="../embeddings/oleObject17.bin"/><Relationship Id="rId4" Type="http://schemas.openxmlformats.org/officeDocument/2006/relationships/oleObject" Target="../embeddings/oleObject13.bin"/><Relationship Id="rId9" Type="http://schemas.openxmlformats.org/officeDocument/2006/relationships/oleObject" Target="../embeddings/oleObject16.bin"/><Relationship Id="rId1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3.emf"/><Relationship Id="rId4" Type="http://schemas.openxmlformats.org/officeDocument/2006/relationships/oleObject" Target="../embeddings/Microsoft_Office_Excel_97-2003_Worksheet11.xls"/></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4.emf"/><Relationship Id="rId4" Type="http://schemas.openxmlformats.org/officeDocument/2006/relationships/oleObject" Target="../embeddings/Microsoft_Office_Excel_97-2003_Worksheet22.xls"/></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5.emf"/><Relationship Id="rId4" Type="http://schemas.openxmlformats.org/officeDocument/2006/relationships/oleObject" Target="../embeddings/Microsoft_Office_Excel_97-2003_Worksheet33.xls"/></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6.emf"/><Relationship Id="rId4" Type="http://schemas.openxmlformats.org/officeDocument/2006/relationships/oleObject" Target="../embeddings/Microsoft_Office_Excel_97-2003_Worksheet44.xls"/></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BIC &amp; CUBIC</a:t>
            </a:r>
            <a:endParaRPr lang="en-US" dirty="0"/>
          </a:p>
        </p:txBody>
      </p:sp>
      <p:sp>
        <p:nvSpPr>
          <p:cNvPr id="3" name="Subtitle 2"/>
          <p:cNvSpPr>
            <a:spLocks noGrp="1"/>
          </p:cNvSpPr>
          <p:nvPr>
            <p:ph type="subTitle" idx="1"/>
          </p:nvPr>
        </p:nvSpPr>
        <p:spPr/>
        <p:txBody>
          <a:bodyPr/>
          <a:lstStyle/>
          <a:p>
            <a:r>
              <a:rPr lang="en-US" dirty="0" smtClean="0"/>
              <a:t>Ahmed El-Hassany</a:t>
            </a:r>
          </a:p>
          <a:p>
            <a:r>
              <a:rPr lang="en-US" dirty="0" smtClean="0"/>
              <a:t>CISC856: CISC 856  TCP/IP and Upper Layer Protocols </a:t>
            </a:r>
          </a:p>
        </p:txBody>
      </p:sp>
      <p:sp>
        <p:nvSpPr>
          <p:cNvPr id="4" name="TextBox 3"/>
          <p:cNvSpPr txBox="1"/>
          <p:nvPr/>
        </p:nvSpPr>
        <p:spPr>
          <a:xfrm>
            <a:off x="4540621" y="6400800"/>
            <a:ext cx="4610236" cy="646331"/>
          </a:xfrm>
          <a:prstGeom prst="rect">
            <a:avLst/>
          </a:prstGeom>
          <a:noFill/>
        </p:spPr>
        <p:txBody>
          <a:bodyPr wrap="none" rtlCol="0">
            <a:spAutoFit/>
          </a:bodyPr>
          <a:lstStyle/>
          <a:p>
            <a:r>
              <a:rPr lang="en-US" dirty="0" smtClean="0"/>
              <a:t>Slides adopted from: Injong Rhee, Lisong Xu</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type="title"/>
          </p:nvPr>
        </p:nvSpPr>
        <p:spPr/>
        <p:txBody>
          <a:bodyPr/>
          <a:lstStyle/>
          <a:p>
            <a:r>
              <a:rPr lang="en-US" altLang="zh-CN" sz="3200" dirty="0" smtClean="0">
                <a:ea typeface="SimSun" pitchFamily="2" charset="-122"/>
              </a:rPr>
              <a:t>Why (Response </a:t>
            </a:r>
            <a:r>
              <a:rPr lang="en-US" altLang="zh-CN" sz="3200" dirty="0">
                <a:ea typeface="SimSun" pitchFamily="2" charset="-122"/>
              </a:rPr>
              <a:t>Function of </a:t>
            </a:r>
            <a:r>
              <a:rPr lang="en-US" altLang="zh-CN" sz="3200" dirty="0" smtClean="0">
                <a:ea typeface="SimSun" pitchFamily="2" charset="-122"/>
              </a:rPr>
              <a:t>TCP)</a:t>
            </a:r>
            <a:endParaRPr lang="en-US" altLang="zh-CN" sz="3200" dirty="0">
              <a:ea typeface="SimSun" pitchFamily="2" charset="-122"/>
            </a:endParaRPr>
          </a:p>
        </p:txBody>
      </p:sp>
      <p:graphicFrame>
        <p:nvGraphicFramePr>
          <p:cNvPr id="62476" name="Object 12"/>
          <p:cNvGraphicFramePr>
            <a:graphicFrameLocks noGrp="1" noChangeAspect="1"/>
          </p:cNvGraphicFramePr>
          <p:nvPr>
            <p:ph sz="half" idx="1"/>
          </p:nvPr>
        </p:nvGraphicFramePr>
        <p:xfrm>
          <a:off x="304800" y="1446213"/>
          <a:ext cx="8131175" cy="4802187"/>
        </p:xfrm>
        <a:graphic>
          <a:graphicData uri="http://schemas.openxmlformats.org/presentationml/2006/ole">
            <mc:AlternateContent xmlns:mc="http://schemas.openxmlformats.org/markup-compatibility/2006">
              <mc:Choice xmlns:v="urn:schemas-microsoft-com:vml" Requires="v">
                <p:oleObj spid="_x0000_s2051" name="Chart" r:id="rId5" imgW="7934257" imgH="4686300" progId="MSGraph.Chart.8">
                  <p:embed followColorScheme="full"/>
                </p:oleObj>
              </mc:Choice>
              <mc:Fallback>
                <p:oleObj name="Chart" r:id="rId5" imgW="7934257" imgH="4686300" progId="MSGraph.Chart.8">
                  <p:embed followColorScheme="full"/>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446213"/>
                        <a:ext cx="8131175" cy="4802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4"/>
          <p:cNvSpPr>
            <a:spLocks noGrp="1"/>
          </p:cNvSpPr>
          <p:nvPr>
            <p:ph type="sldNum" sz="quarter" idx="12"/>
          </p:nvPr>
        </p:nvSpPr>
        <p:spPr/>
        <p:txBody>
          <a:bodyPr/>
          <a:lstStyle/>
          <a:p>
            <a:fld id="{CE5A915E-16FD-45AE-862E-1757AF4B1DA8}" type="slidenum">
              <a:rPr lang="zh-CN" altLang="en-US"/>
              <a:pPr/>
              <a:t>10</a:t>
            </a:fld>
            <a:endParaRPr lang="en-US" altLang="zh-CN" dirty="0"/>
          </a:p>
        </p:txBody>
      </p:sp>
      <p:sp>
        <p:nvSpPr>
          <p:cNvPr id="62483" name="AutoShape 19"/>
          <p:cNvSpPr>
            <a:spLocks noChangeArrowheads="1"/>
          </p:cNvSpPr>
          <p:nvPr/>
        </p:nvSpPr>
        <p:spPr bwMode="auto">
          <a:xfrm>
            <a:off x="1524000" y="838200"/>
            <a:ext cx="5105400" cy="1371600"/>
          </a:xfrm>
          <a:prstGeom prst="wedgeRoundRectCallout">
            <a:avLst>
              <a:gd name="adj1" fmla="val -44185"/>
              <a:gd name="adj2" fmla="val 63310"/>
              <a:gd name="adj3" fmla="val 16667"/>
            </a:avLst>
          </a:prstGeom>
          <a:solidFill>
            <a:schemeClr val="accent1"/>
          </a:solidFill>
          <a:ln w="50800" algn="ctr">
            <a:solidFill>
              <a:srgbClr val="3366FF"/>
            </a:solidFill>
            <a:miter lim="800000"/>
            <a:headEnd/>
            <a:tailEnd/>
          </a:ln>
          <a:effectLst/>
        </p:spPr>
        <p:txBody>
          <a:bodyPr lIns="9144" rIns="9144"/>
          <a:lstStyle/>
          <a:p>
            <a:pPr algn="l"/>
            <a:r>
              <a:rPr lang="en-US" altLang="zh-CN" dirty="0"/>
              <a:t>10Gbps requires a packet loss rate of 10</a:t>
            </a:r>
            <a:r>
              <a:rPr lang="en-US" altLang="zh-CN" baseline="30000" dirty="0"/>
              <a:t>-10</a:t>
            </a:r>
            <a:r>
              <a:rPr lang="en-US" altLang="zh-CN" dirty="0"/>
              <a:t>, or correspondingly a link bit error rate of at most 10</a:t>
            </a:r>
            <a:r>
              <a:rPr lang="en-US" altLang="zh-CN" baseline="30000" dirty="0"/>
              <a:t>-14</a:t>
            </a:r>
            <a:r>
              <a:rPr lang="en-US" altLang="zh-CN" dirty="0"/>
              <a:t>, which is an unrealistic (or at least hard) requirement for current networks</a:t>
            </a:r>
          </a:p>
        </p:txBody>
      </p:sp>
      <p:sp>
        <p:nvSpPr>
          <p:cNvPr id="62484" name="Text Box 20"/>
          <p:cNvSpPr txBox="1">
            <a:spLocks noChangeArrowheads="1"/>
          </p:cNvSpPr>
          <p:nvPr/>
        </p:nvSpPr>
        <p:spPr bwMode="auto">
          <a:xfrm>
            <a:off x="1143000" y="6248400"/>
            <a:ext cx="5168531" cy="307777"/>
          </a:xfrm>
          <a:prstGeom prst="rect">
            <a:avLst/>
          </a:prstGeom>
          <a:noFill/>
          <a:ln w="50800" algn="ctr">
            <a:noFill/>
            <a:miter lim="800000"/>
            <a:headEnd/>
            <a:tailEnd/>
          </a:ln>
          <a:effectLst/>
        </p:spPr>
        <p:txBody>
          <a:bodyPr wrap="none">
            <a:spAutoFit/>
          </a:bodyPr>
          <a:lstStyle/>
          <a:p>
            <a:pPr algn="l">
              <a:buClr>
                <a:schemeClr val="hlink"/>
              </a:buClr>
              <a:buFont typeface="Wingdings" pitchFamily="2" charset="2"/>
              <a:buNone/>
            </a:pPr>
            <a:r>
              <a:rPr lang="en-US" altLang="zh-CN" sz="1400" dirty="0" smtClean="0"/>
              <a:t>Using Log-Log scale, Assuming </a:t>
            </a:r>
            <a:r>
              <a:rPr lang="en-US" altLang="zh-CN" sz="1400" dirty="0"/>
              <a:t>1250-Byte packet size, and 100ms RTT</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83"/>
                                        </p:tgtEl>
                                        <p:attrNameLst>
                                          <p:attrName>style.visibility</p:attrName>
                                        </p:attrNameLst>
                                      </p:cBhvr>
                                      <p:to>
                                        <p:strVal val="visible"/>
                                      </p:to>
                                    </p:set>
                                    <p:animEffect transition="in" filter="wipe(up)">
                                      <p:cBhvr>
                                        <p:cTn id="7" dur="500"/>
                                        <p:tgtEl>
                                          <p:spTgt spid="62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zh-CN" sz="3200" dirty="0">
                <a:ea typeface="SimSun" pitchFamily="2" charset="-122"/>
              </a:rPr>
              <a:t>A Search Problem</a:t>
            </a:r>
          </a:p>
        </p:txBody>
      </p:sp>
      <p:sp>
        <p:nvSpPr>
          <p:cNvPr id="186371" name="Rectangle 3"/>
          <p:cNvSpPr>
            <a:spLocks noGrp="1" noChangeArrowheads="1"/>
          </p:cNvSpPr>
          <p:nvPr>
            <p:ph type="body" sz="half" idx="1"/>
          </p:nvPr>
        </p:nvSpPr>
        <p:spPr>
          <a:xfrm>
            <a:off x="457200" y="1143000"/>
            <a:ext cx="8229600" cy="1905000"/>
          </a:xfrm>
          <a:solidFill>
            <a:srgbClr val="CCFFFF"/>
          </a:solidFill>
          <a:ln w="28575">
            <a:solidFill>
              <a:srgbClr val="3366FF"/>
            </a:solidFill>
          </a:ln>
        </p:spPr>
        <p:txBody>
          <a:bodyPr/>
          <a:lstStyle/>
          <a:p>
            <a:r>
              <a:rPr lang="en-US" altLang="zh-CN" sz="2000" dirty="0">
                <a:ea typeface="SimSun" pitchFamily="2" charset="-122"/>
              </a:rPr>
              <a:t>A Search Problem</a:t>
            </a:r>
          </a:p>
          <a:p>
            <a:pPr lvl="1"/>
            <a:r>
              <a:rPr lang="en-US" altLang="zh-CN" sz="2000" dirty="0" smtClean="0">
                <a:ea typeface="SimSun" pitchFamily="2" charset="-122"/>
              </a:rPr>
              <a:t>BIC consider </a:t>
            </a:r>
            <a:r>
              <a:rPr lang="en-US" altLang="zh-CN" sz="2000" dirty="0">
                <a:ea typeface="SimSun" pitchFamily="2" charset="-122"/>
              </a:rPr>
              <a:t>the increase part of congestion avoidance as a search problem, in which a connection looks for the available bandwidth by comparing its current </a:t>
            </a:r>
            <a:r>
              <a:rPr lang="en-US" altLang="ko-KR" sz="2000" dirty="0">
                <a:ea typeface="SimSun" pitchFamily="2" charset="-122"/>
              </a:rPr>
              <a:t>throughput</a:t>
            </a:r>
            <a:r>
              <a:rPr lang="en-US" altLang="zh-CN" sz="2000" dirty="0">
                <a:ea typeface="SimSun" pitchFamily="2" charset="-122"/>
              </a:rPr>
              <a:t> with the available bandwidth, and adjusting cwnd accordingly. </a:t>
            </a:r>
          </a:p>
        </p:txBody>
      </p:sp>
      <p:sp>
        <p:nvSpPr>
          <p:cNvPr id="6" name="Slide Number Placeholder 4"/>
          <p:cNvSpPr>
            <a:spLocks noGrp="1"/>
          </p:cNvSpPr>
          <p:nvPr>
            <p:ph type="sldNum" sz="quarter" idx="10"/>
          </p:nvPr>
        </p:nvSpPr>
        <p:spPr/>
        <p:txBody>
          <a:bodyPr/>
          <a:lstStyle/>
          <a:p>
            <a:fld id="{B43BCB5E-A342-4E4C-94AE-F046C25C5250}" type="slidenum">
              <a:rPr lang="zh-CN" altLang="en-US"/>
              <a:pPr/>
              <a:t>11</a:t>
            </a:fld>
            <a:endParaRPr lang="en-US" altLang="zh-CN" dirty="0"/>
          </a:p>
        </p:txBody>
      </p:sp>
      <p:sp>
        <p:nvSpPr>
          <p:cNvPr id="186381" name="Rectangle 13"/>
          <p:cNvSpPr>
            <a:spLocks noChangeArrowheads="1"/>
          </p:cNvSpPr>
          <p:nvPr/>
        </p:nvSpPr>
        <p:spPr bwMode="auto">
          <a:xfrm>
            <a:off x="4572000" y="3200400"/>
            <a:ext cx="4114800" cy="3124200"/>
          </a:xfrm>
          <a:prstGeom prst="rect">
            <a:avLst/>
          </a:prstGeom>
          <a:solidFill>
            <a:srgbClr val="CCFFFF"/>
          </a:solidFill>
          <a:ln w="28575">
            <a:solidFill>
              <a:srgbClr val="3366FF"/>
            </a:solid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How does TCP find the available bandwidth?</a:t>
            </a:r>
          </a:p>
          <a:p>
            <a:pPr marL="342900" indent="-342900" algn="l">
              <a:spcBef>
                <a:spcPct val="20000"/>
              </a:spcBef>
              <a:buClr>
                <a:schemeClr val="hlink"/>
              </a:buClr>
              <a:buSzPct val="80000"/>
              <a:buFont typeface="Wingdings" pitchFamily="2" charset="2"/>
              <a:buChar char="l"/>
            </a:pPr>
            <a:r>
              <a:rPr lang="en-US" altLang="zh-CN" sz="2000" dirty="0"/>
              <a:t>Linear search</a:t>
            </a:r>
          </a:p>
          <a:p>
            <a:pPr marL="742950" lvl="1" indent="-285750" algn="l">
              <a:spcBef>
                <a:spcPct val="20000"/>
              </a:spcBef>
              <a:buClr>
                <a:schemeClr val="accent1"/>
              </a:buClr>
              <a:buSzPct val="70000"/>
              <a:buFont typeface="Wingdings" pitchFamily="2" charset="2"/>
              <a:buNone/>
            </a:pPr>
            <a:r>
              <a:rPr lang="en-US" altLang="zh-CN" sz="2000" dirty="0"/>
              <a:t>while (no packet loss){</a:t>
            </a:r>
          </a:p>
          <a:p>
            <a:pPr marL="742950" lvl="1" indent="-285750" algn="l">
              <a:spcBef>
                <a:spcPct val="20000"/>
              </a:spcBef>
              <a:buClr>
                <a:schemeClr val="accent1"/>
              </a:buClr>
              <a:buSzPct val="70000"/>
              <a:buFont typeface="Wingdings" pitchFamily="2" charset="2"/>
              <a:buNone/>
            </a:pPr>
            <a:r>
              <a:rPr lang="en-US" altLang="zh-CN" sz="2000" dirty="0"/>
              <a:t>	cwnd++;</a:t>
            </a:r>
          </a:p>
          <a:p>
            <a:pPr marL="742950" lvl="1" indent="-285750" algn="l">
              <a:spcBef>
                <a:spcPct val="20000"/>
              </a:spcBef>
              <a:buClr>
                <a:schemeClr val="accent1"/>
              </a:buClr>
              <a:buSzPct val="70000"/>
              <a:buFont typeface="Wingdings" pitchFamily="2" charset="2"/>
              <a:buNone/>
            </a:pPr>
            <a:r>
              <a:rPr lang="en-US" altLang="zh-CN" sz="2000" dirty="0"/>
              <a:t>}</a:t>
            </a:r>
          </a:p>
        </p:txBody>
      </p:sp>
      <p:sp>
        <p:nvSpPr>
          <p:cNvPr id="186382" name="Rectangle 14"/>
          <p:cNvSpPr>
            <a:spLocks noChangeArrowheads="1"/>
          </p:cNvSpPr>
          <p:nvPr/>
        </p:nvSpPr>
        <p:spPr bwMode="auto">
          <a:xfrm>
            <a:off x="457200" y="3200400"/>
            <a:ext cx="4038600" cy="3124200"/>
          </a:xfrm>
          <a:prstGeom prst="rect">
            <a:avLst/>
          </a:prstGeom>
          <a:solidFill>
            <a:srgbClr val="CCFFFF"/>
          </a:solidFill>
          <a:ln w="28575">
            <a:solidFill>
              <a:srgbClr val="3366FF"/>
            </a:solid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Q: How to compare R with A?</a:t>
            </a:r>
          </a:p>
          <a:p>
            <a:pPr marL="742950" lvl="1" indent="-285750" algn="l">
              <a:spcBef>
                <a:spcPct val="20000"/>
              </a:spcBef>
              <a:buClr>
                <a:schemeClr val="accent1"/>
              </a:buClr>
              <a:buSzPct val="70000"/>
              <a:buFont typeface="Wingdings" pitchFamily="2" charset="2"/>
              <a:buNone/>
            </a:pPr>
            <a:r>
              <a:rPr lang="en-US" altLang="zh-CN" sz="2000" dirty="0"/>
              <a:t>	R = current throughput</a:t>
            </a:r>
          </a:p>
          <a:p>
            <a:pPr marL="742950" lvl="1" indent="-285750" algn="l">
              <a:spcBef>
                <a:spcPct val="20000"/>
              </a:spcBef>
              <a:buClr>
                <a:schemeClr val="accent1"/>
              </a:buClr>
              <a:buSzPct val="70000"/>
              <a:buFont typeface="Wingdings" pitchFamily="2" charset="2"/>
              <a:buNone/>
            </a:pPr>
            <a:r>
              <a:rPr lang="en-US" altLang="zh-CN" sz="2000" dirty="0"/>
              <a:t>	    = cwnd/RTT</a:t>
            </a:r>
          </a:p>
          <a:p>
            <a:pPr marL="742950" lvl="1" indent="-285750" algn="l">
              <a:spcBef>
                <a:spcPct val="20000"/>
              </a:spcBef>
              <a:buClr>
                <a:schemeClr val="accent1"/>
              </a:buClr>
              <a:buSzPct val="70000"/>
              <a:buFont typeface="Wingdings" pitchFamily="2" charset="2"/>
              <a:buNone/>
            </a:pPr>
            <a:r>
              <a:rPr lang="en-US" altLang="zh-CN" sz="2000" dirty="0"/>
              <a:t>	A = available bandwidth</a:t>
            </a:r>
          </a:p>
          <a:p>
            <a:pPr marL="342900" indent="-342900" algn="l">
              <a:spcBef>
                <a:spcPct val="20000"/>
              </a:spcBef>
              <a:buClr>
                <a:schemeClr val="hlink"/>
              </a:buClr>
              <a:buSzPct val="80000"/>
              <a:buFont typeface="Wingdings" pitchFamily="2" charset="2"/>
              <a:buChar char="l"/>
            </a:pPr>
            <a:r>
              <a:rPr lang="en-US" altLang="zh-CN" sz="2000" dirty="0"/>
              <a:t>A: Check for packet losses</a:t>
            </a:r>
          </a:p>
          <a:p>
            <a:pPr marL="742950" lvl="1" indent="-285750" algn="l">
              <a:spcBef>
                <a:spcPct val="20000"/>
              </a:spcBef>
              <a:buClr>
                <a:schemeClr val="accent1"/>
              </a:buClr>
              <a:buSzPct val="70000"/>
              <a:buFont typeface="Wingdings" pitchFamily="2" charset="2"/>
              <a:buChar char="l"/>
            </a:pPr>
            <a:r>
              <a:rPr lang="en-US" altLang="zh-CN" sz="2000" dirty="0"/>
              <a:t>No packet loss:  R &lt;= A</a:t>
            </a:r>
          </a:p>
          <a:p>
            <a:pPr marL="742950" lvl="1" indent="-285750" algn="l">
              <a:spcBef>
                <a:spcPct val="20000"/>
              </a:spcBef>
              <a:buClr>
                <a:schemeClr val="accent1"/>
              </a:buClr>
              <a:buSzPct val="70000"/>
              <a:buFont typeface="Wingdings" pitchFamily="2" charset="2"/>
              <a:buChar char="l"/>
            </a:pPr>
            <a:r>
              <a:rPr lang="en-US" altLang="zh-CN" sz="2000" dirty="0"/>
              <a:t>Packet losses :  R &gt; A</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82">
                                            <p:bg/>
                                          </p:spTgt>
                                        </p:tgtEl>
                                        <p:attrNameLst>
                                          <p:attrName>style.visibility</p:attrName>
                                        </p:attrNameLst>
                                      </p:cBhvr>
                                      <p:to>
                                        <p:strVal val="visible"/>
                                      </p:to>
                                    </p:set>
                                    <p:animEffect transition="in" filter="blinds(horizontal)">
                                      <p:cBhvr>
                                        <p:cTn id="7" dur="500"/>
                                        <p:tgtEl>
                                          <p:spTgt spid="186382">
                                            <p:bg/>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86382">
                                            <p:txEl>
                                              <p:pRg st="0" end="0"/>
                                            </p:txEl>
                                          </p:spTgt>
                                        </p:tgtEl>
                                        <p:attrNameLst>
                                          <p:attrName>style.visibility</p:attrName>
                                        </p:attrNameLst>
                                      </p:cBhvr>
                                      <p:to>
                                        <p:strVal val="visible"/>
                                      </p:to>
                                    </p:set>
                                    <p:animEffect transition="in" filter="blinds(horizontal)">
                                      <p:cBhvr>
                                        <p:cTn id="11" dur="500"/>
                                        <p:tgtEl>
                                          <p:spTgt spid="186382">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86382">
                                            <p:txEl>
                                              <p:pRg st="1" end="1"/>
                                            </p:txEl>
                                          </p:spTgt>
                                        </p:tgtEl>
                                        <p:attrNameLst>
                                          <p:attrName>style.visibility</p:attrName>
                                        </p:attrNameLst>
                                      </p:cBhvr>
                                      <p:to>
                                        <p:strVal val="visible"/>
                                      </p:to>
                                    </p:set>
                                    <p:animEffect transition="in" filter="blinds(horizontal)">
                                      <p:cBhvr>
                                        <p:cTn id="14" dur="500"/>
                                        <p:tgtEl>
                                          <p:spTgt spid="186382">
                                            <p:txEl>
                                              <p:pRg st="1" end="1"/>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86382">
                                            <p:txEl>
                                              <p:pRg st="2" end="2"/>
                                            </p:txEl>
                                          </p:spTgt>
                                        </p:tgtEl>
                                        <p:attrNameLst>
                                          <p:attrName>style.visibility</p:attrName>
                                        </p:attrNameLst>
                                      </p:cBhvr>
                                      <p:to>
                                        <p:strVal val="visible"/>
                                      </p:to>
                                    </p:set>
                                    <p:animEffect transition="in" filter="blinds(horizontal)">
                                      <p:cBhvr>
                                        <p:cTn id="17" dur="500"/>
                                        <p:tgtEl>
                                          <p:spTgt spid="186382">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86382">
                                            <p:txEl>
                                              <p:pRg st="3" end="3"/>
                                            </p:txEl>
                                          </p:spTgt>
                                        </p:tgtEl>
                                        <p:attrNameLst>
                                          <p:attrName>style.visibility</p:attrName>
                                        </p:attrNameLst>
                                      </p:cBhvr>
                                      <p:to>
                                        <p:strVal val="visible"/>
                                      </p:to>
                                    </p:set>
                                    <p:animEffect transition="in" filter="blinds(horizontal)">
                                      <p:cBhvr>
                                        <p:cTn id="20" dur="500"/>
                                        <p:tgtEl>
                                          <p:spTgt spid="18638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6382">
                                            <p:txEl>
                                              <p:pRg st="4" end="4"/>
                                            </p:txEl>
                                          </p:spTgt>
                                        </p:tgtEl>
                                        <p:attrNameLst>
                                          <p:attrName>style.visibility</p:attrName>
                                        </p:attrNameLst>
                                      </p:cBhvr>
                                      <p:to>
                                        <p:strVal val="visible"/>
                                      </p:to>
                                    </p:set>
                                    <p:animEffect transition="in" filter="blinds(horizontal)">
                                      <p:cBhvr>
                                        <p:cTn id="25" dur="500"/>
                                        <p:tgtEl>
                                          <p:spTgt spid="186382">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6382">
                                            <p:txEl>
                                              <p:pRg st="5" end="5"/>
                                            </p:txEl>
                                          </p:spTgt>
                                        </p:tgtEl>
                                        <p:attrNameLst>
                                          <p:attrName>style.visibility</p:attrName>
                                        </p:attrNameLst>
                                      </p:cBhvr>
                                      <p:to>
                                        <p:strVal val="visible"/>
                                      </p:to>
                                    </p:set>
                                    <p:animEffect transition="in" filter="blinds(horizontal)">
                                      <p:cBhvr>
                                        <p:cTn id="28" dur="500"/>
                                        <p:tgtEl>
                                          <p:spTgt spid="186382">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6382">
                                            <p:txEl>
                                              <p:pRg st="6" end="6"/>
                                            </p:txEl>
                                          </p:spTgt>
                                        </p:tgtEl>
                                        <p:attrNameLst>
                                          <p:attrName>style.visibility</p:attrName>
                                        </p:attrNameLst>
                                      </p:cBhvr>
                                      <p:to>
                                        <p:strVal val="visible"/>
                                      </p:to>
                                    </p:set>
                                    <p:animEffect transition="in" filter="blinds(horizontal)">
                                      <p:cBhvr>
                                        <p:cTn id="31" dur="500"/>
                                        <p:tgtEl>
                                          <p:spTgt spid="18638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6381">
                                            <p:bg/>
                                          </p:spTgt>
                                        </p:tgtEl>
                                        <p:attrNameLst>
                                          <p:attrName>style.visibility</p:attrName>
                                        </p:attrNameLst>
                                      </p:cBhvr>
                                      <p:to>
                                        <p:strVal val="visible"/>
                                      </p:to>
                                    </p:set>
                                    <p:animEffect transition="in" filter="blinds(horizontal)">
                                      <p:cBhvr>
                                        <p:cTn id="36" dur="500"/>
                                        <p:tgtEl>
                                          <p:spTgt spid="186381">
                                            <p:bg/>
                                          </p:spTgt>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86381">
                                            <p:txEl>
                                              <p:pRg st="0" end="0"/>
                                            </p:txEl>
                                          </p:spTgt>
                                        </p:tgtEl>
                                        <p:attrNameLst>
                                          <p:attrName>style.visibility</p:attrName>
                                        </p:attrNameLst>
                                      </p:cBhvr>
                                      <p:to>
                                        <p:strVal val="visible"/>
                                      </p:to>
                                    </p:set>
                                    <p:animEffect transition="in" filter="blinds(horizontal)">
                                      <p:cBhvr>
                                        <p:cTn id="40" dur="500"/>
                                        <p:tgtEl>
                                          <p:spTgt spid="18638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6381">
                                            <p:txEl>
                                              <p:pRg st="1" end="1"/>
                                            </p:txEl>
                                          </p:spTgt>
                                        </p:tgtEl>
                                        <p:attrNameLst>
                                          <p:attrName>style.visibility</p:attrName>
                                        </p:attrNameLst>
                                      </p:cBhvr>
                                      <p:to>
                                        <p:strVal val="visible"/>
                                      </p:to>
                                    </p:set>
                                    <p:animEffect transition="in" filter="blinds(horizontal)">
                                      <p:cBhvr>
                                        <p:cTn id="45" dur="500"/>
                                        <p:tgtEl>
                                          <p:spTgt spid="186381">
                                            <p:txEl>
                                              <p:pRg st="1" end="1"/>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86381">
                                            <p:txEl>
                                              <p:pRg st="2" end="2"/>
                                            </p:txEl>
                                          </p:spTgt>
                                        </p:tgtEl>
                                        <p:attrNameLst>
                                          <p:attrName>style.visibility</p:attrName>
                                        </p:attrNameLst>
                                      </p:cBhvr>
                                      <p:to>
                                        <p:strVal val="visible"/>
                                      </p:to>
                                    </p:set>
                                    <p:animEffect transition="in" filter="blinds(horizontal)">
                                      <p:cBhvr>
                                        <p:cTn id="48" dur="500"/>
                                        <p:tgtEl>
                                          <p:spTgt spid="186381">
                                            <p:txEl>
                                              <p:pRg st="2" end="2"/>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6381">
                                            <p:txEl>
                                              <p:pRg st="3" end="3"/>
                                            </p:txEl>
                                          </p:spTgt>
                                        </p:tgtEl>
                                        <p:attrNameLst>
                                          <p:attrName>style.visibility</p:attrName>
                                        </p:attrNameLst>
                                      </p:cBhvr>
                                      <p:to>
                                        <p:strVal val="visible"/>
                                      </p:to>
                                    </p:set>
                                    <p:animEffect transition="in" filter="blinds(horizontal)">
                                      <p:cBhvr>
                                        <p:cTn id="51" dur="500"/>
                                        <p:tgtEl>
                                          <p:spTgt spid="186381">
                                            <p:txEl>
                                              <p:pRg st="3" end="3"/>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86381">
                                            <p:txEl>
                                              <p:pRg st="4" end="4"/>
                                            </p:txEl>
                                          </p:spTgt>
                                        </p:tgtEl>
                                        <p:attrNameLst>
                                          <p:attrName>style.visibility</p:attrName>
                                        </p:attrNameLst>
                                      </p:cBhvr>
                                      <p:to>
                                        <p:strVal val="visible"/>
                                      </p:to>
                                    </p:set>
                                    <p:animEffect transition="in" filter="blinds(horizontal)">
                                      <p:cBhvr>
                                        <p:cTn id="54" dur="500"/>
                                        <p:tgtEl>
                                          <p:spTgt spid="1863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1" grpId="0" build="p" animBg="1"/>
      <p:bldP spid="186382"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sz="3200" dirty="0">
                <a:ea typeface="SimSun" pitchFamily="2" charset="-122"/>
              </a:rPr>
              <a:t>Linear Search</a:t>
            </a:r>
          </a:p>
        </p:txBody>
      </p:sp>
      <p:graphicFrame>
        <p:nvGraphicFramePr>
          <p:cNvPr id="198659" name="Object 3"/>
          <p:cNvGraphicFramePr>
            <a:graphicFrameLocks noGrp="1"/>
          </p:cNvGraphicFramePr>
          <p:nvPr>
            <p:ph type="chart" idx="1"/>
          </p:nvPr>
        </p:nvGraphicFramePr>
        <p:xfrm>
          <a:off x="385763" y="1223963"/>
          <a:ext cx="8283575" cy="5040312"/>
        </p:xfrm>
        <a:graphic>
          <a:graphicData uri="http://schemas.openxmlformats.org/presentationml/2006/ole">
            <mc:AlternateContent xmlns:mc="http://schemas.openxmlformats.org/markup-compatibility/2006">
              <mc:Choice xmlns:v="urn:schemas-microsoft-com:vml" Requires="v">
                <p:oleObj spid="_x0000_s4099" name="Chart" r:id="rId5" imgW="8296343" imgH="5048340" progId="MSGraph.Chart.8">
                  <p:embed followColorScheme="full"/>
                </p:oleObj>
              </mc:Choice>
              <mc:Fallback>
                <p:oleObj name="Chart" r:id="rId5" imgW="8296343" imgH="5048340" progId="MSGraph.Chart.8">
                  <p:embed followColorScheme="full"/>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1223963"/>
                        <a:ext cx="8283575" cy="504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a:spLocks noGrp="1"/>
          </p:cNvSpPr>
          <p:nvPr>
            <p:ph type="sldNum" sz="quarter" idx="10"/>
          </p:nvPr>
        </p:nvSpPr>
        <p:spPr/>
        <p:txBody>
          <a:bodyPr/>
          <a:lstStyle/>
          <a:p>
            <a:fld id="{38C343BD-29FB-423D-8C73-4F8DB5F69305}" type="slidenum">
              <a:rPr lang="zh-CN" altLang="en-US"/>
              <a:pPr/>
              <a:t>12</a:t>
            </a:fld>
            <a:endParaRPr lang="en-US" altLang="zh-CN" dirty="0"/>
          </a:p>
        </p:txBody>
      </p:sp>
      <p:grpSp>
        <p:nvGrpSpPr>
          <p:cNvPr id="2" name="Group 6"/>
          <p:cNvGrpSpPr>
            <a:grpSpLocks/>
          </p:cNvGrpSpPr>
          <p:nvPr/>
        </p:nvGrpSpPr>
        <p:grpSpPr bwMode="auto">
          <a:xfrm>
            <a:off x="1371600" y="1127125"/>
            <a:ext cx="7086600" cy="396875"/>
            <a:chOff x="864" y="710"/>
            <a:chExt cx="4464" cy="250"/>
          </a:xfrm>
        </p:grpSpPr>
        <p:sp>
          <p:nvSpPr>
            <p:cNvPr id="198660" name="Line 4"/>
            <p:cNvSpPr>
              <a:spLocks noChangeShapeType="1"/>
            </p:cNvSpPr>
            <p:nvPr/>
          </p:nvSpPr>
          <p:spPr bwMode="auto">
            <a:xfrm>
              <a:off x="864" y="960"/>
              <a:ext cx="4464" cy="0"/>
            </a:xfrm>
            <a:prstGeom prst="line">
              <a:avLst/>
            </a:prstGeom>
            <a:noFill/>
            <a:ln w="50800">
              <a:solidFill>
                <a:srgbClr val="FF0000"/>
              </a:solidFill>
              <a:round/>
              <a:headEnd/>
              <a:tailEnd/>
            </a:ln>
            <a:effectLst/>
          </p:spPr>
          <p:txBody>
            <a:bodyPr/>
            <a:lstStyle/>
            <a:p>
              <a:endParaRPr lang="en-US" dirty="0"/>
            </a:p>
          </p:txBody>
        </p:sp>
        <p:sp>
          <p:nvSpPr>
            <p:cNvPr id="198661" name="Text Box 5"/>
            <p:cNvSpPr txBox="1">
              <a:spLocks noChangeArrowheads="1"/>
            </p:cNvSpPr>
            <p:nvPr/>
          </p:nvSpPr>
          <p:spPr bwMode="auto">
            <a:xfrm>
              <a:off x="1129" y="710"/>
              <a:ext cx="1559" cy="250"/>
            </a:xfrm>
            <a:prstGeom prst="rect">
              <a:avLst/>
            </a:prstGeom>
            <a:noFill/>
            <a:ln w="50800" algn="ctr">
              <a:noFill/>
              <a:miter lim="800000"/>
              <a:headEnd/>
              <a:tailEnd/>
            </a:ln>
            <a:effectLst/>
          </p:spPr>
          <p:txBody>
            <a:bodyPr wrap="none">
              <a:spAutoFit/>
            </a:bodyPr>
            <a:lstStyle/>
            <a:p>
              <a:pPr algn="l"/>
              <a:r>
                <a:rPr lang="en-US" altLang="zh-CN" sz="2000" dirty="0">
                  <a:solidFill>
                    <a:srgbClr val="FF0000"/>
                  </a:solidFill>
                </a:rPr>
                <a:t>Available Bandwidth</a:t>
              </a: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wipe(left)">
                                      <p:cBhvr>
                                        <p:cTn id="12" dur="1000"/>
                                        <p:tgtEl>
                                          <p:spTgt spid="19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98659" grpId="0" bld="series" 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sz="3200" dirty="0">
                <a:ea typeface="SimSun" pitchFamily="2" charset="-122"/>
              </a:rPr>
              <a:t>BIC: Binary Search with Smax and Smin</a:t>
            </a:r>
          </a:p>
        </p:txBody>
      </p:sp>
      <p:sp>
        <p:nvSpPr>
          <p:cNvPr id="5" name="Slide Number Placeholder 4"/>
          <p:cNvSpPr>
            <a:spLocks noGrp="1"/>
          </p:cNvSpPr>
          <p:nvPr>
            <p:ph type="sldNum" sz="quarter" idx="10"/>
          </p:nvPr>
        </p:nvSpPr>
        <p:spPr/>
        <p:txBody>
          <a:bodyPr/>
          <a:lstStyle/>
          <a:p>
            <a:fld id="{D2F4C85A-C43A-4443-BFC7-56822E3C2E29}" type="slidenum">
              <a:rPr lang="zh-CN" altLang="en-US"/>
              <a:pPr/>
              <a:t>13</a:t>
            </a:fld>
            <a:endParaRPr lang="en-US" altLang="zh-CN" dirty="0"/>
          </a:p>
        </p:txBody>
      </p:sp>
      <p:sp>
        <p:nvSpPr>
          <p:cNvPr id="191492" name="Rectangle 4"/>
          <p:cNvSpPr>
            <a:spLocks noChangeArrowheads="1"/>
          </p:cNvSpPr>
          <p:nvPr/>
        </p:nvSpPr>
        <p:spPr bwMode="auto">
          <a:xfrm>
            <a:off x="457200" y="1143000"/>
            <a:ext cx="4572000" cy="5181600"/>
          </a:xfrm>
          <a:prstGeom prst="rect">
            <a:avLst/>
          </a:prstGeom>
          <a:solidFill>
            <a:srgbClr val="CCFFFF"/>
          </a:solidFill>
          <a:ln w="28575">
            <a:solidFill>
              <a:srgbClr val="3366FF"/>
            </a:solid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BIC - Binary search</a:t>
            </a:r>
          </a:p>
          <a:p>
            <a:pPr marL="742950" lvl="1" indent="-285750" algn="l">
              <a:spcBef>
                <a:spcPct val="20000"/>
              </a:spcBef>
              <a:buClr>
                <a:schemeClr val="accent1"/>
              </a:buClr>
              <a:buSzPct val="70000"/>
              <a:buFont typeface="Wingdings" pitchFamily="2" charset="2"/>
              <a:buNone/>
            </a:pPr>
            <a:r>
              <a:rPr lang="en-US" altLang="zh-CN" sz="2000" dirty="0"/>
              <a:t>while (Wmin &lt;= Wmax){ </a:t>
            </a:r>
          </a:p>
          <a:p>
            <a:pPr marL="742950" lvl="1" indent="-285750" algn="l">
              <a:spcBef>
                <a:spcPct val="20000"/>
              </a:spcBef>
              <a:buClr>
                <a:schemeClr val="accent1"/>
              </a:buClr>
              <a:buSzPct val="70000"/>
              <a:buFont typeface="Wingdings" pitchFamily="2" charset="2"/>
              <a:buNone/>
            </a:pPr>
            <a:r>
              <a:rPr lang="en-US" altLang="zh-CN" sz="2000" dirty="0"/>
              <a:t>    inc = (Wmin+Wmax)/2 - cwnd;</a:t>
            </a:r>
          </a:p>
          <a:p>
            <a:pPr marL="742950" lvl="1" indent="-285750" algn="l">
              <a:spcBef>
                <a:spcPct val="20000"/>
              </a:spcBef>
              <a:buClr>
                <a:schemeClr val="accent1"/>
              </a:buClr>
              <a:buSzPct val="70000"/>
              <a:buFont typeface="Wingdings" pitchFamily="2" charset="2"/>
              <a:buNone/>
            </a:pPr>
            <a:r>
              <a:rPr lang="en-US" altLang="zh-CN" sz="2000" dirty="0">
                <a:solidFill>
                  <a:srgbClr val="FF0066"/>
                </a:solidFill>
              </a:rPr>
              <a:t>	</a:t>
            </a:r>
            <a:r>
              <a:rPr lang="en-US" altLang="zh-CN" sz="2000" dirty="0"/>
              <a:t>if (inc &gt; Smax)</a:t>
            </a:r>
          </a:p>
          <a:p>
            <a:pPr marL="742950" lvl="1" indent="-285750" algn="l">
              <a:spcBef>
                <a:spcPct val="20000"/>
              </a:spcBef>
              <a:buClr>
                <a:schemeClr val="accent1"/>
              </a:buClr>
              <a:buSzPct val="70000"/>
              <a:buFont typeface="Wingdings" pitchFamily="2" charset="2"/>
              <a:buNone/>
            </a:pPr>
            <a:r>
              <a:rPr lang="en-US" altLang="zh-CN" sz="2000" dirty="0"/>
              <a:t>	         inc = Smax;</a:t>
            </a:r>
          </a:p>
          <a:p>
            <a:pPr marL="742950" lvl="1" indent="-285750" algn="l">
              <a:spcBef>
                <a:spcPct val="20000"/>
              </a:spcBef>
              <a:buClr>
                <a:schemeClr val="accent1"/>
              </a:buClr>
              <a:buSzPct val="70000"/>
              <a:buFont typeface="Wingdings" pitchFamily="2" charset="2"/>
              <a:buNone/>
            </a:pPr>
            <a:r>
              <a:rPr lang="en-US" altLang="zh-CN" sz="2000" dirty="0"/>
              <a:t>	else if (inc &lt; Smin)</a:t>
            </a:r>
          </a:p>
          <a:p>
            <a:pPr marL="742950" lvl="1" indent="-285750" algn="l">
              <a:spcBef>
                <a:spcPct val="20000"/>
              </a:spcBef>
              <a:buClr>
                <a:schemeClr val="accent1"/>
              </a:buClr>
              <a:buSzPct val="70000"/>
              <a:buFont typeface="Wingdings" pitchFamily="2" charset="2"/>
              <a:buNone/>
            </a:pPr>
            <a:r>
              <a:rPr lang="en-US" altLang="zh-CN" sz="2000" dirty="0"/>
              <a:t>	         inc = Smin;</a:t>
            </a:r>
          </a:p>
          <a:p>
            <a:pPr marL="742950" lvl="1" indent="-285750" algn="l">
              <a:spcBef>
                <a:spcPct val="20000"/>
              </a:spcBef>
              <a:buClr>
                <a:schemeClr val="accent1"/>
              </a:buClr>
              <a:buSzPct val="70000"/>
              <a:buFont typeface="Wingdings" pitchFamily="2" charset="2"/>
              <a:buNone/>
            </a:pPr>
            <a:r>
              <a:rPr lang="en-US" altLang="zh-CN" sz="2000" dirty="0"/>
              <a:t>	cwnd = cwnd + inc;</a:t>
            </a:r>
          </a:p>
          <a:p>
            <a:pPr marL="742950" lvl="1" indent="-285750" algn="l">
              <a:spcBef>
                <a:spcPct val="20000"/>
              </a:spcBef>
              <a:buClr>
                <a:schemeClr val="accent1"/>
              </a:buClr>
              <a:buSzPct val="70000"/>
              <a:buFont typeface="Wingdings" pitchFamily="2" charset="2"/>
              <a:buNone/>
            </a:pPr>
            <a:r>
              <a:rPr lang="en-US" altLang="zh-CN" sz="2000" dirty="0"/>
              <a:t>	if (no packet losses)</a:t>
            </a:r>
          </a:p>
          <a:p>
            <a:pPr marL="742950" lvl="1" indent="-285750" algn="l">
              <a:spcBef>
                <a:spcPct val="20000"/>
              </a:spcBef>
              <a:buClr>
                <a:schemeClr val="accent1"/>
              </a:buClr>
              <a:buSzPct val="70000"/>
              <a:buFont typeface="Wingdings" pitchFamily="2" charset="2"/>
              <a:buNone/>
            </a:pPr>
            <a:r>
              <a:rPr lang="en-US" altLang="zh-CN" sz="2000" dirty="0"/>
              <a:t>	         Wmin = cwnd;</a:t>
            </a:r>
          </a:p>
          <a:p>
            <a:pPr marL="742950" lvl="1" indent="-285750" algn="l">
              <a:spcBef>
                <a:spcPct val="20000"/>
              </a:spcBef>
              <a:buClr>
                <a:schemeClr val="accent1"/>
              </a:buClr>
              <a:buSzPct val="70000"/>
              <a:buFont typeface="Wingdings" pitchFamily="2" charset="2"/>
              <a:buNone/>
            </a:pPr>
            <a:r>
              <a:rPr lang="en-US" altLang="zh-CN" sz="2000" dirty="0"/>
              <a:t>	else</a:t>
            </a:r>
          </a:p>
          <a:p>
            <a:pPr marL="742950" lvl="1" indent="-285750" algn="l">
              <a:spcBef>
                <a:spcPct val="20000"/>
              </a:spcBef>
              <a:buClr>
                <a:schemeClr val="accent1"/>
              </a:buClr>
              <a:buSzPct val="70000"/>
              <a:buFont typeface="Wingdings" pitchFamily="2" charset="2"/>
              <a:buNone/>
            </a:pPr>
            <a:r>
              <a:rPr lang="en-US" altLang="zh-CN" sz="2000" dirty="0"/>
              <a:t>	         break;</a:t>
            </a:r>
          </a:p>
          <a:p>
            <a:pPr marL="742950" lvl="1" indent="-285750" algn="l">
              <a:spcBef>
                <a:spcPct val="20000"/>
              </a:spcBef>
              <a:buClr>
                <a:schemeClr val="accent1"/>
              </a:buClr>
              <a:buSzPct val="70000"/>
              <a:buFont typeface="Wingdings" pitchFamily="2" charset="2"/>
              <a:buNone/>
            </a:pPr>
            <a:r>
              <a:rPr lang="en-US" altLang="zh-CN" sz="2000" dirty="0"/>
              <a:t>}</a:t>
            </a:r>
          </a:p>
        </p:txBody>
      </p:sp>
      <p:sp>
        <p:nvSpPr>
          <p:cNvPr id="191497" name="Rectangle 9"/>
          <p:cNvSpPr>
            <a:spLocks noChangeArrowheads="1"/>
          </p:cNvSpPr>
          <p:nvPr/>
        </p:nvSpPr>
        <p:spPr bwMode="auto">
          <a:xfrm>
            <a:off x="5181600" y="1143000"/>
            <a:ext cx="3581400" cy="5181600"/>
          </a:xfrm>
          <a:prstGeom prst="rect">
            <a:avLst/>
          </a:prstGeom>
          <a:solidFill>
            <a:srgbClr val="CCFFFF"/>
          </a:solidFill>
          <a:ln w="28575">
            <a:solidFill>
              <a:srgbClr val="3366FF"/>
            </a:solid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Wmax: Max Window</a:t>
            </a:r>
          </a:p>
          <a:p>
            <a:pPr marL="342900" indent="-342900" algn="l">
              <a:spcBef>
                <a:spcPct val="20000"/>
              </a:spcBef>
              <a:buClr>
                <a:schemeClr val="hlink"/>
              </a:buClr>
              <a:buSzPct val="80000"/>
              <a:buFont typeface="Wingdings" pitchFamily="2" charset="2"/>
              <a:buChar char="l"/>
            </a:pPr>
            <a:r>
              <a:rPr lang="en-US" altLang="zh-CN" sz="2000" dirty="0"/>
              <a:t>Wmin:  Min Window</a:t>
            </a:r>
          </a:p>
          <a:p>
            <a:pPr marL="342900" indent="-342900" algn="l">
              <a:spcBef>
                <a:spcPct val="20000"/>
              </a:spcBef>
              <a:buClr>
                <a:schemeClr val="hlink"/>
              </a:buClr>
              <a:buSzPct val="80000"/>
              <a:buFont typeface="Wingdings" pitchFamily="2" charset="2"/>
              <a:buChar char="l"/>
            </a:pPr>
            <a:r>
              <a:rPr lang="en-US" altLang="zh-CN" sz="2000" dirty="0"/>
              <a:t>Smax:  Max Increment</a:t>
            </a:r>
          </a:p>
          <a:p>
            <a:pPr marL="342900" indent="-342900" algn="l">
              <a:spcBef>
                <a:spcPct val="20000"/>
              </a:spcBef>
              <a:buClr>
                <a:schemeClr val="hlink"/>
              </a:buClr>
              <a:buSzPct val="80000"/>
              <a:buFont typeface="Wingdings" pitchFamily="2" charset="2"/>
              <a:buChar char="l"/>
            </a:pPr>
            <a:r>
              <a:rPr lang="en-US" altLang="zh-CN" sz="2000" dirty="0"/>
              <a:t>Smin:   Min Increment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sz="3200" dirty="0">
                <a:ea typeface="SimSun" pitchFamily="2" charset="-122"/>
              </a:rPr>
              <a:t>Binary Search with Smax and Smin</a:t>
            </a:r>
          </a:p>
        </p:txBody>
      </p:sp>
      <p:graphicFrame>
        <p:nvGraphicFramePr>
          <p:cNvPr id="197635" name="Object 3"/>
          <p:cNvGraphicFramePr>
            <a:graphicFrameLocks noGrp="1"/>
          </p:cNvGraphicFramePr>
          <p:nvPr>
            <p:ph type="chart" idx="1"/>
          </p:nvPr>
        </p:nvGraphicFramePr>
        <p:xfrm>
          <a:off x="902323" y="1143000"/>
          <a:ext cx="7263154" cy="4419600"/>
        </p:xfrm>
        <a:graphic>
          <a:graphicData uri="http://schemas.openxmlformats.org/presentationml/2006/ole">
            <mc:AlternateContent xmlns:mc="http://schemas.openxmlformats.org/markup-compatibility/2006">
              <mc:Choice xmlns:v="urn:schemas-microsoft-com:vml" Requires="v">
                <p:oleObj spid="_x0000_s5123" name="Chart" r:id="rId5" imgW="8296343" imgH="5048340" progId="MSGraph.Chart.8">
                  <p:embed followColorScheme="full"/>
                </p:oleObj>
              </mc:Choice>
              <mc:Fallback>
                <p:oleObj name="Chart" r:id="rId5" imgW="8296343" imgH="5048340" progId="MSGraph.Chart.8">
                  <p:embed followColorScheme="full"/>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323" y="1143000"/>
                        <a:ext cx="7263154"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3"/>
          <p:cNvSpPr>
            <a:spLocks noGrp="1"/>
          </p:cNvSpPr>
          <p:nvPr>
            <p:ph type="sldNum" sz="quarter" idx="10"/>
          </p:nvPr>
        </p:nvSpPr>
        <p:spPr/>
        <p:txBody>
          <a:bodyPr/>
          <a:lstStyle/>
          <a:p>
            <a:fld id="{351B04B3-004D-42AE-89C5-3398EC0B0080}" type="slidenum">
              <a:rPr lang="zh-CN" altLang="en-US"/>
              <a:pPr/>
              <a:t>14</a:t>
            </a:fld>
            <a:endParaRPr lang="en-US" altLang="zh-CN" dirty="0"/>
          </a:p>
        </p:txBody>
      </p:sp>
      <p:grpSp>
        <p:nvGrpSpPr>
          <p:cNvPr id="2" name="Group 15"/>
          <p:cNvGrpSpPr>
            <a:grpSpLocks/>
          </p:cNvGrpSpPr>
          <p:nvPr/>
        </p:nvGrpSpPr>
        <p:grpSpPr bwMode="auto">
          <a:xfrm>
            <a:off x="4191000" y="1371600"/>
            <a:ext cx="1066800" cy="631825"/>
            <a:chOff x="2640" y="864"/>
            <a:chExt cx="672" cy="398"/>
          </a:xfrm>
        </p:grpSpPr>
        <p:sp>
          <p:nvSpPr>
            <p:cNvPr id="197636" name="Oval 4"/>
            <p:cNvSpPr>
              <a:spLocks noChangeArrowheads="1"/>
            </p:cNvSpPr>
            <p:nvPr/>
          </p:nvSpPr>
          <p:spPr bwMode="auto">
            <a:xfrm>
              <a:off x="2640" y="864"/>
              <a:ext cx="672" cy="192"/>
            </a:xfrm>
            <a:prstGeom prst="ellipse">
              <a:avLst/>
            </a:prstGeom>
            <a:noFill/>
            <a:ln w="28575" algn="ctr">
              <a:solidFill>
                <a:srgbClr val="FF00FF"/>
              </a:solidFill>
              <a:round/>
              <a:headEnd/>
              <a:tailEnd/>
            </a:ln>
            <a:effectLst/>
          </p:spPr>
          <p:txBody>
            <a:bodyPr wrap="none" anchor="ctr"/>
            <a:lstStyle/>
            <a:p>
              <a:endParaRPr lang="zh-CN" altLang="en-US">
                <a:solidFill>
                  <a:srgbClr val="FF0066"/>
                </a:solidFill>
              </a:endParaRPr>
            </a:p>
          </p:txBody>
        </p:sp>
        <p:sp>
          <p:nvSpPr>
            <p:cNvPr id="197637" name="Text Box 5"/>
            <p:cNvSpPr txBox="1">
              <a:spLocks noChangeArrowheads="1"/>
            </p:cNvSpPr>
            <p:nvPr/>
          </p:nvSpPr>
          <p:spPr bwMode="auto">
            <a:xfrm>
              <a:off x="2850" y="1031"/>
              <a:ext cx="444" cy="231"/>
            </a:xfrm>
            <a:prstGeom prst="rect">
              <a:avLst/>
            </a:prstGeom>
            <a:noFill/>
            <a:ln w="50800" algn="ctr">
              <a:noFill/>
              <a:miter lim="800000"/>
              <a:headEnd/>
              <a:tailEnd/>
            </a:ln>
            <a:effectLst/>
          </p:spPr>
          <p:txBody>
            <a:bodyPr wrap="none">
              <a:spAutoFit/>
            </a:bodyPr>
            <a:lstStyle/>
            <a:p>
              <a:r>
                <a:rPr lang="en-US" altLang="zh-CN" dirty="0">
                  <a:solidFill>
                    <a:srgbClr val="FF0066"/>
                  </a:solidFill>
                </a:rPr>
                <a:t>Smin</a:t>
              </a:r>
            </a:p>
          </p:txBody>
        </p:sp>
      </p:grpSp>
      <p:grpSp>
        <p:nvGrpSpPr>
          <p:cNvPr id="3" name="Group 14"/>
          <p:cNvGrpSpPr>
            <a:grpSpLocks/>
          </p:cNvGrpSpPr>
          <p:nvPr/>
        </p:nvGrpSpPr>
        <p:grpSpPr bwMode="auto">
          <a:xfrm>
            <a:off x="1866900" y="2232025"/>
            <a:ext cx="1066800" cy="3240088"/>
            <a:chOff x="1176" y="1406"/>
            <a:chExt cx="672" cy="2041"/>
          </a:xfrm>
        </p:grpSpPr>
        <p:sp>
          <p:nvSpPr>
            <p:cNvPr id="197638" name="Oval 6"/>
            <p:cNvSpPr>
              <a:spLocks noChangeArrowheads="1"/>
            </p:cNvSpPr>
            <p:nvPr/>
          </p:nvSpPr>
          <p:spPr bwMode="auto">
            <a:xfrm rot="-4109033">
              <a:off x="264" y="2318"/>
              <a:ext cx="2041" cy="217"/>
            </a:xfrm>
            <a:prstGeom prst="ellipse">
              <a:avLst/>
            </a:prstGeom>
            <a:noFill/>
            <a:ln w="28575" algn="ctr">
              <a:solidFill>
                <a:srgbClr val="FF00FF"/>
              </a:solidFill>
              <a:round/>
              <a:headEnd/>
              <a:tailEnd/>
            </a:ln>
            <a:effectLst/>
          </p:spPr>
          <p:txBody>
            <a:bodyPr vert="eaVert" wrap="none" anchor="ctr"/>
            <a:lstStyle/>
            <a:p>
              <a:endParaRPr lang="zh-CN" altLang="en-US">
                <a:solidFill>
                  <a:srgbClr val="FF0066"/>
                </a:solidFill>
              </a:endParaRPr>
            </a:p>
          </p:txBody>
        </p:sp>
        <p:sp>
          <p:nvSpPr>
            <p:cNvPr id="197639" name="Text Box 7"/>
            <p:cNvSpPr txBox="1">
              <a:spLocks noChangeArrowheads="1"/>
            </p:cNvSpPr>
            <p:nvPr/>
          </p:nvSpPr>
          <p:spPr bwMode="auto">
            <a:xfrm>
              <a:off x="1392" y="2313"/>
              <a:ext cx="456" cy="233"/>
            </a:xfrm>
            <a:prstGeom prst="rect">
              <a:avLst/>
            </a:prstGeom>
            <a:noFill/>
            <a:ln w="50800" algn="ctr">
              <a:noFill/>
              <a:miter lim="800000"/>
              <a:headEnd/>
              <a:tailEnd/>
            </a:ln>
            <a:effectLst/>
          </p:spPr>
          <p:txBody>
            <a:bodyPr wrap="none">
              <a:spAutoFit/>
            </a:bodyPr>
            <a:lstStyle/>
            <a:p>
              <a:r>
                <a:rPr lang="en-US" altLang="zh-CN" dirty="0">
                  <a:solidFill>
                    <a:srgbClr val="FF0066"/>
                  </a:solidFill>
                </a:rPr>
                <a:t>Smax</a:t>
              </a:r>
            </a:p>
          </p:txBody>
        </p:sp>
      </p:grpSp>
      <p:sp>
        <p:nvSpPr>
          <p:cNvPr id="197642" name="Text Box 10"/>
          <p:cNvSpPr txBox="1">
            <a:spLocks noChangeArrowheads="1"/>
          </p:cNvSpPr>
          <p:nvPr/>
        </p:nvSpPr>
        <p:spPr bwMode="auto">
          <a:xfrm>
            <a:off x="228600" y="1309688"/>
            <a:ext cx="857250" cy="366712"/>
          </a:xfrm>
          <a:prstGeom prst="rect">
            <a:avLst/>
          </a:prstGeom>
          <a:noFill/>
          <a:ln w="50800" algn="ctr">
            <a:noFill/>
            <a:miter lim="800000"/>
            <a:headEnd/>
            <a:tailEnd/>
          </a:ln>
          <a:effectLst/>
        </p:spPr>
        <p:txBody>
          <a:bodyPr wrap="none">
            <a:spAutoFit/>
          </a:bodyPr>
          <a:lstStyle/>
          <a:p>
            <a:r>
              <a:rPr lang="en-US" altLang="zh-CN" b="1" dirty="0">
                <a:solidFill>
                  <a:srgbClr val="00CC00"/>
                </a:solidFill>
              </a:rPr>
              <a:t>Wmax</a:t>
            </a:r>
          </a:p>
        </p:txBody>
      </p:sp>
      <p:sp>
        <p:nvSpPr>
          <p:cNvPr id="197643" name="Text Box 11"/>
          <p:cNvSpPr txBox="1">
            <a:spLocks noChangeArrowheads="1"/>
          </p:cNvSpPr>
          <p:nvPr/>
        </p:nvSpPr>
        <p:spPr bwMode="auto">
          <a:xfrm>
            <a:off x="260350" y="5257800"/>
            <a:ext cx="842475" cy="369332"/>
          </a:xfrm>
          <a:prstGeom prst="rect">
            <a:avLst/>
          </a:prstGeom>
          <a:noFill/>
          <a:ln w="50800" algn="ctr">
            <a:noFill/>
            <a:miter lim="800000"/>
            <a:headEnd/>
            <a:tailEnd/>
          </a:ln>
          <a:effectLst/>
        </p:spPr>
        <p:txBody>
          <a:bodyPr wrap="none">
            <a:spAutoFit/>
          </a:bodyPr>
          <a:lstStyle/>
          <a:p>
            <a:r>
              <a:rPr lang="en-US" altLang="zh-CN" b="1" dirty="0">
                <a:solidFill>
                  <a:srgbClr val="00CC00"/>
                </a:solidFill>
              </a:rPr>
              <a:t>Wmin</a:t>
            </a:r>
          </a:p>
        </p:txBody>
      </p:sp>
      <p:sp>
        <p:nvSpPr>
          <p:cNvPr id="197644" name="Line 12"/>
          <p:cNvSpPr>
            <a:spLocks noChangeShapeType="1"/>
          </p:cNvSpPr>
          <p:nvPr/>
        </p:nvSpPr>
        <p:spPr bwMode="auto">
          <a:xfrm>
            <a:off x="1524000" y="1524000"/>
            <a:ext cx="7086600" cy="0"/>
          </a:xfrm>
          <a:prstGeom prst="line">
            <a:avLst/>
          </a:prstGeom>
          <a:noFill/>
          <a:ln w="50800">
            <a:solidFill>
              <a:srgbClr val="FF0000"/>
            </a:solidFill>
            <a:round/>
            <a:headEnd/>
            <a:tailEnd/>
          </a:ln>
          <a:effectLst/>
        </p:spPr>
        <p:txBody>
          <a:bodyPr/>
          <a:lstStyle/>
          <a:p>
            <a:endParaRPr lang="en-US" dirty="0"/>
          </a:p>
        </p:txBody>
      </p:sp>
      <p:sp>
        <p:nvSpPr>
          <p:cNvPr id="197645" name="Text Box 13"/>
          <p:cNvSpPr txBox="1">
            <a:spLocks noChangeArrowheads="1"/>
          </p:cNvSpPr>
          <p:nvPr/>
        </p:nvSpPr>
        <p:spPr bwMode="auto">
          <a:xfrm>
            <a:off x="1639888" y="1127125"/>
            <a:ext cx="2474912" cy="396875"/>
          </a:xfrm>
          <a:prstGeom prst="rect">
            <a:avLst/>
          </a:prstGeom>
          <a:noFill/>
          <a:ln w="50800" algn="ctr">
            <a:noFill/>
            <a:miter lim="800000"/>
            <a:headEnd/>
            <a:tailEnd/>
          </a:ln>
          <a:effectLst/>
        </p:spPr>
        <p:txBody>
          <a:bodyPr wrap="none">
            <a:spAutoFit/>
          </a:bodyPr>
          <a:lstStyle/>
          <a:p>
            <a:pPr algn="l"/>
            <a:r>
              <a:rPr lang="en-US" altLang="zh-CN" sz="2000" dirty="0">
                <a:solidFill>
                  <a:srgbClr val="FF0000"/>
                </a:solidFill>
              </a:rPr>
              <a:t>Available Bandwidth</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wipe(left)">
                                      <p:cBhvr>
                                        <p:cTn id="7" dur="1000"/>
                                        <p:tgtEl>
                                          <p:spTgt spid="1976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5"/>
                                        </p:tgtEl>
                                        <p:attrNameLst>
                                          <p:attrName>style.visibility</p:attrName>
                                        </p:attrNameLst>
                                      </p:cBhvr>
                                      <p:to>
                                        <p:strVal val="visible"/>
                                      </p:to>
                                    </p:set>
                                    <p:animEffect transition="in" filter="wipe(left)">
                                      <p:cBhvr>
                                        <p:cTn id="12" dur="1000"/>
                                        <p:tgtEl>
                                          <p:spTgt spid="1976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97635" grpId="0" bld="series" 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sz="3200" dirty="0">
                <a:ea typeface="SimSun" pitchFamily="2" charset="-122"/>
              </a:rPr>
              <a:t>Setting Smax</a:t>
            </a:r>
          </a:p>
        </p:txBody>
      </p:sp>
      <p:graphicFrame>
        <p:nvGraphicFramePr>
          <p:cNvPr id="357387" name="Object 11"/>
          <p:cNvGraphicFramePr>
            <a:graphicFrameLocks noGrp="1" noChangeAspect="1"/>
          </p:cNvGraphicFramePr>
          <p:nvPr>
            <p:ph type="chart" idx="1"/>
          </p:nvPr>
        </p:nvGraphicFramePr>
        <p:xfrm>
          <a:off x="3429000" y="1447800"/>
          <a:ext cx="5457825" cy="4333875"/>
        </p:xfrm>
        <a:graphic>
          <a:graphicData uri="http://schemas.openxmlformats.org/presentationml/2006/ole">
            <mc:AlternateContent xmlns:mc="http://schemas.openxmlformats.org/markup-compatibility/2006">
              <mc:Choice xmlns:v="urn:schemas-microsoft-com:vml" Requires="v">
                <p:oleObj spid="_x0000_s6148" name="Chart" r:id="rId3" imgW="5457757" imgH="4333965" progId="MSGraph.Chart.8">
                  <p:embed followColorScheme="full"/>
                </p:oleObj>
              </mc:Choice>
              <mc:Fallback>
                <p:oleObj name="Chart" r:id="rId3" imgW="5457757" imgH="4333965" progId="MSGraph.Chart.8">
                  <p:embed followColorScheme="full"/>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447800"/>
                        <a:ext cx="5457825" cy="433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3"/>
          <p:cNvSpPr>
            <a:spLocks noGrp="1"/>
          </p:cNvSpPr>
          <p:nvPr>
            <p:ph type="sldNum" sz="quarter" idx="10"/>
          </p:nvPr>
        </p:nvSpPr>
        <p:spPr/>
        <p:txBody>
          <a:bodyPr/>
          <a:lstStyle/>
          <a:p>
            <a:fld id="{7808D78A-2A7A-4F64-8F01-A61E437D7A98}" type="slidenum">
              <a:rPr lang="zh-CN" altLang="en-US"/>
              <a:pPr/>
              <a:t>15</a:t>
            </a:fld>
            <a:endParaRPr lang="en-US" altLang="zh-CN" dirty="0"/>
          </a:p>
        </p:txBody>
      </p:sp>
      <p:sp>
        <p:nvSpPr>
          <p:cNvPr id="357380" name="Rectangle 4"/>
          <p:cNvSpPr>
            <a:spLocks noChangeArrowheads="1"/>
          </p:cNvSpPr>
          <p:nvPr/>
        </p:nvSpPr>
        <p:spPr bwMode="auto">
          <a:xfrm>
            <a:off x="304800" y="1600200"/>
            <a:ext cx="3581400" cy="762000"/>
          </a:xfrm>
          <a:prstGeom prst="rect">
            <a:avLst/>
          </a:prstGeom>
          <a:noFill/>
          <a:ln w="9525">
            <a:no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Response Function of BIC on high-speed networks</a:t>
            </a:r>
          </a:p>
        </p:txBody>
      </p:sp>
      <p:graphicFrame>
        <p:nvGraphicFramePr>
          <p:cNvPr id="357381" name="Object 5"/>
          <p:cNvGraphicFramePr>
            <a:graphicFrameLocks noChangeAspect="1"/>
          </p:cNvGraphicFramePr>
          <p:nvPr/>
        </p:nvGraphicFramePr>
        <p:xfrm>
          <a:off x="839788" y="2352675"/>
          <a:ext cx="2449512" cy="987425"/>
        </p:xfrm>
        <a:graphic>
          <a:graphicData uri="http://schemas.openxmlformats.org/presentationml/2006/ole">
            <mc:AlternateContent xmlns:mc="http://schemas.openxmlformats.org/markup-compatibility/2006">
              <mc:Choice xmlns:v="urn:schemas-microsoft-com:vml" Requires="v">
                <p:oleObj spid="_x0000_s6149" name="Equation" r:id="rId5" imgW="1231560" imgH="495000" progId="Equation.3">
                  <p:embed/>
                </p:oleObj>
              </mc:Choice>
              <mc:Fallback>
                <p:oleObj name="Equation" r:id="rId5" imgW="1231560" imgH="4950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2352675"/>
                        <a:ext cx="2449512"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3" name="Rectangle 7"/>
          <p:cNvSpPr>
            <a:spLocks noChangeArrowheads="1"/>
          </p:cNvSpPr>
          <p:nvPr/>
        </p:nvSpPr>
        <p:spPr bwMode="auto">
          <a:xfrm>
            <a:off x="381000" y="3657600"/>
            <a:ext cx="3352800" cy="2438400"/>
          </a:xfrm>
          <a:prstGeom prst="rect">
            <a:avLst/>
          </a:prstGeom>
          <a:noFill/>
          <a:ln w="9525">
            <a:no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Bandwidth scalability of BIC depends only on Smax</a:t>
            </a:r>
          </a:p>
          <a:p>
            <a:pPr marL="342900" indent="-342900" algn="l">
              <a:spcBef>
                <a:spcPct val="20000"/>
              </a:spcBef>
              <a:buClr>
                <a:schemeClr val="hlink"/>
              </a:buClr>
              <a:buSzPct val="80000"/>
              <a:buFont typeface="Wingdings" pitchFamily="2" charset="2"/>
              <a:buChar char="l"/>
            </a:pPr>
            <a:r>
              <a:rPr lang="en-US" altLang="zh-CN" sz="2000" dirty="0"/>
              <a:t>RTT Fairness of BIC on high-speed networks is the same as that of AIMD</a:t>
            </a:r>
          </a:p>
        </p:txBody>
      </p:sp>
      <p:sp>
        <p:nvSpPr>
          <p:cNvPr id="357390" name="Line 14"/>
          <p:cNvSpPr>
            <a:spLocks noChangeShapeType="1"/>
          </p:cNvSpPr>
          <p:nvPr/>
        </p:nvSpPr>
        <p:spPr bwMode="auto">
          <a:xfrm flipV="1">
            <a:off x="4953000" y="2133600"/>
            <a:ext cx="0" cy="976313"/>
          </a:xfrm>
          <a:prstGeom prst="line">
            <a:avLst/>
          </a:prstGeom>
          <a:noFill/>
          <a:ln w="38100">
            <a:solidFill>
              <a:srgbClr val="FF0000"/>
            </a:solidFill>
            <a:round/>
            <a:headEnd/>
            <a:tailEnd type="triangle" w="lg" len="lg"/>
          </a:ln>
          <a:effectLst/>
        </p:spPr>
        <p:txBody>
          <a:bodyPr/>
          <a:lstStyle/>
          <a:p>
            <a:endParaRPr lang="en-US" dirty="0"/>
          </a:p>
        </p:txBody>
      </p:sp>
      <p:sp>
        <p:nvSpPr>
          <p:cNvPr id="357391" name="Text Box 15"/>
          <p:cNvSpPr txBox="1">
            <a:spLocks noChangeArrowheads="1"/>
          </p:cNvSpPr>
          <p:nvPr/>
        </p:nvSpPr>
        <p:spPr bwMode="auto">
          <a:xfrm>
            <a:off x="4724400" y="1828800"/>
            <a:ext cx="2305050" cy="366713"/>
          </a:xfrm>
          <a:prstGeom prst="rect">
            <a:avLst/>
          </a:prstGeom>
          <a:noFill/>
          <a:ln w="9525">
            <a:noFill/>
            <a:miter lim="800000"/>
            <a:headEnd/>
            <a:tailEnd/>
          </a:ln>
          <a:effectLst/>
        </p:spPr>
        <p:txBody>
          <a:bodyPr wrap="none">
            <a:spAutoFit/>
          </a:bodyPr>
          <a:lstStyle/>
          <a:p>
            <a:pPr algn="l"/>
            <a:r>
              <a:rPr lang="en-US" altLang="zh-CN" dirty="0">
                <a:solidFill>
                  <a:srgbClr val="FF0066"/>
                </a:solidFill>
              </a:rPr>
              <a:t>Bandwidth scalability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blinds(horizontal)">
                                      <p:cBhvr>
                                        <p:cTn id="7" dur="500"/>
                                        <p:tgtEl>
                                          <p:spTgt spid="35738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57381"/>
                                        </p:tgtEl>
                                        <p:attrNameLst>
                                          <p:attrName>style.visibility</p:attrName>
                                        </p:attrNameLst>
                                      </p:cBhvr>
                                      <p:to>
                                        <p:strVal val="visible"/>
                                      </p:to>
                                    </p:set>
                                    <p:animEffect transition="in" filter="blinds(horizontal)">
                                      <p:cBhvr>
                                        <p:cTn id="11" dur="500"/>
                                        <p:tgtEl>
                                          <p:spTgt spid="35738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7383"/>
                                        </p:tgtEl>
                                        <p:attrNameLst>
                                          <p:attrName>style.visibility</p:attrName>
                                        </p:attrNameLst>
                                      </p:cBhvr>
                                      <p:to>
                                        <p:strVal val="visible"/>
                                      </p:to>
                                    </p:set>
                                    <p:animEffect transition="in" filter="blinds(horizontal)">
                                      <p:cBhvr>
                                        <p:cTn id="16" dur="500"/>
                                        <p:tgtEl>
                                          <p:spTgt spid="35738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57387"/>
                                        </p:tgtEl>
                                        <p:attrNameLst>
                                          <p:attrName>style.visibility</p:attrName>
                                        </p:attrNameLst>
                                      </p:cBhvr>
                                      <p:to>
                                        <p:strVal val="visible"/>
                                      </p:to>
                                    </p:set>
                                    <p:animEffect transition="in" filter="blinds(horizontal)">
                                      <p:cBhvr>
                                        <p:cTn id="21" dur="500"/>
                                        <p:tgtEl>
                                          <p:spTgt spid="35738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57390"/>
                                        </p:tgtEl>
                                        <p:attrNameLst>
                                          <p:attrName>style.visibility</p:attrName>
                                        </p:attrNameLst>
                                      </p:cBhvr>
                                      <p:to>
                                        <p:strVal val="visible"/>
                                      </p:to>
                                    </p:set>
                                    <p:animEffect transition="in" filter="blinds(horizontal)">
                                      <p:cBhvr>
                                        <p:cTn id="24" dur="500"/>
                                        <p:tgtEl>
                                          <p:spTgt spid="35739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7391"/>
                                        </p:tgtEl>
                                        <p:attrNameLst>
                                          <p:attrName>style.visibility</p:attrName>
                                        </p:attrNameLst>
                                      </p:cBhvr>
                                      <p:to>
                                        <p:strVal val="visible"/>
                                      </p:to>
                                    </p:set>
                                    <p:animEffect transition="in" filter="blinds(horizontal)">
                                      <p:cBhvr>
                                        <p:cTn id="27" dur="500"/>
                                        <p:tgtEl>
                                          <p:spTgt spid="357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57387" grpId="0"/>
      <p:bldP spid="357380" grpId="0"/>
      <p:bldP spid="357383" grpId="0"/>
      <p:bldP spid="357390" grpId="0" animBg="1"/>
      <p:bldP spid="3573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sz="3200" dirty="0">
                <a:ea typeface="SimSun" pitchFamily="2" charset="-122"/>
              </a:rPr>
              <a:t>Setting Smin</a:t>
            </a:r>
          </a:p>
        </p:txBody>
      </p:sp>
      <p:graphicFrame>
        <p:nvGraphicFramePr>
          <p:cNvPr id="361478" name="Object 6"/>
          <p:cNvGraphicFramePr>
            <a:graphicFrameLocks noGrp="1" noChangeAspect="1"/>
          </p:cNvGraphicFramePr>
          <p:nvPr>
            <p:ph type="chart" idx="1"/>
          </p:nvPr>
        </p:nvGraphicFramePr>
        <p:xfrm>
          <a:off x="3276600" y="1600200"/>
          <a:ext cx="5457825" cy="4333875"/>
        </p:xfrm>
        <a:graphic>
          <a:graphicData uri="http://schemas.openxmlformats.org/presentationml/2006/ole">
            <mc:AlternateContent xmlns:mc="http://schemas.openxmlformats.org/markup-compatibility/2006">
              <mc:Choice xmlns:v="urn:schemas-microsoft-com:vml" Requires="v">
                <p:oleObj spid="_x0000_s7172" name="Chart" r:id="rId3" imgW="5457757" imgH="4333965" progId="MSGraph.Chart.8">
                  <p:embed followColorScheme="full"/>
                </p:oleObj>
              </mc:Choice>
              <mc:Fallback>
                <p:oleObj name="Chart" r:id="rId3" imgW="5457757" imgH="4333965" progId="MSGraph.Chart.8">
                  <p:embed followColorScheme="full"/>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00200"/>
                        <a:ext cx="5457825" cy="433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3"/>
          <p:cNvSpPr>
            <a:spLocks noGrp="1"/>
          </p:cNvSpPr>
          <p:nvPr>
            <p:ph type="sldNum" sz="quarter" idx="10"/>
          </p:nvPr>
        </p:nvSpPr>
        <p:spPr/>
        <p:txBody>
          <a:bodyPr/>
          <a:lstStyle/>
          <a:p>
            <a:fld id="{8905AF8D-E55A-4513-A922-277A90892A3E}" type="slidenum">
              <a:rPr lang="zh-CN" altLang="en-US"/>
              <a:pPr/>
              <a:t>16</a:t>
            </a:fld>
            <a:endParaRPr lang="en-US" altLang="zh-CN" dirty="0"/>
          </a:p>
        </p:txBody>
      </p:sp>
      <p:sp>
        <p:nvSpPr>
          <p:cNvPr id="361475" name="Rectangle 3"/>
          <p:cNvSpPr>
            <a:spLocks noChangeArrowheads="1"/>
          </p:cNvSpPr>
          <p:nvPr/>
        </p:nvSpPr>
        <p:spPr bwMode="auto">
          <a:xfrm>
            <a:off x="304800" y="1600200"/>
            <a:ext cx="3581400" cy="762000"/>
          </a:xfrm>
          <a:prstGeom prst="rect">
            <a:avLst/>
          </a:prstGeom>
          <a:noFill/>
          <a:ln w="9525">
            <a:no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Response Function of BIC on low-speed networks</a:t>
            </a:r>
          </a:p>
        </p:txBody>
      </p:sp>
      <p:graphicFrame>
        <p:nvGraphicFramePr>
          <p:cNvPr id="361476" name="Object 4"/>
          <p:cNvGraphicFramePr>
            <a:graphicFrameLocks noChangeAspect="1"/>
          </p:cNvGraphicFramePr>
          <p:nvPr/>
        </p:nvGraphicFramePr>
        <p:xfrm>
          <a:off x="990600" y="2505075"/>
          <a:ext cx="2146300" cy="682625"/>
        </p:xfrm>
        <a:graphic>
          <a:graphicData uri="http://schemas.openxmlformats.org/presentationml/2006/ole">
            <mc:AlternateContent xmlns:mc="http://schemas.openxmlformats.org/markup-compatibility/2006">
              <mc:Choice xmlns:v="urn:schemas-microsoft-com:vml" Requires="v">
                <p:oleObj spid="_x0000_s7173" name="Equation" r:id="rId5" imgW="1079280" imgH="342720" progId="Equation.3">
                  <p:embed/>
                </p:oleObj>
              </mc:Choice>
              <mc:Fallback>
                <p:oleObj name="Equation" r:id="rId5" imgW="1079280" imgH="34272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505075"/>
                        <a:ext cx="21463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477" name="Rectangle 5"/>
          <p:cNvSpPr>
            <a:spLocks noChangeArrowheads="1"/>
          </p:cNvSpPr>
          <p:nvPr/>
        </p:nvSpPr>
        <p:spPr bwMode="auto">
          <a:xfrm>
            <a:off x="381000" y="3657600"/>
            <a:ext cx="3352800" cy="2438400"/>
          </a:xfrm>
          <a:prstGeom prst="rect">
            <a:avLst/>
          </a:prstGeom>
          <a:noFill/>
          <a:ln w="9525">
            <a:no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TCP-friendliness of BIC depends only on Smin</a:t>
            </a:r>
          </a:p>
        </p:txBody>
      </p:sp>
      <p:sp>
        <p:nvSpPr>
          <p:cNvPr id="361482" name="Line 10"/>
          <p:cNvSpPr>
            <a:spLocks noChangeShapeType="1"/>
          </p:cNvSpPr>
          <p:nvPr/>
        </p:nvSpPr>
        <p:spPr bwMode="auto">
          <a:xfrm flipH="1" flipV="1">
            <a:off x="7620000" y="4648200"/>
            <a:ext cx="1066800" cy="0"/>
          </a:xfrm>
          <a:prstGeom prst="line">
            <a:avLst/>
          </a:prstGeom>
          <a:noFill/>
          <a:ln w="38100">
            <a:solidFill>
              <a:srgbClr val="FF0000"/>
            </a:solidFill>
            <a:round/>
            <a:headEnd/>
            <a:tailEnd type="triangle" w="lg" len="lg"/>
          </a:ln>
          <a:effectLst/>
        </p:spPr>
        <p:txBody>
          <a:bodyPr/>
          <a:lstStyle/>
          <a:p>
            <a:endParaRPr lang="en-US" dirty="0"/>
          </a:p>
        </p:txBody>
      </p:sp>
      <p:sp>
        <p:nvSpPr>
          <p:cNvPr id="361483" name="Text Box 11"/>
          <p:cNvSpPr txBox="1">
            <a:spLocks noChangeArrowheads="1"/>
          </p:cNvSpPr>
          <p:nvPr/>
        </p:nvSpPr>
        <p:spPr bwMode="auto">
          <a:xfrm>
            <a:off x="5759450" y="4419600"/>
            <a:ext cx="1860550" cy="366713"/>
          </a:xfrm>
          <a:prstGeom prst="rect">
            <a:avLst/>
          </a:prstGeom>
          <a:noFill/>
          <a:ln w="9525">
            <a:noFill/>
            <a:miter lim="800000"/>
            <a:headEnd/>
            <a:tailEnd/>
          </a:ln>
          <a:effectLst/>
        </p:spPr>
        <p:txBody>
          <a:bodyPr wrap="none">
            <a:spAutoFit/>
          </a:bodyPr>
          <a:lstStyle/>
          <a:p>
            <a:pPr algn="l"/>
            <a:r>
              <a:rPr lang="en-US" altLang="zh-CN" dirty="0">
                <a:solidFill>
                  <a:srgbClr val="FF0000"/>
                </a:solidFill>
              </a:rPr>
              <a:t>TCP friendliness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1475"/>
                                        </p:tgtEl>
                                        <p:attrNameLst>
                                          <p:attrName>style.visibility</p:attrName>
                                        </p:attrNameLst>
                                      </p:cBhvr>
                                      <p:to>
                                        <p:strVal val="visible"/>
                                      </p:to>
                                    </p:set>
                                    <p:animEffect transition="in" filter="blinds(horizontal)">
                                      <p:cBhvr>
                                        <p:cTn id="7" dur="500"/>
                                        <p:tgtEl>
                                          <p:spTgt spid="36147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61476"/>
                                        </p:tgtEl>
                                        <p:attrNameLst>
                                          <p:attrName>style.visibility</p:attrName>
                                        </p:attrNameLst>
                                      </p:cBhvr>
                                      <p:to>
                                        <p:strVal val="visible"/>
                                      </p:to>
                                    </p:set>
                                    <p:animEffect transition="in" filter="blinds(horizontal)">
                                      <p:cBhvr>
                                        <p:cTn id="11" dur="500"/>
                                        <p:tgtEl>
                                          <p:spTgt spid="36147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61477"/>
                                        </p:tgtEl>
                                        <p:attrNameLst>
                                          <p:attrName>style.visibility</p:attrName>
                                        </p:attrNameLst>
                                      </p:cBhvr>
                                      <p:to>
                                        <p:strVal val="visible"/>
                                      </p:to>
                                    </p:set>
                                    <p:animEffect transition="in" filter="blinds(horizontal)">
                                      <p:cBhvr>
                                        <p:cTn id="16" dur="500"/>
                                        <p:tgtEl>
                                          <p:spTgt spid="3614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61478"/>
                                        </p:tgtEl>
                                        <p:attrNameLst>
                                          <p:attrName>style.visibility</p:attrName>
                                        </p:attrNameLst>
                                      </p:cBhvr>
                                      <p:to>
                                        <p:strVal val="visible"/>
                                      </p:to>
                                    </p:set>
                                    <p:animEffect transition="in" filter="blinds(horizontal)">
                                      <p:cBhvr>
                                        <p:cTn id="21" dur="500"/>
                                        <p:tgtEl>
                                          <p:spTgt spid="36147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61482"/>
                                        </p:tgtEl>
                                        <p:attrNameLst>
                                          <p:attrName>style.visibility</p:attrName>
                                        </p:attrNameLst>
                                      </p:cBhvr>
                                      <p:to>
                                        <p:strVal val="visible"/>
                                      </p:to>
                                    </p:set>
                                    <p:animEffect transition="in" filter="blinds(horizontal)">
                                      <p:cBhvr>
                                        <p:cTn id="24" dur="500"/>
                                        <p:tgtEl>
                                          <p:spTgt spid="36148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61483"/>
                                        </p:tgtEl>
                                        <p:attrNameLst>
                                          <p:attrName>style.visibility</p:attrName>
                                        </p:attrNameLst>
                                      </p:cBhvr>
                                      <p:to>
                                        <p:strVal val="visible"/>
                                      </p:to>
                                    </p:set>
                                    <p:animEffect transition="in" filter="blinds(horizontal)">
                                      <p:cBhvr>
                                        <p:cTn id="27" dur="500"/>
                                        <p:tgtEl>
                                          <p:spTgt spid="361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61478" grpId="0"/>
      <p:bldP spid="361475" grpId="0"/>
      <p:bldP spid="361477" grpId="0"/>
      <p:bldP spid="361482" grpId="0" animBg="1"/>
      <p:bldP spid="3614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title" sz="quarter"/>
          </p:nvPr>
        </p:nvSpPr>
        <p:spPr>
          <a:xfrm>
            <a:off x="304800" y="533400"/>
            <a:ext cx="7793038" cy="466725"/>
          </a:xfrm>
        </p:spPr>
        <p:txBody>
          <a:bodyPr>
            <a:normAutofit fontScale="90000"/>
          </a:bodyPr>
          <a:lstStyle/>
          <a:p>
            <a:r>
              <a:rPr lang="en-US" altLang="zh-CN" sz="3200" dirty="0">
                <a:ea typeface="SimSun" pitchFamily="2" charset="-122"/>
              </a:rPr>
              <a:t>Response Functions</a:t>
            </a:r>
          </a:p>
        </p:txBody>
      </p:sp>
      <p:graphicFrame>
        <p:nvGraphicFramePr>
          <p:cNvPr id="209922" name="Object 2"/>
          <p:cNvGraphicFramePr>
            <a:graphicFrameLocks noGrp="1" noChangeAspect="1"/>
          </p:cNvGraphicFramePr>
          <p:nvPr>
            <p:ph sz="quarter" idx="1"/>
          </p:nvPr>
        </p:nvGraphicFramePr>
        <p:xfrm>
          <a:off x="457200" y="1447800"/>
          <a:ext cx="7991475" cy="4338638"/>
        </p:xfrm>
        <a:graphic>
          <a:graphicData uri="http://schemas.openxmlformats.org/presentationml/2006/ole">
            <mc:AlternateContent xmlns:mc="http://schemas.openxmlformats.org/markup-compatibility/2006">
              <mc:Choice xmlns:v="urn:schemas-microsoft-com:vml" Requires="v">
                <p:oleObj spid="_x0000_s8195" name="Chart" r:id="rId5" imgW="8001000" imgH="4343400" progId="MSGraph.Chart.8">
                  <p:embed followColorScheme="full"/>
                </p:oleObj>
              </mc:Choice>
              <mc:Fallback>
                <p:oleObj name="Chart" r:id="rId5" imgW="8001000" imgH="4343400" progId="MSGraph.Chart.8">
                  <p:embed followColorScheme="full"/>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447800"/>
                        <a:ext cx="7991475" cy="433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6"/>
          <p:cNvSpPr>
            <a:spLocks noGrp="1"/>
          </p:cNvSpPr>
          <p:nvPr>
            <p:ph type="sldNum" sz="quarter" idx="10"/>
          </p:nvPr>
        </p:nvSpPr>
        <p:spPr/>
        <p:txBody>
          <a:bodyPr/>
          <a:lstStyle/>
          <a:p>
            <a:fld id="{9C6C8AB8-2674-4C1D-8E82-DDD0023E1B4D}" type="slidenum">
              <a:rPr lang="zh-CN" altLang="en-US"/>
              <a:pPr/>
              <a:t>17</a:t>
            </a:fld>
            <a:endParaRPr lang="en-US" altLang="zh-CN" dirty="0"/>
          </a:p>
        </p:txBody>
      </p:sp>
      <p:grpSp>
        <p:nvGrpSpPr>
          <p:cNvPr id="2" name="Group 14"/>
          <p:cNvGrpSpPr>
            <a:grpSpLocks/>
          </p:cNvGrpSpPr>
          <p:nvPr/>
        </p:nvGrpSpPr>
        <p:grpSpPr bwMode="auto">
          <a:xfrm>
            <a:off x="1524000" y="2590800"/>
            <a:ext cx="6400800" cy="2438400"/>
            <a:chOff x="2880" y="1632"/>
            <a:chExt cx="2544" cy="1536"/>
          </a:xfrm>
        </p:grpSpPr>
        <p:sp>
          <p:nvSpPr>
            <p:cNvPr id="209935" name="Line 15"/>
            <p:cNvSpPr>
              <a:spLocks noChangeShapeType="1"/>
            </p:cNvSpPr>
            <p:nvPr/>
          </p:nvSpPr>
          <p:spPr bwMode="auto">
            <a:xfrm>
              <a:off x="4944" y="2784"/>
              <a:ext cx="480" cy="384"/>
            </a:xfrm>
            <a:prstGeom prst="line">
              <a:avLst/>
            </a:prstGeom>
            <a:noFill/>
            <a:ln w="57150">
              <a:solidFill>
                <a:srgbClr val="FF00FF"/>
              </a:solidFill>
              <a:round/>
              <a:headEnd type="none" w="lg" len="lg"/>
              <a:tailEnd type="none" w="lg" len="lg"/>
            </a:ln>
            <a:effectLst/>
          </p:spPr>
          <p:txBody>
            <a:bodyPr/>
            <a:lstStyle/>
            <a:p>
              <a:endParaRPr lang="en-US" dirty="0"/>
            </a:p>
          </p:txBody>
        </p:sp>
        <p:sp>
          <p:nvSpPr>
            <p:cNvPr id="209936" name="Line 16"/>
            <p:cNvSpPr>
              <a:spLocks noChangeShapeType="1"/>
            </p:cNvSpPr>
            <p:nvPr/>
          </p:nvSpPr>
          <p:spPr bwMode="auto">
            <a:xfrm>
              <a:off x="4416" y="2400"/>
              <a:ext cx="576" cy="408"/>
            </a:xfrm>
            <a:prstGeom prst="line">
              <a:avLst/>
            </a:prstGeom>
            <a:noFill/>
            <a:ln w="57150">
              <a:solidFill>
                <a:srgbClr val="FF00FF"/>
              </a:solidFill>
              <a:round/>
              <a:headEnd type="diamond" w="lg" len="lg"/>
              <a:tailEnd type="diamond" w="lg" len="lg"/>
            </a:ln>
            <a:effectLst/>
          </p:spPr>
          <p:txBody>
            <a:bodyPr/>
            <a:lstStyle/>
            <a:p>
              <a:endParaRPr lang="en-US" dirty="0"/>
            </a:p>
          </p:txBody>
        </p:sp>
        <p:sp>
          <p:nvSpPr>
            <p:cNvPr id="209937" name="Line 17"/>
            <p:cNvSpPr>
              <a:spLocks noChangeShapeType="1"/>
            </p:cNvSpPr>
            <p:nvPr/>
          </p:nvSpPr>
          <p:spPr bwMode="auto">
            <a:xfrm>
              <a:off x="3888" y="2112"/>
              <a:ext cx="528" cy="288"/>
            </a:xfrm>
            <a:prstGeom prst="line">
              <a:avLst/>
            </a:prstGeom>
            <a:noFill/>
            <a:ln w="57150">
              <a:solidFill>
                <a:srgbClr val="FF00FF"/>
              </a:solidFill>
              <a:round/>
              <a:headEnd type="diamond" w="lg" len="lg"/>
              <a:tailEnd type="diamond" w="lg" len="lg"/>
            </a:ln>
            <a:effectLst/>
          </p:spPr>
          <p:txBody>
            <a:bodyPr/>
            <a:lstStyle/>
            <a:p>
              <a:endParaRPr lang="en-US" dirty="0"/>
            </a:p>
          </p:txBody>
        </p:sp>
        <p:sp>
          <p:nvSpPr>
            <p:cNvPr id="209938" name="Line 18"/>
            <p:cNvSpPr>
              <a:spLocks noChangeShapeType="1"/>
            </p:cNvSpPr>
            <p:nvPr/>
          </p:nvSpPr>
          <p:spPr bwMode="auto">
            <a:xfrm>
              <a:off x="3408" y="1872"/>
              <a:ext cx="480" cy="240"/>
            </a:xfrm>
            <a:prstGeom prst="line">
              <a:avLst/>
            </a:prstGeom>
            <a:noFill/>
            <a:ln w="57150">
              <a:solidFill>
                <a:srgbClr val="FF00FF"/>
              </a:solidFill>
              <a:round/>
              <a:headEnd type="diamond" w="lg" len="lg"/>
              <a:tailEnd type="diamond" w="lg" len="lg"/>
            </a:ln>
            <a:effectLst/>
          </p:spPr>
          <p:txBody>
            <a:bodyPr/>
            <a:lstStyle/>
            <a:p>
              <a:endParaRPr lang="en-US" dirty="0"/>
            </a:p>
          </p:txBody>
        </p:sp>
        <p:sp>
          <p:nvSpPr>
            <p:cNvPr id="209939" name="Line 19"/>
            <p:cNvSpPr>
              <a:spLocks noChangeShapeType="1"/>
            </p:cNvSpPr>
            <p:nvPr/>
          </p:nvSpPr>
          <p:spPr bwMode="auto">
            <a:xfrm>
              <a:off x="2880" y="1632"/>
              <a:ext cx="528" cy="247"/>
            </a:xfrm>
            <a:prstGeom prst="line">
              <a:avLst/>
            </a:prstGeom>
            <a:noFill/>
            <a:ln w="57150">
              <a:solidFill>
                <a:srgbClr val="FF00FF"/>
              </a:solidFill>
              <a:round/>
              <a:headEnd type="diamond" w="lg" len="lg"/>
              <a:tailEnd type="diamond" w="lg" len="lg"/>
            </a:ln>
            <a:effectLst/>
          </p:spPr>
          <p:txBody>
            <a:bodyPr/>
            <a:lstStyle/>
            <a:p>
              <a:endParaRPr lang="en-US" dirty="0"/>
            </a:p>
          </p:txBody>
        </p:sp>
      </p:grpSp>
      <p:sp>
        <p:nvSpPr>
          <p:cNvPr id="209943" name="AutoShape 23"/>
          <p:cNvSpPr>
            <a:spLocks noChangeArrowheads="1"/>
          </p:cNvSpPr>
          <p:nvPr/>
        </p:nvSpPr>
        <p:spPr bwMode="auto">
          <a:xfrm>
            <a:off x="457200" y="1143000"/>
            <a:ext cx="2514600" cy="533400"/>
          </a:xfrm>
          <a:prstGeom prst="wedgeRoundRectCallout">
            <a:avLst>
              <a:gd name="adj1" fmla="val -6250"/>
              <a:gd name="adj2" fmla="val 208037"/>
              <a:gd name="adj3" fmla="val 16667"/>
            </a:avLst>
          </a:prstGeom>
          <a:solidFill>
            <a:schemeClr val="accent1"/>
          </a:solidFill>
          <a:ln w="28575" algn="ctr">
            <a:solidFill>
              <a:srgbClr val="3366FF"/>
            </a:solidFill>
            <a:miter lim="800000"/>
            <a:headEnd/>
            <a:tailEnd/>
          </a:ln>
          <a:effectLst/>
        </p:spPr>
        <p:txBody>
          <a:bodyPr/>
          <a:lstStyle/>
          <a:p>
            <a:r>
              <a:rPr lang="en-US" altLang="zh-CN" dirty="0"/>
              <a:t>Bandwidth scalability</a:t>
            </a:r>
          </a:p>
        </p:txBody>
      </p:sp>
      <p:sp>
        <p:nvSpPr>
          <p:cNvPr id="209944" name="AutoShape 24"/>
          <p:cNvSpPr>
            <a:spLocks noChangeArrowheads="1"/>
          </p:cNvSpPr>
          <p:nvPr/>
        </p:nvSpPr>
        <p:spPr bwMode="auto">
          <a:xfrm>
            <a:off x="3124200" y="1143000"/>
            <a:ext cx="1981200" cy="533400"/>
          </a:xfrm>
          <a:prstGeom prst="wedgeRoundRectCallout">
            <a:avLst>
              <a:gd name="adj1" fmla="val -50639"/>
              <a:gd name="adj2" fmla="val 307736"/>
              <a:gd name="adj3" fmla="val 16667"/>
            </a:avLst>
          </a:prstGeom>
          <a:solidFill>
            <a:schemeClr val="accent1"/>
          </a:solidFill>
          <a:ln w="28575" algn="ctr">
            <a:solidFill>
              <a:srgbClr val="3366FF"/>
            </a:solidFill>
            <a:miter lim="800000"/>
            <a:headEnd/>
            <a:tailEnd/>
          </a:ln>
          <a:effectLst/>
        </p:spPr>
        <p:txBody>
          <a:bodyPr/>
          <a:lstStyle/>
          <a:p>
            <a:r>
              <a:rPr lang="en-US" altLang="zh-CN" dirty="0"/>
              <a:t>RTT Fairness</a:t>
            </a:r>
          </a:p>
        </p:txBody>
      </p:sp>
      <p:sp>
        <p:nvSpPr>
          <p:cNvPr id="209945" name="AutoShape 25"/>
          <p:cNvSpPr>
            <a:spLocks noChangeArrowheads="1"/>
          </p:cNvSpPr>
          <p:nvPr/>
        </p:nvSpPr>
        <p:spPr bwMode="auto">
          <a:xfrm>
            <a:off x="5791200" y="3124200"/>
            <a:ext cx="2286000" cy="533400"/>
          </a:xfrm>
          <a:prstGeom prst="wedgeRoundRectCallout">
            <a:avLst>
              <a:gd name="adj1" fmla="val 20069"/>
              <a:gd name="adj2" fmla="val 258931"/>
              <a:gd name="adj3" fmla="val 16667"/>
            </a:avLst>
          </a:prstGeom>
          <a:solidFill>
            <a:schemeClr val="accent1"/>
          </a:solidFill>
          <a:ln w="28575" algn="ctr">
            <a:solidFill>
              <a:srgbClr val="3366FF"/>
            </a:solidFill>
            <a:miter lim="800000"/>
            <a:headEnd/>
            <a:tailEnd/>
          </a:ln>
          <a:effectLst/>
        </p:spPr>
        <p:txBody>
          <a:bodyPr/>
          <a:lstStyle/>
          <a:p>
            <a:r>
              <a:rPr lang="en-US" altLang="zh-CN" dirty="0"/>
              <a:t>TCP-Friendliness</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9943"/>
                                        </p:tgtEl>
                                        <p:attrNameLst>
                                          <p:attrName>style.visibility</p:attrName>
                                        </p:attrNameLst>
                                      </p:cBhvr>
                                      <p:to>
                                        <p:strVal val="visible"/>
                                      </p:to>
                                    </p:set>
                                    <p:animEffect transition="in" filter="wipe(down)">
                                      <p:cBhvr>
                                        <p:cTn id="12" dur="500"/>
                                        <p:tgtEl>
                                          <p:spTgt spid="2099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9945"/>
                                        </p:tgtEl>
                                        <p:attrNameLst>
                                          <p:attrName>style.visibility</p:attrName>
                                        </p:attrNameLst>
                                      </p:cBhvr>
                                      <p:to>
                                        <p:strVal val="visible"/>
                                      </p:to>
                                    </p:set>
                                    <p:animEffect transition="in" filter="wipe(down)">
                                      <p:cBhvr>
                                        <p:cTn id="17" dur="500"/>
                                        <p:tgtEl>
                                          <p:spTgt spid="2099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9944"/>
                                        </p:tgtEl>
                                        <p:attrNameLst>
                                          <p:attrName>style.visibility</p:attrName>
                                        </p:attrNameLst>
                                      </p:cBhvr>
                                      <p:to>
                                        <p:strVal val="visible"/>
                                      </p:to>
                                    </p:set>
                                    <p:animEffect transition="in" filter="wipe(down)">
                                      <p:cBhvr>
                                        <p:cTn id="22" dur="500"/>
                                        <p:tgtEl>
                                          <p:spTgt spid="20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3" grpId="0" animBg="1"/>
      <p:bldP spid="209944" grpId="0" animBg="1"/>
      <p:bldP spid="2099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ko-KR" sz="3200" dirty="0" smtClean="0">
                <a:ea typeface="굴림" pitchFamily="34" charset="-127"/>
              </a:rPr>
              <a:t>In Summary BIC </a:t>
            </a:r>
            <a:r>
              <a:rPr lang="en-US" altLang="ko-KR" sz="3200" dirty="0">
                <a:ea typeface="굴림" pitchFamily="34" charset="-127"/>
              </a:rPr>
              <a:t>function</a:t>
            </a:r>
          </a:p>
        </p:txBody>
      </p:sp>
      <p:sp>
        <p:nvSpPr>
          <p:cNvPr id="5" name="Slide Number Placeholder 3"/>
          <p:cNvSpPr>
            <a:spLocks noGrp="1"/>
          </p:cNvSpPr>
          <p:nvPr>
            <p:ph type="sldNum" sz="quarter" idx="12"/>
          </p:nvPr>
        </p:nvSpPr>
        <p:spPr/>
        <p:txBody>
          <a:bodyPr/>
          <a:lstStyle/>
          <a:p>
            <a:fld id="{E17D2F1E-9537-472B-BAD5-46693C471479}" type="slidenum">
              <a:rPr lang="zh-CN" altLang="en-US"/>
              <a:pPr/>
              <a:t>18</a:t>
            </a:fld>
            <a:endParaRPr lang="en-US" altLang="zh-CN" dirty="0"/>
          </a:p>
        </p:txBody>
      </p:sp>
      <p:pic>
        <p:nvPicPr>
          <p:cNvPr id="376836" name="Picture 4"/>
          <p:cNvPicPr>
            <a:picLocks noChangeAspect="1" noChangeArrowheads="1"/>
          </p:cNvPicPr>
          <p:nvPr/>
        </p:nvPicPr>
        <p:blipFill>
          <a:blip r:embed="rId2" cstate="print"/>
          <a:srcRect/>
          <a:stretch>
            <a:fillRect/>
          </a:stretch>
        </p:blipFill>
        <p:spPr bwMode="auto">
          <a:xfrm>
            <a:off x="1981200" y="1143000"/>
            <a:ext cx="5867400" cy="3141663"/>
          </a:xfrm>
          <a:prstGeom prst="rect">
            <a:avLst/>
          </a:prstGeom>
          <a:noFill/>
          <a:ln w="50800" algn="ctr">
            <a:noFill/>
            <a:miter lim="800000"/>
            <a:headEnd/>
            <a:tailEnd/>
          </a:ln>
          <a:effectLst/>
        </p:spPr>
      </p:pic>
      <p:sp>
        <p:nvSpPr>
          <p:cNvPr id="376838" name="Rectangle 6"/>
          <p:cNvSpPr>
            <a:spLocks noChangeArrowheads="1"/>
          </p:cNvSpPr>
          <p:nvPr/>
        </p:nvSpPr>
        <p:spPr bwMode="auto">
          <a:xfrm>
            <a:off x="685800" y="4343400"/>
            <a:ext cx="8077200" cy="1631216"/>
          </a:xfrm>
          <a:prstGeom prst="rect">
            <a:avLst/>
          </a:prstGeom>
          <a:noFill/>
          <a:ln w="50800" algn="ctr">
            <a:noFill/>
            <a:miter lim="800000"/>
            <a:headEnd/>
            <a:tailEnd/>
          </a:ln>
          <a:effectLst/>
        </p:spPr>
        <p:txBody>
          <a:bodyPr>
            <a:spAutoFit/>
          </a:bodyPr>
          <a:lstStyle/>
          <a:p>
            <a:pPr algn="l">
              <a:buFontTx/>
              <a:buChar char="•"/>
            </a:pPr>
            <a:r>
              <a:rPr lang="en-US" altLang="ko-KR" sz="2000" dirty="0"/>
              <a:t> </a:t>
            </a:r>
            <a:r>
              <a:rPr lang="en-US" altLang="zh-CN" sz="2000" dirty="0"/>
              <a:t>BIC overall perform</a:t>
            </a:r>
            <a:r>
              <a:rPr lang="en-US" altLang="ko-KR" sz="2000" dirty="0"/>
              <a:t>s </a:t>
            </a:r>
            <a:r>
              <a:rPr lang="en-US" altLang="zh-CN" sz="2000" dirty="0"/>
              <a:t>very well in</a:t>
            </a:r>
            <a:r>
              <a:rPr lang="en-US" altLang="zh-CN" sz="2000" b="1" dirty="0"/>
              <a:t> </a:t>
            </a:r>
            <a:r>
              <a:rPr lang="en-US" altLang="ko-KR" sz="2000" dirty="0"/>
              <a:t>e</a:t>
            </a:r>
            <a:r>
              <a:rPr lang="en-US" altLang="zh-CN" sz="2000" dirty="0"/>
              <a:t>valuation of </a:t>
            </a:r>
            <a:r>
              <a:rPr lang="en-US" altLang="ko-KR" sz="2000" dirty="0"/>
              <a:t>a</a:t>
            </a:r>
            <a:r>
              <a:rPr lang="en-US" altLang="zh-CN" sz="2000" dirty="0"/>
              <a:t>dvanced TCP </a:t>
            </a:r>
            <a:r>
              <a:rPr lang="en-US" altLang="ko-KR" sz="2000" dirty="0"/>
              <a:t>s</a:t>
            </a:r>
            <a:r>
              <a:rPr lang="en-US" altLang="zh-CN" sz="2000" dirty="0"/>
              <a:t>tacks on </a:t>
            </a:r>
            <a:r>
              <a:rPr lang="en-US" altLang="ko-KR" sz="2000" dirty="0"/>
              <a:t/>
            </a:r>
            <a:br>
              <a:rPr lang="en-US" altLang="ko-KR" sz="2000" dirty="0"/>
            </a:br>
            <a:r>
              <a:rPr lang="en-US" altLang="ko-KR" sz="2000" dirty="0"/>
              <a:t>  f</a:t>
            </a:r>
            <a:r>
              <a:rPr lang="en-US" altLang="zh-CN" sz="2000" dirty="0"/>
              <a:t>ast </a:t>
            </a:r>
            <a:r>
              <a:rPr lang="en-US" altLang="ko-KR" sz="2000" dirty="0"/>
              <a:t>l</a:t>
            </a:r>
            <a:r>
              <a:rPr lang="en-US" altLang="zh-CN" sz="2000" dirty="0"/>
              <a:t>ong-</a:t>
            </a:r>
            <a:r>
              <a:rPr lang="en-US" altLang="ko-KR" sz="2000" dirty="0"/>
              <a:t>d</a:t>
            </a:r>
            <a:r>
              <a:rPr lang="en-US" altLang="zh-CN" sz="2000" dirty="0"/>
              <a:t>istance </a:t>
            </a:r>
            <a:r>
              <a:rPr lang="en-US" altLang="ko-KR" sz="2000" dirty="0" smtClean="0"/>
              <a:t>p</a:t>
            </a:r>
            <a:r>
              <a:rPr lang="en-US" altLang="zh-CN" sz="2000" dirty="0" smtClean="0"/>
              <a:t>roduction.</a:t>
            </a:r>
            <a:endParaRPr lang="en-US" altLang="ko-KR" sz="2000" dirty="0"/>
          </a:p>
          <a:p>
            <a:pPr algn="l">
              <a:buFontTx/>
              <a:buChar char="•"/>
            </a:pPr>
            <a:endParaRPr lang="zh-CN" altLang="en-US" sz="2000" dirty="0"/>
          </a:p>
          <a:p>
            <a:pPr algn="l">
              <a:buFontTx/>
              <a:buChar char="•"/>
            </a:pPr>
            <a:r>
              <a:rPr lang="en-US" altLang="ko-KR" sz="2000" dirty="0"/>
              <a:t> BIC (also HSTCP &amp; STCP) growth function can be still aggressive for TCP</a:t>
            </a:r>
            <a:br>
              <a:rPr lang="en-US" altLang="ko-KR" sz="2000" dirty="0"/>
            </a:br>
            <a:r>
              <a:rPr lang="en-US" altLang="ko-KR" sz="2000" dirty="0"/>
              <a:t>   especially under short RTTs or low speed networks</a:t>
            </a:r>
            <a:r>
              <a:rPr lang="en-US" altLang="ko-KR" sz="2000" dirty="0" smtClean="0"/>
              <a:t>.</a:t>
            </a:r>
            <a:endParaRPr lang="en-US" altLang="ko-KR"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Out of The Box</a:t>
            </a:r>
            <a:endParaRPr lang="en-US" dirty="0"/>
          </a:p>
        </p:txBody>
      </p:sp>
      <p:sp>
        <p:nvSpPr>
          <p:cNvPr id="3" name="Content Placeholder 2"/>
          <p:cNvSpPr>
            <a:spLocks noGrp="1"/>
          </p:cNvSpPr>
          <p:nvPr>
            <p:ph idx="1"/>
          </p:nvPr>
        </p:nvSpPr>
        <p:spPr/>
        <p:txBody>
          <a:bodyPr>
            <a:normAutofit/>
          </a:bodyPr>
          <a:lstStyle/>
          <a:p>
            <a:r>
              <a:rPr lang="en-US" dirty="0" smtClean="0"/>
              <a:t>Make window size growth function independent from RTT.</a:t>
            </a:r>
          </a:p>
          <a:p>
            <a:r>
              <a:rPr lang="en-US" dirty="0" smtClean="0"/>
              <a:t>Use t</a:t>
            </a:r>
            <a:r>
              <a:rPr lang="en-US" altLang="ko-KR" dirty="0" smtClean="0">
                <a:ea typeface="굴림" pitchFamily="34" charset="-127"/>
              </a:rPr>
              <a:t>he elapsed real-time since the last loss event</a:t>
            </a:r>
            <a:r>
              <a:rPr lang="en-US" dirty="0" smtClean="0"/>
              <a:t>.</a:t>
            </a:r>
          </a:p>
          <a:p>
            <a:r>
              <a:rPr lang="en-US" dirty="0" smtClean="0"/>
              <a:t>Goals</a:t>
            </a:r>
          </a:p>
          <a:p>
            <a:pPr lvl="1"/>
            <a:r>
              <a:rPr lang="en-US" dirty="0" smtClean="0"/>
              <a:t>TCP friendly</a:t>
            </a:r>
          </a:p>
          <a:p>
            <a:pPr lvl="1"/>
            <a:r>
              <a:rPr lang="en-US" dirty="0" smtClean="0"/>
              <a:t>RTT fair</a:t>
            </a:r>
          </a:p>
          <a:p>
            <a:pPr lvl="1"/>
            <a:r>
              <a:rPr lang="en-US" dirty="0" smtClean="0"/>
              <a:t>Co-existing flows with different RTTs are treated fairly</a:t>
            </a:r>
          </a:p>
          <a:p>
            <a:pPr lvl="1"/>
            <a:r>
              <a:rPr lang="en-US" dirty="0" smtClean="0"/>
              <a:t>Efficient use of available bandwidth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a:t>
            </a:r>
          </a:p>
          <a:p>
            <a:r>
              <a:rPr lang="en-US" dirty="0" smtClean="0"/>
              <a:t>Why?</a:t>
            </a:r>
          </a:p>
          <a:p>
            <a:r>
              <a:rPr lang="en-US" dirty="0" smtClean="0"/>
              <a:t>How?</a:t>
            </a:r>
          </a:p>
          <a:p>
            <a:r>
              <a:rPr lang="en-US" dirty="0" smtClean="0"/>
              <a:t>Can we do better?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ko-KR" sz="3200" dirty="0" smtClean="0">
                <a:ea typeface="굴림" pitchFamily="34" charset="-127"/>
              </a:rPr>
              <a:t>The CUBIC </a:t>
            </a:r>
            <a:r>
              <a:rPr lang="en-US" altLang="ko-KR" sz="3200" dirty="0">
                <a:ea typeface="굴림" pitchFamily="34" charset="-127"/>
              </a:rPr>
              <a:t>function</a:t>
            </a:r>
            <a:endParaRPr lang="ko-KR" altLang="en-US" sz="3200" dirty="0">
              <a:ea typeface="굴림" pitchFamily="34" charset="-127"/>
            </a:endParaRPr>
          </a:p>
        </p:txBody>
      </p:sp>
      <p:sp>
        <p:nvSpPr>
          <p:cNvPr id="13" name="Slide Number Placeholder 3"/>
          <p:cNvSpPr>
            <a:spLocks noGrp="1"/>
          </p:cNvSpPr>
          <p:nvPr>
            <p:ph type="sldNum" sz="quarter" idx="12"/>
          </p:nvPr>
        </p:nvSpPr>
        <p:spPr/>
        <p:txBody>
          <a:bodyPr/>
          <a:lstStyle/>
          <a:p>
            <a:fld id="{2476F173-8AD9-46C6-925F-F20E170E4D57}" type="slidenum">
              <a:rPr lang="zh-CN" altLang="en-US"/>
              <a:pPr/>
              <a:t>20</a:t>
            </a:fld>
            <a:endParaRPr lang="en-US" altLang="zh-CN" dirty="0"/>
          </a:p>
        </p:txBody>
      </p:sp>
      <p:pic>
        <p:nvPicPr>
          <p:cNvPr id="377860" name="Picture 4"/>
          <p:cNvPicPr>
            <a:picLocks noChangeAspect="1" noChangeArrowheads="1"/>
          </p:cNvPicPr>
          <p:nvPr/>
        </p:nvPicPr>
        <p:blipFill>
          <a:blip r:embed="rId2" cstate="print"/>
          <a:srcRect/>
          <a:stretch>
            <a:fillRect/>
          </a:stretch>
        </p:blipFill>
        <p:spPr bwMode="auto">
          <a:xfrm>
            <a:off x="990600" y="990600"/>
            <a:ext cx="7086600" cy="3657600"/>
          </a:xfrm>
          <a:prstGeom prst="rect">
            <a:avLst/>
          </a:prstGeom>
          <a:noFill/>
          <a:ln w="50800" algn="ctr">
            <a:noFill/>
            <a:miter lim="800000"/>
            <a:headEnd/>
            <a:tailEnd/>
          </a:ln>
          <a:effectLst/>
        </p:spPr>
      </p:pic>
      <p:pic>
        <p:nvPicPr>
          <p:cNvPr id="377864" name="Picture 8"/>
          <p:cNvPicPr>
            <a:picLocks noChangeAspect="1" noChangeArrowheads="1"/>
          </p:cNvPicPr>
          <p:nvPr/>
        </p:nvPicPr>
        <p:blipFill>
          <a:blip r:embed="rId3" cstate="print"/>
          <a:srcRect/>
          <a:stretch>
            <a:fillRect/>
          </a:stretch>
        </p:blipFill>
        <p:spPr bwMode="auto">
          <a:xfrm>
            <a:off x="1066800" y="4953000"/>
            <a:ext cx="3457575" cy="419100"/>
          </a:xfrm>
          <a:prstGeom prst="rect">
            <a:avLst/>
          </a:prstGeom>
          <a:noFill/>
          <a:ln w="50800" algn="ctr">
            <a:noFill/>
            <a:miter lim="800000"/>
            <a:headEnd/>
            <a:tailEnd/>
          </a:ln>
          <a:effectLst/>
        </p:spPr>
      </p:pic>
      <p:pic>
        <p:nvPicPr>
          <p:cNvPr id="377865" name="Picture 9"/>
          <p:cNvPicPr>
            <a:picLocks noChangeAspect="1" noChangeArrowheads="1"/>
          </p:cNvPicPr>
          <p:nvPr/>
        </p:nvPicPr>
        <p:blipFill>
          <a:blip r:embed="rId4" cstate="print"/>
          <a:srcRect/>
          <a:stretch>
            <a:fillRect/>
          </a:stretch>
        </p:blipFill>
        <p:spPr bwMode="auto">
          <a:xfrm>
            <a:off x="5257800" y="4876800"/>
            <a:ext cx="1914525" cy="447675"/>
          </a:xfrm>
          <a:prstGeom prst="rect">
            <a:avLst/>
          </a:prstGeom>
          <a:noFill/>
          <a:ln w="50800" algn="ctr">
            <a:noFill/>
            <a:miter lim="800000"/>
            <a:headEnd/>
            <a:tailEnd/>
          </a:ln>
          <a:effectLst/>
        </p:spPr>
      </p:pic>
      <p:sp>
        <p:nvSpPr>
          <p:cNvPr id="377867" name="Rectangle 11"/>
          <p:cNvSpPr>
            <a:spLocks noChangeArrowheads="1"/>
          </p:cNvSpPr>
          <p:nvPr/>
        </p:nvSpPr>
        <p:spPr bwMode="auto">
          <a:xfrm>
            <a:off x="685800" y="5638800"/>
            <a:ext cx="7543800" cy="671513"/>
          </a:xfrm>
          <a:prstGeom prst="rect">
            <a:avLst/>
          </a:prstGeom>
          <a:noFill/>
          <a:ln w="50800" algn="ctr">
            <a:noFill/>
            <a:miter lim="800000"/>
            <a:headEnd/>
            <a:tailEnd/>
          </a:ln>
          <a:effectLst/>
        </p:spPr>
        <p:txBody>
          <a:bodyPr>
            <a:spAutoFit/>
          </a:bodyPr>
          <a:lstStyle/>
          <a:p>
            <a:pPr algn="l"/>
            <a:r>
              <a:rPr lang="en-US" altLang="ko-KR" dirty="0"/>
              <a:t>where </a:t>
            </a:r>
            <a:r>
              <a:rPr lang="en-US" altLang="ko-KR" b="1" i="1" dirty="0"/>
              <a:t>C </a:t>
            </a:r>
            <a:r>
              <a:rPr lang="en-US" altLang="ko-KR" dirty="0"/>
              <a:t>is a scaling factor, </a:t>
            </a:r>
            <a:r>
              <a:rPr lang="en-US" altLang="ko-KR" sz="2000" b="1" i="1" dirty="0"/>
              <a:t>t</a:t>
            </a:r>
            <a:r>
              <a:rPr lang="en-US" altLang="ko-KR" i="1" dirty="0"/>
              <a:t> </a:t>
            </a:r>
            <a:r>
              <a:rPr lang="en-US" altLang="ko-KR" dirty="0"/>
              <a:t>is the elapsed time from the last window reduction, and </a:t>
            </a:r>
            <a:r>
              <a:rPr lang="en-US" altLang="ko-KR" b="1" i="1" dirty="0"/>
              <a:t>β</a:t>
            </a:r>
            <a:r>
              <a:rPr lang="en-US" altLang="ko-KR" i="1" dirty="0"/>
              <a:t> </a:t>
            </a:r>
            <a:r>
              <a:rPr lang="en-US" altLang="ko-KR" dirty="0"/>
              <a:t>is a constant multiplication decrease factor</a:t>
            </a:r>
          </a:p>
        </p:txBody>
      </p:sp>
      <p:sp>
        <p:nvSpPr>
          <p:cNvPr id="377868" name="Oval 12"/>
          <p:cNvSpPr>
            <a:spLocks noChangeArrowheads="1"/>
          </p:cNvSpPr>
          <p:nvPr/>
        </p:nvSpPr>
        <p:spPr bwMode="auto">
          <a:xfrm>
            <a:off x="2971800" y="2743200"/>
            <a:ext cx="3200400" cy="381000"/>
          </a:xfrm>
          <a:prstGeom prst="ellipse">
            <a:avLst/>
          </a:prstGeom>
          <a:noFill/>
          <a:ln w="28575" algn="ctr">
            <a:solidFill>
              <a:srgbClr val="FF0000"/>
            </a:solidFill>
            <a:round/>
            <a:headEnd/>
            <a:tailEnd/>
          </a:ln>
          <a:effectLst/>
        </p:spPr>
        <p:txBody>
          <a:bodyPr wrap="none" anchor="ctr"/>
          <a:lstStyle/>
          <a:p>
            <a:endParaRPr lang="en-US" dirty="0"/>
          </a:p>
        </p:txBody>
      </p:sp>
      <p:sp>
        <p:nvSpPr>
          <p:cNvPr id="377869" name="Oval 13"/>
          <p:cNvSpPr>
            <a:spLocks noChangeArrowheads="1"/>
          </p:cNvSpPr>
          <p:nvPr/>
        </p:nvSpPr>
        <p:spPr bwMode="auto">
          <a:xfrm rot="-25647964">
            <a:off x="704850" y="3867150"/>
            <a:ext cx="1257300" cy="381000"/>
          </a:xfrm>
          <a:prstGeom prst="ellipse">
            <a:avLst/>
          </a:prstGeom>
          <a:noFill/>
          <a:ln w="28575" algn="ctr">
            <a:solidFill>
              <a:srgbClr val="0033CC"/>
            </a:solidFill>
            <a:round/>
            <a:headEnd/>
            <a:tailEnd/>
          </a:ln>
          <a:effectLst/>
        </p:spPr>
        <p:txBody>
          <a:bodyPr wrap="none" anchor="ctr"/>
          <a:lstStyle/>
          <a:p>
            <a:endParaRPr lang="en-US" dirty="0"/>
          </a:p>
        </p:txBody>
      </p:sp>
      <p:sp>
        <p:nvSpPr>
          <p:cNvPr id="377870" name="Oval 14"/>
          <p:cNvSpPr>
            <a:spLocks noChangeArrowheads="1"/>
          </p:cNvSpPr>
          <p:nvPr/>
        </p:nvSpPr>
        <p:spPr bwMode="auto">
          <a:xfrm rot="-25647964">
            <a:off x="7029450" y="1657350"/>
            <a:ext cx="1257300" cy="381000"/>
          </a:xfrm>
          <a:prstGeom prst="ellipse">
            <a:avLst/>
          </a:prstGeom>
          <a:noFill/>
          <a:ln w="28575" algn="ctr">
            <a:solidFill>
              <a:srgbClr val="0033CC"/>
            </a:solidFill>
            <a:round/>
            <a:headEnd/>
            <a:tailEnd/>
          </a:ln>
          <a:effectLst/>
        </p:spPr>
        <p:txBody>
          <a:bodyPr wrap="none" anchor="ctr"/>
          <a:lstStyle/>
          <a:p>
            <a:endParaRPr lang="en-US" dirty="0"/>
          </a:p>
        </p:txBody>
      </p:sp>
      <p:sp>
        <p:nvSpPr>
          <p:cNvPr id="377871" name="Text Box 15"/>
          <p:cNvSpPr txBox="1">
            <a:spLocks noChangeArrowheads="1"/>
          </p:cNvSpPr>
          <p:nvPr/>
        </p:nvSpPr>
        <p:spPr bwMode="auto">
          <a:xfrm>
            <a:off x="1524000" y="4038600"/>
            <a:ext cx="1098550" cy="366713"/>
          </a:xfrm>
          <a:prstGeom prst="rect">
            <a:avLst/>
          </a:prstGeom>
          <a:noFill/>
          <a:ln w="50800" algn="ctr">
            <a:noFill/>
            <a:miter lim="800000"/>
            <a:headEnd/>
            <a:tailEnd/>
          </a:ln>
          <a:effectLst/>
        </p:spPr>
        <p:txBody>
          <a:bodyPr wrap="none">
            <a:spAutoFit/>
          </a:bodyPr>
          <a:lstStyle/>
          <a:p>
            <a:r>
              <a:rPr lang="en-US" altLang="ko-KR" dirty="0">
                <a:solidFill>
                  <a:srgbClr val="0033CC"/>
                </a:solidFill>
                <a:latin typeface="Times New Roman" pitchFamily="18" charset="0"/>
              </a:rPr>
              <a:t>accelerate</a:t>
            </a:r>
          </a:p>
        </p:txBody>
      </p:sp>
      <p:sp>
        <p:nvSpPr>
          <p:cNvPr id="377872" name="Text Box 16"/>
          <p:cNvSpPr txBox="1">
            <a:spLocks noChangeArrowheads="1"/>
          </p:cNvSpPr>
          <p:nvPr/>
        </p:nvSpPr>
        <p:spPr bwMode="auto">
          <a:xfrm>
            <a:off x="6445250" y="1371600"/>
            <a:ext cx="1098550" cy="366713"/>
          </a:xfrm>
          <a:prstGeom prst="rect">
            <a:avLst/>
          </a:prstGeom>
          <a:noFill/>
          <a:ln w="50800" algn="ctr">
            <a:noFill/>
            <a:miter lim="800000"/>
            <a:headEnd/>
            <a:tailEnd/>
          </a:ln>
          <a:effectLst/>
        </p:spPr>
        <p:txBody>
          <a:bodyPr wrap="none">
            <a:spAutoFit/>
          </a:bodyPr>
          <a:lstStyle/>
          <a:p>
            <a:r>
              <a:rPr lang="en-US" altLang="ko-KR" dirty="0">
                <a:solidFill>
                  <a:srgbClr val="0033CC"/>
                </a:solidFill>
                <a:latin typeface="Times New Roman" pitchFamily="18" charset="0"/>
              </a:rPr>
              <a:t>accelerate</a:t>
            </a:r>
          </a:p>
        </p:txBody>
      </p:sp>
      <p:sp>
        <p:nvSpPr>
          <p:cNvPr id="377873" name="Text Box 17"/>
          <p:cNvSpPr txBox="1">
            <a:spLocks noChangeArrowheads="1"/>
          </p:cNvSpPr>
          <p:nvPr/>
        </p:nvSpPr>
        <p:spPr bwMode="auto">
          <a:xfrm>
            <a:off x="3390900" y="3124200"/>
            <a:ext cx="1181100" cy="366713"/>
          </a:xfrm>
          <a:prstGeom prst="rect">
            <a:avLst/>
          </a:prstGeom>
          <a:noFill/>
          <a:ln w="50800" algn="ctr">
            <a:noFill/>
            <a:miter lim="800000"/>
            <a:headEnd/>
            <a:tailEnd/>
          </a:ln>
          <a:effectLst/>
        </p:spPr>
        <p:txBody>
          <a:bodyPr wrap="none">
            <a:spAutoFit/>
          </a:bodyPr>
          <a:lstStyle/>
          <a:p>
            <a:r>
              <a:rPr lang="en-US" altLang="ko-KR" dirty="0">
                <a:solidFill>
                  <a:srgbClr val="FF0000"/>
                </a:solidFill>
                <a:latin typeface="Times New Roman" pitchFamily="18" charset="0"/>
              </a:rPr>
              <a:t>slow 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78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78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78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78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7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8" grpId="0" animBg="1"/>
      <p:bldP spid="377869" grpId="0" animBg="1"/>
      <p:bldP spid="377870" grpId="0" animBg="1"/>
      <p:bldP spid="377871" grpId="0"/>
      <p:bldP spid="377872" grpId="0"/>
      <p:bldP spid="3778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CUBIC Algorithm</a:t>
            </a:r>
            <a:endParaRPr lang="en-US" dirty="0"/>
          </a:p>
        </p:txBody>
      </p:sp>
      <p:sp>
        <p:nvSpPr>
          <p:cNvPr id="3" name="Content Placeholder 2"/>
          <p:cNvSpPr>
            <a:spLocks noGrp="1"/>
          </p:cNvSpPr>
          <p:nvPr>
            <p:ph idx="1"/>
          </p:nvPr>
        </p:nvSpPr>
        <p:spPr/>
        <p:txBody>
          <a:bodyPr/>
          <a:lstStyle/>
          <a:p>
            <a:r>
              <a:rPr lang="en-US" dirty="0" smtClean="0"/>
              <a:t>If (received ACK &amp;&amp; state == cong avoid)</a:t>
            </a:r>
          </a:p>
          <a:p>
            <a:pPr lvl="1"/>
            <a:r>
              <a:rPr lang="en-US" dirty="0" smtClean="0"/>
              <a:t>Compute W</a:t>
            </a:r>
            <a:r>
              <a:rPr lang="en-US" baseline="-25000" dirty="0" smtClean="0"/>
              <a:t>cubic</a:t>
            </a:r>
            <a:r>
              <a:rPr lang="en-US" dirty="0" smtClean="0"/>
              <a:t>(t+RTT).</a:t>
            </a:r>
          </a:p>
          <a:p>
            <a:pPr lvl="1"/>
            <a:r>
              <a:rPr lang="en-US" dirty="0" smtClean="0"/>
              <a:t>If cwnd &lt; W</a:t>
            </a:r>
            <a:r>
              <a:rPr lang="en-US" baseline="-25000" dirty="0" smtClean="0"/>
              <a:t>TCP  </a:t>
            </a:r>
            <a:endParaRPr lang="en-US" dirty="0" smtClean="0"/>
          </a:p>
          <a:p>
            <a:pPr lvl="2"/>
            <a:r>
              <a:rPr lang="en-US" dirty="0" smtClean="0"/>
              <a:t>CUBIC in TCP mode</a:t>
            </a:r>
            <a:r>
              <a:rPr lang="en-US" baseline="-25000" dirty="0" smtClean="0"/>
              <a:t> </a:t>
            </a:r>
            <a:endParaRPr lang="en-US" dirty="0" smtClean="0"/>
          </a:p>
          <a:p>
            <a:pPr lvl="1"/>
            <a:r>
              <a:rPr lang="en-US" dirty="0" smtClean="0"/>
              <a:t>If cwnd &lt; W</a:t>
            </a:r>
            <a:r>
              <a:rPr lang="en-US" baseline="-25000" dirty="0" smtClean="0"/>
              <a:t>max</a:t>
            </a:r>
            <a:r>
              <a:rPr lang="en-US" dirty="0" smtClean="0"/>
              <a:t>  </a:t>
            </a:r>
          </a:p>
          <a:p>
            <a:pPr lvl="2"/>
            <a:r>
              <a:rPr lang="en-US" dirty="0" smtClean="0"/>
              <a:t>CUBIC  in concave region</a:t>
            </a:r>
          </a:p>
          <a:p>
            <a:pPr lvl="1"/>
            <a:r>
              <a:rPr lang="en-US" dirty="0" smtClean="0"/>
              <a:t>If cwnd &gt; W</a:t>
            </a:r>
            <a:r>
              <a:rPr lang="en-US" baseline="-25000" dirty="0" smtClean="0"/>
              <a:t>max</a:t>
            </a:r>
            <a:r>
              <a:rPr lang="en-US" dirty="0" smtClean="0"/>
              <a:t> </a:t>
            </a:r>
          </a:p>
          <a:p>
            <a:pPr lvl="2"/>
            <a:r>
              <a:rPr lang="en-US" dirty="0" smtClean="0"/>
              <a:t>CUBIC  in convex region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Mode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000" dirty="0" smtClean="0"/>
              <a:t>Detailed derivation of this equation is in Section 3.3 in CUBIC paper</a:t>
            </a:r>
          </a:p>
        </p:txBody>
      </p:sp>
      <p:graphicFrame>
        <p:nvGraphicFramePr>
          <p:cNvPr id="43013" name="Object 5"/>
          <p:cNvGraphicFramePr>
            <a:graphicFrameLocks noChangeAspect="1"/>
          </p:cNvGraphicFramePr>
          <p:nvPr/>
        </p:nvGraphicFramePr>
        <p:xfrm>
          <a:off x="2362200" y="2895600"/>
          <a:ext cx="4192587" cy="836612"/>
        </p:xfrm>
        <a:graphic>
          <a:graphicData uri="http://schemas.openxmlformats.org/presentationml/2006/ole">
            <mc:AlternateContent xmlns:mc="http://schemas.openxmlformats.org/markup-compatibility/2006">
              <mc:Choice xmlns:v="urn:schemas-microsoft-com:vml" Requires="v">
                <p:oleObj spid="_x0000_s43014" name="Equation" r:id="rId3" imgW="2108160" imgH="419040" progId="Equation.3">
                  <p:embed/>
                </p:oleObj>
              </mc:Choice>
              <mc:Fallback>
                <p:oleObj name="Equation" r:id="rId3" imgW="2108160" imgH="419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895600"/>
                        <a:ext cx="4192587"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blinds(horizontal)">
                                      <p:cBhvr>
                                        <p:cTn id="7"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Concave Region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0"/>
            <a:r>
              <a:rPr lang="en-US" sz="2000" dirty="0" smtClean="0">
                <a:solidFill>
                  <a:prstClr val="black"/>
                </a:solidFill>
              </a:rPr>
              <a:t>Detailed derivation of this equation is in Section 3.4 in CUBIC paper</a:t>
            </a:r>
          </a:p>
        </p:txBody>
      </p:sp>
      <p:graphicFrame>
        <p:nvGraphicFramePr>
          <p:cNvPr id="44034" name="Object 2"/>
          <p:cNvGraphicFramePr>
            <a:graphicFrameLocks noChangeAspect="1"/>
          </p:cNvGraphicFramePr>
          <p:nvPr/>
        </p:nvGraphicFramePr>
        <p:xfrm>
          <a:off x="1920875" y="2919413"/>
          <a:ext cx="5075238" cy="787400"/>
        </p:xfrm>
        <a:graphic>
          <a:graphicData uri="http://schemas.openxmlformats.org/presentationml/2006/ole">
            <mc:AlternateContent xmlns:mc="http://schemas.openxmlformats.org/markup-compatibility/2006">
              <mc:Choice xmlns:v="urn:schemas-microsoft-com:vml" Requires="v">
                <p:oleObj spid="_x0000_s44035" name="Equation" r:id="rId3" imgW="2552400" imgH="393480" progId="Equation.3">
                  <p:embed/>
                </p:oleObj>
              </mc:Choice>
              <mc:Fallback>
                <p:oleObj name="Equation" r:id="rId3" imgW="25524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5" y="2919413"/>
                        <a:ext cx="507523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Region</a:t>
            </a:r>
            <a:endParaRPr lang="en-US" dirty="0"/>
          </a:p>
        </p:txBody>
      </p:sp>
      <p:sp>
        <p:nvSpPr>
          <p:cNvPr id="3" name="Content Placeholder 2"/>
          <p:cNvSpPr>
            <a:spLocks noGrp="1"/>
          </p:cNvSpPr>
          <p:nvPr>
            <p:ph idx="1"/>
          </p:nvPr>
        </p:nvSpPr>
        <p:spPr/>
        <p:txBody>
          <a:bodyPr>
            <a:normAutofit/>
          </a:bodyPr>
          <a:lstStyle/>
          <a:p>
            <a:r>
              <a:rPr lang="en-US" dirty="0" smtClean="0"/>
              <a:t>cwnd &gt; Wmax</a:t>
            </a:r>
          </a:p>
          <a:p>
            <a:r>
              <a:rPr lang="en-US" dirty="0" smtClean="0"/>
              <a:t>New bandwidth might be available</a:t>
            </a:r>
          </a:p>
          <a:p>
            <a:r>
              <a:rPr lang="en-US" dirty="0" smtClean="0"/>
              <a:t>Use the same window growth function.</a:t>
            </a:r>
          </a:p>
          <a:p>
            <a:pPr>
              <a:buNone/>
            </a:pPr>
            <a:endParaRPr lang="en-US" dirty="0" smtClean="0"/>
          </a:p>
          <a:p>
            <a:endParaRPr lang="en-US" dirty="0" smtClean="0"/>
          </a:p>
          <a:p>
            <a:endParaRPr lang="en-US" dirty="0" smtClean="0"/>
          </a:p>
          <a:p>
            <a:pPr lvl="0"/>
            <a:r>
              <a:rPr lang="en-US" sz="2000" dirty="0" smtClean="0">
                <a:solidFill>
                  <a:prstClr val="black"/>
                </a:solidFill>
              </a:rPr>
              <a:t>Detailed derivation of this equation is in Section 3.5 in CUBIC paper</a:t>
            </a:r>
          </a:p>
        </p:txBody>
      </p:sp>
      <p:graphicFrame>
        <p:nvGraphicFramePr>
          <p:cNvPr id="44034" name="Object 2"/>
          <p:cNvGraphicFramePr>
            <a:graphicFrameLocks noChangeAspect="1"/>
          </p:cNvGraphicFramePr>
          <p:nvPr/>
        </p:nvGraphicFramePr>
        <p:xfrm>
          <a:off x="1676400" y="3657600"/>
          <a:ext cx="5075238" cy="787400"/>
        </p:xfrm>
        <a:graphic>
          <a:graphicData uri="http://schemas.openxmlformats.org/presentationml/2006/ole">
            <mc:AlternateContent xmlns:mc="http://schemas.openxmlformats.org/markup-compatibility/2006">
              <mc:Choice xmlns:v="urn:schemas-microsoft-com:vml" Requires="v">
                <p:oleObj spid="_x0000_s45059" name="Equation" r:id="rId3" imgW="2552400" imgH="393480" progId="Equation.3">
                  <p:embed/>
                </p:oleObj>
              </mc:Choice>
              <mc:Fallback>
                <p:oleObj name="Equation" r:id="rId3" imgW="25524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657600"/>
                        <a:ext cx="507523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Loss Event</a:t>
            </a:r>
            <a:endParaRPr lang="en-US" dirty="0"/>
          </a:p>
        </p:txBody>
      </p:sp>
      <p:sp>
        <p:nvSpPr>
          <p:cNvPr id="3" name="Content Placeholder 2"/>
          <p:cNvSpPr>
            <a:spLocks noGrp="1"/>
          </p:cNvSpPr>
          <p:nvPr>
            <p:ph idx="1"/>
          </p:nvPr>
        </p:nvSpPr>
        <p:spPr/>
        <p:txBody>
          <a:bodyPr/>
          <a:lstStyle/>
          <a:p>
            <a:r>
              <a:rPr lang="en-US" dirty="0" smtClean="0"/>
              <a:t>If cwnd &lt; Wmax and fast_convergence</a:t>
            </a:r>
          </a:p>
          <a:p>
            <a:pPr lvl="1"/>
            <a:r>
              <a:rPr lang="en-US" dirty="0" smtClean="0"/>
              <a:t>Wmax = cwnd * ((2-</a:t>
            </a:r>
            <a:r>
              <a:rPr lang="el-GR" dirty="0" smtClean="0"/>
              <a:t>β</a:t>
            </a:r>
            <a:r>
              <a:rPr lang="en-US" dirty="0" smtClean="0"/>
              <a:t>)/2)</a:t>
            </a:r>
          </a:p>
          <a:p>
            <a:r>
              <a:rPr lang="en-US" dirty="0" smtClean="0"/>
              <a:t>Else:</a:t>
            </a:r>
          </a:p>
          <a:p>
            <a:pPr lvl="1"/>
            <a:r>
              <a:rPr lang="en-US" dirty="0" smtClean="0"/>
              <a:t>Wmax = cwnd</a:t>
            </a:r>
          </a:p>
          <a:p>
            <a:pPr lvl="1">
              <a:buNone/>
            </a:pPr>
            <a:endParaRPr lang="en-US" dirty="0" smtClean="0"/>
          </a:p>
          <a:p>
            <a:r>
              <a:rPr lang="en-US" dirty="0" smtClean="0"/>
              <a:t>ssthread = cwnd = cwnd*(1-</a:t>
            </a:r>
            <a:r>
              <a:rPr lang="el-GR" dirty="0" smtClean="0"/>
              <a:t>β</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ko-KR" sz="3200" dirty="0" smtClean="0">
                <a:ea typeface="굴림" pitchFamily="34" charset="-127"/>
              </a:rPr>
              <a:t>Testbed </a:t>
            </a:r>
            <a:r>
              <a:rPr lang="en-US" altLang="ko-KR" sz="3200" dirty="0">
                <a:ea typeface="굴림" pitchFamily="34" charset="-127"/>
              </a:rPr>
              <a:t>(Dummynet) Setup</a:t>
            </a:r>
          </a:p>
        </p:txBody>
      </p:sp>
      <p:sp>
        <p:nvSpPr>
          <p:cNvPr id="58" name="Slide Number Placeholder 3"/>
          <p:cNvSpPr>
            <a:spLocks noGrp="1"/>
          </p:cNvSpPr>
          <p:nvPr>
            <p:ph type="sldNum" sz="quarter" idx="12"/>
          </p:nvPr>
        </p:nvSpPr>
        <p:spPr/>
        <p:txBody>
          <a:bodyPr/>
          <a:lstStyle/>
          <a:p>
            <a:fld id="{DA1ADE69-717A-491F-9ED2-B6A888EE9B7B}" type="slidenum">
              <a:rPr lang="zh-CN" altLang="en-US"/>
              <a:pPr/>
              <a:t>26</a:t>
            </a:fld>
            <a:endParaRPr lang="en-US" altLang="zh-CN" dirty="0"/>
          </a:p>
        </p:txBody>
      </p:sp>
      <p:sp>
        <p:nvSpPr>
          <p:cNvPr id="400387" name="Text Box 3"/>
          <p:cNvSpPr txBox="1">
            <a:spLocks noChangeArrowheads="1"/>
          </p:cNvSpPr>
          <p:nvPr/>
        </p:nvSpPr>
        <p:spPr bwMode="auto">
          <a:xfrm>
            <a:off x="3505200" y="4149725"/>
            <a:ext cx="865188" cy="285750"/>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Router 1</a:t>
            </a:r>
          </a:p>
        </p:txBody>
      </p:sp>
      <p:grpSp>
        <p:nvGrpSpPr>
          <p:cNvPr id="2" name="Group 4"/>
          <p:cNvGrpSpPr>
            <a:grpSpLocks/>
          </p:cNvGrpSpPr>
          <p:nvPr/>
        </p:nvGrpSpPr>
        <p:grpSpPr bwMode="auto">
          <a:xfrm>
            <a:off x="3716338" y="3692525"/>
            <a:ext cx="433387" cy="457200"/>
            <a:chOff x="4967" y="2743"/>
            <a:chExt cx="273" cy="270"/>
          </a:xfrm>
        </p:grpSpPr>
        <p:pic>
          <p:nvPicPr>
            <p:cNvPr id="400389" name="Picture 5"/>
            <p:cNvPicPr>
              <a:picLocks noChangeArrowheads="1"/>
            </p:cNvPicPr>
            <p:nvPr/>
          </p:nvPicPr>
          <p:blipFill>
            <a:blip r:embed="rId3" cstate="print"/>
            <a:srcRect/>
            <a:stretch>
              <a:fillRect/>
            </a:stretch>
          </p:blipFill>
          <p:spPr bwMode="auto">
            <a:xfrm>
              <a:off x="4967" y="2743"/>
              <a:ext cx="273" cy="270"/>
            </a:xfrm>
            <a:prstGeom prst="rect">
              <a:avLst/>
            </a:prstGeom>
            <a:noFill/>
            <a:ln w="9525">
              <a:noFill/>
              <a:miter lim="800000"/>
              <a:headEnd/>
              <a:tailEnd/>
            </a:ln>
            <a:effectLst/>
          </p:spPr>
        </p:pic>
        <p:graphicFrame>
          <p:nvGraphicFramePr>
            <p:cNvPr id="400390" name="Object 6"/>
            <p:cNvGraphicFramePr>
              <a:graphicFrameLocks/>
            </p:cNvGraphicFramePr>
            <p:nvPr/>
          </p:nvGraphicFramePr>
          <p:xfrm>
            <a:off x="5029" y="2788"/>
            <a:ext cx="163" cy="117"/>
          </p:xfrm>
          <a:graphic>
            <a:graphicData uri="http://schemas.openxmlformats.org/presentationml/2006/ole">
              <mc:AlternateContent xmlns:mc="http://schemas.openxmlformats.org/markup-compatibility/2006">
                <mc:Choice xmlns:v="urn:schemas-microsoft-com:vml" Requires="v">
                  <p:oleObj spid="_x0000_s46091" name="Image" r:id="rId4" imgW="2653968" imgH="2859160" progId="">
                    <p:embed/>
                  </p:oleObj>
                </mc:Choice>
                <mc:Fallback>
                  <p:oleObj name="Image" r:id="rId4" imgW="2653968" imgH="2859160" progId="">
                    <p:embed/>
                    <p:pic>
                      <p:nvPicPr>
                        <p:cNvPr id="0"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 y="2788"/>
                          <a:ext cx="163" cy="11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pSp>
      <p:sp>
        <p:nvSpPr>
          <p:cNvPr id="400391" name="Text Box 7"/>
          <p:cNvSpPr txBox="1">
            <a:spLocks noChangeArrowheads="1"/>
          </p:cNvSpPr>
          <p:nvPr/>
        </p:nvSpPr>
        <p:spPr bwMode="auto">
          <a:xfrm>
            <a:off x="1525588" y="3082925"/>
            <a:ext cx="895350" cy="285750"/>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Sender 1</a:t>
            </a:r>
          </a:p>
        </p:txBody>
      </p:sp>
      <p:grpSp>
        <p:nvGrpSpPr>
          <p:cNvPr id="3" name="Group 8"/>
          <p:cNvGrpSpPr>
            <a:grpSpLocks/>
          </p:cNvGrpSpPr>
          <p:nvPr/>
        </p:nvGrpSpPr>
        <p:grpSpPr bwMode="auto">
          <a:xfrm>
            <a:off x="1677988" y="2625725"/>
            <a:ext cx="433387" cy="457200"/>
            <a:chOff x="4995" y="3288"/>
            <a:chExt cx="273" cy="270"/>
          </a:xfrm>
        </p:grpSpPr>
        <p:pic>
          <p:nvPicPr>
            <p:cNvPr id="400393" name="Picture 9"/>
            <p:cNvPicPr>
              <a:picLocks noChangeArrowheads="1"/>
            </p:cNvPicPr>
            <p:nvPr/>
          </p:nvPicPr>
          <p:blipFill>
            <a:blip r:embed="rId3" cstate="print"/>
            <a:srcRect/>
            <a:stretch>
              <a:fillRect/>
            </a:stretch>
          </p:blipFill>
          <p:spPr bwMode="auto">
            <a:xfrm>
              <a:off x="4995" y="3288"/>
              <a:ext cx="273" cy="270"/>
            </a:xfrm>
            <a:prstGeom prst="rect">
              <a:avLst/>
            </a:prstGeom>
            <a:noFill/>
            <a:ln w="9525">
              <a:noFill/>
              <a:miter lim="800000"/>
              <a:headEnd/>
              <a:tailEnd/>
            </a:ln>
            <a:effectLst/>
          </p:spPr>
        </p:pic>
        <p:graphicFrame>
          <p:nvGraphicFramePr>
            <p:cNvPr id="400394" name="Object 10"/>
            <p:cNvGraphicFramePr>
              <a:graphicFrameLocks noChangeAspect="1"/>
            </p:cNvGraphicFramePr>
            <p:nvPr/>
          </p:nvGraphicFramePr>
          <p:xfrm>
            <a:off x="5059" y="3335"/>
            <a:ext cx="158" cy="115"/>
          </p:xfrm>
          <a:graphic>
            <a:graphicData uri="http://schemas.openxmlformats.org/presentationml/2006/ole">
              <mc:AlternateContent xmlns:mc="http://schemas.openxmlformats.org/markup-compatibility/2006">
                <mc:Choice xmlns:v="urn:schemas-microsoft-com:vml" Requires="v">
                  <p:oleObj spid="_x0000_s46092" name="Bitmap Image" r:id="rId6" imgW="7057692" imgH="5210399" progId="">
                    <p:embed/>
                  </p:oleObj>
                </mc:Choice>
                <mc:Fallback>
                  <p:oleObj name="Bitmap Image" r:id="rId6" imgW="7057692" imgH="5210399"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9" y="3335"/>
                          <a:ext cx="15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0395" name="Text Box 11"/>
          <p:cNvSpPr txBox="1">
            <a:spLocks noChangeArrowheads="1"/>
          </p:cNvSpPr>
          <p:nvPr/>
        </p:nvSpPr>
        <p:spPr bwMode="auto">
          <a:xfrm>
            <a:off x="1449388" y="4168775"/>
            <a:ext cx="895350" cy="285750"/>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Sender 2</a:t>
            </a:r>
          </a:p>
        </p:txBody>
      </p:sp>
      <p:grpSp>
        <p:nvGrpSpPr>
          <p:cNvPr id="4" name="Group 12"/>
          <p:cNvGrpSpPr>
            <a:grpSpLocks/>
          </p:cNvGrpSpPr>
          <p:nvPr/>
        </p:nvGrpSpPr>
        <p:grpSpPr bwMode="auto">
          <a:xfrm>
            <a:off x="1701800" y="3711575"/>
            <a:ext cx="433388" cy="457200"/>
            <a:chOff x="4995" y="3288"/>
            <a:chExt cx="273" cy="270"/>
          </a:xfrm>
        </p:grpSpPr>
        <p:pic>
          <p:nvPicPr>
            <p:cNvPr id="400397" name="Picture 13"/>
            <p:cNvPicPr>
              <a:picLocks noChangeArrowheads="1"/>
            </p:cNvPicPr>
            <p:nvPr/>
          </p:nvPicPr>
          <p:blipFill>
            <a:blip r:embed="rId3" cstate="print"/>
            <a:srcRect/>
            <a:stretch>
              <a:fillRect/>
            </a:stretch>
          </p:blipFill>
          <p:spPr bwMode="auto">
            <a:xfrm>
              <a:off x="4995" y="3288"/>
              <a:ext cx="273" cy="270"/>
            </a:xfrm>
            <a:prstGeom prst="rect">
              <a:avLst/>
            </a:prstGeom>
            <a:noFill/>
            <a:ln w="9525">
              <a:noFill/>
              <a:miter lim="800000"/>
              <a:headEnd/>
              <a:tailEnd/>
            </a:ln>
            <a:effectLst/>
          </p:spPr>
        </p:pic>
        <p:graphicFrame>
          <p:nvGraphicFramePr>
            <p:cNvPr id="400398" name="Object 14"/>
            <p:cNvGraphicFramePr>
              <a:graphicFrameLocks noChangeAspect="1"/>
            </p:cNvGraphicFramePr>
            <p:nvPr/>
          </p:nvGraphicFramePr>
          <p:xfrm>
            <a:off x="5059" y="3335"/>
            <a:ext cx="158" cy="115"/>
          </p:xfrm>
          <a:graphic>
            <a:graphicData uri="http://schemas.openxmlformats.org/presentationml/2006/ole">
              <mc:AlternateContent xmlns:mc="http://schemas.openxmlformats.org/markup-compatibility/2006">
                <mc:Choice xmlns:v="urn:schemas-microsoft-com:vml" Requires="v">
                  <p:oleObj spid="_x0000_s46093" name="Bitmap Image" r:id="rId8" imgW="7057692" imgH="5210399" progId="">
                    <p:embed/>
                  </p:oleObj>
                </mc:Choice>
                <mc:Fallback>
                  <p:oleObj name="Bitmap Image" r:id="rId8" imgW="7057692" imgH="5210399"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9" y="3335"/>
                          <a:ext cx="15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0399" name="Text Box 15"/>
          <p:cNvSpPr txBox="1">
            <a:spLocks noChangeArrowheads="1"/>
          </p:cNvSpPr>
          <p:nvPr/>
        </p:nvSpPr>
        <p:spPr bwMode="auto">
          <a:xfrm>
            <a:off x="1582738" y="5521325"/>
            <a:ext cx="1770062" cy="498475"/>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Background Traffic</a:t>
            </a:r>
            <a:br>
              <a:rPr lang="en-US" altLang="ko-KR" sz="1400" b="1" dirty="0">
                <a:ea typeface="굴림" pitchFamily="34" charset="-127"/>
              </a:rPr>
            </a:br>
            <a:r>
              <a:rPr lang="en-US" altLang="ko-KR" sz="1400" b="1" dirty="0">
                <a:ea typeface="굴림" pitchFamily="34" charset="-127"/>
              </a:rPr>
              <a:t>Generator 1</a:t>
            </a:r>
          </a:p>
        </p:txBody>
      </p:sp>
      <p:grpSp>
        <p:nvGrpSpPr>
          <p:cNvPr id="5" name="Group 16"/>
          <p:cNvGrpSpPr>
            <a:grpSpLocks/>
          </p:cNvGrpSpPr>
          <p:nvPr/>
        </p:nvGrpSpPr>
        <p:grpSpPr bwMode="auto">
          <a:xfrm>
            <a:off x="1658938" y="5064125"/>
            <a:ext cx="433387" cy="457200"/>
            <a:chOff x="4995" y="3288"/>
            <a:chExt cx="273" cy="270"/>
          </a:xfrm>
        </p:grpSpPr>
        <p:pic>
          <p:nvPicPr>
            <p:cNvPr id="400401" name="Picture 17"/>
            <p:cNvPicPr>
              <a:picLocks noChangeArrowheads="1"/>
            </p:cNvPicPr>
            <p:nvPr/>
          </p:nvPicPr>
          <p:blipFill>
            <a:blip r:embed="rId3" cstate="print"/>
            <a:srcRect/>
            <a:stretch>
              <a:fillRect/>
            </a:stretch>
          </p:blipFill>
          <p:spPr bwMode="auto">
            <a:xfrm>
              <a:off x="4995" y="3288"/>
              <a:ext cx="273" cy="270"/>
            </a:xfrm>
            <a:prstGeom prst="rect">
              <a:avLst/>
            </a:prstGeom>
            <a:noFill/>
            <a:ln w="9525">
              <a:noFill/>
              <a:miter lim="800000"/>
              <a:headEnd/>
              <a:tailEnd/>
            </a:ln>
            <a:effectLst/>
          </p:spPr>
        </p:pic>
        <p:graphicFrame>
          <p:nvGraphicFramePr>
            <p:cNvPr id="400402" name="Object 18"/>
            <p:cNvGraphicFramePr>
              <a:graphicFrameLocks noChangeAspect="1"/>
            </p:cNvGraphicFramePr>
            <p:nvPr/>
          </p:nvGraphicFramePr>
          <p:xfrm>
            <a:off x="5059" y="3335"/>
            <a:ext cx="158" cy="115"/>
          </p:xfrm>
          <a:graphic>
            <a:graphicData uri="http://schemas.openxmlformats.org/presentationml/2006/ole">
              <mc:AlternateContent xmlns:mc="http://schemas.openxmlformats.org/markup-compatibility/2006">
                <mc:Choice xmlns:v="urn:schemas-microsoft-com:vml" Requires="v">
                  <p:oleObj spid="_x0000_s46094" name="Bitmap Image" r:id="rId9" imgW="7057692" imgH="5210399" progId="">
                    <p:embed/>
                  </p:oleObj>
                </mc:Choice>
                <mc:Fallback>
                  <p:oleObj name="Bitmap Image" r:id="rId9" imgW="7057692" imgH="5210399"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9" y="3335"/>
                          <a:ext cx="15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0403" name="Text Box 19"/>
          <p:cNvSpPr txBox="1">
            <a:spLocks noChangeArrowheads="1"/>
          </p:cNvSpPr>
          <p:nvPr/>
        </p:nvSpPr>
        <p:spPr bwMode="auto">
          <a:xfrm>
            <a:off x="5233988" y="4149725"/>
            <a:ext cx="865187" cy="285750"/>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Router 2</a:t>
            </a:r>
          </a:p>
        </p:txBody>
      </p:sp>
      <p:grpSp>
        <p:nvGrpSpPr>
          <p:cNvPr id="6" name="Group 20"/>
          <p:cNvGrpSpPr>
            <a:grpSpLocks/>
          </p:cNvGrpSpPr>
          <p:nvPr/>
        </p:nvGrpSpPr>
        <p:grpSpPr bwMode="auto">
          <a:xfrm>
            <a:off x="5468938" y="3692525"/>
            <a:ext cx="433387" cy="457200"/>
            <a:chOff x="4967" y="2743"/>
            <a:chExt cx="273" cy="270"/>
          </a:xfrm>
        </p:grpSpPr>
        <p:pic>
          <p:nvPicPr>
            <p:cNvPr id="400405" name="Picture 21"/>
            <p:cNvPicPr>
              <a:picLocks noChangeArrowheads="1"/>
            </p:cNvPicPr>
            <p:nvPr/>
          </p:nvPicPr>
          <p:blipFill>
            <a:blip r:embed="rId3" cstate="print"/>
            <a:srcRect/>
            <a:stretch>
              <a:fillRect/>
            </a:stretch>
          </p:blipFill>
          <p:spPr bwMode="auto">
            <a:xfrm>
              <a:off x="4967" y="2743"/>
              <a:ext cx="273" cy="270"/>
            </a:xfrm>
            <a:prstGeom prst="rect">
              <a:avLst/>
            </a:prstGeom>
            <a:noFill/>
            <a:ln w="9525">
              <a:noFill/>
              <a:miter lim="800000"/>
              <a:headEnd/>
              <a:tailEnd/>
            </a:ln>
            <a:effectLst/>
          </p:spPr>
        </p:pic>
        <p:graphicFrame>
          <p:nvGraphicFramePr>
            <p:cNvPr id="400406" name="Object 22"/>
            <p:cNvGraphicFramePr>
              <a:graphicFrameLocks/>
            </p:cNvGraphicFramePr>
            <p:nvPr/>
          </p:nvGraphicFramePr>
          <p:xfrm>
            <a:off x="5029" y="2788"/>
            <a:ext cx="163" cy="117"/>
          </p:xfrm>
          <a:graphic>
            <a:graphicData uri="http://schemas.openxmlformats.org/presentationml/2006/ole">
              <mc:AlternateContent xmlns:mc="http://schemas.openxmlformats.org/markup-compatibility/2006">
                <mc:Choice xmlns:v="urn:schemas-microsoft-com:vml" Requires="v">
                  <p:oleObj spid="_x0000_s46095" name="Image" r:id="rId10" imgW="2653968" imgH="2859160" progId="">
                    <p:embed/>
                  </p:oleObj>
                </mc:Choice>
                <mc:Fallback>
                  <p:oleObj name="Image" r:id="rId10" imgW="2653968" imgH="2859160" progId="">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 y="2788"/>
                          <a:ext cx="163" cy="11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pSp>
      <p:sp>
        <p:nvSpPr>
          <p:cNvPr id="400407" name="Text Box 23"/>
          <p:cNvSpPr txBox="1">
            <a:spLocks noChangeArrowheads="1"/>
          </p:cNvSpPr>
          <p:nvPr/>
        </p:nvSpPr>
        <p:spPr bwMode="auto">
          <a:xfrm>
            <a:off x="6869113" y="3559175"/>
            <a:ext cx="885825" cy="285750"/>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Receiver</a:t>
            </a:r>
          </a:p>
        </p:txBody>
      </p:sp>
      <p:grpSp>
        <p:nvGrpSpPr>
          <p:cNvPr id="7" name="Group 24"/>
          <p:cNvGrpSpPr>
            <a:grpSpLocks/>
          </p:cNvGrpSpPr>
          <p:nvPr/>
        </p:nvGrpSpPr>
        <p:grpSpPr bwMode="auto">
          <a:xfrm>
            <a:off x="6945313" y="3101975"/>
            <a:ext cx="433387" cy="457200"/>
            <a:chOff x="4995" y="3288"/>
            <a:chExt cx="273" cy="270"/>
          </a:xfrm>
        </p:grpSpPr>
        <p:pic>
          <p:nvPicPr>
            <p:cNvPr id="400409" name="Picture 25"/>
            <p:cNvPicPr>
              <a:picLocks noChangeArrowheads="1"/>
            </p:cNvPicPr>
            <p:nvPr/>
          </p:nvPicPr>
          <p:blipFill>
            <a:blip r:embed="rId3" cstate="print"/>
            <a:srcRect/>
            <a:stretch>
              <a:fillRect/>
            </a:stretch>
          </p:blipFill>
          <p:spPr bwMode="auto">
            <a:xfrm>
              <a:off x="4995" y="3288"/>
              <a:ext cx="273" cy="270"/>
            </a:xfrm>
            <a:prstGeom prst="rect">
              <a:avLst/>
            </a:prstGeom>
            <a:noFill/>
            <a:ln w="9525">
              <a:noFill/>
              <a:miter lim="800000"/>
              <a:headEnd/>
              <a:tailEnd/>
            </a:ln>
            <a:effectLst/>
          </p:spPr>
        </p:pic>
        <p:graphicFrame>
          <p:nvGraphicFramePr>
            <p:cNvPr id="400410" name="Object 26"/>
            <p:cNvGraphicFramePr>
              <a:graphicFrameLocks noChangeAspect="1"/>
            </p:cNvGraphicFramePr>
            <p:nvPr/>
          </p:nvGraphicFramePr>
          <p:xfrm>
            <a:off x="5059" y="3335"/>
            <a:ext cx="158" cy="115"/>
          </p:xfrm>
          <a:graphic>
            <a:graphicData uri="http://schemas.openxmlformats.org/presentationml/2006/ole">
              <mc:AlternateContent xmlns:mc="http://schemas.openxmlformats.org/markup-compatibility/2006">
                <mc:Choice xmlns:v="urn:schemas-microsoft-com:vml" Requires="v">
                  <p:oleObj spid="_x0000_s46096" name="Bitmap Image" r:id="rId11" imgW="7057692" imgH="5210399" progId="">
                    <p:embed/>
                  </p:oleObj>
                </mc:Choice>
                <mc:Fallback>
                  <p:oleObj name="Bitmap Image" r:id="rId11" imgW="7057692" imgH="5210399"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9" y="3335"/>
                          <a:ext cx="15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0411" name="Text Box 27"/>
          <p:cNvSpPr txBox="1">
            <a:spLocks noChangeArrowheads="1"/>
          </p:cNvSpPr>
          <p:nvPr/>
        </p:nvSpPr>
        <p:spPr bwMode="auto">
          <a:xfrm>
            <a:off x="6764338" y="5403850"/>
            <a:ext cx="1770062" cy="498475"/>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Background Traffic</a:t>
            </a:r>
            <a:br>
              <a:rPr lang="en-US" altLang="ko-KR" sz="1400" b="1" dirty="0">
                <a:ea typeface="굴림" pitchFamily="34" charset="-127"/>
              </a:rPr>
            </a:br>
            <a:r>
              <a:rPr lang="en-US" altLang="ko-KR" sz="1400" b="1" dirty="0">
                <a:ea typeface="굴림" pitchFamily="34" charset="-127"/>
              </a:rPr>
              <a:t>Generator 2</a:t>
            </a:r>
          </a:p>
        </p:txBody>
      </p:sp>
      <p:grpSp>
        <p:nvGrpSpPr>
          <p:cNvPr id="8" name="Group 28"/>
          <p:cNvGrpSpPr>
            <a:grpSpLocks/>
          </p:cNvGrpSpPr>
          <p:nvPr/>
        </p:nvGrpSpPr>
        <p:grpSpPr bwMode="auto">
          <a:xfrm>
            <a:off x="6840538" y="4946650"/>
            <a:ext cx="433387" cy="457200"/>
            <a:chOff x="4995" y="3288"/>
            <a:chExt cx="273" cy="270"/>
          </a:xfrm>
        </p:grpSpPr>
        <p:pic>
          <p:nvPicPr>
            <p:cNvPr id="400413" name="Picture 29"/>
            <p:cNvPicPr>
              <a:picLocks noChangeArrowheads="1"/>
            </p:cNvPicPr>
            <p:nvPr/>
          </p:nvPicPr>
          <p:blipFill>
            <a:blip r:embed="rId3" cstate="print"/>
            <a:srcRect/>
            <a:stretch>
              <a:fillRect/>
            </a:stretch>
          </p:blipFill>
          <p:spPr bwMode="auto">
            <a:xfrm>
              <a:off x="4995" y="3288"/>
              <a:ext cx="273" cy="270"/>
            </a:xfrm>
            <a:prstGeom prst="rect">
              <a:avLst/>
            </a:prstGeom>
            <a:noFill/>
            <a:ln w="9525">
              <a:noFill/>
              <a:miter lim="800000"/>
              <a:headEnd/>
              <a:tailEnd/>
            </a:ln>
            <a:effectLst/>
          </p:spPr>
        </p:pic>
        <p:graphicFrame>
          <p:nvGraphicFramePr>
            <p:cNvPr id="400414" name="Object 30"/>
            <p:cNvGraphicFramePr>
              <a:graphicFrameLocks noChangeAspect="1"/>
            </p:cNvGraphicFramePr>
            <p:nvPr/>
          </p:nvGraphicFramePr>
          <p:xfrm>
            <a:off x="5059" y="3335"/>
            <a:ext cx="158" cy="115"/>
          </p:xfrm>
          <a:graphic>
            <a:graphicData uri="http://schemas.openxmlformats.org/presentationml/2006/ole">
              <mc:AlternateContent xmlns:mc="http://schemas.openxmlformats.org/markup-compatibility/2006">
                <mc:Choice xmlns:v="urn:schemas-microsoft-com:vml" Requires="v">
                  <p:oleObj spid="_x0000_s46097" name="Bitmap Image" r:id="rId12" imgW="7057692" imgH="5210399" progId="">
                    <p:embed/>
                  </p:oleObj>
                </mc:Choice>
                <mc:Fallback>
                  <p:oleObj name="Bitmap Image" r:id="rId12" imgW="7057692" imgH="5210399"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9" y="3335"/>
                          <a:ext cx="15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0415" name="Text Box 31"/>
          <p:cNvSpPr txBox="1">
            <a:spLocks noChangeArrowheads="1"/>
          </p:cNvSpPr>
          <p:nvPr/>
        </p:nvSpPr>
        <p:spPr bwMode="auto">
          <a:xfrm>
            <a:off x="7289800" y="1349375"/>
            <a:ext cx="896938" cy="285750"/>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FreeBSD</a:t>
            </a:r>
          </a:p>
        </p:txBody>
      </p:sp>
      <p:grpSp>
        <p:nvGrpSpPr>
          <p:cNvPr id="9" name="Group 32"/>
          <p:cNvGrpSpPr>
            <a:grpSpLocks/>
          </p:cNvGrpSpPr>
          <p:nvPr/>
        </p:nvGrpSpPr>
        <p:grpSpPr bwMode="auto">
          <a:xfrm>
            <a:off x="7543800" y="1009650"/>
            <a:ext cx="344488" cy="361950"/>
            <a:chOff x="4967" y="2743"/>
            <a:chExt cx="273" cy="270"/>
          </a:xfrm>
        </p:grpSpPr>
        <p:pic>
          <p:nvPicPr>
            <p:cNvPr id="400417" name="Picture 33"/>
            <p:cNvPicPr>
              <a:picLocks noChangeArrowheads="1"/>
            </p:cNvPicPr>
            <p:nvPr/>
          </p:nvPicPr>
          <p:blipFill>
            <a:blip r:embed="rId3" cstate="print"/>
            <a:srcRect/>
            <a:stretch>
              <a:fillRect/>
            </a:stretch>
          </p:blipFill>
          <p:spPr bwMode="auto">
            <a:xfrm>
              <a:off x="4967" y="2743"/>
              <a:ext cx="273" cy="270"/>
            </a:xfrm>
            <a:prstGeom prst="rect">
              <a:avLst/>
            </a:prstGeom>
            <a:noFill/>
            <a:ln w="9525">
              <a:noFill/>
              <a:miter lim="800000"/>
              <a:headEnd/>
              <a:tailEnd/>
            </a:ln>
            <a:effectLst/>
          </p:spPr>
        </p:pic>
        <p:graphicFrame>
          <p:nvGraphicFramePr>
            <p:cNvPr id="400418" name="Object 34"/>
            <p:cNvGraphicFramePr>
              <a:graphicFrameLocks/>
            </p:cNvGraphicFramePr>
            <p:nvPr/>
          </p:nvGraphicFramePr>
          <p:xfrm>
            <a:off x="5029" y="2788"/>
            <a:ext cx="163" cy="117"/>
          </p:xfrm>
          <a:graphic>
            <a:graphicData uri="http://schemas.openxmlformats.org/presentationml/2006/ole">
              <mc:AlternateContent xmlns:mc="http://schemas.openxmlformats.org/markup-compatibility/2006">
                <mc:Choice xmlns:v="urn:schemas-microsoft-com:vml" Requires="v">
                  <p:oleObj spid="_x0000_s46098" name="Image" r:id="rId13" imgW="2653968" imgH="2859160" progId="">
                    <p:embed/>
                  </p:oleObj>
                </mc:Choice>
                <mc:Fallback>
                  <p:oleObj name="Image" r:id="rId13" imgW="2653968" imgH="2859160" progId="">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 y="2788"/>
                          <a:ext cx="163" cy="11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pSp>
      <p:sp>
        <p:nvSpPr>
          <p:cNvPr id="400419" name="Text Box 35"/>
          <p:cNvSpPr txBox="1">
            <a:spLocks noChangeArrowheads="1"/>
          </p:cNvSpPr>
          <p:nvPr/>
        </p:nvSpPr>
        <p:spPr bwMode="auto">
          <a:xfrm>
            <a:off x="8159750" y="1322388"/>
            <a:ext cx="617538" cy="285750"/>
          </a:xfrm>
          <a:prstGeom prst="rect">
            <a:avLst/>
          </a:prstGeom>
          <a:noFill/>
          <a:ln w="9525">
            <a:noFill/>
            <a:miter lim="800000"/>
            <a:headEnd type="none" w="sm" len="sm"/>
            <a:tailEnd type="none" w="sm" len="sm"/>
          </a:ln>
          <a:effectLst/>
        </p:spPr>
        <p:txBody>
          <a:bodyPr wrap="none" lIns="73025" tIns="36512" rIns="73025" bIns="36512">
            <a:spAutoFit/>
          </a:bodyPr>
          <a:lstStyle/>
          <a:p>
            <a:pPr algn="l" eaLnBrk="0" hangingPunct="0"/>
            <a:r>
              <a:rPr lang="en-US" altLang="ko-KR" sz="1400" b="1" dirty="0">
                <a:ea typeface="굴림" pitchFamily="34" charset="-127"/>
              </a:rPr>
              <a:t>Linux</a:t>
            </a:r>
          </a:p>
        </p:txBody>
      </p:sp>
      <p:grpSp>
        <p:nvGrpSpPr>
          <p:cNvPr id="10" name="Group 36"/>
          <p:cNvGrpSpPr>
            <a:grpSpLocks/>
          </p:cNvGrpSpPr>
          <p:nvPr/>
        </p:nvGrpSpPr>
        <p:grpSpPr bwMode="auto">
          <a:xfrm>
            <a:off x="8229600" y="1009650"/>
            <a:ext cx="342900" cy="361950"/>
            <a:chOff x="4995" y="3288"/>
            <a:chExt cx="273" cy="270"/>
          </a:xfrm>
        </p:grpSpPr>
        <p:pic>
          <p:nvPicPr>
            <p:cNvPr id="400421" name="Picture 37"/>
            <p:cNvPicPr>
              <a:picLocks noChangeArrowheads="1"/>
            </p:cNvPicPr>
            <p:nvPr/>
          </p:nvPicPr>
          <p:blipFill>
            <a:blip r:embed="rId3" cstate="print"/>
            <a:srcRect/>
            <a:stretch>
              <a:fillRect/>
            </a:stretch>
          </p:blipFill>
          <p:spPr bwMode="auto">
            <a:xfrm>
              <a:off x="4995" y="3288"/>
              <a:ext cx="273" cy="270"/>
            </a:xfrm>
            <a:prstGeom prst="rect">
              <a:avLst/>
            </a:prstGeom>
            <a:noFill/>
            <a:ln w="9525">
              <a:noFill/>
              <a:miter lim="800000"/>
              <a:headEnd/>
              <a:tailEnd/>
            </a:ln>
            <a:effectLst/>
          </p:spPr>
        </p:pic>
        <p:graphicFrame>
          <p:nvGraphicFramePr>
            <p:cNvPr id="400422" name="Object 38"/>
            <p:cNvGraphicFramePr>
              <a:graphicFrameLocks noChangeAspect="1"/>
            </p:cNvGraphicFramePr>
            <p:nvPr/>
          </p:nvGraphicFramePr>
          <p:xfrm>
            <a:off x="5059" y="3335"/>
            <a:ext cx="158" cy="115"/>
          </p:xfrm>
          <a:graphic>
            <a:graphicData uri="http://schemas.openxmlformats.org/presentationml/2006/ole">
              <mc:AlternateContent xmlns:mc="http://schemas.openxmlformats.org/markup-compatibility/2006">
                <mc:Choice xmlns:v="urn:schemas-microsoft-com:vml" Requires="v">
                  <p:oleObj spid="_x0000_s46099" name="Bitmap Image" r:id="rId14" imgW="7057692" imgH="5210399" progId="">
                    <p:embed/>
                  </p:oleObj>
                </mc:Choice>
                <mc:Fallback>
                  <p:oleObj name="Bitmap Image" r:id="rId14" imgW="7057692" imgH="5210399"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9" y="3335"/>
                          <a:ext cx="15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0423" name="Line 39"/>
          <p:cNvSpPr>
            <a:spLocks noChangeShapeType="1"/>
          </p:cNvSpPr>
          <p:nvPr/>
        </p:nvSpPr>
        <p:spPr bwMode="auto">
          <a:xfrm flipH="1" flipV="1">
            <a:off x="2268538" y="3006725"/>
            <a:ext cx="1447800" cy="965200"/>
          </a:xfrm>
          <a:prstGeom prst="line">
            <a:avLst/>
          </a:prstGeom>
          <a:noFill/>
          <a:ln w="28575">
            <a:solidFill>
              <a:srgbClr val="008000"/>
            </a:solidFill>
            <a:round/>
            <a:headEnd/>
            <a:tailEnd/>
          </a:ln>
          <a:effectLst/>
        </p:spPr>
        <p:txBody>
          <a:bodyPr wrap="none" lIns="73025" tIns="36512" rIns="73025" bIns="36512" anchor="ctr"/>
          <a:lstStyle/>
          <a:p>
            <a:endParaRPr lang="en-US" dirty="0"/>
          </a:p>
        </p:txBody>
      </p:sp>
      <p:sp>
        <p:nvSpPr>
          <p:cNvPr id="400424" name="Line 40"/>
          <p:cNvSpPr>
            <a:spLocks noChangeShapeType="1"/>
          </p:cNvSpPr>
          <p:nvPr/>
        </p:nvSpPr>
        <p:spPr bwMode="auto">
          <a:xfrm flipH="1" flipV="1">
            <a:off x="2268538" y="3997325"/>
            <a:ext cx="1447800" cy="0"/>
          </a:xfrm>
          <a:prstGeom prst="line">
            <a:avLst/>
          </a:prstGeom>
          <a:noFill/>
          <a:ln w="28575">
            <a:solidFill>
              <a:srgbClr val="008000"/>
            </a:solidFill>
            <a:round/>
            <a:headEnd/>
            <a:tailEnd/>
          </a:ln>
          <a:effectLst/>
        </p:spPr>
        <p:txBody>
          <a:bodyPr wrap="none" lIns="73025" tIns="36512" rIns="73025" bIns="36512" anchor="ctr"/>
          <a:lstStyle/>
          <a:p>
            <a:endParaRPr lang="en-US" dirty="0"/>
          </a:p>
        </p:txBody>
      </p:sp>
      <p:sp>
        <p:nvSpPr>
          <p:cNvPr id="400425" name="Line 41"/>
          <p:cNvSpPr>
            <a:spLocks noChangeShapeType="1"/>
          </p:cNvSpPr>
          <p:nvPr/>
        </p:nvSpPr>
        <p:spPr bwMode="auto">
          <a:xfrm flipH="1">
            <a:off x="2192338" y="4017963"/>
            <a:ext cx="1524000" cy="1122362"/>
          </a:xfrm>
          <a:prstGeom prst="line">
            <a:avLst/>
          </a:prstGeom>
          <a:noFill/>
          <a:ln w="28575">
            <a:solidFill>
              <a:srgbClr val="008000"/>
            </a:solidFill>
            <a:round/>
            <a:headEnd/>
            <a:tailEnd/>
          </a:ln>
          <a:effectLst/>
        </p:spPr>
        <p:txBody>
          <a:bodyPr wrap="none" lIns="73025" tIns="36512" rIns="73025" bIns="36512" anchor="ctr"/>
          <a:lstStyle/>
          <a:p>
            <a:endParaRPr lang="en-US" dirty="0"/>
          </a:p>
        </p:txBody>
      </p:sp>
      <p:sp>
        <p:nvSpPr>
          <p:cNvPr id="400426" name="Line 42"/>
          <p:cNvSpPr>
            <a:spLocks noChangeShapeType="1"/>
          </p:cNvSpPr>
          <p:nvPr/>
        </p:nvSpPr>
        <p:spPr bwMode="auto">
          <a:xfrm flipH="1" flipV="1">
            <a:off x="4173538" y="3997325"/>
            <a:ext cx="1371600" cy="0"/>
          </a:xfrm>
          <a:prstGeom prst="line">
            <a:avLst/>
          </a:prstGeom>
          <a:noFill/>
          <a:ln w="28575">
            <a:solidFill>
              <a:srgbClr val="008000"/>
            </a:solidFill>
            <a:round/>
            <a:headEnd/>
            <a:tailEnd/>
          </a:ln>
          <a:effectLst/>
        </p:spPr>
        <p:txBody>
          <a:bodyPr wrap="none" lIns="73025" tIns="36512" rIns="73025" bIns="36512" anchor="ctr"/>
          <a:lstStyle/>
          <a:p>
            <a:endParaRPr lang="en-US" dirty="0"/>
          </a:p>
        </p:txBody>
      </p:sp>
      <p:sp>
        <p:nvSpPr>
          <p:cNvPr id="400427" name="Line 43"/>
          <p:cNvSpPr>
            <a:spLocks noChangeShapeType="1"/>
          </p:cNvSpPr>
          <p:nvPr/>
        </p:nvSpPr>
        <p:spPr bwMode="auto">
          <a:xfrm flipH="1">
            <a:off x="5926138" y="3540125"/>
            <a:ext cx="990600" cy="457200"/>
          </a:xfrm>
          <a:prstGeom prst="line">
            <a:avLst/>
          </a:prstGeom>
          <a:noFill/>
          <a:ln w="28575">
            <a:solidFill>
              <a:srgbClr val="008000"/>
            </a:solidFill>
            <a:round/>
            <a:headEnd/>
            <a:tailEnd/>
          </a:ln>
          <a:effectLst/>
        </p:spPr>
        <p:txBody>
          <a:bodyPr wrap="none" lIns="73025" tIns="36512" rIns="73025" bIns="36512" anchor="ctr"/>
          <a:lstStyle/>
          <a:p>
            <a:endParaRPr lang="en-US" dirty="0"/>
          </a:p>
        </p:txBody>
      </p:sp>
      <p:sp>
        <p:nvSpPr>
          <p:cNvPr id="400428" name="Line 44"/>
          <p:cNvSpPr>
            <a:spLocks noChangeShapeType="1"/>
          </p:cNvSpPr>
          <p:nvPr/>
        </p:nvSpPr>
        <p:spPr bwMode="auto">
          <a:xfrm flipH="1" flipV="1">
            <a:off x="5926138" y="4073525"/>
            <a:ext cx="990600" cy="838200"/>
          </a:xfrm>
          <a:prstGeom prst="line">
            <a:avLst/>
          </a:prstGeom>
          <a:noFill/>
          <a:ln w="28575">
            <a:solidFill>
              <a:srgbClr val="008000"/>
            </a:solidFill>
            <a:round/>
            <a:headEnd/>
            <a:tailEnd/>
          </a:ln>
          <a:effectLst/>
        </p:spPr>
        <p:txBody>
          <a:bodyPr wrap="none" lIns="73025" tIns="36512" rIns="73025" bIns="36512" anchor="ctr"/>
          <a:lstStyle/>
          <a:p>
            <a:endParaRPr lang="en-US" dirty="0"/>
          </a:p>
        </p:txBody>
      </p:sp>
      <p:sp>
        <p:nvSpPr>
          <p:cNvPr id="400430" name="Rectangle 46"/>
          <p:cNvSpPr>
            <a:spLocks noChangeArrowheads="1"/>
          </p:cNvSpPr>
          <p:nvPr/>
        </p:nvSpPr>
        <p:spPr bwMode="auto">
          <a:xfrm>
            <a:off x="3124200" y="2971800"/>
            <a:ext cx="1235075" cy="568325"/>
          </a:xfrm>
          <a:prstGeom prst="rect">
            <a:avLst/>
          </a:prstGeom>
          <a:solidFill>
            <a:srgbClr val="FFFFCC"/>
          </a:solidFill>
          <a:ln w="12700" algn="ctr">
            <a:noFill/>
            <a:miter lim="800000"/>
            <a:headEnd/>
            <a:tailEnd/>
          </a:ln>
          <a:effectLst/>
        </p:spPr>
        <p:txBody>
          <a:bodyPr wrap="none" anchor="ctr"/>
          <a:lstStyle/>
          <a:p>
            <a:r>
              <a:rPr lang="en-US" altLang="ko-KR" sz="1400" dirty="0"/>
              <a:t>Bottleneck Point </a:t>
            </a:r>
            <a:br>
              <a:rPr lang="en-US" altLang="ko-KR" sz="1400" dirty="0"/>
            </a:br>
            <a:r>
              <a:rPr lang="en-US" altLang="ko-KR" sz="1400" dirty="0"/>
              <a:t>: 800 Mbps</a:t>
            </a:r>
          </a:p>
        </p:txBody>
      </p:sp>
      <p:sp>
        <p:nvSpPr>
          <p:cNvPr id="400431" name="Rectangle 47"/>
          <p:cNvSpPr>
            <a:spLocks noChangeArrowheads="1"/>
          </p:cNvSpPr>
          <p:nvPr/>
        </p:nvSpPr>
        <p:spPr bwMode="auto">
          <a:xfrm>
            <a:off x="4648200" y="2362200"/>
            <a:ext cx="2151063" cy="1177925"/>
          </a:xfrm>
          <a:prstGeom prst="rect">
            <a:avLst/>
          </a:prstGeom>
          <a:solidFill>
            <a:srgbClr val="FFFFCC"/>
          </a:solidFill>
          <a:ln w="12700" algn="ctr">
            <a:noFill/>
            <a:miter lim="800000"/>
            <a:headEnd/>
            <a:tailEnd/>
          </a:ln>
          <a:effectLst/>
        </p:spPr>
        <p:txBody>
          <a:bodyPr wrap="none" anchor="ctr"/>
          <a:lstStyle/>
          <a:p>
            <a:r>
              <a:rPr lang="en-US" altLang="ko-KR" sz="1400" dirty="0"/>
              <a:t>Setting RTT for each path </a:t>
            </a:r>
            <a:br>
              <a:rPr lang="en-US" altLang="ko-KR" sz="1400" dirty="0"/>
            </a:br>
            <a:r>
              <a:rPr lang="en-US" altLang="ko-KR" sz="1400" dirty="0"/>
              <a:t>between Senders and Receiver</a:t>
            </a:r>
          </a:p>
          <a:p>
            <a:endParaRPr lang="en-US" altLang="ko-KR" sz="1400" dirty="0"/>
          </a:p>
          <a:p>
            <a:r>
              <a:rPr lang="en-US" altLang="ko-KR" sz="1400" dirty="0"/>
              <a:t>RTT for </a:t>
            </a:r>
            <a:r>
              <a:rPr lang="en-US" altLang="ko-KR" sz="1400" dirty="0">
                <a:ea typeface="굴림" pitchFamily="34" charset="-127"/>
              </a:rPr>
              <a:t>B</a:t>
            </a:r>
            <a:r>
              <a:rPr lang="en-US" altLang="ko-KR" sz="1400" dirty="0"/>
              <a:t>ackground Traffic : </a:t>
            </a:r>
            <a:br>
              <a:rPr lang="en-US" altLang="ko-KR" sz="1400" dirty="0"/>
            </a:br>
            <a:r>
              <a:rPr lang="en-US" altLang="ko-KR" sz="1400" dirty="0"/>
              <a:t>Exponential Distribution</a:t>
            </a:r>
            <a:br>
              <a:rPr lang="en-US" altLang="ko-KR" sz="1400" dirty="0"/>
            </a:br>
            <a:r>
              <a:rPr lang="en-US" altLang="ko-KR" sz="1400" dirty="0"/>
              <a:t> (Next Slide)</a:t>
            </a:r>
          </a:p>
        </p:txBody>
      </p:sp>
      <p:sp>
        <p:nvSpPr>
          <p:cNvPr id="400432" name="Line 48"/>
          <p:cNvSpPr>
            <a:spLocks noChangeShapeType="1"/>
          </p:cNvSpPr>
          <p:nvPr/>
        </p:nvSpPr>
        <p:spPr bwMode="auto">
          <a:xfrm flipH="1" flipV="1">
            <a:off x="6477000" y="1295400"/>
            <a:ext cx="685800" cy="0"/>
          </a:xfrm>
          <a:prstGeom prst="line">
            <a:avLst/>
          </a:prstGeom>
          <a:noFill/>
          <a:ln w="28575">
            <a:solidFill>
              <a:srgbClr val="008000"/>
            </a:solidFill>
            <a:round/>
            <a:headEnd/>
            <a:tailEnd/>
          </a:ln>
          <a:effectLst/>
        </p:spPr>
        <p:txBody>
          <a:bodyPr wrap="none" lIns="73025" tIns="36512" rIns="73025" bIns="36512" anchor="ctr"/>
          <a:lstStyle/>
          <a:p>
            <a:endParaRPr lang="en-US" dirty="0"/>
          </a:p>
        </p:txBody>
      </p:sp>
      <p:sp>
        <p:nvSpPr>
          <p:cNvPr id="400433" name="Text Box 49"/>
          <p:cNvSpPr txBox="1">
            <a:spLocks noChangeArrowheads="1"/>
          </p:cNvSpPr>
          <p:nvPr/>
        </p:nvSpPr>
        <p:spPr bwMode="auto">
          <a:xfrm>
            <a:off x="6259513" y="1320800"/>
            <a:ext cx="1138237" cy="304800"/>
          </a:xfrm>
          <a:prstGeom prst="rect">
            <a:avLst/>
          </a:prstGeom>
          <a:noFill/>
          <a:ln w="50800" algn="ctr">
            <a:noFill/>
            <a:miter lim="800000"/>
            <a:headEnd/>
            <a:tailEnd/>
          </a:ln>
          <a:effectLst/>
        </p:spPr>
        <p:txBody>
          <a:bodyPr wrap="none">
            <a:spAutoFit/>
          </a:bodyPr>
          <a:lstStyle/>
          <a:p>
            <a:r>
              <a:rPr lang="en-US" altLang="ko-KR" sz="1400" b="1" dirty="0"/>
              <a:t>1 Gbps link</a:t>
            </a:r>
          </a:p>
        </p:txBody>
      </p:sp>
      <p:grpSp>
        <p:nvGrpSpPr>
          <p:cNvPr id="11" name="Group 50"/>
          <p:cNvGrpSpPr>
            <a:grpSpLocks/>
          </p:cNvGrpSpPr>
          <p:nvPr/>
        </p:nvGrpSpPr>
        <p:grpSpPr bwMode="auto">
          <a:xfrm>
            <a:off x="1371600" y="4581525"/>
            <a:ext cx="7408863" cy="1895475"/>
            <a:chOff x="768" y="2886"/>
            <a:chExt cx="4667" cy="1194"/>
          </a:xfrm>
        </p:grpSpPr>
        <p:sp>
          <p:nvSpPr>
            <p:cNvPr id="400435" name="Freeform 51"/>
            <p:cNvSpPr>
              <a:spLocks/>
            </p:cNvSpPr>
            <p:nvPr/>
          </p:nvSpPr>
          <p:spPr bwMode="auto">
            <a:xfrm>
              <a:off x="1525" y="2886"/>
              <a:ext cx="2640" cy="352"/>
            </a:xfrm>
            <a:custGeom>
              <a:avLst/>
              <a:gdLst/>
              <a:ahLst/>
              <a:cxnLst>
                <a:cxn ang="0">
                  <a:pos x="0" y="592"/>
                </a:cxn>
                <a:cxn ang="0">
                  <a:pos x="672" y="112"/>
                </a:cxn>
                <a:cxn ang="0">
                  <a:pos x="1968" y="64"/>
                </a:cxn>
                <a:cxn ang="0">
                  <a:pos x="2640" y="496"/>
                </a:cxn>
              </a:cxnLst>
              <a:rect l="0" t="0" r="r" b="b"/>
              <a:pathLst>
                <a:path w="2640" h="592">
                  <a:moveTo>
                    <a:pt x="0" y="592"/>
                  </a:moveTo>
                  <a:cubicBezTo>
                    <a:pt x="172" y="396"/>
                    <a:pt x="344" y="200"/>
                    <a:pt x="672" y="112"/>
                  </a:cubicBezTo>
                  <a:cubicBezTo>
                    <a:pt x="1000" y="24"/>
                    <a:pt x="1640" y="0"/>
                    <a:pt x="1968" y="64"/>
                  </a:cubicBezTo>
                  <a:cubicBezTo>
                    <a:pt x="2296" y="128"/>
                    <a:pt x="2468" y="312"/>
                    <a:pt x="2640" y="496"/>
                  </a:cubicBezTo>
                </a:path>
              </a:pathLst>
            </a:custGeom>
            <a:noFill/>
            <a:ln w="50800" cap="flat" cmpd="sng">
              <a:solidFill>
                <a:srgbClr val="FF6600"/>
              </a:solidFill>
              <a:prstDash val="solid"/>
              <a:round/>
              <a:headEnd type="triangle" w="med" len="med"/>
              <a:tailEnd type="triangle" w="med" len="med"/>
            </a:ln>
            <a:effectLst/>
          </p:spPr>
          <p:txBody>
            <a:bodyPr/>
            <a:lstStyle/>
            <a:p>
              <a:endParaRPr lang="en-US" dirty="0"/>
            </a:p>
          </p:txBody>
        </p:sp>
        <p:sp>
          <p:nvSpPr>
            <p:cNvPr id="400436" name="Rectangle 52"/>
            <p:cNvSpPr>
              <a:spLocks noChangeArrowheads="1"/>
            </p:cNvSpPr>
            <p:nvPr/>
          </p:nvSpPr>
          <p:spPr bwMode="auto">
            <a:xfrm>
              <a:off x="768" y="3792"/>
              <a:ext cx="1355" cy="288"/>
            </a:xfrm>
            <a:prstGeom prst="rect">
              <a:avLst/>
            </a:prstGeom>
            <a:solidFill>
              <a:srgbClr val="FFFFCC"/>
            </a:solidFill>
            <a:ln w="12700" algn="ctr">
              <a:noFill/>
              <a:miter lim="800000"/>
              <a:headEnd/>
              <a:tailEnd/>
            </a:ln>
            <a:effectLst/>
          </p:spPr>
          <p:txBody>
            <a:bodyPr wrap="none" anchor="ctr"/>
            <a:lstStyle/>
            <a:p>
              <a:r>
                <a:rPr lang="en-US" altLang="ko-KR" sz="1400" dirty="0"/>
                <a:t>Background Traffic Generation </a:t>
              </a:r>
            </a:p>
            <a:p>
              <a:r>
                <a:rPr lang="en-US" altLang="ko-KR" sz="1400" dirty="0"/>
                <a:t>(Next Slide)</a:t>
              </a:r>
            </a:p>
          </p:txBody>
        </p:sp>
        <p:sp>
          <p:nvSpPr>
            <p:cNvPr id="400437" name="Rectangle 53"/>
            <p:cNvSpPr>
              <a:spLocks noChangeArrowheads="1"/>
            </p:cNvSpPr>
            <p:nvPr/>
          </p:nvSpPr>
          <p:spPr bwMode="auto">
            <a:xfrm>
              <a:off x="4128" y="3696"/>
              <a:ext cx="1307" cy="288"/>
            </a:xfrm>
            <a:prstGeom prst="rect">
              <a:avLst/>
            </a:prstGeom>
            <a:solidFill>
              <a:srgbClr val="FFFFCC"/>
            </a:solidFill>
            <a:ln w="12700" algn="ctr">
              <a:noFill/>
              <a:miter lim="800000"/>
              <a:headEnd/>
              <a:tailEnd/>
            </a:ln>
            <a:effectLst/>
          </p:spPr>
          <p:txBody>
            <a:bodyPr wrap="none" anchor="ctr"/>
            <a:lstStyle/>
            <a:p>
              <a:r>
                <a:rPr lang="en-US" altLang="ko-KR" sz="1400" dirty="0"/>
                <a:t>Background Traffic Generation </a:t>
              </a:r>
            </a:p>
            <a:p>
              <a:r>
                <a:rPr lang="en-US" altLang="ko-KR" sz="1400" dirty="0"/>
                <a:t>(Next Slide)</a:t>
              </a:r>
            </a:p>
          </p:txBody>
        </p:sp>
      </p:grpSp>
      <p:grpSp>
        <p:nvGrpSpPr>
          <p:cNvPr id="12" name="Group 54"/>
          <p:cNvGrpSpPr>
            <a:grpSpLocks/>
          </p:cNvGrpSpPr>
          <p:nvPr/>
        </p:nvGrpSpPr>
        <p:grpSpPr bwMode="auto">
          <a:xfrm>
            <a:off x="457200" y="1905000"/>
            <a:ext cx="6459538" cy="2320925"/>
            <a:chOff x="192" y="1200"/>
            <a:chExt cx="4069" cy="1462"/>
          </a:xfrm>
        </p:grpSpPr>
        <p:sp>
          <p:nvSpPr>
            <p:cNvPr id="400439" name="Freeform 55"/>
            <p:cNvSpPr>
              <a:spLocks/>
            </p:cNvSpPr>
            <p:nvPr/>
          </p:nvSpPr>
          <p:spPr bwMode="auto">
            <a:xfrm>
              <a:off x="1477" y="2278"/>
              <a:ext cx="2784" cy="384"/>
            </a:xfrm>
            <a:custGeom>
              <a:avLst/>
              <a:gdLst/>
              <a:ahLst/>
              <a:cxnLst>
                <a:cxn ang="0">
                  <a:pos x="0" y="576"/>
                </a:cxn>
                <a:cxn ang="0">
                  <a:pos x="2208" y="576"/>
                </a:cxn>
                <a:cxn ang="0">
                  <a:pos x="3216" y="0"/>
                </a:cxn>
              </a:cxnLst>
              <a:rect l="0" t="0" r="r" b="b"/>
              <a:pathLst>
                <a:path w="3216" h="672">
                  <a:moveTo>
                    <a:pt x="0" y="576"/>
                  </a:moveTo>
                  <a:cubicBezTo>
                    <a:pt x="836" y="624"/>
                    <a:pt x="1672" y="672"/>
                    <a:pt x="2208" y="576"/>
                  </a:cubicBezTo>
                  <a:cubicBezTo>
                    <a:pt x="2744" y="480"/>
                    <a:pt x="2980" y="240"/>
                    <a:pt x="3216" y="0"/>
                  </a:cubicBezTo>
                </a:path>
              </a:pathLst>
            </a:custGeom>
            <a:noFill/>
            <a:ln w="50800" cap="flat" cmpd="sng">
              <a:solidFill>
                <a:srgbClr val="0066FF"/>
              </a:solidFill>
              <a:prstDash val="solid"/>
              <a:round/>
              <a:headEnd type="none" w="med" len="med"/>
              <a:tailEnd type="triangle" w="med" len="med"/>
            </a:ln>
            <a:effectLst/>
          </p:spPr>
          <p:txBody>
            <a:bodyPr/>
            <a:lstStyle/>
            <a:p>
              <a:endParaRPr lang="en-US" dirty="0"/>
            </a:p>
          </p:txBody>
        </p:sp>
        <p:sp>
          <p:nvSpPr>
            <p:cNvPr id="400440" name="Freeform 56"/>
            <p:cNvSpPr>
              <a:spLocks/>
            </p:cNvSpPr>
            <p:nvPr/>
          </p:nvSpPr>
          <p:spPr bwMode="auto">
            <a:xfrm rot="-180767">
              <a:off x="1476" y="1988"/>
              <a:ext cx="2736" cy="456"/>
            </a:xfrm>
            <a:custGeom>
              <a:avLst/>
              <a:gdLst/>
              <a:ahLst/>
              <a:cxnLst>
                <a:cxn ang="0">
                  <a:pos x="0" y="0"/>
                </a:cxn>
                <a:cxn ang="0">
                  <a:pos x="768" y="528"/>
                </a:cxn>
                <a:cxn ang="0">
                  <a:pos x="1968" y="624"/>
                </a:cxn>
                <a:cxn ang="0">
                  <a:pos x="2736" y="384"/>
                </a:cxn>
              </a:cxnLst>
              <a:rect l="0" t="0" r="r" b="b"/>
              <a:pathLst>
                <a:path w="2736" h="648">
                  <a:moveTo>
                    <a:pt x="0" y="0"/>
                  </a:moveTo>
                  <a:cubicBezTo>
                    <a:pt x="220" y="212"/>
                    <a:pt x="440" y="424"/>
                    <a:pt x="768" y="528"/>
                  </a:cubicBezTo>
                  <a:cubicBezTo>
                    <a:pt x="1096" y="632"/>
                    <a:pt x="1640" y="648"/>
                    <a:pt x="1968" y="624"/>
                  </a:cubicBezTo>
                  <a:cubicBezTo>
                    <a:pt x="2296" y="600"/>
                    <a:pt x="2516" y="492"/>
                    <a:pt x="2736" y="384"/>
                  </a:cubicBezTo>
                </a:path>
              </a:pathLst>
            </a:custGeom>
            <a:noFill/>
            <a:ln w="50800" cap="flat" cmpd="sng">
              <a:solidFill>
                <a:srgbClr val="0066FF"/>
              </a:solidFill>
              <a:prstDash val="solid"/>
              <a:round/>
              <a:headEnd type="none" w="med" len="med"/>
              <a:tailEnd type="triangle" w="med" len="med"/>
            </a:ln>
            <a:effectLst/>
          </p:spPr>
          <p:txBody>
            <a:bodyPr/>
            <a:lstStyle/>
            <a:p>
              <a:endParaRPr lang="en-US" dirty="0"/>
            </a:p>
          </p:txBody>
        </p:sp>
        <p:sp>
          <p:nvSpPr>
            <p:cNvPr id="400441" name="Rectangle 57"/>
            <p:cNvSpPr>
              <a:spLocks noChangeArrowheads="1"/>
            </p:cNvSpPr>
            <p:nvPr/>
          </p:nvSpPr>
          <p:spPr bwMode="auto">
            <a:xfrm>
              <a:off x="192" y="1200"/>
              <a:ext cx="1200" cy="384"/>
            </a:xfrm>
            <a:prstGeom prst="rect">
              <a:avLst/>
            </a:prstGeom>
            <a:solidFill>
              <a:srgbClr val="FFFFCC"/>
            </a:solidFill>
            <a:ln w="12700" algn="ctr">
              <a:noFill/>
              <a:miter lim="800000"/>
              <a:headEnd/>
              <a:tailEnd/>
            </a:ln>
            <a:effectLst/>
          </p:spPr>
          <p:txBody>
            <a:bodyPr wrap="none" anchor="ctr"/>
            <a:lstStyle/>
            <a:p>
              <a:r>
                <a:rPr lang="en-US" altLang="ko-KR" sz="1400" dirty="0"/>
                <a:t>High-Speed TCP Variants :</a:t>
              </a:r>
            </a:p>
            <a:p>
              <a:r>
                <a:rPr lang="en-US" altLang="ko-KR" sz="1400" dirty="0"/>
                <a:t>e.g. CUBIC, BIC, </a:t>
              </a:r>
              <a:br>
                <a:rPr lang="en-US" altLang="ko-KR" sz="1400" dirty="0"/>
              </a:br>
              <a:r>
                <a:rPr lang="en-US" altLang="ko-KR" sz="1400" dirty="0"/>
                <a:t>FAST, HSTCP, STCP</a:t>
              </a:r>
            </a:p>
          </p:txBody>
        </p:sp>
        <p:sp>
          <p:nvSpPr>
            <p:cNvPr id="400442" name="Rectangle 58"/>
            <p:cNvSpPr>
              <a:spLocks noChangeArrowheads="1"/>
            </p:cNvSpPr>
            <p:nvPr/>
          </p:nvSpPr>
          <p:spPr bwMode="auto">
            <a:xfrm>
              <a:off x="192" y="2256"/>
              <a:ext cx="757" cy="336"/>
            </a:xfrm>
            <a:prstGeom prst="rect">
              <a:avLst/>
            </a:prstGeom>
            <a:solidFill>
              <a:srgbClr val="FFFFCC"/>
            </a:solidFill>
            <a:ln w="12700" algn="ctr">
              <a:noFill/>
              <a:miter lim="800000"/>
              <a:headEnd/>
              <a:tailEnd/>
            </a:ln>
            <a:effectLst/>
          </p:spPr>
          <p:txBody>
            <a:bodyPr wrap="none" anchor="ctr"/>
            <a:lstStyle/>
            <a:p>
              <a:r>
                <a:rPr lang="en-US" altLang="ko-KR" sz="1400" dirty="0"/>
                <a:t>High-Speed TCP</a:t>
              </a:r>
            </a:p>
            <a:p>
              <a:r>
                <a:rPr lang="en-US" altLang="ko-KR" sz="1400" dirty="0"/>
                <a:t>or TCP SACK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696842DC-EA09-4FC2-83E1-A373FA3062A8}" type="slidenum">
              <a:rPr lang="zh-CN" altLang="en-US"/>
              <a:pPr/>
              <a:t>27</a:t>
            </a:fld>
            <a:endParaRPr lang="en-US" altLang="zh-CN" dirty="0"/>
          </a:p>
        </p:txBody>
      </p:sp>
      <p:graphicFrame>
        <p:nvGraphicFramePr>
          <p:cNvPr id="404482" name="Object 2"/>
          <p:cNvGraphicFramePr>
            <a:graphicFrameLocks/>
          </p:cNvGraphicFramePr>
          <p:nvPr/>
        </p:nvGraphicFramePr>
        <p:xfrm>
          <a:off x="1143000" y="2212975"/>
          <a:ext cx="6837363" cy="3959225"/>
        </p:xfrm>
        <a:graphic>
          <a:graphicData uri="http://schemas.openxmlformats.org/presentationml/2006/ole">
            <mc:AlternateContent xmlns:mc="http://schemas.openxmlformats.org/markup-compatibility/2006">
              <mc:Choice xmlns:v="urn:schemas-microsoft-com:vml" Requires="v">
                <p:oleObj spid="_x0000_s47107" name="차트" r:id="rId4" imgW="5219621" imgH="3057609" progId="Excel.Sheet.8">
                  <p:embed/>
                </p:oleObj>
              </mc:Choice>
              <mc:Fallback>
                <p:oleObj name="차트" r:id="rId4" imgW="5219621" imgH="3057609" progId="Excel.Sheet.8">
                  <p:embed/>
                  <p:pic>
                    <p:nvPicPr>
                      <p:cNvPr id="0"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212975"/>
                        <a:ext cx="6837363"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4483" name="Rectangle 3"/>
          <p:cNvSpPr>
            <a:spLocks noChangeArrowheads="1"/>
          </p:cNvSpPr>
          <p:nvPr/>
        </p:nvSpPr>
        <p:spPr bwMode="auto">
          <a:xfrm>
            <a:off x="2133600" y="1981200"/>
            <a:ext cx="4343400" cy="381000"/>
          </a:xfrm>
          <a:prstGeom prst="rect">
            <a:avLst/>
          </a:prstGeom>
          <a:solidFill>
            <a:srgbClr val="FFFF66"/>
          </a:solidFill>
          <a:ln w="50800" algn="ctr">
            <a:noFill/>
            <a:miter lim="800000"/>
            <a:headEnd/>
            <a:tailEnd/>
          </a:ln>
          <a:effectLst/>
        </p:spPr>
        <p:txBody>
          <a:bodyPr wrap="none" anchor="ctr"/>
          <a:lstStyle/>
          <a:p>
            <a:endParaRPr lang="en-US" dirty="0"/>
          </a:p>
        </p:txBody>
      </p:sp>
      <p:sp>
        <p:nvSpPr>
          <p:cNvPr id="404485" name="Text Box 5"/>
          <p:cNvSpPr txBox="1">
            <a:spLocks noChangeArrowheads="1"/>
          </p:cNvSpPr>
          <p:nvPr/>
        </p:nvSpPr>
        <p:spPr bwMode="auto">
          <a:xfrm>
            <a:off x="2921000" y="6019800"/>
            <a:ext cx="2870200" cy="304800"/>
          </a:xfrm>
          <a:prstGeom prst="rect">
            <a:avLst/>
          </a:prstGeom>
          <a:noFill/>
          <a:ln w="50800" algn="ctr">
            <a:noFill/>
            <a:miter lim="800000"/>
            <a:headEnd/>
            <a:tailEnd/>
          </a:ln>
          <a:effectLst/>
        </p:spPr>
        <p:txBody>
          <a:bodyPr wrap="none">
            <a:spAutoFit/>
          </a:bodyPr>
          <a:lstStyle/>
          <a:p>
            <a:r>
              <a:rPr lang="en-US" altLang="ko-KR" sz="1400" dirty="0">
                <a:latin typeface="Times New Roman" pitchFamily="18" charset="0"/>
                <a:ea typeface="굴림" pitchFamily="34" charset="-127"/>
              </a:rPr>
              <a:t>TCP Friendliness on short </a:t>
            </a:r>
            <a:r>
              <a:rPr lang="en-US" altLang="ko-KR" sz="1400" dirty="0">
                <a:latin typeface="Times New Roman" pitchFamily="18" charset="0"/>
              </a:rPr>
              <a:t>RTT - 5ms</a:t>
            </a:r>
          </a:p>
        </p:txBody>
      </p:sp>
      <p:sp>
        <p:nvSpPr>
          <p:cNvPr id="404486" name="Text Box 6"/>
          <p:cNvSpPr txBox="1">
            <a:spLocks noChangeArrowheads="1"/>
          </p:cNvSpPr>
          <p:nvPr/>
        </p:nvSpPr>
        <p:spPr bwMode="auto">
          <a:xfrm>
            <a:off x="2652713" y="2057400"/>
            <a:ext cx="720725" cy="274638"/>
          </a:xfrm>
          <a:prstGeom prst="rect">
            <a:avLst/>
          </a:prstGeom>
          <a:noFill/>
          <a:ln w="50800" algn="ctr">
            <a:noFill/>
            <a:miter lim="800000"/>
            <a:headEnd/>
            <a:tailEnd/>
          </a:ln>
          <a:effectLst/>
        </p:spPr>
        <p:txBody>
          <a:bodyPr wrap="none">
            <a:spAutoFit/>
          </a:bodyPr>
          <a:lstStyle/>
          <a:p>
            <a:r>
              <a:rPr lang="en-US" altLang="ko-KR" sz="1200" dirty="0">
                <a:latin typeface="Times New Roman" pitchFamily="18" charset="0"/>
              </a:rPr>
              <a:t>80 Mbps</a:t>
            </a:r>
          </a:p>
        </p:txBody>
      </p:sp>
      <p:sp>
        <p:nvSpPr>
          <p:cNvPr id="404487" name="Text Box 7"/>
          <p:cNvSpPr txBox="1">
            <a:spLocks noChangeArrowheads="1"/>
          </p:cNvSpPr>
          <p:nvPr/>
        </p:nvSpPr>
        <p:spPr bwMode="auto">
          <a:xfrm>
            <a:off x="5167313" y="2057400"/>
            <a:ext cx="796925" cy="274638"/>
          </a:xfrm>
          <a:prstGeom prst="rect">
            <a:avLst/>
          </a:prstGeom>
          <a:noFill/>
          <a:ln w="50800" algn="ctr">
            <a:noFill/>
            <a:miter lim="800000"/>
            <a:headEnd/>
            <a:tailEnd/>
          </a:ln>
          <a:effectLst/>
        </p:spPr>
        <p:txBody>
          <a:bodyPr wrap="none">
            <a:spAutoFit/>
          </a:bodyPr>
          <a:lstStyle/>
          <a:p>
            <a:r>
              <a:rPr lang="en-US" altLang="ko-KR" sz="1200" dirty="0">
                <a:latin typeface="Times New Roman" pitchFamily="18" charset="0"/>
              </a:rPr>
              <a:t>200 Mbps</a:t>
            </a:r>
          </a:p>
        </p:txBody>
      </p:sp>
      <p:sp>
        <p:nvSpPr>
          <p:cNvPr id="404488" name="Text Box 8"/>
          <p:cNvSpPr txBox="1">
            <a:spLocks noChangeArrowheads="1"/>
          </p:cNvSpPr>
          <p:nvPr/>
        </p:nvSpPr>
        <p:spPr bwMode="auto">
          <a:xfrm>
            <a:off x="3686175" y="1935163"/>
            <a:ext cx="1343025" cy="274637"/>
          </a:xfrm>
          <a:prstGeom prst="rect">
            <a:avLst/>
          </a:prstGeom>
          <a:noFill/>
          <a:ln w="50800" algn="ctr">
            <a:noFill/>
            <a:miter lim="800000"/>
            <a:headEnd/>
            <a:tailEnd/>
          </a:ln>
          <a:effectLst/>
        </p:spPr>
        <p:txBody>
          <a:bodyPr wrap="none">
            <a:spAutoFit/>
          </a:bodyPr>
          <a:lstStyle/>
          <a:p>
            <a:r>
              <a:rPr lang="en-US" altLang="ko-KR" sz="1200" dirty="0">
                <a:latin typeface="Times New Roman" pitchFamily="18" charset="0"/>
              </a:rPr>
              <a:t>Background traffic</a:t>
            </a:r>
          </a:p>
        </p:txBody>
      </p:sp>
      <p:sp>
        <p:nvSpPr>
          <p:cNvPr id="404489" name="Text Box 9"/>
          <p:cNvSpPr txBox="1">
            <a:spLocks noChangeArrowheads="1"/>
          </p:cNvSpPr>
          <p:nvPr/>
        </p:nvSpPr>
        <p:spPr bwMode="auto">
          <a:xfrm rot="16200000">
            <a:off x="711994" y="3790156"/>
            <a:ext cx="1441450" cy="274638"/>
          </a:xfrm>
          <a:prstGeom prst="rect">
            <a:avLst/>
          </a:prstGeom>
          <a:noFill/>
          <a:ln w="50800" algn="ctr">
            <a:noFill/>
            <a:miter lim="800000"/>
            <a:headEnd/>
            <a:tailEnd/>
          </a:ln>
          <a:effectLst/>
        </p:spPr>
        <p:txBody>
          <a:bodyPr wrap="none">
            <a:spAutoFit/>
          </a:bodyPr>
          <a:lstStyle/>
          <a:p>
            <a:r>
              <a:rPr lang="en-US" altLang="ko-KR" sz="1200" dirty="0"/>
              <a:t>Link Utilization (%)</a:t>
            </a:r>
          </a:p>
        </p:txBody>
      </p:sp>
      <p:sp>
        <p:nvSpPr>
          <p:cNvPr id="404490" name="Rectangle 10"/>
          <p:cNvSpPr>
            <a:spLocks noChangeArrowheads="1"/>
          </p:cNvSpPr>
          <p:nvPr/>
        </p:nvSpPr>
        <p:spPr bwMode="auto">
          <a:xfrm>
            <a:off x="762000" y="1143000"/>
            <a:ext cx="7073900" cy="581025"/>
          </a:xfrm>
          <a:prstGeom prst="rect">
            <a:avLst/>
          </a:prstGeom>
          <a:noFill/>
          <a:ln w="50800" algn="ctr">
            <a:noFill/>
            <a:miter lim="800000"/>
            <a:headEnd/>
            <a:tailEnd/>
          </a:ln>
          <a:effectLst/>
        </p:spPr>
        <p:txBody>
          <a:bodyPr wrap="none">
            <a:spAutoFit/>
          </a:bodyPr>
          <a:lstStyle/>
          <a:p>
            <a:pPr algn="l">
              <a:buFontTx/>
              <a:buChar char="•"/>
            </a:pPr>
            <a:r>
              <a:rPr lang="en-US" altLang="ko-KR" sz="1600" dirty="0"/>
              <a:t> Dummynet Testbed : RTT 5ms &amp; 800 Mbps, 100% router buffer of the BDP</a:t>
            </a:r>
            <a:br>
              <a:rPr lang="en-US" altLang="ko-KR" sz="1600" dirty="0"/>
            </a:br>
            <a:r>
              <a:rPr lang="en-US" altLang="ko-KR" sz="1600" dirty="0"/>
              <a:t>                                    with 80 ~ 200 </a:t>
            </a:r>
            <a:r>
              <a:rPr lang="en-US" altLang="ko-KR" sz="1600" dirty="0">
                <a:ea typeface="굴림" pitchFamily="34" charset="-127"/>
              </a:rPr>
              <a:t>Mbps </a:t>
            </a:r>
            <a:r>
              <a:rPr lang="en-US" altLang="ko-KR" sz="1600" dirty="0"/>
              <a:t>background traffic</a:t>
            </a:r>
          </a:p>
        </p:txBody>
      </p:sp>
      <p:sp>
        <p:nvSpPr>
          <p:cNvPr id="13" name="Rectangle 4"/>
          <p:cNvSpPr txBox="1">
            <a:spLocks noChangeArrowheads="1"/>
          </p:cNvSpPr>
          <p:nvPr/>
        </p:nvSpPr>
        <p:spPr>
          <a:xfrm>
            <a:off x="609600" y="609600"/>
            <a:ext cx="8229600" cy="6096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ko-KR" sz="3200" b="0" i="0" u="none" strike="noStrike" kern="1200" cap="none" spc="0" normalizeH="0" baseline="0" noProof="0" dirty="0" smtClean="0">
                <a:ln>
                  <a:noFill/>
                </a:ln>
                <a:solidFill>
                  <a:schemeClr val="tx2"/>
                </a:solidFill>
                <a:effectLst/>
                <a:uLnTx/>
                <a:uFillTx/>
                <a:latin typeface="+mj-lt"/>
                <a:ea typeface="굴림" pitchFamily="34" charset="-127"/>
                <a:cs typeface="+mj-cs"/>
              </a:rPr>
              <a:t>TCP Friendliness (cont.)</a:t>
            </a:r>
            <a:endParaRPr kumimoji="0" lang="ko-KR" altLang="en-US" sz="3200" b="0" i="0" u="none" strike="noStrike" kern="1200" cap="none" spc="0" normalizeH="0" baseline="0" noProof="0" dirty="0">
              <a:ln>
                <a:noFill/>
              </a:ln>
              <a:solidFill>
                <a:schemeClr val="tx2"/>
              </a:solidFill>
              <a:effectLst/>
              <a:uLnTx/>
              <a:uFillTx/>
              <a:latin typeface="+mj-lt"/>
              <a:ea typeface="굴림" pitchFamily="34" charset="-127"/>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ChangeArrowheads="1"/>
          </p:cNvSpPr>
          <p:nvPr>
            <p:ph type="title"/>
          </p:nvPr>
        </p:nvSpPr>
        <p:spPr>
          <a:xfrm>
            <a:off x="609600" y="609600"/>
            <a:ext cx="8229600" cy="609600"/>
          </a:xfrm>
        </p:spPr>
        <p:txBody>
          <a:bodyPr>
            <a:normAutofit/>
          </a:bodyPr>
          <a:lstStyle/>
          <a:p>
            <a:r>
              <a:rPr lang="en-US" altLang="ko-KR" sz="3200" dirty="0" smtClean="0">
                <a:ea typeface="굴림" pitchFamily="34" charset="-127"/>
              </a:rPr>
              <a:t>TCP </a:t>
            </a:r>
            <a:r>
              <a:rPr lang="en-US" altLang="ko-KR" sz="3200" dirty="0">
                <a:ea typeface="굴림" pitchFamily="34" charset="-127"/>
              </a:rPr>
              <a:t>Friendliness (cont.)</a:t>
            </a:r>
            <a:endParaRPr lang="ko-KR" altLang="en-US" sz="3200" dirty="0">
              <a:ea typeface="굴림" pitchFamily="34" charset="-127"/>
            </a:endParaRPr>
          </a:p>
        </p:txBody>
      </p:sp>
      <p:sp>
        <p:nvSpPr>
          <p:cNvPr id="11" name="Slide Number Placeholder 3"/>
          <p:cNvSpPr>
            <a:spLocks noGrp="1"/>
          </p:cNvSpPr>
          <p:nvPr>
            <p:ph type="sldNum" sz="quarter" idx="12"/>
          </p:nvPr>
        </p:nvSpPr>
        <p:spPr/>
        <p:txBody>
          <a:bodyPr/>
          <a:lstStyle/>
          <a:p>
            <a:fld id="{00505B60-6257-4DE6-946D-151703E78868}" type="slidenum">
              <a:rPr lang="zh-CN" altLang="en-US"/>
              <a:pPr/>
              <a:t>28</a:t>
            </a:fld>
            <a:endParaRPr lang="en-US" altLang="zh-CN" dirty="0"/>
          </a:p>
        </p:txBody>
      </p:sp>
      <p:graphicFrame>
        <p:nvGraphicFramePr>
          <p:cNvPr id="405506" name="Object 2"/>
          <p:cNvGraphicFramePr>
            <a:graphicFrameLocks/>
          </p:cNvGraphicFramePr>
          <p:nvPr/>
        </p:nvGraphicFramePr>
        <p:xfrm>
          <a:off x="914400" y="2209800"/>
          <a:ext cx="7391400" cy="4035425"/>
        </p:xfrm>
        <a:graphic>
          <a:graphicData uri="http://schemas.openxmlformats.org/presentationml/2006/ole">
            <mc:AlternateContent xmlns:mc="http://schemas.openxmlformats.org/markup-compatibility/2006">
              <mc:Choice xmlns:v="urn:schemas-microsoft-com:vml" Requires="v">
                <p:oleObj spid="_x0000_s48131" name="차트" r:id="rId4" imgW="4610202" imgH="2600319" progId="Excel.Sheet.8">
                  <p:embed/>
                </p:oleObj>
              </mc:Choice>
              <mc:Fallback>
                <p:oleObj name="차트" r:id="rId4" imgW="4610202" imgH="2600319" progId="Excel.Sheet.8">
                  <p:embed/>
                  <p:pic>
                    <p:nvPicPr>
                      <p:cNvPr id="0"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09800"/>
                        <a:ext cx="73914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5507" name="Rectangle 3"/>
          <p:cNvSpPr>
            <a:spLocks noChangeArrowheads="1"/>
          </p:cNvSpPr>
          <p:nvPr/>
        </p:nvSpPr>
        <p:spPr bwMode="auto">
          <a:xfrm>
            <a:off x="2133600" y="1981200"/>
            <a:ext cx="4343400" cy="381000"/>
          </a:xfrm>
          <a:prstGeom prst="rect">
            <a:avLst/>
          </a:prstGeom>
          <a:solidFill>
            <a:srgbClr val="FFFF66"/>
          </a:solidFill>
          <a:ln w="50800" algn="ctr">
            <a:noFill/>
            <a:miter lim="800000"/>
            <a:headEnd/>
            <a:tailEnd/>
          </a:ln>
          <a:effectLst/>
        </p:spPr>
        <p:txBody>
          <a:bodyPr wrap="none" anchor="ctr"/>
          <a:lstStyle/>
          <a:p>
            <a:endParaRPr lang="ko-KR" altLang="en-US" b="1"/>
          </a:p>
        </p:txBody>
      </p:sp>
      <p:sp>
        <p:nvSpPr>
          <p:cNvPr id="405509" name="Text Box 5"/>
          <p:cNvSpPr txBox="1">
            <a:spLocks noChangeArrowheads="1"/>
          </p:cNvSpPr>
          <p:nvPr/>
        </p:nvSpPr>
        <p:spPr bwMode="auto">
          <a:xfrm>
            <a:off x="2876550" y="6019800"/>
            <a:ext cx="2959100" cy="304800"/>
          </a:xfrm>
          <a:prstGeom prst="rect">
            <a:avLst/>
          </a:prstGeom>
          <a:noFill/>
          <a:ln w="50800" algn="ctr">
            <a:noFill/>
            <a:miter lim="800000"/>
            <a:headEnd/>
            <a:tailEnd/>
          </a:ln>
          <a:effectLst/>
        </p:spPr>
        <p:txBody>
          <a:bodyPr wrap="none">
            <a:spAutoFit/>
          </a:bodyPr>
          <a:lstStyle/>
          <a:p>
            <a:r>
              <a:rPr lang="en-US" altLang="ko-KR" sz="1400" dirty="0">
                <a:latin typeface="Times New Roman" pitchFamily="18" charset="0"/>
                <a:ea typeface="굴림" pitchFamily="34" charset="-127"/>
              </a:rPr>
              <a:t>TCP Friendliness on short </a:t>
            </a:r>
            <a:r>
              <a:rPr lang="en-US" altLang="ko-KR" sz="1400" dirty="0">
                <a:latin typeface="Times New Roman" pitchFamily="18" charset="0"/>
              </a:rPr>
              <a:t>RTT - 10ms</a:t>
            </a:r>
          </a:p>
        </p:txBody>
      </p:sp>
      <p:sp>
        <p:nvSpPr>
          <p:cNvPr id="405510" name="Text Box 6"/>
          <p:cNvSpPr txBox="1">
            <a:spLocks noChangeArrowheads="1"/>
          </p:cNvSpPr>
          <p:nvPr/>
        </p:nvSpPr>
        <p:spPr bwMode="auto">
          <a:xfrm>
            <a:off x="2617788" y="2054225"/>
            <a:ext cx="793750" cy="274638"/>
          </a:xfrm>
          <a:prstGeom prst="rect">
            <a:avLst/>
          </a:prstGeom>
          <a:noFill/>
          <a:ln w="50800" algn="ctr">
            <a:noFill/>
            <a:miter lim="800000"/>
            <a:headEnd/>
            <a:tailEnd/>
          </a:ln>
          <a:effectLst/>
        </p:spPr>
        <p:txBody>
          <a:bodyPr wrap="none">
            <a:spAutoFit/>
          </a:bodyPr>
          <a:lstStyle/>
          <a:p>
            <a:r>
              <a:rPr lang="en-US" altLang="ko-KR" sz="1200" b="1" dirty="0"/>
              <a:t>80 Mbps</a:t>
            </a:r>
          </a:p>
        </p:txBody>
      </p:sp>
      <p:sp>
        <p:nvSpPr>
          <p:cNvPr id="405511" name="Text Box 7"/>
          <p:cNvSpPr txBox="1">
            <a:spLocks noChangeArrowheads="1"/>
          </p:cNvSpPr>
          <p:nvPr/>
        </p:nvSpPr>
        <p:spPr bwMode="auto">
          <a:xfrm>
            <a:off x="5127625" y="2054225"/>
            <a:ext cx="877888" cy="274638"/>
          </a:xfrm>
          <a:prstGeom prst="rect">
            <a:avLst/>
          </a:prstGeom>
          <a:noFill/>
          <a:ln w="50800" algn="ctr">
            <a:noFill/>
            <a:miter lim="800000"/>
            <a:headEnd/>
            <a:tailEnd/>
          </a:ln>
          <a:effectLst/>
        </p:spPr>
        <p:txBody>
          <a:bodyPr wrap="none">
            <a:spAutoFit/>
          </a:bodyPr>
          <a:lstStyle/>
          <a:p>
            <a:r>
              <a:rPr lang="en-US" altLang="ko-KR" sz="1200" b="1" dirty="0"/>
              <a:t>200 Mbps</a:t>
            </a:r>
          </a:p>
        </p:txBody>
      </p:sp>
      <p:sp>
        <p:nvSpPr>
          <p:cNvPr id="405512" name="Text Box 8"/>
          <p:cNvSpPr txBox="1">
            <a:spLocks noChangeArrowheads="1"/>
          </p:cNvSpPr>
          <p:nvPr/>
        </p:nvSpPr>
        <p:spPr bwMode="auto">
          <a:xfrm>
            <a:off x="3589338" y="1931988"/>
            <a:ext cx="1538287" cy="274637"/>
          </a:xfrm>
          <a:prstGeom prst="rect">
            <a:avLst/>
          </a:prstGeom>
          <a:noFill/>
          <a:ln w="50800" algn="ctr">
            <a:noFill/>
            <a:miter lim="800000"/>
            <a:headEnd/>
            <a:tailEnd/>
          </a:ln>
          <a:effectLst/>
        </p:spPr>
        <p:txBody>
          <a:bodyPr wrap="none">
            <a:spAutoFit/>
          </a:bodyPr>
          <a:lstStyle/>
          <a:p>
            <a:r>
              <a:rPr lang="en-US" altLang="ko-KR" sz="1200" b="1" dirty="0"/>
              <a:t>Background traffic</a:t>
            </a:r>
          </a:p>
        </p:txBody>
      </p:sp>
      <p:sp>
        <p:nvSpPr>
          <p:cNvPr id="405513" name="Text Box 9"/>
          <p:cNvSpPr txBox="1">
            <a:spLocks noChangeArrowheads="1"/>
          </p:cNvSpPr>
          <p:nvPr/>
        </p:nvSpPr>
        <p:spPr bwMode="auto">
          <a:xfrm rot="16200000">
            <a:off x="665957" y="3790156"/>
            <a:ext cx="1441450" cy="274637"/>
          </a:xfrm>
          <a:prstGeom prst="rect">
            <a:avLst/>
          </a:prstGeom>
          <a:noFill/>
          <a:ln w="50800" algn="ctr">
            <a:noFill/>
            <a:miter lim="800000"/>
            <a:headEnd/>
            <a:tailEnd/>
          </a:ln>
          <a:effectLst/>
        </p:spPr>
        <p:txBody>
          <a:bodyPr wrap="none">
            <a:spAutoFit/>
          </a:bodyPr>
          <a:lstStyle/>
          <a:p>
            <a:r>
              <a:rPr lang="en-US" altLang="ko-KR" sz="1200" dirty="0"/>
              <a:t>Link Utilization (%)</a:t>
            </a:r>
          </a:p>
        </p:txBody>
      </p:sp>
      <p:sp>
        <p:nvSpPr>
          <p:cNvPr id="405514" name="Rectangle 10"/>
          <p:cNvSpPr>
            <a:spLocks noChangeArrowheads="1"/>
          </p:cNvSpPr>
          <p:nvPr/>
        </p:nvSpPr>
        <p:spPr bwMode="auto">
          <a:xfrm>
            <a:off x="609600" y="1219200"/>
            <a:ext cx="6908173" cy="584775"/>
          </a:xfrm>
          <a:prstGeom prst="rect">
            <a:avLst/>
          </a:prstGeom>
          <a:noFill/>
          <a:ln w="50800" algn="ctr">
            <a:noFill/>
            <a:miter lim="800000"/>
            <a:headEnd/>
            <a:tailEnd/>
          </a:ln>
          <a:effectLst/>
        </p:spPr>
        <p:txBody>
          <a:bodyPr wrap="none">
            <a:spAutoFit/>
          </a:bodyPr>
          <a:lstStyle/>
          <a:p>
            <a:pPr algn="l">
              <a:buFontTx/>
              <a:buChar char="•"/>
            </a:pPr>
            <a:r>
              <a:rPr lang="en-US" altLang="ko-KR" sz="1600" dirty="0"/>
              <a:t> Dummynet Testbed : RTT 10ms &amp; 800 Mbps, 100% router buffer of the BDP</a:t>
            </a:r>
            <a:br>
              <a:rPr lang="en-US" altLang="ko-KR" sz="1600" dirty="0"/>
            </a:br>
            <a:r>
              <a:rPr lang="en-US" altLang="ko-KR" sz="1600" dirty="0"/>
              <a:t>                                    with 80 ~ 200 </a:t>
            </a:r>
            <a:r>
              <a:rPr lang="en-US" altLang="ko-KR" sz="1600" dirty="0">
                <a:ea typeface="굴림" pitchFamily="34" charset="-127"/>
              </a:rPr>
              <a:t>Mbps </a:t>
            </a:r>
            <a:r>
              <a:rPr lang="en-US" altLang="ko-KR" sz="1600" dirty="0"/>
              <a:t>background traffic</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Rectangle 4"/>
          <p:cNvSpPr>
            <a:spLocks noGrp="1" noChangeArrowheads="1"/>
          </p:cNvSpPr>
          <p:nvPr>
            <p:ph type="title"/>
          </p:nvPr>
        </p:nvSpPr>
        <p:spPr>
          <a:xfrm>
            <a:off x="457200" y="704088"/>
            <a:ext cx="8229600" cy="515112"/>
          </a:xfrm>
        </p:spPr>
        <p:txBody>
          <a:bodyPr>
            <a:normAutofit fontScale="90000"/>
          </a:bodyPr>
          <a:lstStyle/>
          <a:p>
            <a:r>
              <a:rPr lang="en-US" altLang="ko-KR" sz="3200" dirty="0" smtClean="0">
                <a:ea typeface="굴림" pitchFamily="34" charset="-127"/>
              </a:rPr>
              <a:t>TCP </a:t>
            </a:r>
            <a:r>
              <a:rPr lang="en-US" altLang="ko-KR" sz="3200" dirty="0">
                <a:ea typeface="굴림" pitchFamily="34" charset="-127"/>
              </a:rPr>
              <a:t>Friendliness (cont.)</a:t>
            </a:r>
            <a:endParaRPr lang="ko-KR" altLang="en-US" sz="3200" dirty="0">
              <a:ea typeface="굴림" pitchFamily="34" charset="-127"/>
            </a:endParaRPr>
          </a:p>
        </p:txBody>
      </p:sp>
      <p:sp>
        <p:nvSpPr>
          <p:cNvPr id="11" name="Slide Number Placeholder 3"/>
          <p:cNvSpPr>
            <a:spLocks noGrp="1"/>
          </p:cNvSpPr>
          <p:nvPr>
            <p:ph type="sldNum" sz="quarter" idx="12"/>
          </p:nvPr>
        </p:nvSpPr>
        <p:spPr/>
        <p:txBody>
          <a:bodyPr/>
          <a:lstStyle/>
          <a:p>
            <a:fld id="{16BE08FE-CA8A-4984-B94F-DA6B010292DF}" type="slidenum">
              <a:rPr lang="zh-CN" altLang="en-US"/>
              <a:pPr/>
              <a:t>29</a:t>
            </a:fld>
            <a:endParaRPr lang="en-US" altLang="zh-CN" dirty="0"/>
          </a:p>
        </p:txBody>
      </p:sp>
      <p:graphicFrame>
        <p:nvGraphicFramePr>
          <p:cNvPr id="406530" name="Object 2"/>
          <p:cNvGraphicFramePr>
            <a:graphicFrameLocks/>
          </p:cNvGraphicFramePr>
          <p:nvPr/>
        </p:nvGraphicFramePr>
        <p:xfrm>
          <a:off x="990600" y="2209800"/>
          <a:ext cx="7315200" cy="4114800"/>
        </p:xfrm>
        <a:graphic>
          <a:graphicData uri="http://schemas.openxmlformats.org/presentationml/2006/ole">
            <mc:AlternateContent xmlns:mc="http://schemas.openxmlformats.org/markup-compatibility/2006">
              <mc:Choice xmlns:v="urn:schemas-microsoft-com:vml" Requires="v">
                <p:oleObj spid="_x0000_s49155" name="차트" r:id="rId4" imgW="4610202" imgH="2600319" progId="Excel.Sheet.8">
                  <p:embed/>
                </p:oleObj>
              </mc:Choice>
              <mc:Fallback>
                <p:oleObj name="차트" r:id="rId4" imgW="4610202" imgH="2600319" progId="Excel.Sheet.8">
                  <p:embed/>
                  <p:pic>
                    <p:nvPicPr>
                      <p:cNvPr id="0"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7315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6531" name="Rectangle 3"/>
          <p:cNvSpPr>
            <a:spLocks noChangeArrowheads="1"/>
          </p:cNvSpPr>
          <p:nvPr/>
        </p:nvSpPr>
        <p:spPr bwMode="auto">
          <a:xfrm>
            <a:off x="2133600" y="1981200"/>
            <a:ext cx="4343400" cy="381000"/>
          </a:xfrm>
          <a:prstGeom prst="rect">
            <a:avLst/>
          </a:prstGeom>
          <a:solidFill>
            <a:srgbClr val="FFFF66"/>
          </a:solidFill>
          <a:ln w="50800" algn="ctr">
            <a:noFill/>
            <a:miter lim="800000"/>
            <a:headEnd/>
            <a:tailEnd/>
          </a:ln>
          <a:effectLst/>
        </p:spPr>
        <p:txBody>
          <a:bodyPr wrap="none" anchor="ctr"/>
          <a:lstStyle/>
          <a:p>
            <a:endParaRPr lang="en-US" dirty="0"/>
          </a:p>
        </p:txBody>
      </p:sp>
      <p:sp>
        <p:nvSpPr>
          <p:cNvPr id="406533" name="Text Box 5"/>
          <p:cNvSpPr txBox="1">
            <a:spLocks noChangeArrowheads="1"/>
          </p:cNvSpPr>
          <p:nvPr/>
        </p:nvSpPr>
        <p:spPr bwMode="auto">
          <a:xfrm>
            <a:off x="2852738" y="6096000"/>
            <a:ext cx="3008312" cy="304800"/>
          </a:xfrm>
          <a:prstGeom prst="rect">
            <a:avLst/>
          </a:prstGeom>
          <a:noFill/>
          <a:ln w="50800" algn="ctr">
            <a:noFill/>
            <a:miter lim="800000"/>
            <a:headEnd/>
            <a:tailEnd/>
          </a:ln>
          <a:effectLst/>
        </p:spPr>
        <p:txBody>
          <a:bodyPr wrap="none">
            <a:spAutoFit/>
          </a:bodyPr>
          <a:lstStyle/>
          <a:p>
            <a:r>
              <a:rPr lang="en-US" altLang="ko-KR" sz="1400" dirty="0">
                <a:latin typeface="Times New Roman" pitchFamily="18" charset="0"/>
                <a:ea typeface="굴림" pitchFamily="34" charset="-127"/>
              </a:rPr>
              <a:t>TCP Friendliness on long </a:t>
            </a:r>
            <a:r>
              <a:rPr lang="en-US" altLang="ko-KR" sz="1400" dirty="0">
                <a:latin typeface="Times New Roman" pitchFamily="18" charset="0"/>
              </a:rPr>
              <a:t>RTT - 100ms</a:t>
            </a:r>
          </a:p>
        </p:txBody>
      </p:sp>
      <p:sp>
        <p:nvSpPr>
          <p:cNvPr id="406534" name="Text Box 6"/>
          <p:cNvSpPr txBox="1">
            <a:spLocks noChangeArrowheads="1"/>
          </p:cNvSpPr>
          <p:nvPr/>
        </p:nvSpPr>
        <p:spPr bwMode="auto">
          <a:xfrm>
            <a:off x="2617788" y="2054225"/>
            <a:ext cx="793750" cy="274638"/>
          </a:xfrm>
          <a:prstGeom prst="rect">
            <a:avLst/>
          </a:prstGeom>
          <a:noFill/>
          <a:ln w="50800" algn="ctr">
            <a:noFill/>
            <a:miter lim="800000"/>
            <a:headEnd/>
            <a:tailEnd/>
          </a:ln>
          <a:effectLst/>
        </p:spPr>
        <p:txBody>
          <a:bodyPr wrap="none">
            <a:spAutoFit/>
          </a:bodyPr>
          <a:lstStyle/>
          <a:p>
            <a:r>
              <a:rPr lang="en-US" altLang="ko-KR" sz="1200" b="1" dirty="0"/>
              <a:t>80 Mbps</a:t>
            </a:r>
          </a:p>
        </p:txBody>
      </p:sp>
      <p:sp>
        <p:nvSpPr>
          <p:cNvPr id="406535" name="Text Box 7"/>
          <p:cNvSpPr txBox="1">
            <a:spLocks noChangeArrowheads="1"/>
          </p:cNvSpPr>
          <p:nvPr/>
        </p:nvSpPr>
        <p:spPr bwMode="auto">
          <a:xfrm>
            <a:off x="5127625" y="2054225"/>
            <a:ext cx="877888" cy="274638"/>
          </a:xfrm>
          <a:prstGeom prst="rect">
            <a:avLst/>
          </a:prstGeom>
          <a:noFill/>
          <a:ln w="50800" algn="ctr">
            <a:noFill/>
            <a:miter lim="800000"/>
            <a:headEnd/>
            <a:tailEnd/>
          </a:ln>
          <a:effectLst/>
        </p:spPr>
        <p:txBody>
          <a:bodyPr wrap="none">
            <a:spAutoFit/>
          </a:bodyPr>
          <a:lstStyle/>
          <a:p>
            <a:r>
              <a:rPr lang="en-US" altLang="ko-KR" sz="1200" b="1" dirty="0"/>
              <a:t>200 Mbps</a:t>
            </a:r>
          </a:p>
        </p:txBody>
      </p:sp>
      <p:sp>
        <p:nvSpPr>
          <p:cNvPr id="406536" name="Text Box 8"/>
          <p:cNvSpPr txBox="1">
            <a:spLocks noChangeArrowheads="1"/>
          </p:cNvSpPr>
          <p:nvPr/>
        </p:nvSpPr>
        <p:spPr bwMode="auto">
          <a:xfrm>
            <a:off x="3589338" y="1931988"/>
            <a:ext cx="1538287" cy="274637"/>
          </a:xfrm>
          <a:prstGeom prst="rect">
            <a:avLst/>
          </a:prstGeom>
          <a:noFill/>
          <a:ln w="50800" algn="ctr">
            <a:noFill/>
            <a:miter lim="800000"/>
            <a:headEnd/>
            <a:tailEnd/>
          </a:ln>
          <a:effectLst/>
        </p:spPr>
        <p:txBody>
          <a:bodyPr wrap="none">
            <a:spAutoFit/>
          </a:bodyPr>
          <a:lstStyle/>
          <a:p>
            <a:r>
              <a:rPr lang="en-US" altLang="ko-KR" sz="1200" b="1" dirty="0"/>
              <a:t>Background traffic</a:t>
            </a:r>
          </a:p>
        </p:txBody>
      </p:sp>
      <p:sp>
        <p:nvSpPr>
          <p:cNvPr id="406537" name="Text Box 9"/>
          <p:cNvSpPr txBox="1">
            <a:spLocks noChangeArrowheads="1"/>
          </p:cNvSpPr>
          <p:nvPr/>
        </p:nvSpPr>
        <p:spPr bwMode="auto">
          <a:xfrm rot="16200000">
            <a:off x="665957" y="3790156"/>
            <a:ext cx="1441450" cy="274637"/>
          </a:xfrm>
          <a:prstGeom prst="rect">
            <a:avLst/>
          </a:prstGeom>
          <a:noFill/>
          <a:ln w="50800" algn="ctr">
            <a:noFill/>
            <a:miter lim="800000"/>
            <a:headEnd/>
            <a:tailEnd/>
          </a:ln>
          <a:effectLst/>
        </p:spPr>
        <p:txBody>
          <a:bodyPr wrap="none">
            <a:spAutoFit/>
          </a:bodyPr>
          <a:lstStyle/>
          <a:p>
            <a:r>
              <a:rPr lang="en-US" altLang="ko-KR" sz="1200" dirty="0"/>
              <a:t>Link Utilization (%)</a:t>
            </a:r>
          </a:p>
        </p:txBody>
      </p:sp>
      <p:sp>
        <p:nvSpPr>
          <p:cNvPr id="406538" name="Rectangle 10"/>
          <p:cNvSpPr>
            <a:spLocks noChangeArrowheads="1"/>
          </p:cNvSpPr>
          <p:nvPr/>
        </p:nvSpPr>
        <p:spPr bwMode="auto">
          <a:xfrm>
            <a:off x="457200" y="1323975"/>
            <a:ext cx="7018781" cy="584775"/>
          </a:xfrm>
          <a:prstGeom prst="rect">
            <a:avLst/>
          </a:prstGeom>
          <a:noFill/>
          <a:ln w="50800" algn="ctr">
            <a:noFill/>
            <a:miter lim="800000"/>
            <a:headEnd/>
            <a:tailEnd/>
          </a:ln>
          <a:effectLst/>
        </p:spPr>
        <p:txBody>
          <a:bodyPr wrap="none">
            <a:spAutoFit/>
          </a:bodyPr>
          <a:lstStyle/>
          <a:p>
            <a:pPr algn="l">
              <a:buFontTx/>
              <a:buChar char="•"/>
            </a:pPr>
            <a:r>
              <a:rPr lang="en-US" altLang="ko-KR" sz="1600" dirty="0"/>
              <a:t> Dummynet </a:t>
            </a:r>
            <a:r>
              <a:rPr lang="en-US" altLang="ko-KR" sz="1600" dirty="0" err="1"/>
              <a:t>Testbed</a:t>
            </a:r>
            <a:r>
              <a:rPr lang="en-US" altLang="ko-KR" sz="1600" dirty="0"/>
              <a:t> : RTT 100ms &amp; 800 Mbps, 100% router buffer of the BDP</a:t>
            </a:r>
            <a:br>
              <a:rPr lang="en-US" altLang="ko-KR" sz="1600" dirty="0"/>
            </a:br>
            <a:r>
              <a:rPr lang="en-US" altLang="ko-KR" sz="1600" dirty="0"/>
              <a:t>                                    with 80 ~ 200 </a:t>
            </a:r>
            <a:r>
              <a:rPr lang="en-US" altLang="ko-KR" sz="1600" dirty="0">
                <a:ea typeface="굴림" pitchFamily="34" charset="-127"/>
              </a:rPr>
              <a:t>Mbps </a:t>
            </a:r>
            <a:r>
              <a:rPr lang="en-US" altLang="ko-KR" sz="1600" dirty="0"/>
              <a:t>background traffic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1"/>
          </p:nvPr>
        </p:nvSpPr>
        <p:spPr>
          <a:xfrm>
            <a:off x="457200" y="6356350"/>
            <a:ext cx="2362200" cy="365125"/>
          </a:xfrm>
        </p:spPr>
        <p:txBody>
          <a:bodyPr/>
          <a:lstStyle/>
          <a:p>
            <a:r>
              <a:rPr lang="en-US" dirty="0" smtClean="0"/>
              <a:t>Source: TCP/IP </a:t>
            </a:r>
            <a:r>
              <a:rPr lang="en-US" dirty="0"/>
              <a:t>Protocol </a:t>
            </a:r>
            <a:r>
              <a:rPr lang="en-US" dirty="0" smtClean="0"/>
              <a:t>Suite 4th</a:t>
            </a:r>
            <a:endParaRPr lang="en-US" dirty="0"/>
          </a:p>
        </p:txBody>
      </p:sp>
      <p:sp>
        <p:nvSpPr>
          <p:cNvPr id="12" name="Slide Number Placeholder 2"/>
          <p:cNvSpPr>
            <a:spLocks noGrp="1"/>
          </p:cNvSpPr>
          <p:nvPr>
            <p:ph type="sldNum" sz="quarter" idx="12"/>
          </p:nvPr>
        </p:nvSpPr>
        <p:spPr/>
        <p:txBody>
          <a:bodyPr/>
          <a:lstStyle/>
          <a:p>
            <a:fld id="{F53C8B32-1A4B-472E-AB65-60F6B42D9F67}" type="slidenum">
              <a:rPr lang="en-US"/>
              <a:pPr/>
              <a:t>3</a:t>
            </a:fld>
            <a:endParaRPr lang="en-US" dirty="0"/>
          </a:p>
        </p:txBody>
      </p:sp>
      <p:sp>
        <p:nvSpPr>
          <p:cNvPr id="520194" name="Text Box 2"/>
          <p:cNvSpPr txBox="1">
            <a:spLocks noChangeArrowheads="1"/>
          </p:cNvSpPr>
          <p:nvPr/>
        </p:nvSpPr>
        <p:spPr bwMode="auto">
          <a:xfrm>
            <a:off x="457200" y="395288"/>
            <a:ext cx="8229600" cy="366712"/>
          </a:xfrm>
          <a:prstGeom prst="rect">
            <a:avLst/>
          </a:prstGeom>
          <a:noFill/>
          <a:ln w="9525">
            <a:noFill/>
            <a:miter lim="800000"/>
            <a:headEnd/>
            <a:tailEnd/>
          </a:ln>
          <a:effectLst/>
        </p:spPr>
        <p:txBody>
          <a:bodyPr wrap="square">
            <a:spAutoFit/>
          </a:bodyPr>
          <a:lstStyle/>
          <a:p>
            <a:pPr algn="ctr"/>
            <a:r>
              <a:rPr lang="en-US" altLang="en-US" i="1" dirty="0" smtClean="0">
                <a:latin typeface="Times New Roman" pitchFamily="18" charset="0"/>
              </a:rPr>
              <a:t>Congestion </a:t>
            </a:r>
            <a:r>
              <a:rPr lang="en-US" altLang="en-US" i="1" dirty="0">
                <a:latin typeface="Times New Roman" pitchFamily="18" charset="0"/>
              </a:rPr>
              <a:t>example</a:t>
            </a:r>
          </a:p>
        </p:txBody>
      </p:sp>
      <p:pic>
        <p:nvPicPr>
          <p:cNvPr id="520203" name="Picture 11"/>
          <p:cNvPicPr>
            <a:picLocks noChangeAspect="1" noChangeArrowheads="1"/>
          </p:cNvPicPr>
          <p:nvPr/>
        </p:nvPicPr>
        <p:blipFill>
          <a:blip r:embed="rId2" cstate="print"/>
          <a:srcRect/>
          <a:stretch>
            <a:fillRect/>
          </a:stretch>
        </p:blipFill>
        <p:spPr bwMode="auto">
          <a:xfrm>
            <a:off x="917575" y="1635125"/>
            <a:ext cx="7769225" cy="407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a:xfrm>
            <a:off x="457200" y="704088"/>
            <a:ext cx="8229600" cy="438912"/>
          </a:xfrm>
        </p:spPr>
        <p:txBody>
          <a:bodyPr>
            <a:normAutofit fontScale="90000"/>
          </a:bodyPr>
          <a:lstStyle/>
          <a:p>
            <a:r>
              <a:rPr lang="en-US" altLang="ko-KR" sz="3200" dirty="0" smtClean="0">
                <a:ea typeface="굴림" pitchFamily="34" charset="-127"/>
              </a:rPr>
              <a:t>TCP </a:t>
            </a:r>
            <a:r>
              <a:rPr lang="en-US" altLang="ko-KR" sz="3200" dirty="0">
                <a:ea typeface="굴림" pitchFamily="34" charset="-127"/>
              </a:rPr>
              <a:t>Friendliness (cont.)</a:t>
            </a:r>
            <a:endParaRPr lang="ko-KR" altLang="en-US" sz="3200" dirty="0">
              <a:ea typeface="굴림" pitchFamily="34" charset="-127"/>
            </a:endParaRPr>
          </a:p>
        </p:txBody>
      </p:sp>
      <p:sp>
        <p:nvSpPr>
          <p:cNvPr id="11" name="Slide Number Placeholder 3"/>
          <p:cNvSpPr>
            <a:spLocks noGrp="1"/>
          </p:cNvSpPr>
          <p:nvPr>
            <p:ph type="sldNum" sz="quarter" idx="12"/>
          </p:nvPr>
        </p:nvSpPr>
        <p:spPr/>
        <p:txBody>
          <a:bodyPr/>
          <a:lstStyle/>
          <a:p>
            <a:fld id="{3D31E05B-03EA-47B9-B566-F9496FA83BB5}" type="slidenum">
              <a:rPr lang="zh-CN" altLang="en-US"/>
              <a:pPr/>
              <a:t>30</a:t>
            </a:fld>
            <a:endParaRPr lang="en-US" altLang="zh-CN"/>
          </a:p>
        </p:txBody>
      </p:sp>
      <p:graphicFrame>
        <p:nvGraphicFramePr>
          <p:cNvPr id="407554" name="Object 2"/>
          <p:cNvGraphicFramePr>
            <a:graphicFrameLocks/>
          </p:cNvGraphicFramePr>
          <p:nvPr/>
        </p:nvGraphicFramePr>
        <p:xfrm>
          <a:off x="914400" y="2133600"/>
          <a:ext cx="7391400" cy="4114800"/>
        </p:xfrm>
        <a:graphic>
          <a:graphicData uri="http://schemas.openxmlformats.org/presentationml/2006/ole">
            <mc:AlternateContent xmlns:mc="http://schemas.openxmlformats.org/markup-compatibility/2006">
              <mc:Choice xmlns:v="urn:schemas-microsoft-com:vml" Requires="v">
                <p:oleObj spid="_x0000_s50179" name="차트" r:id="rId4" imgW="4610202" imgH="2600319" progId="Excel.Sheet.8">
                  <p:embed/>
                </p:oleObj>
              </mc:Choice>
              <mc:Fallback>
                <p:oleObj name="차트" r:id="rId4" imgW="4610202" imgH="2600319" progId="Excel.Sheet.8">
                  <p:embed/>
                  <p:pic>
                    <p:nvPicPr>
                      <p:cNvPr id="0"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133600"/>
                        <a:ext cx="7391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7555" name="Rectangle 3"/>
          <p:cNvSpPr>
            <a:spLocks noChangeArrowheads="1"/>
          </p:cNvSpPr>
          <p:nvPr/>
        </p:nvSpPr>
        <p:spPr bwMode="auto">
          <a:xfrm>
            <a:off x="2133600" y="1981200"/>
            <a:ext cx="4343400" cy="381000"/>
          </a:xfrm>
          <a:prstGeom prst="rect">
            <a:avLst/>
          </a:prstGeom>
          <a:solidFill>
            <a:srgbClr val="FFFF66"/>
          </a:solidFill>
          <a:ln w="50800" algn="ctr">
            <a:noFill/>
            <a:miter lim="800000"/>
            <a:headEnd/>
            <a:tailEnd/>
          </a:ln>
          <a:effectLst/>
        </p:spPr>
        <p:txBody>
          <a:bodyPr wrap="none" anchor="ctr"/>
          <a:lstStyle/>
          <a:p>
            <a:endParaRPr lang="en-US"/>
          </a:p>
        </p:txBody>
      </p:sp>
      <p:sp>
        <p:nvSpPr>
          <p:cNvPr id="407557" name="Text Box 5"/>
          <p:cNvSpPr txBox="1">
            <a:spLocks noChangeArrowheads="1"/>
          </p:cNvSpPr>
          <p:nvPr/>
        </p:nvSpPr>
        <p:spPr bwMode="auto">
          <a:xfrm>
            <a:off x="2935288" y="6096000"/>
            <a:ext cx="3008312" cy="304800"/>
          </a:xfrm>
          <a:prstGeom prst="rect">
            <a:avLst/>
          </a:prstGeom>
          <a:noFill/>
          <a:ln w="50800" algn="ctr">
            <a:noFill/>
            <a:miter lim="800000"/>
            <a:headEnd/>
            <a:tailEnd/>
          </a:ln>
          <a:effectLst/>
        </p:spPr>
        <p:txBody>
          <a:bodyPr wrap="none">
            <a:spAutoFit/>
          </a:bodyPr>
          <a:lstStyle/>
          <a:p>
            <a:r>
              <a:rPr lang="en-US" altLang="ko-KR" sz="1400">
                <a:latin typeface="Times New Roman" pitchFamily="18" charset="0"/>
                <a:ea typeface="굴림" pitchFamily="34" charset="-127"/>
              </a:rPr>
              <a:t>TCP Friendliness on long </a:t>
            </a:r>
            <a:r>
              <a:rPr lang="en-US" altLang="ko-KR" sz="1400">
                <a:latin typeface="Times New Roman" pitchFamily="18" charset="0"/>
              </a:rPr>
              <a:t>RTT - 200ms</a:t>
            </a:r>
          </a:p>
        </p:txBody>
      </p:sp>
      <p:sp>
        <p:nvSpPr>
          <p:cNvPr id="407558" name="Text Box 6"/>
          <p:cNvSpPr txBox="1">
            <a:spLocks noChangeArrowheads="1"/>
          </p:cNvSpPr>
          <p:nvPr/>
        </p:nvSpPr>
        <p:spPr bwMode="auto">
          <a:xfrm>
            <a:off x="2617788" y="2054225"/>
            <a:ext cx="793750" cy="274638"/>
          </a:xfrm>
          <a:prstGeom prst="rect">
            <a:avLst/>
          </a:prstGeom>
          <a:noFill/>
          <a:ln w="50800" algn="ctr">
            <a:noFill/>
            <a:miter lim="800000"/>
            <a:headEnd/>
            <a:tailEnd/>
          </a:ln>
          <a:effectLst/>
        </p:spPr>
        <p:txBody>
          <a:bodyPr wrap="none">
            <a:spAutoFit/>
          </a:bodyPr>
          <a:lstStyle/>
          <a:p>
            <a:r>
              <a:rPr lang="en-US" altLang="ko-KR" sz="1200" b="1"/>
              <a:t>80 Mbps</a:t>
            </a:r>
          </a:p>
        </p:txBody>
      </p:sp>
      <p:sp>
        <p:nvSpPr>
          <p:cNvPr id="407559" name="Text Box 7"/>
          <p:cNvSpPr txBox="1">
            <a:spLocks noChangeArrowheads="1"/>
          </p:cNvSpPr>
          <p:nvPr/>
        </p:nvSpPr>
        <p:spPr bwMode="auto">
          <a:xfrm>
            <a:off x="5127625" y="2054225"/>
            <a:ext cx="877888" cy="274638"/>
          </a:xfrm>
          <a:prstGeom prst="rect">
            <a:avLst/>
          </a:prstGeom>
          <a:noFill/>
          <a:ln w="50800" algn="ctr">
            <a:noFill/>
            <a:miter lim="800000"/>
            <a:headEnd/>
            <a:tailEnd/>
          </a:ln>
          <a:effectLst/>
        </p:spPr>
        <p:txBody>
          <a:bodyPr wrap="none">
            <a:spAutoFit/>
          </a:bodyPr>
          <a:lstStyle/>
          <a:p>
            <a:r>
              <a:rPr lang="en-US" altLang="ko-KR" sz="1200" b="1"/>
              <a:t>200 Mbps</a:t>
            </a:r>
          </a:p>
        </p:txBody>
      </p:sp>
      <p:sp>
        <p:nvSpPr>
          <p:cNvPr id="407560" name="Text Box 8"/>
          <p:cNvSpPr txBox="1">
            <a:spLocks noChangeArrowheads="1"/>
          </p:cNvSpPr>
          <p:nvPr/>
        </p:nvSpPr>
        <p:spPr bwMode="auto">
          <a:xfrm>
            <a:off x="3589338" y="1931988"/>
            <a:ext cx="1538287" cy="274637"/>
          </a:xfrm>
          <a:prstGeom prst="rect">
            <a:avLst/>
          </a:prstGeom>
          <a:noFill/>
          <a:ln w="50800" algn="ctr">
            <a:noFill/>
            <a:miter lim="800000"/>
            <a:headEnd/>
            <a:tailEnd/>
          </a:ln>
          <a:effectLst/>
        </p:spPr>
        <p:txBody>
          <a:bodyPr wrap="none">
            <a:spAutoFit/>
          </a:bodyPr>
          <a:lstStyle/>
          <a:p>
            <a:r>
              <a:rPr lang="en-US" altLang="ko-KR" sz="1200" b="1"/>
              <a:t>Background traffic</a:t>
            </a:r>
          </a:p>
        </p:txBody>
      </p:sp>
      <p:sp>
        <p:nvSpPr>
          <p:cNvPr id="407561" name="Text Box 9"/>
          <p:cNvSpPr txBox="1">
            <a:spLocks noChangeArrowheads="1"/>
          </p:cNvSpPr>
          <p:nvPr/>
        </p:nvSpPr>
        <p:spPr bwMode="auto">
          <a:xfrm rot="16200000">
            <a:off x="665957" y="3790156"/>
            <a:ext cx="1441450" cy="274637"/>
          </a:xfrm>
          <a:prstGeom prst="rect">
            <a:avLst/>
          </a:prstGeom>
          <a:noFill/>
          <a:ln w="50800" algn="ctr">
            <a:noFill/>
            <a:miter lim="800000"/>
            <a:headEnd/>
            <a:tailEnd/>
          </a:ln>
          <a:effectLst/>
        </p:spPr>
        <p:txBody>
          <a:bodyPr wrap="none">
            <a:spAutoFit/>
          </a:bodyPr>
          <a:lstStyle/>
          <a:p>
            <a:r>
              <a:rPr lang="en-US" altLang="ko-KR" sz="1200"/>
              <a:t>Link Utilization (%)</a:t>
            </a:r>
          </a:p>
        </p:txBody>
      </p:sp>
      <p:sp>
        <p:nvSpPr>
          <p:cNvPr id="407562" name="Rectangle 10"/>
          <p:cNvSpPr>
            <a:spLocks noChangeArrowheads="1"/>
          </p:cNvSpPr>
          <p:nvPr/>
        </p:nvSpPr>
        <p:spPr bwMode="auto">
          <a:xfrm>
            <a:off x="457200" y="1323975"/>
            <a:ext cx="7299325" cy="581025"/>
          </a:xfrm>
          <a:prstGeom prst="rect">
            <a:avLst/>
          </a:prstGeom>
          <a:noFill/>
          <a:ln w="50800" algn="ctr">
            <a:noFill/>
            <a:miter lim="800000"/>
            <a:headEnd/>
            <a:tailEnd/>
          </a:ln>
          <a:effectLst/>
        </p:spPr>
        <p:txBody>
          <a:bodyPr wrap="none">
            <a:spAutoFit/>
          </a:bodyPr>
          <a:lstStyle/>
          <a:p>
            <a:pPr algn="l">
              <a:buFontTx/>
              <a:buChar char="•"/>
            </a:pPr>
            <a:r>
              <a:rPr lang="en-US" altLang="ko-KR" sz="1600" dirty="0"/>
              <a:t> </a:t>
            </a:r>
            <a:r>
              <a:rPr lang="en-US" altLang="ko-KR" sz="1600" dirty="0" err="1"/>
              <a:t>Dummynet</a:t>
            </a:r>
            <a:r>
              <a:rPr lang="en-US" altLang="ko-KR" sz="1600" dirty="0"/>
              <a:t> </a:t>
            </a:r>
            <a:r>
              <a:rPr lang="en-US" altLang="ko-KR" sz="1600" dirty="0" err="1"/>
              <a:t>Testbed</a:t>
            </a:r>
            <a:r>
              <a:rPr lang="en-US" altLang="ko-KR" sz="1600" dirty="0"/>
              <a:t> : RTT 200ms &amp; 800 Mbps, 100% router buffer of the BDP</a:t>
            </a:r>
            <a:br>
              <a:rPr lang="en-US" altLang="ko-KR" sz="1600" dirty="0"/>
            </a:br>
            <a:r>
              <a:rPr lang="en-US" altLang="ko-KR" sz="1600" dirty="0"/>
              <a:t>                                    with 80 ~ 200 </a:t>
            </a:r>
            <a:r>
              <a:rPr lang="en-US" altLang="ko-KR" sz="1600" dirty="0">
                <a:ea typeface="굴림" pitchFamily="34" charset="-127"/>
              </a:rPr>
              <a:t>Mbps </a:t>
            </a:r>
            <a:r>
              <a:rPr lang="en-US" altLang="ko-KR" sz="1600" dirty="0"/>
              <a:t>background traffic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57200" y="762000"/>
            <a:ext cx="8229600" cy="438912"/>
          </a:xfrm>
        </p:spPr>
        <p:txBody>
          <a:bodyPr>
            <a:normAutofit fontScale="90000"/>
          </a:bodyPr>
          <a:lstStyle/>
          <a:p>
            <a:r>
              <a:rPr lang="en-US" altLang="ko-KR" sz="3200" dirty="0" smtClean="0">
                <a:ea typeface="굴림" pitchFamily="34" charset="-127"/>
              </a:rPr>
              <a:t>RTT </a:t>
            </a:r>
            <a:r>
              <a:rPr lang="en-US" altLang="ko-KR" sz="3200" dirty="0">
                <a:ea typeface="굴림" pitchFamily="34" charset="-127"/>
              </a:rPr>
              <a:t>Fairness</a:t>
            </a:r>
          </a:p>
        </p:txBody>
      </p:sp>
      <p:sp>
        <p:nvSpPr>
          <p:cNvPr id="5" name="Slide Number Placeholder 3"/>
          <p:cNvSpPr>
            <a:spLocks noGrp="1"/>
          </p:cNvSpPr>
          <p:nvPr>
            <p:ph type="sldNum" sz="quarter" idx="12"/>
          </p:nvPr>
        </p:nvSpPr>
        <p:spPr/>
        <p:txBody>
          <a:bodyPr/>
          <a:lstStyle/>
          <a:p>
            <a:fld id="{B937DAEE-76A2-4FB4-9D5C-D3883CB45E10}" type="slidenum">
              <a:rPr lang="zh-CN" altLang="en-US"/>
              <a:pPr/>
              <a:t>31</a:t>
            </a:fld>
            <a:endParaRPr lang="en-US" altLang="zh-CN"/>
          </a:p>
        </p:txBody>
      </p:sp>
      <p:sp>
        <p:nvSpPr>
          <p:cNvPr id="408579" name="Rectangle 3"/>
          <p:cNvSpPr>
            <a:spLocks noChangeArrowheads="1"/>
          </p:cNvSpPr>
          <p:nvPr/>
        </p:nvSpPr>
        <p:spPr bwMode="auto">
          <a:xfrm>
            <a:off x="1676400" y="1219200"/>
            <a:ext cx="6248400" cy="517525"/>
          </a:xfrm>
          <a:prstGeom prst="rect">
            <a:avLst/>
          </a:prstGeom>
          <a:noFill/>
          <a:ln w="50800" algn="ctr">
            <a:noFill/>
            <a:miter lim="800000"/>
            <a:headEnd/>
            <a:tailEnd/>
          </a:ln>
          <a:effectLst/>
        </p:spPr>
        <p:txBody>
          <a:bodyPr>
            <a:spAutoFit/>
          </a:bodyPr>
          <a:lstStyle/>
          <a:p>
            <a:pPr algn="l"/>
            <a:r>
              <a:rPr lang="en-US" altLang="ko-KR" sz="1400"/>
              <a:t> Dummynet testbed : RTT 40, 120, 240 ms &amp; 800 Mbps, Router buffer: 50% of the BDP with 200 Mbps background traffic</a:t>
            </a:r>
          </a:p>
        </p:txBody>
      </p:sp>
      <p:pic>
        <p:nvPicPr>
          <p:cNvPr id="408580" name="Picture 4" descr="rtt_fairness"/>
          <p:cNvPicPr>
            <a:picLocks noChangeAspect="1" noChangeArrowheads="1"/>
          </p:cNvPicPr>
          <p:nvPr/>
        </p:nvPicPr>
        <p:blipFill>
          <a:blip r:embed="rId2" cstate="print"/>
          <a:srcRect/>
          <a:stretch>
            <a:fillRect/>
          </a:stretch>
        </p:blipFill>
        <p:spPr bwMode="auto">
          <a:xfrm>
            <a:off x="914400" y="1752600"/>
            <a:ext cx="7315200" cy="45720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We do better?</a:t>
            </a:r>
            <a:endParaRPr lang="en-US" dirty="0"/>
          </a:p>
        </p:txBody>
      </p:sp>
      <p:sp>
        <p:nvSpPr>
          <p:cNvPr id="3" name="Content Placeholder 2"/>
          <p:cNvSpPr>
            <a:spLocks noGrp="1"/>
          </p:cNvSpPr>
          <p:nvPr>
            <p:ph idx="1"/>
          </p:nvPr>
        </p:nvSpPr>
        <p:spPr/>
        <p:txBody>
          <a:bodyPr>
            <a:normAutofit/>
          </a:bodyPr>
          <a:lstStyle/>
          <a:p>
            <a:pPr algn="ctr">
              <a:buNone/>
            </a:pPr>
            <a:endParaRPr lang="en-US" sz="6000" dirty="0" smtClean="0"/>
          </a:p>
          <a:p>
            <a:pPr algn="ctr">
              <a:buNone/>
            </a:pPr>
            <a:r>
              <a:rPr lang="en-US" sz="6000" dirty="0" smtClean="0"/>
              <a:t>?</a:t>
            </a:r>
            <a:endParaRPr lang="en-US" sz="6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smtClean="0"/>
              <a:t>Sangtae</a:t>
            </a:r>
            <a:r>
              <a:rPr lang="en-US" dirty="0" smtClean="0"/>
              <a:t> Ha, </a:t>
            </a:r>
            <a:r>
              <a:rPr lang="en-US" dirty="0" err="1" smtClean="0"/>
              <a:t>Injong</a:t>
            </a:r>
            <a:r>
              <a:rPr lang="en-US" dirty="0" smtClean="0"/>
              <a:t> Rhee, and </a:t>
            </a:r>
            <a:r>
              <a:rPr lang="en-US" dirty="0" err="1" smtClean="0"/>
              <a:t>Lisong</a:t>
            </a:r>
            <a:r>
              <a:rPr lang="en-US" dirty="0" smtClean="0"/>
              <a:t> </a:t>
            </a:r>
            <a:r>
              <a:rPr lang="en-US" dirty="0" err="1" smtClean="0"/>
              <a:t>Xu</a:t>
            </a:r>
            <a:r>
              <a:rPr lang="en-US" dirty="0" smtClean="0"/>
              <a:t>. CUBIC: a new TCP-friendly high-speed TCP variant. SIGOPS </a:t>
            </a:r>
            <a:r>
              <a:rPr lang="en-US" dirty="0" err="1" smtClean="0"/>
              <a:t>Oper</a:t>
            </a:r>
            <a:r>
              <a:rPr lang="en-US" dirty="0" smtClean="0"/>
              <a:t>. Syst. Rev. 42, 5 (July </a:t>
            </a:r>
            <a:r>
              <a:rPr lang="en-US" smtClean="0"/>
              <a:t>2008)</a:t>
            </a:r>
          </a:p>
          <a:p>
            <a:endParaRPr lang="en-US" dirty="0" smtClean="0"/>
          </a:p>
          <a:p>
            <a:r>
              <a:rPr lang="en-US" dirty="0" err="1" smtClean="0"/>
              <a:t>Lisong</a:t>
            </a:r>
            <a:r>
              <a:rPr lang="en-US" dirty="0" smtClean="0"/>
              <a:t> </a:t>
            </a:r>
            <a:r>
              <a:rPr lang="en-US" dirty="0" err="1" smtClean="0"/>
              <a:t>Xu</a:t>
            </a:r>
            <a:r>
              <a:rPr lang="en-US" dirty="0" smtClean="0"/>
              <a:t>, </a:t>
            </a:r>
            <a:r>
              <a:rPr lang="en-US" dirty="0" err="1" smtClean="0"/>
              <a:t>Khaled</a:t>
            </a:r>
            <a:r>
              <a:rPr lang="en-US" dirty="0" smtClean="0"/>
              <a:t> </a:t>
            </a:r>
            <a:r>
              <a:rPr lang="en-US" dirty="0" err="1" smtClean="0"/>
              <a:t>Harfoush</a:t>
            </a:r>
            <a:r>
              <a:rPr lang="en-US" dirty="0" smtClean="0"/>
              <a:t>, and </a:t>
            </a:r>
            <a:r>
              <a:rPr lang="en-US" dirty="0" err="1" smtClean="0"/>
              <a:t>Injong</a:t>
            </a:r>
            <a:r>
              <a:rPr lang="en-US" dirty="0" smtClean="0"/>
              <a:t> Rhee, Binary Increase Congestion Control for Fast, Long Distance </a:t>
            </a:r>
            <a:r>
              <a:rPr lang="en-US" dirty="0" err="1" smtClean="0"/>
              <a:t>Networks,Infocom</a:t>
            </a:r>
            <a:r>
              <a:rPr lang="en-US" dirty="0" smtClean="0"/>
              <a:t>, IEEE, 2004</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52400" y="152400"/>
            <a:ext cx="8763000" cy="609600"/>
          </a:xfrm>
        </p:spPr>
        <p:txBody>
          <a:bodyPr/>
          <a:lstStyle/>
          <a:p>
            <a:r>
              <a:rPr lang="en-US" altLang="zh-CN" sz="3200" dirty="0">
                <a:ea typeface="SimSun" pitchFamily="2" charset="-122"/>
              </a:rPr>
              <a:t>AIMD </a:t>
            </a:r>
            <a:r>
              <a:rPr lang="en-US" altLang="zh-CN" sz="2800" dirty="0">
                <a:ea typeface="SimSun" pitchFamily="2" charset="-122"/>
              </a:rPr>
              <a:t>(Additive Increase Multiplicative Decrease)</a:t>
            </a:r>
            <a:endParaRPr lang="en-US" altLang="zh-CN" sz="2400" dirty="0">
              <a:ea typeface="SimSun" pitchFamily="2" charset="-122"/>
            </a:endParaRPr>
          </a:p>
        </p:txBody>
      </p:sp>
      <p:sp>
        <p:nvSpPr>
          <p:cNvPr id="210947" name="Rectangle 3"/>
          <p:cNvSpPr>
            <a:spLocks noGrp="1" noChangeArrowheads="1"/>
          </p:cNvSpPr>
          <p:nvPr>
            <p:ph idx="1"/>
          </p:nvPr>
        </p:nvSpPr>
        <p:spPr>
          <a:xfrm>
            <a:off x="304800" y="990600"/>
            <a:ext cx="8534400" cy="762000"/>
          </a:xfrm>
        </p:spPr>
        <p:txBody>
          <a:bodyPr/>
          <a:lstStyle/>
          <a:p>
            <a:r>
              <a:rPr lang="en-US" altLang="zh-CN" sz="2000" dirty="0">
                <a:ea typeface="SimSun" pitchFamily="2" charset="-122"/>
              </a:rPr>
              <a:t>AIMD increases </a:t>
            </a:r>
            <a:r>
              <a:rPr lang="en-US" altLang="zh-CN" sz="2000" i="1" dirty="0">
                <a:ea typeface="SimSun" pitchFamily="2" charset="-122"/>
              </a:rPr>
              <a:t>cwnd</a:t>
            </a:r>
            <a:r>
              <a:rPr lang="en-US" altLang="zh-CN" sz="2000" dirty="0">
                <a:ea typeface="SimSun" pitchFamily="2" charset="-122"/>
              </a:rPr>
              <a:t> by a larger number, say 32, instead of 1 per RTT.</a:t>
            </a:r>
          </a:p>
          <a:p>
            <a:r>
              <a:rPr lang="en-US" altLang="zh-CN" sz="2000" dirty="0">
                <a:ea typeface="SimSun" pitchFamily="2" charset="-122"/>
              </a:rPr>
              <a:t>After a packet loss, AIMD decreases </a:t>
            </a:r>
            <a:r>
              <a:rPr lang="en-US" altLang="zh-CN" sz="2000" i="1" dirty="0">
                <a:ea typeface="SimSun" pitchFamily="2" charset="-122"/>
              </a:rPr>
              <a:t>cwnd</a:t>
            </a:r>
            <a:r>
              <a:rPr lang="en-US" altLang="zh-CN" sz="2000" dirty="0">
                <a:ea typeface="SimSun" pitchFamily="2" charset="-122"/>
              </a:rPr>
              <a:t> by 1/8, instead of 1/2</a:t>
            </a:r>
          </a:p>
        </p:txBody>
      </p:sp>
      <p:sp>
        <p:nvSpPr>
          <p:cNvPr id="45" name="Slide Number Placeholder 3"/>
          <p:cNvSpPr>
            <a:spLocks noGrp="1"/>
          </p:cNvSpPr>
          <p:nvPr>
            <p:ph type="sldNum" sz="quarter" idx="12"/>
          </p:nvPr>
        </p:nvSpPr>
        <p:spPr/>
        <p:txBody>
          <a:bodyPr/>
          <a:lstStyle/>
          <a:p>
            <a:fld id="{63EB6E1E-DA93-49EA-93B4-CF4D7FC25486}" type="slidenum">
              <a:rPr lang="zh-CN" altLang="en-US"/>
              <a:pPr/>
              <a:t>4</a:t>
            </a:fld>
            <a:endParaRPr lang="en-US" altLang="zh-CN" dirty="0"/>
          </a:p>
        </p:txBody>
      </p:sp>
      <p:sp>
        <p:nvSpPr>
          <p:cNvPr id="210949" name="Rectangle 5"/>
          <p:cNvSpPr>
            <a:spLocks noChangeArrowheads="1"/>
          </p:cNvSpPr>
          <p:nvPr/>
        </p:nvSpPr>
        <p:spPr bwMode="auto">
          <a:xfrm>
            <a:off x="457200" y="3048000"/>
            <a:ext cx="8305800" cy="3276600"/>
          </a:xfrm>
          <a:prstGeom prst="rect">
            <a:avLst/>
          </a:prstGeom>
          <a:solidFill>
            <a:srgbClr val="FCFEB9"/>
          </a:solidFill>
          <a:ln w="9525">
            <a:solidFill>
              <a:schemeClr val="tx1"/>
            </a:solidFill>
            <a:miter lim="800000"/>
            <a:headEnd/>
            <a:tailEnd/>
          </a:ln>
          <a:effectLst/>
        </p:spPr>
        <p:txBody>
          <a:bodyPr wrap="none" anchor="ctr"/>
          <a:lstStyle/>
          <a:p>
            <a:endParaRPr lang="en-US" dirty="0"/>
          </a:p>
        </p:txBody>
      </p:sp>
      <p:sp>
        <p:nvSpPr>
          <p:cNvPr id="210950" name="Line 6"/>
          <p:cNvSpPr>
            <a:spLocks noChangeShapeType="1"/>
          </p:cNvSpPr>
          <p:nvPr/>
        </p:nvSpPr>
        <p:spPr bwMode="auto">
          <a:xfrm>
            <a:off x="1143000" y="3276600"/>
            <a:ext cx="0" cy="2438400"/>
          </a:xfrm>
          <a:prstGeom prst="line">
            <a:avLst/>
          </a:prstGeom>
          <a:noFill/>
          <a:ln w="38100">
            <a:solidFill>
              <a:schemeClr val="tx1"/>
            </a:solidFill>
            <a:round/>
            <a:headEnd type="triangle" w="lg" len="lg"/>
            <a:tailEnd type="none" w="lg" len="lg"/>
          </a:ln>
          <a:effectLst/>
        </p:spPr>
        <p:txBody>
          <a:bodyPr/>
          <a:lstStyle/>
          <a:p>
            <a:endParaRPr lang="en-US" dirty="0"/>
          </a:p>
        </p:txBody>
      </p:sp>
      <p:sp>
        <p:nvSpPr>
          <p:cNvPr id="210951" name="Line 7"/>
          <p:cNvSpPr>
            <a:spLocks noChangeShapeType="1"/>
          </p:cNvSpPr>
          <p:nvPr/>
        </p:nvSpPr>
        <p:spPr bwMode="auto">
          <a:xfrm>
            <a:off x="1143000" y="5715000"/>
            <a:ext cx="6858000" cy="0"/>
          </a:xfrm>
          <a:prstGeom prst="line">
            <a:avLst/>
          </a:prstGeom>
          <a:noFill/>
          <a:ln w="38100">
            <a:solidFill>
              <a:schemeClr val="tx1"/>
            </a:solidFill>
            <a:round/>
            <a:headEnd/>
            <a:tailEnd type="triangle" w="lg" len="lg"/>
          </a:ln>
          <a:effectLst/>
        </p:spPr>
        <p:txBody>
          <a:bodyPr/>
          <a:lstStyle/>
          <a:p>
            <a:endParaRPr lang="en-US" dirty="0"/>
          </a:p>
        </p:txBody>
      </p:sp>
      <p:sp>
        <p:nvSpPr>
          <p:cNvPr id="210952" name="Line 8"/>
          <p:cNvSpPr>
            <a:spLocks noChangeShapeType="1"/>
          </p:cNvSpPr>
          <p:nvPr/>
        </p:nvSpPr>
        <p:spPr bwMode="auto">
          <a:xfrm flipV="1">
            <a:off x="2209800" y="3505200"/>
            <a:ext cx="1752600" cy="1143000"/>
          </a:xfrm>
          <a:prstGeom prst="line">
            <a:avLst/>
          </a:prstGeom>
          <a:noFill/>
          <a:ln w="28575">
            <a:solidFill>
              <a:schemeClr val="tx1"/>
            </a:solidFill>
            <a:round/>
            <a:headEnd/>
            <a:tailEnd/>
          </a:ln>
          <a:effectLst/>
        </p:spPr>
        <p:txBody>
          <a:bodyPr/>
          <a:lstStyle/>
          <a:p>
            <a:endParaRPr lang="en-US" dirty="0"/>
          </a:p>
        </p:txBody>
      </p:sp>
      <p:sp>
        <p:nvSpPr>
          <p:cNvPr id="210953" name="Text Box 9"/>
          <p:cNvSpPr txBox="1">
            <a:spLocks noChangeArrowheads="1"/>
          </p:cNvSpPr>
          <p:nvPr/>
        </p:nvSpPr>
        <p:spPr bwMode="auto">
          <a:xfrm>
            <a:off x="3200400" y="3168650"/>
            <a:ext cx="1222375" cy="336550"/>
          </a:xfrm>
          <a:prstGeom prst="rect">
            <a:avLst/>
          </a:prstGeom>
          <a:noFill/>
          <a:ln w="9525">
            <a:noFill/>
            <a:miter lim="800000"/>
            <a:headEnd/>
            <a:tailEnd/>
          </a:ln>
          <a:effectLst/>
        </p:spPr>
        <p:txBody>
          <a:bodyPr wrap="none">
            <a:spAutoFit/>
          </a:bodyPr>
          <a:lstStyle/>
          <a:p>
            <a:pPr algn="l" eaLnBrk="0" hangingPunct="0"/>
            <a:r>
              <a:rPr lang="en-US" altLang="zh-CN" sz="1600" dirty="0">
                <a:latin typeface="Univers" pitchFamily="34" charset="0"/>
              </a:rPr>
              <a:t>Packet loss</a:t>
            </a:r>
          </a:p>
        </p:txBody>
      </p:sp>
      <p:sp>
        <p:nvSpPr>
          <p:cNvPr id="210954" name="Text Box 10"/>
          <p:cNvSpPr txBox="1">
            <a:spLocks noChangeArrowheads="1"/>
          </p:cNvSpPr>
          <p:nvPr/>
        </p:nvSpPr>
        <p:spPr bwMode="auto">
          <a:xfrm>
            <a:off x="6934200" y="5911850"/>
            <a:ext cx="1222375" cy="336550"/>
          </a:xfrm>
          <a:prstGeom prst="rect">
            <a:avLst/>
          </a:prstGeom>
          <a:noFill/>
          <a:ln w="9525">
            <a:noFill/>
            <a:miter lim="800000"/>
            <a:headEnd/>
            <a:tailEnd/>
          </a:ln>
          <a:effectLst/>
        </p:spPr>
        <p:txBody>
          <a:bodyPr wrap="none">
            <a:spAutoFit/>
          </a:bodyPr>
          <a:lstStyle/>
          <a:p>
            <a:pPr algn="l" eaLnBrk="0" hangingPunct="0"/>
            <a:r>
              <a:rPr lang="en-US" altLang="zh-CN" sz="1600" dirty="0">
                <a:latin typeface="Univers" pitchFamily="34" charset="0"/>
              </a:rPr>
              <a:t>Time (RTT)</a:t>
            </a:r>
          </a:p>
        </p:txBody>
      </p:sp>
      <p:sp>
        <p:nvSpPr>
          <p:cNvPr id="210955" name="Freeform 11"/>
          <p:cNvSpPr>
            <a:spLocks/>
          </p:cNvSpPr>
          <p:nvPr/>
        </p:nvSpPr>
        <p:spPr bwMode="auto">
          <a:xfrm>
            <a:off x="1143000" y="3429000"/>
            <a:ext cx="1066800" cy="2281238"/>
          </a:xfrm>
          <a:custGeom>
            <a:avLst/>
            <a:gdLst/>
            <a:ahLst/>
            <a:cxnLst>
              <a:cxn ang="0">
                <a:pos x="0" y="872"/>
              </a:cxn>
              <a:cxn ang="0">
                <a:pos x="432" y="680"/>
              </a:cxn>
              <a:cxn ang="0">
                <a:pos x="624" y="104"/>
              </a:cxn>
              <a:cxn ang="0">
                <a:pos x="624" y="56"/>
              </a:cxn>
            </a:cxnLst>
            <a:rect l="0" t="0" r="r" b="b"/>
            <a:pathLst>
              <a:path w="656" h="872">
                <a:moveTo>
                  <a:pt x="0" y="872"/>
                </a:moveTo>
                <a:cubicBezTo>
                  <a:pt x="164" y="840"/>
                  <a:pt x="328" y="808"/>
                  <a:pt x="432" y="680"/>
                </a:cubicBezTo>
                <a:cubicBezTo>
                  <a:pt x="536" y="552"/>
                  <a:pt x="592" y="208"/>
                  <a:pt x="624" y="104"/>
                </a:cubicBezTo>
                <a:cubicBezTo>
                  <a:pt x="656" y="0"/>
                  <a:pt x="640" y="28"/>
                  <a:pt x="624" y="56"/>
                </a:cubicBezTo>
              </a:path>
            </a:pathLst>
          </a:custGeom>
          <a:noFill/>
          <a:ln w="28575" cap="flat" cmpd="sng">
            <a:solidFill>
              <a:schemeClr val="tx1"/>
            </a:solidFill>
            <a:prstDash val="solid"/>
            <a:round/>
            <a:headEnd type="none" w="med" len="med"/>
            <a:tailEnd type="none" w="med" len="med"/>
          </a:ln>
          <a:effectLst/>
        </p:spPr>
        <p:txBody>
          <a:bodyPr/>
          <a:lstStyle/>
          <a:p>
            <a:endParaRPr lang="en-US" dirty="0"/>
          </a:p>
        </p:txBody>
      </p:sp>
      <p:sp>
        <p:nvSpPr>
          <p:cNvPr id="210956" name="Line 12"/>
          <p:cNvSpPr>
            <a:spLocks noChangeShapeType="1"/>
          </p:cNvSpPr>
          <p:nvPr/>
        </p:nvSpPr>
        <p:spPr bwMode="auto">
          <a:xfrm flipH="1">
            <a:off x="2209800" y="3581400"/>
            <a:ext cx="0" cy="2128838"/>
          </a:xfrm>
          <a:prstGeom prst="line">
            <a:avLst/>
          </a:prstGeom>
          <a:noFill/>
          <a:ln w="9525" cap="rnd">
            <a:solidFill>
              <a:schemeClr val="tx1"/>
            </a:solidFill>
            <a:prstDash val="sysDot"/>
            <a:round/>
            <a:headEnd/>
            <a:tailEnd/>
          </a:ln>
          <a:effectLst/>
        </p:spPr>
        <p:txBody>
          <a:bodyPr/>
          <a:lstStyle/>
          <a:p>
            <a:endParaRPr lang="en-US" dirty="0"/>
          </a:p>
        </p:txBody>
      </p:sp>
      <p:sp>
        <p:nvSpPr>
          <p:cNvPr id="210957" name="Line 13"/>
          <p:cNvSpPr>
            <a:spLocks noChangeShapeType="1"/>
          </p:cNvSpPr>
          <p:nvPr/>
        </p:nvSpPr>
        <p:spPr bwMode="auto">
          <a:xfrm>
            <a:off x="1143000" y="5788025"/>
            <a:ext cx="0" cy="157163"/>
          </a:xfrm>
          <a:prstGeom prst="line">
            <a:avLst/>
          </a:prstGeom>
          <a:noFill/>
          <a:ln w="9525">
            <a:solidFill>
              <a:schemeClr val="tx1"/>
            </a:solidFill>
            <a:round/>
            <a:headEnd/>
            <a:tailEnd/>
          </a:ln>
          <a:effectLst/>
        </p:spPr>
        <p:txBody>
          <a:bodyPr/>
          <a:lstStyle/>
          <a:p>
            <a:endParaRPr lang="en-US" dirty="0"/>
          </a:p>
        </p:txBody>
      </p:sp>
      <p:sp>
        <p:nvSpPr>
          <p:cNvPr id="210958" name="Line 14"/>
          <p:cNvSpPr>
            <a:spLocks noChangeShapeType="1"/>
          </p:cNvSpPr>
          <p:nvPr/>
        </p:nvSpPr>
        <p:spPr bwMode="auto">
          <a:xfrm>
            <a:off x="2209800" y="5788025"/>
            <a:ext cx="0" cy="157163"/>
          </a:xfrm>
          <a:prstGeom prst="line">
            <a:avLst/>
          </a:prstGeom>
          <a:noFill/>
          <a:ln w="9525">
            <a:solidFill>
              <a:schemeClr val="tx1"/>
            </a:solidFill>
            <a:round/>
            <a:headEnd/>
            <a:tailEnd/>
          </a:ln>
          <a:effectLst/>
        </p:spPr>
        <p:txBody>
          <a:bodyPr/>
          <a:lstStyle/>
          <a:p>
            <a:endParaRPr lang="en-US" dirty="0"/>
          </a:p>
        </p:txBody>
      </p:sp>
      <p:sp>
        <p:nvSpPr>
          <p:cNvPr id="210959" name="Line 15"/>
          <p:cNvSpPr>
            <a:spLocks noChangeShapeType="1"/>
          </p:cNvSpPr>
          <p:nvPr/>
        </p:nvSpPr>
        <p:spPr bwMode="auto">
          <a:xfrm>
            <a:off x="1143000" y="5867400"/>
            <a:ext cx="1066800" cy="0"/>
          </a:xfrm>
          <a:prstGeom prst="line">
            <a:avLst/>
          </a:prstGeom>
          <a:noFill/>
          <a:ln w="9525">
            <a:solidFill>
              <a:schemeClr val="tx1"/>
            </a:solidFill>
            <a:round/>
            <a:headEnd type="triangle" w="med" len="med"/>
            <a:tailEnd type="triangle" w="med" len="med"/>
          </a:ln>
          <a:effectLst/>
        </p:spPr>
        <p:txBody>
          <a:bodyPr/>
          <a:lstStyle/>
          <a:p>
            <a:endParaRPr lang="en-US" dirty="0"/>
          </a:p>
        </p:txBody>
      </p:sp>
      <p:sp>
        <p:nvSpPr>
          <p:cNvPr id="210960" name="Text Box 16"/>
          <p:cNvSpPr txBox="1">
            <a:spLocks noChangeArrowheads="1"/>
          </p:cNvSpPr>
          <p:nvPr/>
        </p:nvSpPr>
        <p:spPr bwMode="auto">
          <a:xfrm>
            <a:off x="1133475" y="5911850"/>
            <a:ext cx="1076325" cy="336550"/>
          </a:xfrm>
          <a:prstGeom prst="rect">
            <a:avLst/>
          </a:prstGeom>
          <a:noFill/>
          <a:ln w="9525">
            <a:noFill/>
            <a:miter lim="800000"/>
            <a:headEnd/>
            <a:tailEnd/>
          </a:ln>
          <a:effectLst/>
        </p:spPr>
        <p:txBody>
          <a:bodyPr wrap="none">
            <a:spAutoFit/>
          </a:bodyPr>
          <a:lstStyle/>
          <a:p>
            <a:pPr algn="l" eaLnBrk="0" hangingPunct="0"/>
            <a:r>
              <a:rPr lang="en-US" altLang="zh-CN" sz="1600" dirty="0">
                <a:latin typeface="Univers" pitchFamily="34" charset="0"/>
              </a:rPr>
              <a:t>Slow start</a:t>
            </a:r>
          </a:p>
        </p:txBody>
      </p:sp>
      <p:sp>
        <p:nvSpPr>
          <p:cNvPr id="210961" name="Line 17"/>
          <p:cNvSpPr>
            <a:spLocks noChangeShapeType="1"/>
          </p:cNvSpPr>
          <p:nvPr/>
        </p:nvSpPr>
        <p:spPr bwMode="auto">
          <a:xfrm>
            <a:off x="3962400" y="3505200"/>
            <a:ext cx="0" cy="1143000"/>
          </a:xfrm>
          <a:prstGeom prst="line">
            <a:avLst/>
          </a:prstGeom>
          <a:noFill/>
          <a:ln w="28575">
            <a:solidFill>
              <a:schemeClr val="tx1"/>
            </a:solidFill>
            <a:round/>
            <a:headEnd/>
            <a:tailEnd/>
          </a:ln>
          <a:effectLst/>
        </p:spPr>
        <p:txBody>
          <a:bodyPr/>
          <a:lstStyle/>
          <a:p>
            <a:endParaRPr lang="en-US" dirty="0"/>
          </a:p>
        </p:txBody>
      </p:sp>
      <p:sp>
        <p:nvSpPr>
          <p:cNvPr id="210962" name="Line 18"/>
          <p:cNvSpPr>
            <a:spLocks noChangeShapeType="1"/>
          </p:cNvSpPr>
          <p:nvPr/>
        </p:nvSpPr>
        <p:spPr bwMode="auto">
          <a:xfrm>
            <a:off x="2209800" y="5867400"/>
            <a:ext cx="1752600" cy="0"/>
          </a:xfrm>
          <a:prstGeom prst="line">
            <a:avLst/>
          </a:prstGeom>
          <a:noFill/>
          <a:ln w="9525">
            <a:solidFill>
              <a:schemeClr val="tx1"/>
            </a:solidFill>
            <a:round/>
            <a:headEnd type="triangle" w="med" len="med"/>
            <a:tailEnd type="triangle" w="med" len="med"/>
          </a:ln>
          <a:effectLst/>
        </p:spPr>
        <p:txBody>
          <a:bodyPr/>
          <a:lstStyle/>
          <a:p>
            <a:endParaRPr lang="en-US" dirty="0"/>
          </a:p>
        </p:txBody>
      </p:sp>
      <p:sp>
        <p:nvSpPr>
          <p:cNvPr id="210963" name="Line 19"/>
          <p:cNvSpPr>
            <a:spLocks noChangeShapeType="1"/>
          </p:cNvSpPr>
          <p:nvPr/>
        </p:nvSpPr>
        <p:spPr bwMode="auto">
          <a:xfrm>
            <a:off x="3962400" y="5791200"/>
            <a:ext cx="0" cy="152400"/>
          </a:xfrm>
          <a:prstGeom prst="line">
            <a:avLst/>
          </a:prstGeom>
          <a:noFill/>
          <a:ln w="9525">
            <a:solidFill>
              <a:schemeClr val="tx1"/>
            </a:solidFill>
            <a:round/>
            <a:headEnd/>
            <a:tailEnd/>
          </a:ln>
          <a:effectLst/>
        </p:spPr>
        <p:txBody>
          <a:bodyPr/>
          <a:lstStyle/>
          <a:p>
            <a:endParaRPr lang="en-US" dirty="0"/>
          </a:p>
        </p:txBody>
      </p:sp>
      <p:sp>
        <p:nvSpPr>
          <p:cNvPr id="210964" name="Line 20"/>
          <p:cNvSpPr>
            <a:spLocks noChangeShapeType="1"/>
          </p:cNvSpPr>
          <p:nvPr/>
        </p:nvSpPr>
        <p:spPr bwMode="auto">
          <a:xfrm>
            <a:off x="3962400" y="4648200"/>
            <a:ext cx="0" cy="1066800"/>
          </a:xfrm>
          <a:prstGeom prst="line">
            <a:avLst/>
          </a:prstGeom>
          <a:noFill/>
          <a:ln w="9525" cap="rnd">
            <a:solidFill>
              <a:schemeClr val="tx1"/>
            </a:solidFill>
            <a:prstDash val="sysDot"/>
            <a:round/>
            <a:headEnd/>
            <a:tailEnd/>
          </a:ln>
          <a:effectLst/>
        </p:spPr>
        <p:txBody>
          <a:bodyPr/>
          <a:lstStyle/>
          <a:p>
            <a:endParaRPr lang="en-US" dirty="0"/>
          </a:p>
        </p:txBody>
      </p:sp>
      <p:sp>
        <p:nvSpPr>
          <p:cNvPr id="210965" name="Text Box 21"/>
          <p:cNvSpPr txBox="1">
            <a:spLocks noChangeArrowheads="1"/>
          </p:cNvSpPr>
          <p:nvPr/>
        </p:nvSpPr>
        <p:spPr bwMode="auto">
          <a:xfrm>
            <a:off x="2305050" y="5911850"/>
            <a:ext cx="2190750" cy="336550"/>
          </a:xfrm>
          <a:prstGeom prst="rect">
            <a:avLst/>
          </a:prstGeom>
          <a:noFill/>
          <a:ln w="9525">
            <a:noFill/>
            <a:miter lim="800000"/>
            <a:headEnd/>
            <a:tailEnd/>
          </a:ln>
          <a:effectLst/>
        </p:spPr>
        <p:txBody>
          <a:bodyPr wrap="none">
            <a:spAutoFit/>
          </a:bodyPr>
          <a:lstStyle/>
          <a:p>
            <a:pPr algn="l" eaLnBrk="0" hangingPunct="0"/>
            <a:r>
              <a:rPr lang="en-US" altLang="zh-CN" sz="1600" dirty="0">
                <a:latin typeface="Univers" pitchFamily="34" charset="0"/>
              </a:rPr>
              <a:t>Congestion avoidance</a:t>
            </a:r>
          </a:p>
        </p:txBody>
      </p:sp>
      <p:grpSp>
        <p:nvGrpSpPr>
          <p:cNvPr id="2" name="Group 22"/>
          <p:cNvGrpSpPr>
            <a:grpSpLocks/>
          </p:cNvGrpSpPr>
          <p:nvPr/>
        </p:nvGrpSpPr>
        <p:grpSpPr bwMode="auto">
          <a:xfrm>
            <a:off x="3956050" y="3168650"/>
            <a:ext cx="2212975" cy="2774950"/>
            <a:chOff x="2540" y="1660"/>
            <a:chExt cx="1394" cy="1748"/>
          </a:xfrm>
        </p:grpSpPr>
        <p:sp>
          <p:nvSpPr>
            <p:cNvPr id="210967" name="Line 23"/>
            <p:cNvSpPr>
              <a:spLocks noChangeShapeType="1"/>
            </p:cNvSpPr>
            <p:nvPr/>
          </p:nvSpPr>
          <p:spPr bwMode="auto">
            <a:xfrm flipV="1">
              <a:off x="2540" y="1872"/>
              <a:ext cx="1104" cy="720"/>
            </a:xfrm>
            <a:prstGeom prst="line">
              <a:avLst/>
            </a:prstGeom>
            <a:noFill/>
            <a:ln w="28575">
              <a:solidFill>
                <a:schemeClr val="tx1"/>
              </a:solidFill>
              <a:round/>
              <a:headEnd/>
              <a:tailEnd/>
            </a:ln>
            <a:effectLst/>
          </p:spPr>
          <p:txBody>
            <a:bodyPr/>
            <a:lstStyle/>
            <a:p>
              <a:endParaRPr lang="en-US" dirty="0"/>
            </a:p>
          </p:txBody>
        </p:sp>
        <p:sp>
          <p:nvSpPr>
            <p:cNvPr id="210968" name="Text Box 24"/>
            <p:cNvSpPr txBox="1">
              <a:spLocks noChangeArrowheads="1"/>
            </p:cNvSpPr>
            <p:nvPr/>
          </p:nvSpPr>
          <p:spPr bwMode="auto">
            <a:xfrm>
              <a:off x="3164" y="1660"/>
              <a:ext cx="770" cy="212"/>
            </a:xfrm>
            <a:prstGeom prst="rect">
              <a:avLst/>
            </a:prstGeom>
            <a:noFill/>
            <a:ln w="9525">
              <a:noFill/>
              <a:miter lim="800000"/>
              <a:headEnd/>
              <a:tailEnd/>
            </a:ln>
            <a:effectLst/>
          </p:spPr>
          <p:txBody>
            <a:bodyPr wrap="none">
              <a:spAutoFit/>
            </a:bodyPr>
            <a:lstStyle/>
            <a:p>
              <a:pPr algn="l" eaLnBrk="0" hangingPunct="0"/>
              <a:r>
                <a:rPr lang="en-US" altLang="zh-CN" sz="1600" dirty="0">
                  <a:latin typeface="Univers" pitchFamily="34" charset="0"/>
                </a:rPr>
                <a:t>Packet loss</a:t>
              </a:r>
            </a:p>
          </p:txBody>
        </p:sp>
        <p:sp>
          <p:nvSpPr>
            <p:cNvPr id="210969" name="Line 25"/>
            <p:cNvSpPr>
              <a:spLocks noChangeShapeType="1"/>
            </p:cNvSpPr>
            <p:nvPr/>
          </p:nvSpPr>
          <p:spPr bwMode="auto">
            <a:xfrm>
              <a:off x="3648" y="1872"/>
              <a:ext cx="0" cy="720"/>
            </a:xfrm>
            <a:prstGeom prst="line">
              <a:avLst/>
            </a:prstGeom>
            <a:noFill/>
            <a:ln w="28575">
              <a:solidFill>
                <a:schemeClr val="tx1"/>
              </a:solidFill>
              <a:round/>
              <a:headEnd/>
              <a:tailEnd/>
            </a:ln>
            <a:effectLst/>
          </p:spPr>
          <p:txBody>
            <a:bodyPr/>
            <a:lstStyle/>
            <a:p>
              <a:endParaRPr lang="en-US" dirty="0"/>
            </a:p>
          </p:txBody>
        </p:sp>
        <p:sp>
          <p:nvSpPr>
            <p:cNvPr id="210970" name="Line 26"/>
            <p:cNvSpPr>
              <a:spLocks noChangeShapeType="1"/>
            </p:cNvSpPr>
            <p:nvPr/>
          </p:nvSpPr>
          <p:spPr bwMode="auto">
            <a:xfrm>
              <a:off x="2544" y="3360"/>
              <a:ext cx="1104" cy="0"/>
            </a:xfrm>
            <a:prstGeom prst="line">
              <a:avLst/>
            </a:prstGeom>
            <a:noFill/>
            <a:ln w="9525">
              <a:solidFill>
                <a:schemeClr val="tx1"/>
              </a:solidFill>
              <a:round/>
              <a:headEnd type="triangle" w="med" len="med"/>
              <a:tailEnd type="triangle" w="med" len="med"/>
            </a:ln>
            <a:effectLst/>
          </p:spPr>
          <p:txBody>
            <a:bodyPr/>
            <a:lstStyle/>
            <a:p>
              <a:endParaRPr lang="en-US" dirty="0"/>
            </a:p>
          </p:txBody>
        </p:sp>
        <p:sp>
          <p:nvSpPr>
            <p:cNvPr id="210971" name="Line 27"/>
            <p:cNvSpPr>
              <a:spLocks noChangeShapeType="1"/>
            </p:cNvSpPr>
            <p:nvPr/>
          </p:nvSpPr>
          <p:spPr bwMode="auto">
            <a:xfrm>
              <a:off x="3648" y="3312"/>
              <a:ext cx="0" cy="96"/>
            </a:xfrm>
            <a:prstGeom prst="line">
              <a:avLst/>
            </a:prstGeom>
            <a:noFill/>
            <a:ln w="9525">
              <a:solidFill>
                <a:schemeClr val="tx1"/>
              </a:solidFill>
              <a:round/>
              <a:headEnd/>
              <a:tailEnd/>
            </a:ln>
            <a:effectLst/>
          </p:spPr>
          <p:txBody>
            <a:bodyPr/>
            <a:lstStyle/>
            <a:p>
              <a:endParaRPr lang="en-US" dirty="0"/>
            </a:p>
          </p:txBody>
        </p:sp>
        <p:sp>
          <p:nvSpPr>
            <p:cNvPr id="210972" name="Line 28"/>
            <p:cNvSpPr>
              <a:spLocks noChangeShapeType="1"/>
            </p:cNvSpPr>
            <p:nvPr/>
          </p:nvSpPr>
          <p:spPr bwMode="auto">
            <a:xfrm>
              <a:off x="3648" y="2592"/>
              <a:ext cx="0" cy="672"/>
            </a:xfrm>
            <a:prstGeom prst="line">
              <a:avLst/>
            </a:prstGeom>
            <a:noFill/>
            <a:ln w="9525" cap="rnd">
              <a:solidFill>
                <a:schemeClr val="tx1"/>
              </a:solidFill>
              <a:prstDash val="sysDot"/>
              <a:round/>
              <a:headEnd/>
              <a:tailEnd/>
            </a:ln>
            <a:effectLst/>
          </p:spPr>
          <p:txBody>
            <a:bodyPr/>
            <a:lstStyle/>
            <a:p>
              <a:endParaRPr lang="en-US" dirty="0"/>
            </a:p>
          </p:txBody>
        </p:sp>
      </p:grpSp>
      <p:grpSp>
        <p:nvGrpSpPr>
          <p:cNvPr id="3" name="Group 29"/>
          <p:cNvGrpSpPr>
            <a:grpSpLocks/>
          </p:cNvGrpSpPr>
          <p:nvPr/>
        </p:nvGrpSpPr>
        <p:grpSpPr bwMode="auto">
          <a:xfrm>
            <a:off x="5708650" y="3168650"/>
            <a:ext cx="2212975" cy="2774950"/>
            <a:chOff x="2540" y="1660"/>
            <a:chExt cx="1394" cy="1748"/>
          </a:xfrm>
        </p:grpSpPr>
        <p:sp>
          <p:nvSpPr>
            <p:cNvPr id="210974" name="Line 30"/>
            <p:cNvSpPr>
              <a:spLocks noChangeShapeType="1"/>
            </p:cNvSpPr>
            <p:nvPr/>
          </p:nvSpPr>
          <p:spPr bwMode="auto">
            <a:xfrm flipV="1">
              <a:off x="2540" y="1872"/>
              <a:ext cx="1104" cy="720"/>
            </a:xfrm>
            <a:prstGeom prst="line">
              <a:avLst/>
            </a:prstGeom>
            <a:noFill/>
            <a:ln w="28575">
              <a:solidFill>
                <a:schemeClr val="tx1"/>
              </a:solidFill>
              <a:round/>
              <a:headEnd/>
              <a:tailEnd/>
            </a:ln>
            <a:effectLst/>
          </p:spPr>
          <p:txBody>
            <a:bodyPr/>
            <a:lstStyle/>
            <a:p>
              <a:endParaRPr lang="en-US" dirty="0"/>
            </a:p>
          </p:txBody>
        </p:sp>
        <p:sp>
          <p:nvSpPr>
            <p:cNvPr id="210975" name="Text Box 31"/>
            <p:cNvSpPr txBox="1">
              <a:spLocks noChangeArrowheads="1"/>
            </p:cNvSpPr>
            <p:nvPr/>
          </p:nvSpPr>
          <p:spPr bwMode="auto">
            <a:xfrm>
              <a:off x="3164" y="1660"/>
              <a:ext cx="770" cy="212"/>
            </a:xfrm>
            <a:prstGeom prst="rect">
              <a:avLst/>
            </a:prstGeom>
            <a:noFill/>
            <a:ln w="9525">
              <a:noFill/>
              <a:miter lim="800000"/>
              <a:headEnd/>
              <a:tailEnd/>
            </a:ln>
            <a:effectLst/>
          </p:spPr>
          <p:txBody>
            <a:bodyPr wrap="none">
              <a:spAutoFit/>
            </a:bodyPr>
            <a:lstStyle/>
            <a:p>
              <a:pPr algn="l" eaLnBrk="0" hangingPunct="0"/>
              <a:r>
                <a:rPr lang="en-US" altLang="zh-CN" sz="1600" dirty="0">
                  <a:latin typeface="Univers" pitchFamily="34" charset="0"/>
                </a:rPr>
                <a:t>Packet loss</a:t>
              </a:r>
            </a:p>
          </p:txBody>
        </p:sp>
        <p:sp>
          <p:nvSpPr>
            <p:cNvPr id="210976" name="Line 32"/>
            <p:cNvSpPr>
              <a:spLocks noChangeShapeType="1"/>
            </p:cNvSpPr>
            <p:nvPr/>
          </p:nvSpPr>
          <p:spPr bwMode="auto">
            <a:xfrm>
              <a:off x="3648" y="1872"/>
              <a:ext cx="0" cy="720"/>
            </a:xfrm>
            <a:prstGeom prst="line">
              <a:avLst/>
            </a:prstGeom>
            <a:noFill/>
            <a:ln w="28575">
              <a:solidFill>
                <a:schemeClr val="tx1"/>
              </a:solidFill>
              <a:round/>
              <a:headEnd/>
              <a:tailEnd/>
            </a:ln>
            <a:effectLst/>
          </p:spPr>
          <p:txBody>
            <a:bodyPr/>
            <a:lstStyle/>
            <a:p>
              <a:endParaRPr lang="en-US" dirty="0"/>
            </a:p>
          </p:txBody>
        </p:sp>
        <p:sp>
          <p:nvSpPr>
            <p:cNvPr id="210977" name="Line 33"/>
            <p:cNvSpPr>
              <a:spLocks noChangeShapeType="1"/>
            </p:cNvSpPr>
            <p:nvPr/>
          </p:nvSpPr>
          <p:spPr bwMode="auto">
            <a:xfrm>
              <a:off x="2544" y="3360"/>
              <a:ext cx="1104" cy="0"/>
            </a:xfrm>
            <a:prstGeom prst="line">
              <a:avLst/>
            </a:prstGeom>
            <a:noFill/>
            <a:ln w="9525">
              <a:solidFill>
                <a:schemeClr val="tx1"/>
              </a:solidFill>
              <a:round/>
              <a:headEnd type="triangle" w="med" len="med"/>
              <a:tailEnd type="triangle" w="med" len="med"/>
            </a:ln>
            <a:effectLst/>
          </p:spPr>
          <p:txBody>
            <a:bodyPr/>
            <a:lstStyle/>
            <a:p>
              <a:endParaRPr lang="en-US" dirty="0"/>
            </a:p>
          </p:txBody>
        </p:sp>
        <p:sp>
          <p:nvSpPr>
            <p:cNvPr id="210978" name="Line 34"/>
            <p:cNvSpPr>
              <a:spLocks noChangeShapeType="1"/>
            </p:cNvSpPr>
            <p:nvPr/>
          </p:nvSpPr>
          <p:spPr bwMode="auto">
            <a:xfrm>
              <a:off x="3648" y="3312"/>
              <a:ext cx="0" cy="96"/>
            </a:xfrm>
            <a:prstGeom prst="line">
              <a:avLst/>
            </a:prstGeom>
            <a:noFill/>
            <a:ln w="9525">
              <a:solidFill>
                <a:schemeClr val="tx1"/>
              </a:solidFill>
              <a:round/>
              <a:headEnd/>
              <a:tailEnd/>
            </a:ln>
            <a:effectLst/>
          </p:spPr>
          <p:txBody>
            <a:bodyPr/>
            <a:lstStyle/>
            <a:p>
              <a:endParaRPr lang="en-US" dirty="0"/>
            </a:p>
          </p:txBody>
        </p:sp>
        <p:sp>
          <p:nvSpPr>
            <p:cNvPr id="210979" name="Line 35"/>
            <p:cNvSpPr>
              <a:spLocks noChangeShapeType="1"/>
            </p:cNvSpPr>
            <p:nvPr/>
          </p:nvSpPr>
          <p:spPr bwMode="auto">
            <a:xfrm>
              <a:off x="3648" y="2592"/>
              <a:ext cx="0" cy="672"/>
            </a:xfrm>
            <a:prstGeom prst="line">
              <a:avLst/>
            </a:prstGeom>
            <a:noFill/>
            <a:ln w="9525" cap="rnd">
              <a:solidFill>
                <a:schemeClr val="tx1"/>
              </a:solidFill>
              <a:prstDash val="sysDot"/>
              <a:round/>
              <a:headEnd/>
              <a:tailEnd/>
            </a:ln>
            <a:effectLst/>
          </p:spPr>
          <p:txBody>
            <a:bodyPr/>
            <a:lstStyle/>
            <a:p>
              <a:endParaRPr lang="en-US" dirty="0"/>
            </a:p>
          </p:txBody>
        </p:sp>
      </p:grpSp>
      <p:sp>
        <p:nvSpPr>
          <p:cNvPr id="210980" name="Text Box 36"/>
          <p:cNvSpPr txBox="1">
            <a:spLocks noChangeArrowheads="1"/>
          </p:cNvSpPr>
          <p:nvPr/>
        </p:nvSpPr>
        <p:spPr bwMode="auto">
          <a:xfrm>
            <a:off x="457200" y="3473450"/>
            <a:ext cx="657225" cy="336550"/>
          </a:xfrm>
          <a:prstGeom prst="rect">
            <a:avLst/>
          </a:prstGeom>
          <a:noFill/>
          <a:ln w="9525">
            <a:noFill/>
            <a:miter lim="800000"/>
            <a:headEnd/>
            <a:tailEnd/>
          </a:ln>
          <a:effectLst/>
        </p:spPr>
        <p:txBody>
          <a:bodyPr wrap="none">
            <a:spAutoFit/>
          </a:bodyPr>
          <a:lstStyle/>
          <a:p>
            <a:pPr algn="l" eaLnBrk="0" hangingPunct="0"/>
            <a:r>
              <a:rPr lang="en-US" altLang="zh-CN" sz="1600" dirty="0">
                <a:latin typeface="Univers" pitchFamily="34" charset="0"/>
              </a:rPr>
              <a:t>cwnd</a:t>
            </a:r>
          </a:p>
        </p:txBody>
      </p:sp>
      <p:sp>
        <p:nvSpPr>
          <p:cNvPr id="210981" name="Line 37"/>
          <p:cNvSpPr>
            <a:spLocks noChangeShapeType="1"/>
          </p:cNvSpPr>
          <p:nvPr/>
        </p:nvSpPr>
        <p:spPr bwMode="auto">
          <a:xfrm>
            <a:off x="2209800" y="3505200"/>
            <a:ext cx="0" cy="1143000"/>
          </a:xfrm>
          <a:prstGeom prst="line">
            <a:avLst/>
          </a:prstGeom>
          <a:noFill/>
          <a:ln w="28575">
            <a:solidFill>
              <a:schemeClr val="tx1"/>
            </a:solidFill>
            <a:round/>
            <a:headEnd/>
            <a:tailEnd/>
          </a:ln>
          <a:effectLst/>
        </p:spPr>
        <p:txBody>
          <a:bodyPr/>
          <a:lstStyle/>
          <a:p>
            <a:endParaRPr lang="en-US" dirty="0"/>
          </a:p>
        </p:txBody>
      </p:sp>
      <p:sp>
        <p:nvSpPr>
          <p:cNvPr id="210982" name="Text Box 38"/>
          <p:cNvSpPr txBox="1">
            <a:spLocks noChangeArrowheads="1"/>
          </p:cNvSpPr>
          <p:nvPr/>
        </p:nvSpPr>
        <p:spPr bwMode="auto">
          <a:xfrm>
            <a:off x="1524000" y="3168650"/>
            <a:ext cx="1222375" cy="336550"/>
          </a:xfrm>
          <a:prstGeom prst="rect">
            <a:avLst/>
          </a:prstGeom>
          <a:noFill/>
          <a:ln w="9525">
            <a:noFill/>
            <a:miter lim="800000"/>
            <a:headEnd/>
            <a:tailEnd/>
          </a:ln>
          <a:effectLst/>
        </p:spPr>
        <p:txBody>
          <a:bodyPr wrap="none">
            <a:spAutoFit/>
          </a:bodyPr>
          <a:lstStyle/>
          <a:p>
            <a:pPr algn="l" eaLnBrk="0" hangingPunct="0"/>
            <a:r>
              <a:rPr lang="en-US" altLang="zh-CN" sz="1600" dirty="0">
                <a:latin typeface="Univers" pitchFamily="34" charset="0"/>
              </a:rPr>
              <a:t>Packet loss</a:t>
            </a:r>
          </a:p>
        </p:txBody>
      </p:sp>
      <p:grpSp>
        <p:nvGrpSpPr>
          <p:cNvPr id="4" name="Group 50"/>
          <p:cNvGrpSpPr>
            <a:grpSpLocks/>
          </p:cNvGrpSpPr>
          <p:nvPr/>
        </p:nvGrpSpPr>
        <p:grpSpPr bwMode="auto">
          <a:xfrm>
            <a:off x="457200" y="1905000"/>
            <a:ext cx="2514600" cy="1066800"/>
            <a:chOff x="288" y="1200"/>
            <a:chExt cx="1584" cy="672"/>
          </a:xfrm>
        </p:grpSpPr>
        <p:sp>
          <p:nvSpPr>
            <p:cNvPr id="210984" name="AutoShape 40"/>
            <p:cNvSpPr>
              <a:spLocks noChangeArrowheads="1"/>
            </p:cNvSpPr>
            <p:nvPr/>
          </p:nvSpPr>
          <p:spPr bwMode="auto">
            <a:xfrm>
              <a:off x="288" y="1200"/>
              <a:ext cx="1584" cy="672"/>
            </a:xfrm>
            <a:prstGeom prst="wedgeRoundRectCallout">
              <a:avLst>
                <a:gd name="adj1" fmla="val 58713"/>
                <a:gd name="adj2" fmla="val 127681"/>
                <a:gd name="adj3" fmla="val 16667"/>
              </a:avLst>
            </a:prstGeom>
            <a:solidFill>
              <a:schemeClr val="accent1"/>
            </a:solidFill>
            <a:ln w="50800" algn="ctr">
              <a:solidFill>
                <a:srgbClr val="3366FF"/>
              </a:solidFill>
              <a:miter lim="800000"/>
              <a:headEnd/>
              <a:tailEnd/>
            </a:ln>
            <a:effectLst/>
          </p:spPr>
          <p:txBody>
            <a:bodyPr/>
            <a:lstStyle/>
            <a:p>
              <a:pPr>
                <a:lnSpc>
                  <a:spcPct val="70000"/>
                </a:lnSpc>
              </a:pPr>
              <a:r>
                <a:rPr lang="en-US" altLang="zh-CN" sz="2000" dirty="0"/>
                <a:t>cwnd = cwnd + 1</a:t>
              </a:r>
            </a:p>
            <a:p>
              <a:endParaRPr lang="en-US" altLang="zh-CN" sz="2000" dirty="0"/>
            </a:p>
            <a:p>
              <a:r>
                <a:rPr lang="en-US" altLang="zh-CN" sz="2000" dirty="0"/>
                <a:t>cwnd = cwnd + 32</a:t>
              </a:r>
            </a:p>
          </p:txBody>
        </p:sp>
        <p:sp>
          <p:nvSpPr>
            <p:cNvPr id="210992" name="AutoShape 48"/>
            <p:cNvSpPr>
              <a:spLocks noChangeArrowheads="1"/>
            </p:cNvSpPr>
            <p:nvPr/>
          </p:nvSpPr>
          <p:spPr bwMode="auto">
            <a:xfrm>
              <a:off x="864" y="1440"/>
              <a:ext cx="336" cy="144"/>
            </a:xfrm>
            <a:prstGeom prst="downArrow">
              <a:avLst>
                <a:gd name="adj1" fmla="val 50000"/>
                <a:gd name="adj2" fmla="val 25000"/>
              </a:avLst>
            </a:prstGeom>
            <a:solidFill>
              <a:srgbClr val="FF99CC"/>
            </a:solidFill>
            <a:ln w="50800" algn="ctr">
              <a:solidFill>
                <a:srgbClr val="FF0000"/>
              </a:solidFill>
              <a:miter lim="800000"/>
              <a:headEnd/>
              <a:tailEnd/>
            </a:ln>
            <a:effectLst/>
          </p:spPr>
          <p:txBody>
            <a:bodyPr wrap="none" anchor="ctr"/>
            <a:lstStyle/>
            <a:p>
              <a:endParaRPr lang="en-US" dirty="0"/>
            </a:p>
          </p:txBody>
        </p:sp>
      </p:grpSp>
      <p:grpSp>
        <p:nvGrpSpPr>
          <p:cNvPr id="5" name="Group 51"/>
          <p:cNvGrpSpPr>
            <a:grpSpLocks/>
          </p:cNvGrpSpPr>
          <p:nvPr/>
        </p:nvGrpSpPr>
        <p:grpSpPr bwMode="auto">
          <a:xfrm>
            <a:off x="5943600" y="1905000"/>
            <a:ext cx="2895600" cy="1066800"/>
            <a:chOff x="3744" y="1200"/>
            <a:chExt cx="1824" cy="672"/>
          </a:xfrm>
        </p:grpSpPr>
        <p:sp>
          <p:nvSpPr>
            <p:cNvPr id="210991" name="AutoShape 47"/>
            <p:cNvSpPr>
              <a:spLocks noChangeArrowheads="1"/>
            </p:cNvSpPr>
            <p:nvPr/>
          </p:nvSpPr>
          <p:spPr bwMode="auto">
            <a:xfrm>
              <a:off x="3744" y="1200"/>
              <a:ext cx="1824" cy="672"/>
            </a:xfrm>
            <a:prstGeom prst="wedgeRoundRectCallout">
              <a:avLst>
                <a:gd name="adj1" fmla="val 3838"/>
                <a:gd name="adj2" fmla="val 158931"/>
                <a:gd name="adj3" fmla="val 16667"/>
              </a:avLst>
            </a:prstGeom>
            <a:solidFill>
              <a:schemeClr val="accent1"/>
            </a:solidFill>
            <a:ln w="50800" algn="ctr">
              <a:solidFill>
                <a:srgbClr val="3366FF"/>
              </a:solidFill>
              <a:miter lim="800000"/>
              <a:headEnd/>
              <a:tailEnd/>
            </a:ln>
            <a:effectLst/>
          </p:spPr>
          <p:txBody>
            <a:bodyPr/>
            <a:lstStyle/>
            <a:p>
              <a:pPr>
                <a:lnSpc>
                  <a:spcPct val="70000"/>
                </a:lnSpc>
              </a:pPr>
              <a:r>
                <a:rPr lang="en-US" altLang="zh-CN" sz="2000" dirty="0"/>
                <a:t>cwnd = cwnd * (1-1/2)</a:t>
              </a:r>
            </a:p>
            <a:p>
              <a:endParaRPr lang="en-US" altLang="zh-CN" sz="2000" dirty="0"/>
            </a:p>
            <a:p>
              <a:r>
                <a:rPr lang="en-US" altLang="zh-CN" sz="2000" dirty="0"/>
                <a:t>cwnd = cwnd * (1-1/8)</a:t>
              </a:r>
            </a:p>
          </p:txBody>
        </p:sp>
        <p:sp>
          <p:nvSpPr>
            <p:cNvPr id="210993" name="AutoShape 49"/>
            <p:cNvSpPr>
              <a:spLocks noChangeArrowheads="1"/>
            </p:cNvSpPr>
            <p:nvPr/>
          </p:nvSpPr>
          <p:spPr bwMode="auto">
            <a:xfrm>
              <a:off x="4464" y="1440"/>
              <a:ext cx="336" cy="144"/>
            </a:xfrm>
            <a:prstGeom prst="downArrow">
              <a:avLst>
                <a:gd name="adj1" fmla="val 50000"/>
                <a:gd name="adj2" fmla="val 25000"/>
              </a:avLst>
            </a:prstGeom>
            <a:solidFill>
              <a:srgbClr val="FF99CC"/>
            </a:solidFill>
            <a:ln w="50800" algn="ctr">
              <a:solidFill>
                <a:srgbClr val="FF0000"/>
              </a:solidFill>
              <a:miter lim="800000"/>
              <a:headEnd/>
              <a:tailEnd/>
            </a:ln>
            <a:effectLst/>
          </p:spPr>
          <p:txBody>
            <a:bodyPr wrap="none" anchor="ctr"/>
            <a:lstStyle/>
            <a:p>
              <a:endParaRPr lang="en-US" dirty="0"/>
            </a:p>
          </p:txBody>
        </p:sp>
      </p:grpSp>
      <p:sp>
        <p:nvSpPr>
          <p:cNvPr id="210996" name="Text Box 52"/>
          <p:cNvSpPr txBox="1">
            <a:spLocks noChangeArrowheads="1"/>
          </p:cNvSpPr>
          <p:nvPr/>
        </p:nvSpPr>
        <p:spPr bwMode="auto">
          <a:xfrm>
            <a:off x="8197850" y="3124200"/>
            <a:ext cx="641350" cy="366713"/>
          </a:xfrm>
          <a:prstGeom prst="rect">
            <a:avLst/>
          </a:prstGeom>
          <a:noFill/>
          <a:ln w="50800" algn="ctr">
            <a:noFill/>
            <a:miter lim="800000"/>
            <a:headEnd/>
            <a:tailEnd/>
          </a:ln>
          <a:effectLst/>
        </p:spPr>
        <p:txBody>
          <a:bodyPr wrap="none">
            <a:spAutoFit/>
          </a:bodyPr>
          <a:lstStyle/>
          <a:p>
            <a:r>
              <a:rPr lang="en-US" altLang="zh-CN" b="1" dirty="0"/>
              <a:t>TCP</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dirty="0" smtClean="0"/>
              <a:t>How much time is needed increase cwnd of a 10Gbps from half utilization to full utilization?</a:t>
            </a:r>
          </a:p>
          <a:p>
            <a:pPr lvl="1"/>
            <a:r>
              <a:rPr lang="en-US" dirty="0" smtClean="0"/>
              <a:t>1500-byte PDU</a:t>
            </a:r>
          </a:p>
          <a:p>
            <a:pPr lvl="1"/>
            <a:r>
              <a:rPr lang="en-US" dirty="0" smtClean="0"/>
              <a:t>100 ms RTT</a:t>
            </a:r>
          </a:p>
          <a:p>
            <a:pPr>
              <a:buNone/>
            </a:pPr>
            <a:endParaRPr lang="en-US" dirty="0" smtClean="0"/>
          </a:p>
        </p:txBody>
      </p:sp>
      <p:sp>
        <p:nvSpPr>
          <p:cNvPr id="4" name="TextBox 3"/>
          <p:cNvSpPr txBox="1"/>
          <p:nvPr/>
        </p:nvSpPr>
        <p:spPr>
          <a:xfrm>
            <a:off x="381000" y="3810000"/>
            <a:ext cx="8382000" cy="2246769"/>
          </a:xfrm>
          <a:prstGeom prst="rect">
            <a:avLst/>
          </a:prstGeom>
          <a:noFill/>
        </p:spPr>
        <p:txBody>
          <a:bodyPr wrap="square" rtlCol="0">
            <a:spAutoFit/>
          </a:bodyPr>
          <a:lstStyle/>
          <a:p>
            <a:pPr>
              <a:buNone/>
            </a:pPr>
            <a:r>
              <a:rPr lang="en-US" sz="2800" dirty="0" smtClean="0"/>
              <a:t>Full utilization cwnd = 10Gbps/1500byte ~=83333</a:t>
            </a:r>
          </a:p>
          <a:p>
            <a:pPr>
              <a:buNone/>
            </a:pPr>
            <a:r>
              <a:rPr lang="en-US" sz="2800" dirty="0" smtClean="0"/>
              <a:t>Half utilization cwnd = 83333/2 = 41666.5</a:t>
            </a:r>
          </a:p>
          <a:p>
            <a:pPr>
              <a:buNone/>
            </a:pPr>
            <a:r>
              <a:rPr lang="en-US" sz="2800" dirty="0" smtClean="0"/>
              <a:t>Remember cwnd is increased by 1 for each RTT</a:t>
            </a:r>
          </a:p>
          <a:p>
            <a:pPr>
              <a:buFont typeface="Symbol"/>
              <a:buChar char="Þ"/>
            </a:pPr>
            <a:r>
              <a:rPr lang="en-US" sz="2800" dirty="0" smtClean="0"/>
              <a:t>41667 RTT is needed to fully utilized the link</a:t>
            </a:r>
          </a:p>
          <a:p>
            <a:pPr>
              <a:buFont typeface="Symbol"/>
              <a:buChar char="Þ"/>
            </a:pPr>
            <a:r>
              <a:rPr lang="en-US" sz="2800" dirty="0" smtClean="0"/>
              <a:t>41667 RTT * 100ms(RTT time) = 69.44minutes</a:t>
            </a:r>
          </a:p>
        </p:txBody>
      </p:sp>
      <p:sp>
        <p:nvSpPr>
          <p:cNvPr id="5" name="TextBox 4"/>
          <p:cNvSpPr txBox="1"/>
          <p:nvPr/>
        </p:nvSpPr>
        <p:spPr>
          <a:xfrm rot="2665678">
            <a:off x="1971311" y="2528935"/>
            <a:ext cx="4429289" cy="2215991"/>
          </a:xfrm>
          <a:prstGeom prst="rect">
            <a:avLst/>
          </a:prstGeom>
          <a:noFill/>
        </p:spPr>
        <p:txBody>
          <a:bodyPr wrap="none" rtlCol="0">
            <a:spAutoFit/>
          </a:bodyPr>
          <a:lstStyle/>
          <a:p>
            <a:r>
              <a:rPr lang="en-US" sz="13800" dirty="0" smtClean="0">
                <a:solidFill>
                  <a:schemeClr val="tx2">
                    <a:lumMod val="60000"/>
                    <a:lumOff val="40000"/>
                  </a:schemeClr>
                </a:solidFill>
              </a:rPr>
              <a:t>SLOW</a:t>
            </a:r>
            <a:endParaRPr lang="en-US" sz="13800" dirty="0">
              <a:solidFill>
                <a:schemeClr val="tx2">
                  <a:lumMod val="60000"/>
                  <a:lumOff val="40000"/>
                </a:schemeClr>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amond(i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rot="8519414">
            <a:off x="6131703" y="2653480"/>
            <a:ext cx="195171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rot="10503655">
            <a:off x="6323597" y="3269202"/>
            <a:ext cx="160024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rot="12916897">
            <a:off x="6158561" y="4064651"/>
            <a:ext cx="195171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415740">
            <a:off x="1321140" y="2630537"/>
            <a:ext cx="195171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575785">
            <a:off x="1482610" y="3171686"/>
            <a:ext cx="160024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19556510">
            <a:off x="1479475" y="3819192"/>
            <a:ext cx="195171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What</a:t>
            </a:r>
            <a:endParaRPr lang="en-US" dirty="0"/>
          </a:p>
        </p:txBody>
      </p:sp>
      <p:pic>
        <p:nvPicPr>
          <p:cNvPr id="4" name="Content Placeholder 3" descr="router-clip-art.jpg"/>
          <p:cNvPicPr>
            <a:picLocks noGrp="1" noChangeAspect="1"/>
          </p:cNvPicPr>
          <p:nvPr>
            <p:ph idx="1"/>
          </p:nvPr>
        </p:nvPicPr>
        <p:blipFill>
          <a:blip r:embed="rId2" cstate="print"/>
          <a:stretch>
            <a:fillRect/>
          </a:stretch>
        </p:blipFill>
        <p:spPr>
          <a:xfrm>
            <a:off x="2819400" y="3124200"/>
            <a:ext cx="798269" cy="586023"/>
          </a:xfrm>
        </p:spPr>
      </p:pic>
      <p:sp>
        <p:nvSpPr>
          <p:cNvPr id="7" name="Rectangle 6"/>
          <p:cNvSpPr/>
          <p:nvPr/>
        </p:nvSpPr>
        <p:spPr>
          <a:xfrm>
            <a:off x="3581400" y="3352800"/>
            <a:ext cx="22098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descr="C:\Users\Ahmed\AppData\Local\Microsoft\Windows\Temporary Internet Files\Content.IE5\2QCGC6KP\MC900434845[1].png"/>
          <p:cNvPicPr>
            <a:picLocks noChangeAspect="1" noChangeArrowheads="1"/>
          </p:cNvPicPr>
          <p:nvPr/>
        </p:nvPicPr>
        <p:blipFill>
          <a:blip r:embed="rId3" cstate="print"/>
          <a:srcRect/>
          <a:stretch>
            <a:fillRect/>
          </a:stretch>
        </p:blipFill>
        <p:spPr bwMode="auto">
          <a:xfrm>
            <a:off x="1066800" y="1524000"/>
            <a:ext cx="838200" cy="838200"/>
          </a:xfrm>
          <a:prstGeom prst="rect">
            <a:avLst/>
          </a:prstGeom>
          <a:noFill/>
        </p:spPr>
      </p:pic>
      <p:pic>
        <p:nvPicPr>
          <p:cNvPr id="9" name="Picture 3" descr="C:\Users\Ahmed\AppData\Local\Microsoft\Windows\Temporary Internet Files\Content.IE5\2QCGC6KP\MC900434845[1].png"/>
          <p:cNvPicPr>
            <a:picLocks noChangeAspect="1" noChangeArrowheads="1"/>
          </p:cNvPicPr>
          <p:nvPr/>
        </p:nvPicPr>
        <p:blipFill>
          <a:blip r:embed="rId3" cstate="print"/>
          <a:srcRect/>
          <a:stretch>
            <a:fillRect/>
          </a:stretch>
        </p:blipFill>
        <p:spPr bwMode="auto">
          <a:xfrm>
            <a:off x="1066800" y="2667000"/>
            <a:ext cx="838200" cy="838200"/>
          </a:xfrm>
          <a:prstGeom prst="rect">
            <a:avLst/>
          </a:prstGeom>
          <a:noFill/>
        </p:spPr>
      </p:pic>
      <p:pic>
        <p:nvPicPr>
          <p:cNvPr id="10" name="Picture 3" descr="C:\Users\Ahmed\AppData\Local\Microsoft\Windows\Temporary Internet Files\Content.IE5\2QCGC6KP\MC900434845[1].png"/>
          <p:cNvPicPr>
            <a:picLocks noChangeAspect="1" noChangeArrowheads="1"/>
          </p:cNvPicPr>
          <p:nvPr/>
        </p:nvPicPr>
        <p:blipFill>
          <a:blip r:embed="rId3" cstate="print"/>
          <a:srcRect/>
          <a:stretch>
            <a:fillRect/>
          </a:stretch>
        </p:blipFill>
        <p:spPr bwMode="auto">
          <a:xfrm>
            <a:off x="1066800" y="3886200"/>
            <a:ext cx="838200" cy="838200"/>
          </a:xfrm>
          <a:prstGeom prst="rect">
            <a:avLst/>
          </a:prstGeom>
          <a:noFill/>
        </p:spPr>
      </p:pic>
      <p:pic>
        <p:nvPicPr>
          <p:cNvPr id="11" name="Picture 3" descr="C:\Users\Ahmed\AppData\Local\Microsoft\Windows\Temporary Internet Files\Content.IE5\2QCGC6KP\MC900434845[1].png"/>
          <p:cNvPicPr>
            <a:picLocks noChangeAspect="1" noChangeArrowheads="1"/>
          </p:cNvPicPr>
          <p:nvPr/>
        </p:nvPicPr>
        <p:blipFill>
          <a:blip r:embed="rId3" cstate="print"/>
          <a:srcRect/>
          <a:stretch>
            <a:fillRect/>
          </a:stretch>
        </p:blipFill>
        <p:spPr bwMode="auto">
          <a:xfrm>
            <a:off x="7620000" y="1752600"/>
            <a:ext cx="838200" cy="838200"/>
          </a:xfrm>
          <a:prstGeom prst="rect">
            <a:avLst/>
          </a:prstGeom>
          <a:noFill/>
        </p:spPr>
      </p:pic>
      <p:pic>
        <p:nvPicPr>
          <p:cNvPr id="12" name="Picture 3" descr="C:\Users\Ahmed\AppData\Local\Microsoft\Windows\Temporary Internet Files\Content.IE5\2QCGC6KP\MC900434845[1].png"/>
          <p:cNvPicPr>
            <a:picLocks noChangeAspect="1" noChangeArrowheads="1"/>
          </p:cNvPicPr>
          <p:nvPr/>
        </p:nvPicPr>
        <p:blipFill>
          <a:blip r:embed="rId3" cstate="print"/>
          <a:srcRect/>
          <a:stretch>
            <a:fillRect/>
          </a:stretch>
        </p:blipFill>
        <p:spPr bwMode="auto">
          <a:xfrm>
            <a:off x="7620000" y="2895600"/>
            <a:ext cx="838200" cy="838200"/>
          </a:xfrm>
          <a:prstGeom prst="rect">
            <a:avLst/>
          </a:prstGeom>
          <a:noFill/>
        </p:spPr>
      </p:pic>
      <p:pic>
        <p:nvPicPr>
          <p:cNvPr id="13" name="Picture 3" descr="C:\Users\Ahmed\AppData\Local\Microsoft\Windows\Temporary Internet Files\Content.IE5\2QCGC6KP\MC900434845[1].png"/>
          <p:cNvPicPr>
            <a:picLocks noChangeAspect="1" noChangeArrowheads="1"/>
          </p:cNvPicPr>
          <p:nvPr/>
        </p:nvPicPr>
        <p:blipFill>
          <a:blip r:embed="rId3" cstate="print"/>
          <a:srcRect/>
          <a:stretch>
            <a:fillRect/>
          </a:stretch>
        </p:blipFill>
        <p:spPr bwMode="auto">
          <a:xfrm>
            <a:off x="7620000" y="4114800"/>
            <a:ext cx="838200" cy="838200"/>
          </a:xfrm>
          <a:prstGeom prst="rect">
            <a:avLst/>
          </a:prstGeom>
          <a:noFill/>
        </p:spPr>
      </p:pic>
      <p:pic>
        <p:nvPicPr>
          <p:cNvPr id="6" name="Content Placeholder 3" descr="router-clip-art.jpg"/>
          <p:cNvPicPr>
            <a:picLocks noChangeAspect="1"/>
          </p:cNvPicPr>
          <p:nvPr/>
        </p:nvPicPr>
        <p:blipFill>
          <a:blip r:embed="rId2" cstate="print"/>
          <a:stretch>
            <a:fillRect/>
          </a:stretch>
        </p:blipFill>
        <p:spPr>
          <a:xfrm>
            <a:off x="5715000" y="3127248"/>
            <a:ext cx="798269" cy="586023"/>
          </a:xfrm>
          <a:prstGeom prst="rect">
            <a:avLst/>
          </a:prstGeom>
        </p:spPr>
      </p:pic>
      <p:sp>
        <p:nvSpPr>
          <p:cNvPr id="20" name="TextBox 19"/>
          <p:cNvSpPr txBox="1"/>
          <p:nvPr/>
        </p:nvSpPr>
        <p:spPr>
          <a:xfrm>
            <a:off x="4572000" y="2895600"/>
            <a:ext cx="631904" cy="369332"/>
          </a:xfrm>
          <a:prstGeom prst="rect">
            <a:avLst/>
          </a:prstGeom>
          <a:noFill/>
        </p:spPr>
        <p:txBody>
          <a:bodyPr wrap="none" rtlCol="0">
            <a:spAutoFit/>
          </a:bodyPr>
          <a:lstStyle/>
          <a:p>
            <a:r>
              <a:rPr lang="en-US" dirty="0" smtClean="0"/>
              <a:t>x ms</a:t>
            </a:r>
            <a:endParaRPr lang="en-US" dirty="0"/>
          </a:p>
        </p:txBody>
      </p:sp>
      <p:sp>
        <p:nvSpPr>
          <p:cNvPr id="21" name="TextBox 20"/>
          <p:cNvSpPr txBox="1"/>
          <p:nvPr/>
        </p:nvSpPr>
        <p:spPr>
          <a:xfrm>
            <a:off x="2057400" y="2133600"/>
            <a:ext cx="694421" cy="369332"/>
          </a:xfrm>
          <a:prstGeom prst="rect">
            <a:avLst/>
          </a:prstGeom>
          <a:noFill/>
        </p:spPr>
        <p:txBody>
          <a:bodyPr wrap="none" rtlCol="0">
            <a:spAutoFit/>
          </a:bodyPr>
          <a:lstStyle/>
          <a:p>
            <a:r>
              <a:rPr lang="en-US" dirty="0" smtClean="0"/>
              <a:t>y</a:t>
            </a:r>
            <a:r>
              <a:rPr lang="en-US" baseline="-25000" dirty="0" smtClean="0"/>
              <a:t>1</a:t>
            </a:r>
            <a:r>
              <a:rPr lang="en-US" dirty="0" smtClean="0"/>
              <a:t> ms</a:t>
            </a:r>
            <a:endParaRPr lang="en-US" dirty="0"/>
          </a:p>
        </p:txBody>
      </p:sp>
      <p:sp>
        <p:nvSpPr>
          <p:cNvPr id="22" name="TextBox 21"/>
          <p:cNvSpPr txBox="1"/>
          <p:nvPr/>
        </p:nvSpPr>
        <p:spPr>
          <a:xfrm>
            <a:off x="1828800" y="2743200"/>
            <a:ext cx="694421" cy="369332"/>
          </a:xfrm>
          <a:prstGeom prst="rect">
            <a:avLst/>
          </a:prstGeom>
          <a:noFill/>
        </p:spPr>
        <p:txBody>
          <a:bodyPr wrap="none" rtlCol="0">
            <a:spAutoFit/>
          </a:bodyPr>
          <a:lstStyle/>
          <a:p>
            <a:r>
              <a:rPr lang="en-US" dirty="0" smtClean="0"/>
              <a:t>y</a:t>
            </a:r>
            <a:r>
              <a:rPr lang="en-US" baseline="-25000" dirty="0" smtClean="0"/>
              <a:t>2</a:t>
            </a:r>
            <a:r>
              <a:rPr lang="en-US" dirty="0" smtClean="0"/>
              <a:t> ms</a:t>
            </a:r>
            <a:endParaRPr lang="en-US" dirty="0"/>
          </a:p>
        </p:txBody>
      </p:sp>
      <p:sp>
        <p:nvSpPr>
          <p:cNvPr id="23" name="TextBox 22"/>
          <p:cNvSpPr txBox="1"/>
          <p:nvPr/>
        </p:nvSpPr>
        <p:spPr>
          <a:xfrm>
            <a:off x="6781800" y="2057400"/>
            <a:ext cx="681597" cy="369332"/>
          </a:xfrm>
          <a:prstGeom prst="rect">
            <a:avLst/>
          </a:prstGeom>
          <a:noFill/>
        </p:spPr>
        <p:txBody>
          <a:bodyPr wrap="none" rtlCol="0">
            <a:spAutoFit/>
          </a:bodyPr>
          <a:lstStyle/>
          <a:p>
            <a:r>
              <a:rPr lang="en-US" dirty="0" smtClean="0"/>
              <a:t>z</a:t>
            </a:r>
            <a:r>
              <a:rPr lang="en-US" baseline="-25000" dirty="0" smtClean="0"/>
              <a:t>1</a:t>
            </a:r>
            <a:r>
              <a:rPr lang="en-US" dirty="0" smtClean="0"/>
              <a:t> ms</a:t>
            </a:r>
            <a:endParaRPr lang="en-US" dirty="0"/>
          </a:p>
        </p:txBody>
      </p:sp>
      <p:sp>
        <p:nvSpPr>
          <p:cNvPr id="24" name="TextBox 23"/>
          <p:cNvSpPr txBox="1"/>
          <p:nvPr/>
        </p:nvSpPr>
        <p:spPr>
          <a:xfrm>
            <a:off x="6858000" y="2895600"/>
            <a:ext cx="681597" cy="369332"/>
          </a:xfrm>
          <a:prstGeom prst="rect">
            <a:avLst/>
          </a:prstGeom>
          <a:noFill/>
        </p:spPr>
        <p:txBody>
          <a:bodyPr wrap="none" rtlCol="0">
            <a:spAutoFit/>
          </a:bodyPr>
          <a:lstStyle/>
          <a:p>
            <a:r>
              <a:rPr lang="en-US" dirty="0" smtClean="0"/>
              <a:t>z</a:t>
            </a:r>
            <a:r>
              <a:rPr lang="en-US" baseline="-25000" dirty="0" smtClean="0"/>
              <a:t>2</a:t>
            </a:r>
            <a:r>
              <a:rPr lang="en-US" dirty="0" smtClean="0"/>
              <a:t> ms</a:t>
            </a:r>
            <a:endParaRPr lang="en-US" dirty="0"/>
          </a:p>
        </p:txBody>
      </p:sp>
      <p:sp>
        <p:nvSpPr>
          <p:cNvPr id="25" name="TextBox 24"/>
          <p:cNvSpPr txBox="1"/>
          <p:nvPr/>
        </p:nvSpPr>
        <p:spPr>
          <a:xfrm>
            <a:off x="3810000" y="5486400"/>
            <a:ext cx="2348720" cy="369332"/>
          </a:xfrm>
          <a:prstGeom prst="rect">
            <a:avLst/>
          </a:prstGeom>
          <a:noFill/>
        </p:spPr>
        <p:txBody>
          <a:bodyPr wrap="none" rtlCol="0">
            <a:spAutoFit/>
          </a:bodyPr>
          <a:lstStyle/>
          <a:p>
            <a:r>
              <a:rPr lang="en-US" dirty="0" smtClean="0"/>
              <a:t>y</a:t>
            </a:r>
            <a:r>
              <a:rPr lang="en-US" baseline="-25000" dirty="0" smtClean="0"/>
              <a:t>1</a:t>
            </a:r>
            <a:r>
              <a:rPr lang="en-US" dirty="0" smtClean="0"/>
              <a:t> + x + z</a:t>
            </a:r>
            <a:r>
              <a:rPr lang="en-US" baseline="-25000" dirty="0" smtClean="0"/>
              <a:t>1</a:t>
            </a:r>
            <a:r>
              <a:rPr lang="en-US" dirty="0" smtClean="0"/>
              <a:t> &gt;&gt; y</a:t>
            </a:r>
            <a:r>
              <a:rPr lang="en-US" baseline="-25000" dirty="0" smtClean="0"/>
              <a:t>2</a:t>
            </a:r>
            <a:r>
              <a:rPr lang="en-US" dirty="0" smtClean="0"/>
              <a:t> + x + z</a:t>
            </a:r>
            <a:r>
              <a:rPr lang="en-US" baseline="-25000" dirty="0" smtClean="0"/>
              <a:t>2</a:t>
            </a:r>
            <a:endParaRPr lang="en-US" baseline="-25000" dirty="0"/>
          </a:p>
        </p:txBody>
      </p:sp>
      <p:sp>
        <p:nvSpPr>
          <p:cNvPr id="26" name="TextBox 25"/>
          <p:cNvSpPr txBox="1"/>
          <p:nvPr/>
        </p:nvSpPr>
        <p:spPr>
          <a:xfrm rot="2665678">
            <a:off x="1878305" y="2528935"/>
            <a:ext cx="4615302" cy="2215991"/>
          </a:xfrm>
          <a:prstGeom prst="rect">
            <a:avLst/>
          </a:prstGeom>
          <a:noFill/>
        </p:spPr>
        <p:txBody>
          <a:bodyPr wrap="none" rtlCol="0">
            <a:spAutoFit/>
          </a:bodyPr>
          <a:lstStyle/>
          <a:p>
            <a:r>
              <a:rPr lang="en-US" sz="13800" dirty="0" smtClean="0">
                <a:solidFill>
                  <a:schemeClr val="tx2">
                    <a:lumMod val="60000"/>
                    <a:lumOff val="40000"/>
                  </a:schemeClr>
                </a:solidFill>
              </a:rPr>
              <a:t>Unfair</a:t>
            </a:r>
            <a:endParaRPr lang="en-US" sz="138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amond(i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a:bodyPr>
          <a:lstStyle/>
          <a:p>
            <a:r>
              <a:rPr lang="en-US" b="1" dirty="0" smtClean="0"/>
              <a:t>Bandwidth-Delay Product:</a:t>
            </a:r>
            <a:r>
              <a:rPr lang="en-US" dirty="0" smtClean="0"/>
              <a:t> Maximum amount of data on the network circuit at any given time</a:t>
            </a:r>
          </a:p>
          <a:p>
            <a:pPr lvl="1"/>
            <a:r>
              <a:rPr lang="en-US" dirty="0" smtClean="0"/>
              <a:t>Links capacity (bytes/sec)* end-to-end delay (sec)</a:t>
            </a:r>
          </a:p>
          <a:p>
            <a:r>
              <a:rPr lang="en-US" b="1" dirty="0" smtClean="0"/>
              <a:t>TCP Fairness: </a:t>
            </a:r>
            <a:r>
              <a:rPr lang="en-US" dirty="0" smtClean="0"/>
              <a:t>a new protocol receive </a:t>
            </a:r>
            <a:r>
              <a:rPr lang="en-US" smtClean="0"/>
              <a:t>no larger share </a:t>
            </a:r>
            <a:r>
              <a:rPr lang="en-US" dirty="0" smtClean="0"/>
              <a:t>of the network than a comparable TCP flow.</a:t>
            </a:r>
          </a:p>
          <a:p>
            <a:r>
              <a:rPr lang="en-US" b="1" dirty="0" smtClean="0"/>
              <a:t>TCP-friendliness:</a:t>
            </a:r>
            <a:r>
              <a:rPr lang="en-US" dirty="0" smtClean="0"/>
              <a:t> defines whether a protocol is being fair to TCP.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r>
              <a:rPr lang="en-US" dirty="0" smtClean="0"/>
              <a:t>TCP slowly increases its congestion window (cwnd) for every RTT.</a:t>
            </a:r>
          </a:p>
          <a:p>
            <a:r>
              <a:rPr lang="en-US" dirty="0" smtClean="0"/>
              <a:t>TCP reduces cwnd by half at a lost event.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sz="3200" dirty="0">
                <a:ea typeface="SimSun" pitchFamily="2" charset="-122"/>
              </a:rPr>
              <a:t>Response Function of TCP</a:t>
            </a:r>
          </a:p>
        </p:txBody>
      </p:sp>
      <p:sp>
        <p:nvSpPr>
          <p:cNvPr id="182275" name="Rectangle 3"/>
          <p:cNvSpPr>
            <a:spLocks noGrp="1" noChangeArrowheads="1"/>
          </p:cNvSpPr>
          <p:nvPr>
            <p:ph type="body" sz="half" idx="1"/>
          </p:nvPr>
        </p:nvSpPr>
        <p:spPr>
          <a:xfrm>
            <a:off x="457200" y="1066800"/>
            <a:ext cx="8382000" cy="1143000"/>
          </a:xfrm>
        </p:spPr>
        <p:txBody>
          <a:bodyPr/>
          <a:lstStyle/>
          <a:p>
            <a:pPr>
              <a:spcBef>
                <a:spcPct val="0"/>
              </a:spcBef>
            </a:pPr>
            <a:r>
              <a:rPr lang="en-US" altLang="zh-CN" sz="2000" dirty="0">
                <a:ea typeface="SimSun" pitchFamily="2" charset="-122"/>
              </a:rPr>
              <a:t>Response function of TCP is the average throughput of a TCP connection in terms of the packet loss probability, the packet size, and the round-trip time.</a:t>
            </a:r>
          </a:p>
        </p:txBody>
      </p:sp>
      <p:sp>
        <p:nvSpPr>
          <p:cNvPr id="9" name="Slide Number Placeholder 4"/>
          <p:cNvSpPr>
            <a:spLocks noGrp="1"/>
          </p:cNvSpPr>
          <p:nvPr>
            <p:ph type="sldNum" sz="quarter" idx="10"/>
          </p:nvPr>
        </p:nvSpPr>
        <p:spPr/>
        <p:txBody>
          <a:bodyPr/>
          <a:lstStyle/>
          <a:p>
            <a:fld id="{7966D471-EE2A-4173-9B8C-6C496C3CBFE2}" type="slidenum">
              <a:rPr lang="zh-CN" altLang="en-US"/>
              <a:pPr/>
              <a:t>9</a:t>
            </a:fld>
            <a:endParaRPr lang="en-US" altLang="zh-CN" dirty="0"/>
          </a:p>
        </p:txBody>
      </p:sp>
      <p:grpSp>
        <p:nvGrpSpPr>
          <p:cNvPr id="2" name="Group 14"/>
          <p:cNvGrpSpPr>
            <a:grpSpLocks/>
          </p:cNvGrpSpPr>
          <p:nvPr/>
        </p:nvGrpSpPr>
        <p:grpSpPr bwMode="auto">
          <a:xfrm>
            <a:off x="457200" y="2286000"/>
            <a:ext cx="8212138" cy="3663950"/>
            <a:chOff x="288" y="1440"/>
            <a:chExt cx="5173" cy="2308"/>
          </a:xfrm>
        </p:grpSpPr>
        <p:graphicFrame>
          <p:nvGraphicFramePr>
            <p:cNvPr id="182279" name="Object 7"/>
            <p:cNvGraphicFramePr>
              <a:graphicFrameLocks noChangeAspect="1"/>
            </p:cNvGraphicFramePr>
            <p:nvPr/>
          </p:nvGraphicFramePr>
          <p:xfrm>
            <a:off x="1303" y="1636"/>
            <a:ext cx="1567" cy="783"/>
          </p:xfrm>
          <a:graphic>
            <a:graphicData uri="http://schemas.openxmlformats.org/presentationml/2006/ole">
              <mc:AlternateContent xmlns:mc="http://schemas.openxmlformats.org/markup-compatibility/2006">
                <mc:Choice xmlns:v="urn:schemas-microsoft-com:vml" Requires="v">
                  <p:oleObj spid="_x0000_s1027" name="Equation" r:id="rId5" imgW="888840" imgH="444240" progId="Equation.3">
                    <p:embed/>
                  </p:oleObj>
                </mc:Choice>
                <mc:Fallback>
                  <p:oleObj name="Equation" r:id="rId5" imgW="888840" imgH="4442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3" y="1636"/>
                          <a:ext cx="1567" cy="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81" name="Rectangle 9"/>
            <p:cNvSpPr>
              <a:spLocks noChangeArrowheads="1"/>
            </p:cNvSpPr>
            <p:nvPr/>
          </p:nvSpPr>
          <p:spPr bwMode="auto">
            <a:xfrm>
              <a:off x="1008" y="2448"/>
              <a:ext cx="3408" cy="816"/>
            </a:xfrm>
            <a:prstGeom prst="rect">
              <a:avLst/>
            </a:prstGeom>
            <a:noFill/>
            <a:ln w="9525">
              <a:noFill/>
              <a:miter lim="800000"/>
              <a:headEnd/>
              <a:tailEnd/>
            </a:ln>
            <a:effectLst/>
          </p:spPr>
          <p:txBody>
            <a:bodyPr/>
            <a:lstStyle/>
            <a:p>
              <a:pPr marL="742950" lvl="1" indent="-285750" algn="l">
                <a:spcBef>
                  <a:spcPct val="20000"/>
                </a:spcBef>
                <a:buClr>
                  <a:schemeClr val="accent1"/>
                </a:buClr>
                <a:buSzPct val="70000"/>
                <a:buFont typeface="Wingdings" pitchFamily="2" charset="2"/>
                <a:buChar char="l"/>
              </a:pPr>
              <a:r>
                <a:rPr lang="en-US" altLang="zh-CN" i="1" dirty="0">
                  <a:latin typeface="Courier New" pitchFamily="49" charset="0"/>
                </a:rPr>
                <a:t>R  </a:t>
              </a:r>
              <a:r>
                <a:rPr lang="en-US" altLang="zh-CN" dirty="0">
                  <a:latin typeface="Courier New" pitchFamily="49" charset="0"/>
                </a:rPr>
                <a:t>:</a:t>
              </a:r>
              <a:r>
                <a:rPr lang="en-US" altLang="zh-CN" dirty="0"/>
                <a:t> Average Throughput</a:t>
              </a:r>
            </a:p>
            <a:p>
              <a:pPr marL="742950" lvl="1" indent="-285750" algn="l">
                <a:spcBef>
                  <a:spcPct val="20000"/>
                </a:spcBef>
                <a:buClr>
                  <a:schemeClr val="accent1"/>
                </a:buClr>
                <a:buSzPct val="70000"/>
                <a:buFont typeface="Wingdings" pitchFamily="2" charset="2"/>
                <a:buChar char="l"/>
              </a:pPr>
              <a:r>
                <a:rPr lang="en-US" altLang="zh-CN" i="1" dirty="0">
                  <a:latin typeface="Courier New" pitchFamily="49" charset="0"/>
                </a:rPr>
                <a:t>MSS</a:t>
              </a:r>
              <a:r>
                <a:rPr lang="en-US" altLang="zh-CN" dirty="0">
                  <a:latin typeface="Courier New" pitchFamily="49" charset="0"/>
                </a:rPr>
                <a:t>:</a:t>
              </a:r>
              <a:r>
                <a:rPr lang="en-US" altLang="zh-CN" dirty="0"/>
                <a:t> Packet Size</a:t>
              </a:r>
            </a:p>
            <a:p>
              <a:pPr marL="742950" lvl="1" indent="-285750" algn="l">
                <a:spcBef>
                  <a:spcPct val="20000"/>
                </a:spcBef>
                <a:buClr>
                  <a:schemeClr val="accent1"/>
                </a:buClr>
                <a:buSzPct val="70000"/>
                <a:buFont typeface="Wingdings" pitchFamily="2" charset="2"/>
                <a:buChar char="l"/>
              </a:pPr>
              <a:r>
                <a:rPr lang="en-US" altLang="zh-CN" i="1" dirty="0">
                  <a:latin typeface="Courier New" pitchFamily="49" charset="0"/>
                </a:rPr>
                <a:t>RTT</a:t>
              </a:r>
              <a:r>
                <a:rPr lang="en-US" altLang="zh-CN" dirty="0">
                  <a:latin typeface="Courier New" pitchFamily="49" charset="0"/>
                </a:rPr>
                <a:t>:</a:t>
              </a:r>
              <a:r>
                <a:rPr lang="en-US" altLang="zh-CN" dirty="0"/>
                <a:t> Round-Trip Time</a:t>
              </a:r>
            </a:p>
            <a:p>
              <a:pPr marL="742950" lvl="1" indent="-285750" algn="l">
                <a:spcBef>
                  <a:spcPct val="20000"/>
                </a:spcBef>
                <a:buClr>
                  <a:schemeClr val="accent1"/>
                </a:buClr>
                <a:buSzPct val="70000"/>
                <a:buFont typeface="Wingdings" pitchFamily="2" charset="2"/>
                <a:buChar char="l"/>
              </a:pPr>
              <a:r>
                <a:rPr lang="en-US" altLang="zh-CN" i="1" dirty="0">
                  <a:latin typeface="Courier New" pitchFamily="49" charset="0"/>
                </a:rPr>
                <a:t>P  </a:t>
              </a:r>
              <a:r>
                <a:rPr lang="en-US" altLang="zh-CN" dirty="0">
                  <a:latin typeface="Courier New" pitchFamily="49" charset="0"/>
                </a:rPr>
                <a:t>:</a:t>
              </a:r>
              <a:r>
                <a:rPr lang="en-US" altLang="zh-CN" dirty="0"/>
                <a:t> Packet Loss Probability</a:t>
              </a:r>
              <a:endParaRPr lang="zh-CN" altLang="en-US" dirty="0"/>
            </a:p>
          </p:txBody>
        </p:sp>
        <p:sp>
          <p:nvSpPr>
            <p:cNvPr id="182282" name="Rectangle 10"/>
            <p:cNvSpPr>
              <a:spLocks noChangeArrowheads="1"/>
            </p:cNvSpPr>
            <p:nvPr/>
          </p:nvSpPr>
          <p:spPr bwMode="auto">
            <a:xfrm>
              <a:off x="288" y="1440"/>
              <a:ext cx="4704" cy="384"/>
            </a:xfrm>
            <a:prstGeom prst="rect">
              <a:avLst/>
            </a:prstGeom>
            <a:noFill/>
            <a:ln w="9525">
              <a:noFill/>
              <a:miter lim="800000"/>
              <a:headEnd/>
              <a:tailEnd/>
            </a:ln>
            <a:effectLst/>
          </p:spPr>
          <p:txBody>
            <a:bodyPr/>
            <a:lstStyle/>
            <a:p>
              <a:pPr marL="342900" indent="-342900" algn="l">
                <a:spcBef>
                  <a:spcPct val="20000"/>
                </a:spcBef>
                <a:buClr>
                  <a:schemeClr val="hlink"/>
                </a:buClr>
                <a:buSzPct val="80000"/>
                <a:buFont typeface="Wingdings" pitchFamily="2" charset="2"/>
                <a:buChar char="l"/>
              </a:pPr>
              <a:r>
                <a:rPr lang="en-US" altLang="zh-CN" sz="2000" dirty="0"/>
                <a:t>Response Function of TCP is :</a:t>
              </a:r>
            </a:p>
          </p:txBody>
        </p:sp>
        <p:sp>
          <p:nvSpPr>
            <p:cNvPr id="182284" name="Text Box 12"/>
            <p:cNvSpPr txBox="1">
              <a:spLocks noChangeArrowheads="1"/>
            </p:cNvSpPr>
            <p:nvPr/>
          </p:nvSpPr>
          <p:spPr bwMode="auto">
            <a:xfrm>
              <a:off x="528" y="3418"/>
              <a:ext cx="4933" cy="330"/>
            </a:xfrm>
            <a:prstGeom prst="rect">
              <a:avLst/>
            </a:prstGeom>
            <a:noFill/>
            <a:ln w="50800" algn="ctr">
              <a:noFill/>
              <a:miter lim="800000"/>
              <a:headEnd/>
              <a:tailEnd/>
            </a:ln>
            <a:effectLst/>
          </p:spPr>
          <p:txBody>
            <a:bodyPr>
              <a:spAutoFit/>
            </a:bodyPr>
            <a:lstStyle/>
            <a:p>
              <a:pPr algn="l"/>
              <a:r>
                <a:rPr lang="en-US" altLang="zh-CN" sz="1400" dirty="0"/>
                <a:t>J. Padhye, V. Firoio, D. Towsley, J. Kurose, "Modeling TCP Throughput: a Simple Model and its Empirical Validation", Proceedings of SIGCOMM 98</a:t>
              </a:r>
              <a:endParaRPr lang="zh-CN" altLang="en-US" sz="1400" dirty="0"/>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10.7"/>
</p:tagLst>
</file>

<file path=ppt/tags/tag2.xml><?xml version="1.0" encoding="utf-8"?>
<p:tagLst xmlns:a="http://schemas.openxmlformats.org/drawingml/2006/main" xmlns:r="http://schemas.openxmlformats.org/officeDocument/2006/relationships" xmlns:p="http://schemas.openxmlformats.org/presentationml/2006/main">
  <p:tag name="TIMING" val="|11.5"/>
</p:tagLst>
</file>

<file path=ppt/tags/tag3.xml><?xml version="1.0" encoding="utf-8"?>
<p:tagLst xmlns:a="http://schemas.openxmlformats.org/drawingml/2006/main" xmlns:r="http://schemas.openxmlformats.org/officeDocument/2006/relationships" xmlns:p="http://schemas.openxmlformats.org/presentationml/2006/main">
  <p:tag name="TIMING" val="|19.9|15.5"/>
</p:tagLst>
</file>

<file path=ppt/tags/tag4.xml><?xml version="1.0" encoding="utf-8"?>
<p:tagLst xmlns:a="http://schemas.openxmlformats.org/drawingml/2006/main" xmlns:r="http://schemas.openxmlformats.org/officeDocument/2006/relationships" xmlns:p="http://schemas.openxmlformats.org/presentationml/2006/main">
  <p:tag name="TIMING" val="|20.7|5.3|6.1|23.9|3.1|1."/>
</p:tagLst>
</file>

<file path=ppt/tags/tag5.xml><?xml version="1.0" encoding="utf-8"?>
<p:tagLst xmlns:a="http://schemas.openxmlformats.org/drawingml/2006/main" xmlns:r="http://schemas.openxmlformats.org/officeDocument/2006/relationships" xmlns:p="http://schemas.openxmlformats.org/presentationml/2006/main">
  <p:tag name="TIMING" val="|3.9|13.9"/>
</p:tagLst>
</file>

<file path=ppt/tags/tag6.xml><?xml version="1.0" encoding="utf-8"?>
<p:tagLst xmlns:a="http://schemas.openxmlformats.org/drawingml/2006/main" xmlns:r="http://schemas.openxmlformats.org/officeDocument/2006/relationships" xmlns:p="http://schemas.openxmlformats.org/presentationml/2006/main">
  <p:tag name="TIMING" val="|5.9|0.4|2.2|5.1|13.2|8.|8.4"/>
</p:tagLst>
</file>

<file path=ppt/tags/tag7.xml><?xml version="1.0" encoding="utf-8"?>
<p:tagLst xmlns:a="http://schemas.openxmlformats.org/drawingml/2006/main" xmlns:r="http://schemas.openxmlformats.org/officeDocument/2006/relationships" xmlns:p="http://schemas.openxmlformats.org/presentationml/2006/main">
  <p:tag name="TIMING" val="|1.2|8.6|8.7|1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749</TotalTime>
  <Words>1442</Words>
  <Application>Microsoft Office PowerPoint</Application>
  <PresentationFormat>On-screen Show (4:3)</PresentationFormat>
  <Paragraphs>271</Paragraphs>
  <Slides>33</Slides>
  <Notes>8</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33</vt:i4>
      </vt:variant>
    </vt:vector>
  </HeadingPairs>
  <TitlesOfParts>
    <vt:vector size="39" baseType="lpstr">
      <vt:lpstr>Flow</vt:lpstr>
      <vt:lpstr>Equation</vt:lpstr>
      <vt:lpstr>Chart</vt:lpstr>
      <vt:lpstr>Image</vt:lpstr>
      <vt:lpstr>Bitmap Image</vt:lpstr>
      <vt:lpstr>차트</vt:lpstr>
      <vt:lpstr>BIC &amp; CUBIC</vt:lpstr>
      <vt:lpstr>Agenda</vt:lpstr>
      <vt:lpstr>PowerPoint Presentation</vt:lpstr>
      <vt:lpstr>AIMD (Additive Increase Multiplicative Decrease)</vt:lpstr>
      <vt:lpstr>What</vt:lpstr>
      <vt:lpstr>What</vt:lpstr>
      <vt:lpstr>Definitions</vt:lpstr>
      <vt:lpstr>What</vt:lpstr>
      <vt:lpstr>Response Function of TCP</vt:lpstr>
      <vt:lpstr>Why (Response Function of TCP)</vt:lpstr>
      <vt:lpstr>A Search Problem</vt:lpstr>
      <vt:lpstr>Linear Search</vt:lpstr>
      <vt:lpstr>BIC: Binary Search with Smax and Smin</vt:lpstr>
      <vt:lpstr>Binary Search with Smax and Smin</vt:lpstr>
      <vt:lpstr>Setting Smax</vt:lpstr>
      <vt:lpstr>Setting Smin</vt:lpstr>
      <vt:lpstr>Response Functions</vt:lpstr>
      <vt:lpstr>In Summary BIC function</vt:lpstr>
      <vt:lpstr>Thinking Out of The Box</vt:lpstr>
      <vt:lpstr>The CUBIC function</vt:lpstr>
      <vt:lpstr>CUBIC Algorithm</vt:lpstr>
      <vt:lpstr>TCP Mode</vt:lpstr>
      <vt:lpstr>Concave Region</vt:lpstr>
      <vt:lpstr>Convex Region</vt:lpstr>
      <vt:lpstr>Packet Loss Event</vt:lpstr>
      <vt:lpstr>Testbed (Dummynet) Setup</vt:lpstr>
      <vt:lpstr>PowerPoint Presentation</vt:lpstr>
      <vt:lpstr>TCP Friendliness (cont.)</vt:lpstr>
      <vt:lpstr>TCP Friendliness (cont.)</vt:lpstr>
      <vt:lpstr>TCP Friendliness (cont.)</vt:lpstr>
      <vt:lpstr>RTT Fairness</vt:lpstr>
      <vt:lpstr>Can We do better?</vt:lpstr>
      <vt:lpstr>References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CUBIC</dc:title>
  <dc:creator>Ahmed</dc:creator>
  <cp:lastModifiedBy>Agostino</cp:lastModifiedBy>
  <cp:revision>79</cp:revision>
  <dcterms:created xsi:type="dcterms:W3CDTF">2011-03-22T15:04:35Z</dcterms:created>
  <dcterms:modified xsi:type="dcterms:W3CDTF">2013-01-10T11:01:35Z</dcterms:modified>
</cp:coreProperties>
</file>