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37" r:id="rId2"/>
    <p:sldId id="318" r:id="rId3"/>
    <p:sldId id="345" r:id="rId4"/>
    <p:sldId id="346" r:id="rId5"/>
    <p:sldId id="320" r:id="rId6"/>
    <p:sldId id="338" r:id="rId7"/>
    <p:sldId id="339" r:id="rId8"/>
    <p:sldId id="340" r:id="rId9"/>
    <p:sldId id="341" r:id="rId10"/>
    <p:sldId id="342" r:id="rId11"/>
    <p:sldId id="349" r:id="rId12"/>
    <p:sldId id="35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59807"/>
  </p:normalViewPr>
  <p:slideViewPr>
    <p:cSldViewPr snapToGrid="0">
      <p:cViewPr>
        <p:scale>
          <a:sx n="83" d="100"/>
          <a:sy n="83" d="100"/>
        </p:scale>
        <p:origin x="20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FE6BD-3964-C04B-8DE7-9BC986CB2B68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E2003-84FB-F64B-B914-3F322DE57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34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20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2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Union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founded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on the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values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respect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for human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dignity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freedom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democracy, equality, the rule of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law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respect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for human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rights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including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rights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persons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belonging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minorities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These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values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are common to the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Member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States in a society in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which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pluralism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non-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discrimination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tolerance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justice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solidarity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and equality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between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women and men </a:t>
            </a:r>
            <a:r>
              <a:rPr lang="it-IT" sz="40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prevail</a:t>
            </a:r>
            <a:r>
              <a:rPr lang="it-IT" sz="4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ART. 2 TEU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BELONGS TO THE SET OF VALUES  -&gt;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achievement of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ART. 3</a:t>
            </a:r>
          </a:p>
          <a:p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ART. 16 TFEU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PROTECTION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08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FREEDOM 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 DATA PROTECTION &amp; HUMAN DIGNITY ?? Equality or democracy?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Democracy  Cambridge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analityca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 company for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political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consultancy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based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in London with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many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branches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in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other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countries (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US)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Company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involved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in the US in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many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political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campaigns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said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to be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involved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in Donald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Trump’s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election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of 2016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It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also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supposed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to be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involved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in the Brexit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affair</a:t>
            </a:r>
            <a:endParaRPr lang="it-IT" sz="28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2018 SCANDAL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broke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out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Company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collected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gathered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together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millions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of users’ personal data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through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Facebook in order to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understand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their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personal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profiles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preferences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behaviour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It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supported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by the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application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psychometrics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.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messages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were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precisely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created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for special groups of targets (people) on the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basis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their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own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psychological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profile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(ex.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fears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needs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or social/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political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convictions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) so to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have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particular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effect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said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to be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able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to drive the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exercise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of the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right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to vote.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Targeted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ads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for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political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elections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or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aiming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at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driving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 public opinion / </a:t>
            </a:r>
            <a:r>
              <a:rPr lang="it-IT" sz="28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voters</a:t>
            </a: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’ minds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  <a:sym typeface="Wingdings" pitchFamily="2" charset="2"/>
              </a:rPr>
              <a:t>OF COURSE, THIS WAS MADE FOR CONSIDERATION – TO MAKE PROFIT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ART. 2 TEU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BELONGS TO THE SET OF VALUES  -&gt;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achievement of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87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ART. 2 TEU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BELONGS TO THE SET OF VALUES  -&gt;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achievement of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+ 3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freedoms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services, capital and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goods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free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data?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6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dirty="0"/>
              <a:t>ALL ESTABLISHED UPON TREATIES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Sources of </a:t>
            </a:r>
            <a:r>
              <a:rPr lang="it-IT" dirty="0" err="1"/>
              <a:t>law</a:t>
            </a:r>
            <a:r>
              <a:rPr lang="it-IT" dirty="0"/>
              <a:t> of the </a:t>
            </a:r>
            <a:r>
              <a:rPr lang="it-IT" dirty="0" err="1"/>
              <a:t>CoE</a:t>
            </a:r>
            <a:r>
              <a:rPr lang="it-IT" dirty="0"/>
              <a:t> ECHR + case-</a:t>
            </a:r>
            <a:r>
              <a:rPr lang="it-IT" dirty="0" err="1"/>
              <a:t>law</a:t>
            </a:r>
            <a:r>
              <a:rPr lang="it-IT" dirty="0"/>
              <a:t> + </a:t>
            </a:r>
            <a:r>
              <a:rPr lang="it-IT" dirty="0" err="1"/>
              <a:t>doctrine</a:t>
            </a: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EFTA – 4 MS </a:t>
            </a:r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Agreement to </a:t>
            </a:r>
            <a:r>
              <a:rPr lang="it-IT" dirty="0" err="1"/>
              <a:t>participate</a:t>
            </a:r>
            <a:r>
              <a:rPr lang="it-IT" dirty="0"/>
              <a:t> in the EU Single Market</a:t>
            </a:r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Institutions : </a:t>
            </a:r>
            <a:r>
              <a:rPr lang="it-IT" dirty="0" err="1"/>
              <a:t>council</a:t>
            </a:r>
            <a:r>
              <a:rPr lang="it-IT" dirty="0"/>
              <a:t> of EFTA – Court – </a:t>
            </a:r>
            <a:r>
              <a:rPr lang="it-IT" dirty="0" err="1"/>
              <a:t>Secretary</a:t>
            </a: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INTERGORVENRMENTAL ORGANISATION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Source of </a:t>
            </a:r>
            <a:r>
              <a:rPr lang="it-IT" dirty="0" err="1"/>
              <a:t>law</a:t>
            </a:r>
            <a:r>
              <a:rPr lang="it-IT" dirty="0"/>
              <a:t> – </a:t>
            </a:r>
            <a:r>
              <a:rPr lang="it-IT" dirty="0" err="1"/>
              <a:t>founding</a:t>
            </a:r>
            <a:r>
              <a:rPr lang="it-IT" dirty="0"/>
              <a:t> </a:t>
            </a:r>
            <a:r>
              <a:rPr lang="it-IT" dirty="0" err="1"/>
              <a:t>treaty</a:t>
            </a:r>
            <a:r>
              <a:rPr lang="it-IT" dirty="0"/>
              <a:t> 1960 by </a:t>
            </a:r>
            <a:r>
              <a:rPr lang="it-IT" dirty="0" err="1"/>
              <a:t>seven</a:t>
            </a:r>
            <a:r>
              <a:rPr lang="it-IT" dirty="0"/>
              <a:t> MS&amp; OTHER TREATIES</a:t>
            </a:r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EFTA Convention </a:t>
            </a:r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TASKS: </a:t>
            </a:r>
            <a:r>
              <a:rPr lang="it-IT" dirty="0" err="1"/>
              <a:t>managing</a:t>
            </a:r>
            <a:r>
              <a:rPr lang="it-IT" dirty="0"/>
              <a:t> the Agreement on the EEA ti </a:t>
            </a:r>
            <a:r>
              <a:rPr lang="it-IT" dirty="0" err="1"/>
              <a:t>bring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3 EFTA MS with the EU MS </a:t>
            </a:r>
            <a:r>
              <a:rPr lang="it-IT" b="1" u="sng" dirty="0"/>
              <a:t>IN A SINGLE MARKET</a:t>
            </a:r>
          </a:p>
          <a:p>
            <a:pPr marL="0" indent="0">
              <a:buFont typeface="Wingdings" pitchFamily="2" charset="2"/>
              <a:buNone/>
            </a:pPr>
            <a:endParaRPr lang="it-IT" b="1" u="sng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EEA – </a:t>
            </a:r>
            <a:r>
              <a:rPr lang="it-IT" dirty="0" err="1"/>
              <a:t>participate</a:t>
            </a:r>
            <a:r>
              <a:rPr lang="it-IT" dirty="0"/>
              <a:t> in the EU Single Market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pieces</a:t>
            </a:r>
            <a:r>
              <a:rPr lang="it-IT" dirty="0"/>
              <a:t> of EU </a:t>
            </a:r>
            <a:r>
              <a:rPr lang="it-IT" dirty="0" err="1"/>
              <a:t>legislation</a:t>
            </a:r>
            <a:r>
              <a:rPr lang="it-IT" dirty="0"/>
              <a:t>, by way of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instituions</a:t>
            </a:r>
            <a:r>
              <a:rPr lang="it-IT" dirty="0"/>
              <a:t> (mixed institutions)</a:t>
            </a:r>
          </a:p>
          <a:p>
            <a:pPr marL="0" indent="0">
              <a:buFont typeface="Wingdings" pitchFamily="2" charset="2"/>
              <a:buNone/>
            </a:pPr>
            <a:r>
              <a:rPr lang="it-IT" dirty="0"/>
              <a:t>EEA </a:t>
            </a:r>
            <a:r>
              <a:rPr lang="it-IT" dirty="0" err="1"/>
              <a:t>Agreeement</a:t>
            </a:r>
            <a:r>
              <a:rPr lang="it-IT" dirty="0"/>
              <a:t> set up in 1994 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algn="just"/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EEA Agreement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cover: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common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agricultural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fisheries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policies;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customs union;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common trade policy;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common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foreign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security policy;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justice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home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affairs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the EFTA countries are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members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of the Schengen area;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direct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indirect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taxation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monetary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union.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b="1" u="sng" dirty="0"/>
          </a:p>
          <a:p>
            <a:pPr marL="0" indent="0">
              <a:buFont typeface="Wingdings" pitchFamily="2" charset="2"/>
              <a:buNone/>
            </a:pPr>
            <a:r>
              <a:rPr lang="it-IT" b="1" u="sng" dirty="0"/>
              <a:t>How </a:t>
            </a:r>
            <a:r>
              <a:rPr lang="it-IT" b="1" u="sng" dirty="0" err="1"/>
              <a:t>about</a:t>
            </a:r>
            <a:r>
              <a:rPr lang="it-IT" b="1" u="sng" dirty="0"/>
              <a:t> UK?? No 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dirty="0"/>
              <a:t>SCHENGEN no control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borders</a:t>
            </a:r>
            <a:r>
              <a:rPr lang="it-IT" dirty="0"/>
              <a:t> – free </a:t>
            </a:r>
            <a:r>
              <a:rPr lang="it-IT" dirty="0" err="1"/>
              <a:t>circulation</a:t>
            </a:r>
            <a:r>
              <a:rPr lang="it-IT" dirty="0"/>
              <a:t> of PEOPLE with no </a:t>
            </a:r>
            <a:r>
              <a:rPr lang="it-IT" dirty="0" err="1"/>
              <a:t>internal</a:t>
            </a:r>
            <a:r>
              <a:rPr lang="it-IT" dirty="0"/>
              <a:t> controls 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  <a:p>
            <a:pPr marL="0" indent="0">
              <a:buFont typeface="Wingdings" pitchFamily="2" charset="2"/>
              <a:buNone/>
            </a:pPr>
            <a:r>
              <a:rPr lang="it-IT" dirty="0" err="1"/>
              <a:t>Before</a:t>
            </a:r>
            <a:r>
              <a:rPr lang="it-IT" dirty="0"/>
              <a:t> NO UK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19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Ukraine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Albania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Bosnia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Herzegovna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Moldova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Montenegro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 Macedonia -- --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frozen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negotiations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Serbia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Turkey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(1987)   --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frozen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negotiations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CANDIDATES (do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fulfil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EU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Georgia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Kosovo (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recognised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State,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submitted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 1244/1999 and the </a:t>
            </a:r>
            <a:r>
              <a:rPr lang="it-IT" sz="4000" b="0" i="0" u="none" strike="noStrike" dirty="0">
                <a:solidFill>
                  <a:srgbClr val="515560"/>
                </a:solidFill>
                <a:effectLst/>
                <a:latin typeface="arial" panose="020B0604020202020204" pitchFamily="34" charset="0"/>
              </a:rPr>
              <a:t>ICJ Opinion on the Kosovo </a:t>
            </a:r>
            <a:r>
              <a:rPr lang="it-IT" sz="4000" b="0" i="0" u="none" strike="noStrike" dirty="0" err="1">
                <a:solidFill>
                  <a:srgbClr val="515560"/>
                </a:solidFill>
                <a:effectLst/>
                <a:latin typeface="arial" panose="020B0604020202020204" pitchFamily="34" charset="0"/>
              </a:rPr>
              <a:t>declaration</a:t>
            </a:r>
            <a:r>
              <a:rPr lang="it-IT" sz="4000" b="0" i="0" u="none" strike="noStrike" dirty="0">
                <a:solidFill>
                  <a:srgbClr val="51556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it-IT" sz="4000" b="0" i="0" u="none" strike="noStrike" dirty="0" err="1">
                <a:solidFill>
                  <a:srgbClr val="515560"/>
                </a:solidFill>
                <a:effectLst/>
                <a:latin typeface="arial" panose="020B0604020202020204" pitchFamily="34" charset="0"/>
              </a:rPr>
              <a:t>independence</a:t>
            </a:r>
            <a:r>
              <a:rPr lang="it-IT" sz="4000" b="0" i="0" u="none" strike="noStrike" dirty="0">
                <a:solidFill>
                  <a:srgbClr val="515560"/>
                </a:solidFill>
                <a:effectLst/>
                <a:latin typeface="arial" panose="020B0604020202020204" pitchFamily="34" charset="0"/>
              </a:rPr>
              <a:t>).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77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 // ENEL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 OF PRIMACY OF EU LAW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 </a:t>
            </a:r>
            <a:r>
              <a:rPr lang="it-IT" sz="2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</a:t>
            </a: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it-IT" sz="2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ovveridden</a:t>
            </a: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national </a:t>
            </a:r>
            <a:r>
              <a:rPr lang="it-IT" sz="2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provisions</a:t>
            </a:r>
            <a:endParaRPr lang="it-IT" sz="2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Italian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citizen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shares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electricity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company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Edisonvolta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nationalised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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ascertaining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that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creditor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his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electricity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bills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was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Edisonvolta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not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newly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established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state company ENEL  2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lawsuits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before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2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judges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in Milan for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violation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Treaty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Rome and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Italian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Constitution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referred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to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Italian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Const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Court =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italian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constitution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allowed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for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limitation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sovereignity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Italian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state in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favour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EC,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but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any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conflicting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rules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could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not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prevail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referred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to the ECJ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which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established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that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costa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could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not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challenge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decision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the IT government to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nationalise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company, for 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had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no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legal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standing,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but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could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raise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a point of EC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before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his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national court for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alleged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incompatibility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national rules with EC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law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(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otherwise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latter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being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uneffective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 GEND EN LOOS –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famous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of EU LAW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 OF DIRECT EFFECT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stemming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EU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national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judges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MS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VGEL =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transportation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company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West Germany a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chimical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substance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NL. NL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authorities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charged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custom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tariff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 12 TEU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must refrain from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customs duties on imports and exports or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charges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endParaRPr lang="it-IT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VGEN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tariff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reimbursement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first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NL court 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request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for 267 --&gt; art 12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capable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of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according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personal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rights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to the company and EU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law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could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be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enforce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both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MS and the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commission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before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the court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but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that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this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did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not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mean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that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also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individuals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could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that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9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50 TEU -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withdrawal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70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9138"/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it-IT" sz="4000" b="1" u="sng" dirty="0">
                <a:solidFill>
                  <a:srgbClr val="C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ACQUIS COMMUNAUTAIRE</a:t>
            </a:r>
          </a:p>
          <a:p>
            <a:pPr marL="941388" indent="-222250" algn="just"/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	body of common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rights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upon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EU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States,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Treaty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provisions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, EU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legislation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adopted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treaties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, ECJ case-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law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declarations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resolutions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adopted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by the EU,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to common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and security policy,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justice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and home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affairs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; international agreement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concluded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by the EU and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concluded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by EU countries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themselves</a:t>
            </a:r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 in the field of EU activities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APPLICANT STATES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Applicant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countries are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ACCEPT THE ACQUIS BEFORE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join the EU. </a:t>
            </a:r>
          </a:p>
          <a:p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DEROGATIONS LIMITED from the acquis are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granted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exceptional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circumstances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are limited in scope. </a:t>
            </a:r>
          </a:p>
          <a:p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acquis must be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incorporated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applicant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countries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national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the date of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accession</a:t>
            </a:r>
            <a:r>
              <a:rPr lang="it-IT" sz="28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EU 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obliged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date.</a:t>
            </a:r>
          </a:p>
          <a:p>
            <a:endParaRPr lang="it-IT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ACQUIS =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sources of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it-IT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</a:t>
            </a:r>
            <a:endParaRPr lang="it-IT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it-IT" sz="2800" dirty="0"/>
            </a:b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92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eur-lex.europa.eu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homepage.html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eur-lex.europa.eu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legal-content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/EN/TXT/?uri=LEGISSUM%3Al14534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Uncover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secret 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spoiler </a:t>
            </a:r>
            <a:r>
              <a:rPr lang="it-IT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alert</a:t>
            </a:r>
            <a:r>
              <a:rPr lang="it-IT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  </a:t>
            </a: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66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3DEC-D485-984D-9D01-B30F530A26A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98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8077-4FB4-D6B6-EC27-4DD21F48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5DB8BA-BA26-19F3-4095-F440EE02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00E41-1313-D6A5-7531-2BAEAF9B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F8A3D-195D-2476-1029-CF12C59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1D21A5-A5A3-8392-5472-940B173C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F9380-0753-1AC9-2DD7-D6DFF73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398865-6520-4E9D-0901-C0A2A9C5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90242-9D8B-EBF1-707C-16AF6E57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76D822-7F95-A1D1-DC5C-36A9B30D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70CAF1-D934-9DA5-58E5-5AE7118D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91AB1D-29A0-6369-015B-75D2F77B8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DC807F-5FB3-4EFB-92B9-954DE41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172B3-C0EE-9A12-0E53-09D19E55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67A1B-175F-66FF-3B13-B60C003A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6D5AE2-47F5-490A-5097-C3A91C9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07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21999-0922-0C89-535E-EDDCE1A1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1F68C-703F-EFEE-FB62-849096BE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00BED-C69F-8BD2-7B67-BECA508D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E53F68-9C62-6A14-871C-FD0D52B8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A22AEF-AB51-F7A7-6077-4148FD90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3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D9917-84C7-0DE2-AD07-ADE2DB74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F7613B-7AB9-6E1E-4AA9-6BA434FD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5606A0-3461-1A04-A0D6-1EA20D45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965FF5-3A24-D030-4403-35DA6F69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5D0A4-9FB5-D59D-5CAE-68B89FE4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7888E-498B-E9C1-3430-46E42938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57DB0-CAF5-6F78-E62A-513075ABF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630F8C-EBB8-61C8-D551-C83A0FE21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AEE9B4-1F28-18CE-FCF6-37C29C0E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F16B73-7238-E2CC-B7B6-9E26C5D8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024CCE-765E-4F89-365C-0604BE4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03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3E7AD-E551-8C97-B15B-22F31F7A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17B003-BDEE-E8B4-F773-9CC095518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CFAF1A-BAD2-78B8-1B0E-8D8ECAC0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844E5E-731D-64E2-205C-5CD35C92F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DDFC9B-1015-C0E9-7CF4-8F701106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A7973E-4781-0CB7-636F-5DBB9B18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B19358-41FE-9058-402F-9A471A04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CDF647-1202-652E-9F09-E18B7358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9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D169E-ABF8-D044-50AE-47B9CCF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7D9195-6FC2-C1BE-FF49-8488D294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574011-557F-FABB-5A70-AE2F7C8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DCE2DB-742A-236A-D1BC-CC2A672A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6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7F2B68-0D94-25C0-5BC2-7FB6F527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9D2057-5082-52B0-0FD5-8807C23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66795F-DAFD-9336-9C0C-9AB497DD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4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582C4-E44D-DF4B-1BBD-052B2C99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68555-7E0B-57D0-2DA8-7013495E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B61A1F-6511-4FF6-2019-962D546B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D1F7CF-18FC-709D-7661-2757DAF3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C13D5-64FF-04C3-DEEF-74CB4F5C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4FD6D7-9259-8B6C-F287-B5411511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8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0CD87-1F8C-3D42-45CC-5A98B0EE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A52349-F326-D971-34FC-6CFAA9C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72CF00-A4F8-759A-6EBA-B0EE32A1F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4FD200-1F1C-73CC-02B1-EA01E4B6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21585-110C-942E-929F-E93CD3E5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BAB6A5-F61D-2D8A-D7FE-0656C9EA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88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FD76F0-ED7A-936C-F404-44160D36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1DF287-7667-08A1-CCAF-1C979749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3E52F-64ED-297E-FB1F-2AE751405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ED704-62BD-6540-8BFC-ABB5CB8B0260}" type="datetimeFigureOut">
              <a:rPr lang="it-IT" smtClean="0"/>
              <a:t>11/10/24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844CBB-C163-3490-FE99-AAE50D78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B96112-3438-8777-C04E-E0B433AC7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5BD43-BFA9-2342-9A43-AA9762C1DA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86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ur-lex.europa.eu/homepag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1FFCA-3663-7F43-B79D-5CE43F8C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886" y="367040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it-IT" sz="78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LAW &amp; DATA</a:t>
            </a:r>
            <a:br>
              <a:rPr lang="it-IT" sz="78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it-IT" sz="6700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2024/2025</a:t>
            </a:r>
            <a:br>
              <a:rPr lang="it-IT" sz="67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</a:br>
            <a:br>
              <a:rPr lang="it-IT" sz="67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it-IT" sz="6100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University of Padova</a:t>
            </a:r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br>
              <a:rPr lang="it-IT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endParaRPr lang="it-IT" sz="4200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D4321D-E2A3-714E-9F1E-AEA54908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886" y="5361895"/>
            <a:ext cx="9144000" cy="1655762"/>
          </a:xfrm>
        </p:spPr>
        <p:txBody>
          <a:bodyPr>
            <a:normAutofit/>
          </a:bodyPr>
          <a:lstStyle/>
          <a:p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11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October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2024</a:t>
            </a:r>
          </a:p>
          <a:p>
            <a:endParaRPr lang="it-IT" sz="30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5F8304-F534-B945-8C91-BDE3C86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14680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Adjunct</a:t>
            </a:r>
            <a:r>
              <a:rPr lang="it-IT" sz="800" i="1" dirty="0">
                <a:latin typeface="Century Gothic" panose="020B0502020202020204" pitchFamily="34" charset="0"/>
                <a:cs typeface="Calibri" panose="020F0502020204030204" pitchFamily="34" charset="0"/>
              </a:rPr>
              <a:t> Professor 								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University of Padova | Department of </a:t>
            </a:r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Mathematics</a:t>
            </a:r>
            <a:endParaRPr lang="it-IT" sz="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3E4D76-DDF4-A042-B283-82D662A4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6573" y="6324392"/>
            <a:ext cx="2743200" cy="365125"/>
          </a:xfrm>
        </p:spPr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1</a:t>
            </a:fld>
            <a:endParaRPr lang="it-IT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C6E28D-5A3D-7272-9262-0D6B35BB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5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10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FB9F2-7F3C-0795-2BB9-9FB2AE3B88E0}"/>
              </a:ext>
            </a:extLst>
          </p:cNvPr>
          <p:cNvSpPr txBox="1"/>
          <p:nvPr/>
        </p:nvSpPr>
        <p:spPr>
          <a:xfrm>
            <a:off x="504158" y="330200"/>
            <a:ext cx="1084964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TREATIES</a:t>
            </a:r>
          </a:p>
          <a:p>
            <a:pPr algn="ctr"/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TREATY ON THE EUROPEAN UNION</a:t>
            </a:r>
          </a:p>
          <a:p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</a:p>
          <a:p>
            <a:pPr marL="1882775" indent="-438150">
              <a:buFont typeface="Wingdings" pitchFamily="2" charset="2"/>
              <a:buChar char="Ø"/>
              <a:tabLst>
                <a:tab pos="2166938" algn="l"/>
              </a:tabLst>
            </a:pP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objectives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principles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of the EU</a:t>
            </a:r>
          </a:p>
          <a:p>
            <a:pPr marL="1882775" indent="-438150">
              <a:buFont typeface="Wingdings" pitchFamily="2" charset="2"/>
              <a:buChar char="Ø"/>
              <a:tabLst>
                <a:tab pos="2166938" algn="l"/>
              </a:tabLst>
            </a:pP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institutions of the EU</a:t>
            </a:r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TREATY ON THE FUNCTIONING OF EUROPEAN UNION	</a:t>
            </a:r>
          </a:p>
          <a:p>
            <a:pPr lvl="3"/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</a:p>
          <a:p>
            <a:pPr marL="1970088" lvl="3" indent="-460375">
              <a:buFont typeface="Wingdings" pitchFamily="2" charset="2"/>
              <a:buChar char="Ø"/>
              <a:tabLst>
                <a:tab pos="2211388" algn="l"/>
              </a:tabLst>
            </a:pP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organisational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functional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provisions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reach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EU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objectives</a:t>
            </a:r>
            <a:endParaRPr lang="it-IT" sz="3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970088" lvl="3" indent="-460375">
              <a:buFont typeface="Wingdings" pitchFamily="2" charset="2"/>
              <a:buChar char="Ø"/>
              <a:tabLst>
                <a:tab pos="2211388" algn="l"/>
              </a:tabLst>
            </a:pP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procedures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for the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functioning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of EU institutions</a:t>
            </a:r>
          </a:p>
          <a:p>
            <a:pPr marL="488950" lvl="1" indent="-458788">
              <a:buFont typeface="Courier New" panose="02070309020205020404" pitchFamily="49" charset="0"/>
              <a:buChar char="o"/>
            </a:pPr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051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11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FB9F2-7F3C-0795-2BB9-9FB2AE3B88E0}"/>
              </a:ext>
            </a:extLst>
          </p:cNvPr>
          <p:cNvSpPr txBox="1"/>
          <p:nvPr/>
        </p:nvSpPr>
        <p:spPr>
          <a:xfrm>
            <a:off x="270222" y="165834"/>
            <a:ext cx="113157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3000" b="1" u="sng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TREATY ON THE EUROPEAN UNION</a:t>
            </a:r>
          </a:p>
          <a:p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Art. 2</a:t>
            </a:r>
          </a:p>
          <a:p>
            <a:endParaRPr lang="it-IT" sz="3000" b="1" i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The Union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founded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on the </a:t>
            </a:r>
            <a:r>
              <a:rPr lang="it-IT" sz="30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for human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dignity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freedom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democracy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equality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the 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rule of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sz="30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for human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including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persons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belonging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30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minorities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These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sz="30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are common 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to the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States in a society in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pluralism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non-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discrimination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tolerance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justice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solidarity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equality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between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 women and men </a:t>
            </a:r>
            <a:r>
              <a:rPr lang="it-IT" sz="30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prevail</a:t>
            </a:r>
            <a:r>
              <a:rPr lang="it-IT" sz="3000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88950" lvl="1" indent="-458788">
              <a:buFont typeface="Courier New" panose="02070309020205020404" pitchFamily="49" charset="0"/>
              <a:buChar char="o"/>
            </a:pPr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94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12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FB9F2-7F3C-0795-2BB9-9FB2AE3B88E0}"/>
              </a:ext>
            </a:extLst>
          </p:cNvPr>
          <p:cNvSpPr txBox="1"/>
          <p:nvPr/>
        </p:nvSpPr>
        <p:spPr>
          <a:xfrm>
            <a:off x="127000" y="165834"/>
            <a:ext cx="12028714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Art. 3</a:t>
            </a:r>
          </a:p>
          <a:p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1.  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Union's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aim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peace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well-being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of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peoples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2.   The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offer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citizens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 area of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freedom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security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justice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without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internal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frontiers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in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free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movement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persons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ensured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in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conjunction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with appropriate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measures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with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external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border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controls,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asylum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immigration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prevention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combating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crime.</a:t>
            </a:r>
          </a:p>
          <a:p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3.   The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establish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internal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market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work for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sustainable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development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of Europe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based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balanced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economic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growth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price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stability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a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highly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competitive social market economy,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aiming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full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employment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social progress, and a high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level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protection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improvement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quality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environment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scientific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technological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advance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combat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social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exclusion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discrimination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social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justice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protection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equality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between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women and men,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solidarity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between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generations 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protection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child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economic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social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territorial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cohesion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solidarity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among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rich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cultural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linguistic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diversity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,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ensure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that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Europe's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cultural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heritage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safeguarded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enhanced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marL="30162" lvl="1"/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4.   The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establish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economic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monetary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whose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currency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the euro.</a:t>
            </a:r>
          </a:p>
          <a:p>
            <a:pPr marL="30162" lvl="1"/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5.   </a:t>
            </a:r>
            <a:r>
              <a:rPr lang="it-IT" sz="17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In </a:t>
            </a:r>
            <a:r>
              <a:rPr lang="it-IT" sz="17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its</a:t>
            </a:r>
            <a:r>
              <a:rPr lang="it-IT" sz="17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relations with the </a:t>
            </a:r>
            <a:r>
              <a:rPr lang="it-IT" sz="17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wider</a:t>
            </a:r>
            <a:r>
              <a:rPr lang="it-IT" sz="17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world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, the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uphold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promote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values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interests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contribute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to the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protection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citizens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contribute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to peace, security,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sustainable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development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the Earth,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solidarity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mutual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respect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among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peoples, free and fair trade,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eradication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poverty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protection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human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rights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, in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particular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rights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child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well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to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strict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observance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and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development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international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law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including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respect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for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principles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of the United Nations Charter.</a:t>
            </a:r>
          </a:p>
          <a:p>
            <a:pPr marL="30162" lvl="1"/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6.   The Union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shall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pursue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objectives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by appropriate </a:t>
            </a:r>
            <a:r>
              <a:rPr lang="it-IT" sz="1700" b="1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means</a:t>
            </a:r>
            <a:r>
              <a:rPr lang="it-IT" sz="1700" b="1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commensurate with the </a:t>
            </a:r>
            <a:r>
              <a:rPr lang="it-IT" sz="17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competences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which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are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conferred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upon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it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in the </a:t>
            </a:r>
            <a:r>
              <a:rPr lang="it-IT" sz="1700" i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Treaties</a:t>
            </a:r>
            <a:r>
              <a:rPr lang="it-IT" sz="1700" i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51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2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820EB54-F29F-1045-F373-3AFBA367B614}"/>
              </a:ext>
            </a:extLst>
          </p:cNvPr>
          <p:cNvSpPr txBox="1"/>
          <p:nvPr/>
        </p:nvSpPr>
        <p:spPr>
          <a:xfrm>
            <a:off x="0" y="192848"/>
            <a:ext cx="1219200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000" b="1" u="sng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DIFFERENCES</a:t>
            </a:r>
            <a:endParaRPr lang="it-IT" u="sng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ella 3">
            <a:extLst>
              <a:ext uri="{FF2B5EF4-FFF2-40B4-BE49-F238E27FC236}">
                <a16:creationId xmlns:a16="http://schemas.microsoft.com/office/drawing/2014/main" id="{2CDE7CE2-CA03-0AEB-B1EE-663586AE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31756"/>
              </p:ext>
            </p:extLst>
          </p:nvPr>
        </p:nvGraphicFramePr>
        <p:xfrm>
          <a:off x="231004" y="904432"/>
          <a:ext cx="1172999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358">
                  <a:extLst>
                    <a:ext uri="{9D8B030D-6E8A-4147-A177-3AD203B41FA5}">
                      <a16:colId xmlns:a16="http://schemas.microsoft.com/office/drawing/2014/main" val="2637731543"/>
                    </a:ext>
                  </a:extLst>
                </a:gridCol>
                <a:gridCol w="4009636">
                  <a:extLst>
                    <a:ext uri="{9D8B030D-6E8A-4147-A177-3AD203B41FA5}">
                      <a16:colId xmlns:a16="http://schemas.microsoft.com/office/drawing/2014/main" val="1302290177"/>
                    </a:ext>
                  </a:extLst>
                </a:gridCol>
                <a:gridCol w="3909997">
                  <a:extLst>
                    <a:ext uri="{9D8B030D-6E8A-4147-A177-3AD203B41FA5}">
                      <a16:colId xmlns:a16="http://schemas.microsoft.com/office/drawing/2014/main" val="2768496"/>
                    </a:ext>
                  </a:extLst>
                </a:gridCol>
              </a:tblGrid>
              <a:tr h="506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COUNCIL OF EUROPE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it-IT" sz="1800" b="1" dirty="0" err="1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CoE</a:t>
                      </a: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- </a:t>
                      </a: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EUROPEAN FREE TRADE ASSOCIATION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- EFTA - </a:t>
                      </a: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EUROPEAN ECONOMIC AREA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- EEA - </a:t>
                      </a: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0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Continental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46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Member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States 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Institutions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it-IT" sz="1800" u="none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it-IT" sz="1800" u="sng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European</a:t>
                      </a:r>
                      <a:r>
                        <a:rPr lang="it-IT" sz="1800" u="sng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Court of Human </a:t>
                      </a:r>
                      <a:r>
                        <a:rPr lang="it-IT" sz="1800" u="sng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Rights</a:t>
                      </a:r>
                      <a:r>
                        <a:rPr lang="it-IT" sz="1800" u="none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)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Strasbourg (France) </a:t>
                      </a: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Regional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trade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organisation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Iceland,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Norway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, Liechtenstein,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Switzerland</a:t>
                      </a:r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Free trade area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  <a:sym typeface="Wingdings" pitchFamily="2" charset="2"/>
                      </a:endParaRPr>
                    </a:p>
                    <a:p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Participation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 in the Schengen Area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  <a:sym typeface="Wingdings" pitchFamily="2" charset="2"/>
                      </a:endParaRP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Geneva (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Switzerland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)</a:t>
                      </a: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Bruxelles +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Luxembourg</a:t>
                      </a:r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EU MS  + EFTA MS </a:t>
                      </a:r>
                    </a:p>
                    <a:p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(no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Switzerland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Defined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by an international agreement (1994)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within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which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the EU single market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basic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rules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apply</a:t>
                      </a:r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Participation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 in the </a:t>
                      </a:r>
                      <a:r>
                        <a:rPr lang="it-IT" sz="1800" dirty="0" err="1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European</a:t>
                      </a:r>
                      <a:r>
                        <a:rPr lang="it-IT" sz="1800" dirty="0">
                          <a:latin typeface="Century Gothic" panose="020B050202020202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 Single Market </a:t>
                      </a:r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it-IT" sz="1800" u="sng" dirty="0" err="1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Geographical</a:t>
                      </a:r>
                      <a:r>
                        <a:rPr lang="it-IT" sz="1800" u="sng" dirty="0"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 area </a:t>
                      </a:r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28581"/>
                  </a:ext>
                </a:extLst>
              </a:tr>
            </a:tbl>
          </a:graphicData>
        </a:graphic>
      </p:graphicFrame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57A8BB39-C81F-4482-54C2-63E87BD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14680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5326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3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820EB54-F29F-1045-F373-3AFBA367B614}"/>
              </a:ext>
            </a:extLst>
          </p:cNvPr>
          <p:cNvSpPr txBox="1"/>
          <p:nvPr/>
        </p:nvSpPr>
        <p:spPr>
          <a:xfrm>
            <a:off x="18142" y="58175"/>
            <a:ext cx="1219200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000" b="1" u="sng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DIFFERENCES | </a:t>
            </a:r>
            <a:r>
              <a:rPr lang="it-IT" sz="3000" b="1" u="sng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Members</a:t>
            </a:r>
            <a:endParaRPr lang="it-IT" u="sng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ella 3">
            <a:extLst>
              <a:ext uri="{FF2B5EF4-FFF2-40B4-BE49-F238E27FC236}">
                <a16:creationId xmlns:a16="http://schemas.microsoft.com/office/drawing/2014/main" id="{2CDE7CE2-CA03-0AEB-B1EE-663586AE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19917"/>
              </p:ext>
            </p:extLst>
          </p:nvPr>
        </p:nvGraphicFramePr>
        <p:xfrm>
          <a:off x="231004" y="712626"/>
          <a:ext cx="11729993" cy="59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61">
                  <a:extLst>
                    <a:ext uri="{9D8B030D-6E8A-4147-A177-3AD203B41FA5}">
                      <a16:colId xmlns:a16="http://schemas.microsoft.com/office/drawing/2014/main" val="2637731543"/>
                    </a:ext>
                  </a:extLst>
                </a:gridCol>
                <a:gridCol w="2648755">
                  <a:extLst>
                    <a:ext uri="{9D8B030D-6E8A-4147-A177-3AD203B41FA5}">
                      <a16:colId xmlns:a16="http://schemas.microsoft.com/office/drawing/2014/main" val="130229017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88801418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68496"/>
                    </a:ext>
                  </a:extLst>
                </a:gridCol>
                <a:gridCol w="2314077">
                  <a:extLst>
                    <a:ext uri="{9D8B030D-6E8A-4147-A177-3AD203B41FA5}">
                      <a16:colId xmlns:a16="http://schemas.microsoft.com/office/drawing/2014/main" val="3479758215"/>
                    </a:ext>
                  </a:extLst>
                </a:gridCol>
              </a:tblGrid>
              <a:tr h="750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cs typeface="Calibri" panose="020F0502020204030204" pitchFamily="34" charset="0"/>
                        </a:rPr>
                        <a:t>- EFTA - </a:t>
                      </a:r>
                    </a:p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428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kern="12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ea typeface="+mn-ea"/>
                          <a:cs typeface="Calibri" panose="020F0502020204030204" pitchFamily="34" charset="0"/>
                        </a:rPr>
                        <a:t>- EEA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kern="12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  <a:ea typeface="+mn-ea"/>
                          <a:cs typeface="Calibri" panose="020F0502020204030204" pitchFamily="34" charset="0"/>
                        </a:rPr>
                        <a:t>- SCHENGEN - </a:t>
                      </a:r>
                    </a:p>
                    <a:p>
                      <a:pPr algn="ctr"/>
                      <a:endParaRPr lang="it-IT" sz="2400" b="1" kern="1200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015103"/>
                  </a:ext>
                </a:extLst>
              </a:tr>
              <a:tr h="3834800">
                <a:tc>
                  <a:txBody>
                    <a:bodyPr/>
                    <a:lstStyle/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Iceland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Liechtenstein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Norway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Switzerland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Austria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Belgium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Bulgaria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Croatia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Cyprus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Czech</a:t>
                      </a:r>
                      <a:r>
                        <a:rPr lang="it-IT" dirty="0">
                          <a:latin typeface="Century Gothic" panose="020B0502020202020204" pitchFamily="34" charset="0"/>
                        </a:rPr>
                        <a:t> Republic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Denmark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Estonia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Finland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France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Germany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Greece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Hungary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b="1" dirty="0">
                          <a:latin typeface="Century Gothic" panose="020B0502020202020204" pitchFamily="34" charset="0"/>
                        </a:rPr>
                        <a:t>Iceland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Ireland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Italy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Latvia</a:t>
                      </a:r>
                    </a:p>
                    <a:p>
                      <a:pPr algn="ctr"/>
                      <a:r>
                        <a:rPr lang="it-IT" b="1" dirty="0">
                          <a:latin typeface="Century Gothic" panose="020B0502020202020204" pitchFamily="34" charset="0"/>
                        </a:rPr>
                        <a:t>Liechtenstein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Lithuania</a:t>
                      </a:r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Luxembourg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Malta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Netherlands</a:t>
                      </a:r>
                    </a:p>
                    <a:p>
                      <a:pPr algn="ctr"/>
                      <a:r>
                        <a:rPr lang="it-IT" b="1" dirty="0" err="1">
                          <a:latin typeface="Century Gothic" panose="020B0502020202020204" pitchFamily="34" charset="0"/>
                        </a:rPr>
                        <a:t>Norway</a:t>
                      </a:r>
                      <a:endParaRPr lang="it-IT" b="1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Poland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Portugal</a:t>
                      </a: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Romania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Slovakia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Slovenia</a:t>
                      </a: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Spain</a:t>
                      </a:r>
                      <a:endParaRPr lang="it-IT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it-IT" dirty="0" err="1">
                          <a:latin typeface="Century Gothic" panose="020B0502020202020204" pitchFamily="34" charset="0"/>
                        </a:rPr>
                        <a:t>Sweden</a:t>
                      </a:r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Austria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Belgium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Croatia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Czech</a:t>
                      </a: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Republic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Denmark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Estonia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Finland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France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Germany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Greece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Hungary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Iceland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Italy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Latvia</a:t>
                      </a:r>
                    </a:p>
                    <a:p>
                      <a:pPr algn="ctr"/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Liechtenstein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Lithuania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Luxembourg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Netherlands</a:t>
                      </a:r>
                    </a:p>
                    <a:p>
                      <a:pPr algn="ctr" latinLnBrk="0"/>
                      <a:r>
                        <a:rPr lang="it-IT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Norway</a:t>
                      </a:r>
                      <a:endParaRPr lang="it-IT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Poland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Portugal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Slovakia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Slovenia</a:t>
                      </a: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Spain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Sweden</a:t>
                      </a:r>
                      <a:endParaRPr lang="it-I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0"/>
                      <a:r>
                        <a:rPr lang="it-IT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Switzerland</a:t>
                      </a:r>
                      <a:endParaRPr lang="it-IT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28581"/>
                  </a:ext>
                </a:extLst>
              </a:tr>
              <a:tr h="945200">
                <a:tc>
                  <a:txBody>
                    <a:bodyPr/>
                    <a:lstStyle/>
                    <a:p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Bulgaria, Cyprus, </a:t>
                      </a:r>
                      <a:r>
                        <a:rPr lang="it-IT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Ireland</a:t>
                      </a:r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Romania</a:t>
                      </a:r>
                      <a:endParaRPr lang="it-IT" sz="1800" b="1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85095"/>
                  </a:ext>
                </a:extLst>
              </a:tr>
            </a:tbl>
          </a:graphicData>
        </a:graphic>
      </p:graphicFrame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2C60F0D0-4305-07C2-32F3-E3279541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14680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3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4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BFE27A-2466-93BA-43A8-204335FACD18}"/>
              </a:ext>
            </a:extLst>
          </p:cNvPr>
          <p:cNvSpPr txBox="1"/>
          <p:nvPr/>
        </p:nvSpPr>
        <p:spPr>
          <a:xfrm>
            <a:off x="172706" y="0"/>
            <a:ext cx="11757024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EUROPEAN UNION</a:t>
            </a:r>
          </a:p>
          <a:p>
            <a:pPr algn="ctr"/>
            <a:r>
              <a:rPr lang="it-IT" sz="3000" b="1" u="sng" dirty="0">
                <a:latin typeface="Century Gothic" panose="020B0502020202020204" pitchFamily="34" charset="0"/>
                <a:cs typeface="Calibri" panose="020F0502020204030204" pitchFamily="34" charset="0"/>
              </a:rPr>
              <a:t>27 MEMBER STATES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it-IT" sz="23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it-IT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6338" lvl="1" indent="-719138">
              <a:buFont typeface="Wingdings" pitchFamily="2" charset="2"/>
              <a:buChar char="Ø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6338" lvl="1" indent="-719138">
              <a:buFont typeface="Wingdings" pitchFamily="2" charset="2"/>
              <a:buChar char="Ø"/>
            </a:pPr>
            <a:endParaRPr lang="it-IT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3F577552-34E1-AF33-BEAA-D1038B38DB84}"/>
              </a:ext>
            </a:extLst>
          </p:cNvPr>
          <p:cNvGraphicFramePr>
            <a:graphicFrameLocks noGrp="1"/>
          </p:cNvGraphicFramePr>
          <p:nvPr/>
        </p:nvGraphicFramePr>
        <p:xfrm>
          <a:off x="345411" y="1088938"/>
          <a:ext cx="11584321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19">
                  <a:extLst>
                    <a:ext uri="{9D8B030D-6E8A-4147-A177-3AD203B41FA5}">
                      <a16:colId xmlns:a16="http://schemas.microsoft.com/office/drawing/2014/main" val="24414529"/>
                    </a:ext>
                  </a:extLst>
                </a:gridCol>
                <a:gridCol w="1517732">
                  <a:extLst>
                    <a:ext uri="{9D8B030D-6E8A-4147-A177-3AD203B41FA5}">
                      <a16:colId xmlns:a16="http://schemas.microsoft.com/office/drawing/2014/main" val="1977225793"/>
                    </a:ext>
                  </a:extLst>
                </a:gridCol>
                <a:gridCol w="1228565">
                  <a:extLst>
                    <a:ext uri="{9D8B030D-6E8A-4147-A177-3AD203B41FA5}">
                      <a16:colId xmlns:a16="http://schemas.microsoft.com/office/drawing/2014/main" val="3711914717"/>
                    </a:ext>
                  </a:extLst>
                </a:gridCol>
                <a:gridCol w="1448041">
                  <a:extLst>
                    <a:ext uri="{9D8B030D-6E8A-4147-A177-3AD203B41FA5}">
                      <a16:colId xmlns:a16="http://schemas.microsoft.com/office/drawing/2014/main" val="3569144414"/>
                    </a:ext>
                  </a:extLst>
                </a:gridCol>
                <a:gridCol w="1448041">
                  <a:extLst>
                    <a:ext uri="{9D8B030D-6E8A-4147-A177-3AD203B41FA5}">
                      <a16:colId xmlns:a16="http://schemas.microsoft.com/office/drawing/2014/main" val="2306635913"/>
                    </a:ext>
                  </a:extLst>
                </a:gridCol>
                <a:gridCol w="1448041">
                  <a:extLst>
                    <a:ext uri="{9D8B030D-6E8A-4147-A177-3AD203B41FA5}">
                      <a16:colId xmlns:a16="http://schemas.microsoft.com/office/drawing/2014/main" val="2967943983"/>
                    </a:ext>
                  </a:extLst>
                </a:gridCol>
                <a:gridCol w="1448041">
                  <a:extLst>
                    <a:ext uri="{9D8B030D-6E8A-4147-A177-3AD203B41FA5}">
                      <a16:colId xmlns:a16="http://schemas.microsoft.com/office/drawing/2014/main" val="3755988664"/>
                    </a:ext>
                  </a:extLst>
                </a:gridCol>
                <a:gridCol w="1448041">
                  <a:extLst>
                    <a:ext uri="{9D8B030D-6E8A-4147-A177-3AD203B41FA5}">
                      <a16:colId xmlns:a16="http://schemas.microsoft.com/office/drawing/2014/main" val="388052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1958</a:t>
                      </a:r>
                    </a:p>
                    <a:p>
                      <a:pPr algn="ctr"/>
                      <a:r>
                        <a:rPr lang="it-IT" sz="1300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Treaty</a:t>
                      </a:r>
                      <a:r>
                        <a:rPr lang="it-IT" sz="13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of Rome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1973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1981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1986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1995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2004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January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2007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it-IT" sz="1300" b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July</a:t>
                      </a:r>
                      <a:r>
                        <a:rPr lang="it-IT" sz="1300" b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2013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429153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Italy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The Netherlands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Belgium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Luxembourg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France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Germany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Denmark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Ireland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strike="sngStrik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[United Kingdom]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Greece</a:t>
                      </a:r>
                      <a:endParaRPr lang="it-IT" sz="1300" b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Spain</a:t>
                      </a: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Portugal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Austria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Finland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Sweden</a:t>
                      </a:r>
                      <a:endParaRPr lang="it-IT" sz="1300" b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Czech</a:t>
                      </a: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Republic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Estonia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Cyprus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Latvia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Lithuania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Hungary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Malta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Poland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Slovenia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Slovakia</a:t>
                      </a:r>
                      <a:endParaRPr lang="it-IT" sz="1300" b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Bulgaria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Romania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300" b="1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Croatia</a:t>
                      </a:r>
                      <a:endParaRPr lang="it-IT" sz="1300" b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3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5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32990A-5FF6-B5D9-0ADE-4D0C3256C2BC}"/>
              </a:ext>
            </a:extLst>
          </p:cNvPr>
          <p:cNvSpPr txBox="1"/>
          <p:nvPr/>
        </p:nvSpPr>
        <p:spPr>
          <a:xfrm>
            <a:off x="270222" y="-380699"/>
            <a:ext cx="11642431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35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5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EUROPEAN UNION</a:t>
            </a:r>
          </a:p>
          <a:p>
            <a:pPr algn="ctr"/>
            <a:endParaRPr lang="it-IT" sz="3500" b="1" u="sng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lvl="2" indent="-674688">
              <a:buFont typeface="Wingdings" pitchFamily="2" charset="2"/>
              <a:buChar char="Ø"/>
            </a:pP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«The Community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constitutes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a </a:t>
            </a:r>
            <a:r>
              <a:rPr lang="it-IT" sz="24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NEW LEGAL ORDER 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OF INTERNATIONAL LAW for the benefit of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states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have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limited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their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sovereign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» </a:t>
            </a:r>
          </a:p>
          <a:p>
            <a:pPr marL="44450" lvl="2"/>
            <a:r>
              <a:rPr lang="it-IT" sz="2400" i="1" dirty="0"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  <a:r>
              <a:rPr lang="it-IT" sz="2200" dirty="0">
                <a:latin typeface="Century Gothic" panose="020B0502020202020204" pitchFamily="34" charset="0"/>
                <a:cs typeface="Calibri" panose="020F0502020204030204" pitchFamily="34" charset="0"/>
              </a:rPr>
              <a:t>ECJ, case 6/64, 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Costa v. ENEL [1964]</a:t>
            </a:r>
          </a:p>
          <a:p>
            <a:pPr marL="719138" lvl="2" indent="-674688">
              <a:buFont typeface="Wingdings" pitchFamily="2" charset="2"/>
              <a:buChar char="Ø"/>
            </a:pPr>
            <a:endParaRPr lang="it-IT" sz="22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lvl="2" indent="-674688">
              <a:buFont typeface="Wingdings" pitchFamily="2" charset="2"/>
              <a:buChar char="Ø"/>
            </a:pP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«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own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legal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system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, on the entry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into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force of the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Treaty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became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an </a:t>
            </a:r>
            <a:r>
              <a:rPr lang="it-IT" sz="22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integral</a:t>
            </a:r>
            <a:r>
              <a:rPr lang="it-IT" sz="22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part of the </a:t>
            </a:r>
            <a:r>
              <a:rPr lang="it-IT" sz="22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legal</a:t>
            </a:r>
            <a:r>
              <a:rPr lang="it-IT" sz="22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systems of the </a:t>
            </a:r>
            <a:r>
              <a:rPr lang="it-IT" sz="22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sz="22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States 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their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courts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are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bound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apply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(…)» </a:t>
            </a:r>
          </a:p>
          <a:p>
            <a:pPr marL="44450" lvl="2"/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  <a:r>
              <a:rPr lang="it-IT" sz="2200" dirty="0">
                <a:latin typeface="Century Gothic" panose="020B0502020202020204" pitchFamily="34" charset="0"/>
                <a:cs typeface="Calibri" panose="020F0502020204030204" pitchFamily="34" charset="0"/>
              </a:rPr>
              <a:t>ECJ, case 26/62, 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Van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Gend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en </a:t>
            </a:r>
            <a:r>
              <a:rPr lang="it-IT" sz="2200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Loos</a:t>
            </a:r>
            <a:r>
              <a:rPr lang="it-IT" sz="2200" i="1" dirty="0">
                <a:latin typeface="Century Gothic" panose="020B0502020202020204" pitchFamily="34" charset="0"/>
                <a:cs typeface="Calibri" panose="020F0502020204030204" pitchFamily="34" charset="0"/>
              </a:rPr>
              <a:t> [1963]</a:t>
            </a:r>
            <a:r>
              <a:rPr lang="it-IT" sz="2600" dirty="0">
                <a:latin typeface="Century Gothic" panose="020B0502020202020204" pitchFamily="34" charset="0"/>
                <a:cs typeface="Calibri" panose="020F0502020204030204" pitchFamily="34" charset="0"/>
              </a:rPr>
              <a:t>		</a:t>
            </a:r>
          </a:p>
          <a:p>
            <a:pPr marL="719138" indent="-719138">
              <a:buFont typeface="Wingdings" pitchFamily="2" charset="2"/>
              <a:buChar char="Ø"/>
            </a:pPr>
            <a:endParaRPr lang="it-IT" sz="26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indent="-719138">
              <a:buFont typeface="Wingdings" pitchFamily="2" charset="2"/>
              <a:buChar char="Ø"/>
            </a:pPr>
            <a:r>
              <a:rPr lang="it-IT" sz="2600" dirty="0">
                <a:latin typeface="Century Gothic" panose="020B0502020202020204" pitchFamily="34" charset="0"/>
                <a:cs typeface="Calibri" panose="020F0502020204030204" pitchFamily="34" charset="0"/>
              </a:rPr>
              <a:t>REGIONAL LEVEL</a:t>
            </a:r>
          </a:p>
          <a:p>
            <a:pPr marL="719138" indent="-719138">
              <a:buFont typeface="Wingdings" pitchFamily="2" charset="2"/>
              <a:buChar char="Ø"/>
            </a:pPr>
            <a:endParaRPr lang="it-IT" sz="26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indent="-719138">
              <a:buFont typeface="Wingdings" pitchFamily="2" charset="2"/>
              <a:buChar char="Ø"/>
            </a:pPr>
            <a:r>
              <a:rPr lang="it-IT" sz="2600" dirty="0">
                <a:latin typeface="Century Gothic" panose="020B0502020202020204" pitchFamily="34" charset="0"/>
                <a:cs typeface="Calibri" panose="020F0502020204030204" pitchFamily="34" charset="0"/>
              </a:rPr>
              <a:t>27 MEMBERS STATES</a:t>
            </a:r>
            <a:endParaRPr lang="it-IT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6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32990A-5FF6-B5D9-0ADE-4D0C3256C2BC}"/>
              </a:ext>
            </a:extLst>
          </p:cNvPr>
          <p:cNvSpPr txBox="1"/>
          <p:nvPr/>
        </p:nvSpPr>
        <p:spPr>
          <a:xfrm>
            <a:off x="292928" y="0"/>
            <a:ext cx="114969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2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200" b="1" u="sng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APPLICATION FOR EU MEMBERSHIP</a:t>
            </a:r>
          </a:p>
          <a:p>
            <a:pPr marL="719138"/>
            <a:endParaRPr lang="it-IT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algn="ctr"/>
            <a:r>
              <a:rPr lang="it-IT" sz="2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ART. 2 TEU</a:t>
            </a:r>
          </a:p>
          <a:p>
            <a:pPr marL="719138"/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«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any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European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respects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common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States 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undertake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them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may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become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Union.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These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include 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human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dignity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freedom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democracy, equality, the rule of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for human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including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persons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belonging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minorities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»</a:t>
            </a:r>
          </a:p>
          <a:p>
            <a:pPr marL="719138"/>
            <a:endParaRPr lang="it-IT" sz="20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19138" algn="ctr"/>
            <a:r>
              <a:rPr lang="it-IT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ART. 49 TEU </a:t>
            </a:r>
          </a:p>
          <a:p>
            <a:pPr marL="719138"/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«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any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European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values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referred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to in </a:t>
            </a:r>
            <a:r>
              <a:rPr lang="it-IT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Article</a:t>
            </a:r>
            <a:r>
              <a:rPr lang="it-IT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 2 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committed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promoting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them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may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become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Union.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European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Parliament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national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Parliaments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notified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this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application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.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applicant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address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application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to the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Council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act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unanimously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after consulting the Commission and after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receiving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consent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European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Parliament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act by a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majority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component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.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conditions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eligibility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agreed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upon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by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European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Council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taken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into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 account.</a:t>
            </a:r>
          </a:p>
          <a:p>
            <a:pPr marL="719138"/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conditions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admission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and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adjustments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to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Treaties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on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Union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founded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which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such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admission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entails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be the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subject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of an agreement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between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States and the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applicant</a:t>
            </a:r>
            <a:r>
              <a:rPr lang="it-IT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.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This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agreement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submitted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for </a:t>
            </a:r>
            <a:r>
              <a:rPr lang="it-IT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ratification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by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all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contracting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States in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accordance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with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their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respective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constitutional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requirements</a:t>
            </a:r>
            <a:r>
              <a:rPr lang="it-IT" i="1" dirty="0">
                <a:latin typeface="Century Gothic" panose="020B0502020202020204" pitchFamily="34" charset="0"/>
                <a:cs typeface="Calibri" panose="020F050202020403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6966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7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32990A-5FF6-B5D9-0ADE-4D0C3256C2BC}"/>
              </a:ext>
            </a:extLst>
          </p:cNvPr>
          <p:cNvSpPr txBox="1"/>
          <p:nvPr/>
        </p:nvSpPr>
        <p:spPr>
          <a:xfrm>
            <a:off x="270222" y="148773"/>
            <a:ext cx="1164243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COPENAGHEN CRITERIA FOR EU ACCESSION</a:t>
            </a:r>
          </a:p>
          <a:p>
            <a:pPr algn="ctr"/>
            <a:endParaRPr lang="it-IT" sz="25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endParaRPr lang="it-IT" sz="25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004888" indent="-285750">
              <a:buFontTx/>
              <a:buChar char="-"/>
            </a:pPr>
            <a:r>
              <a:rPr lang="it-IT" sz="25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Political</a:t>
            </a:r>
            <a:endParaRPr lang="it-IT" sz="2500" b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95463" indent="-1076325"/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</a:rPr>
              <a:t>		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stability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of institutions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guaranteeing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democracy, the rule of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it-IT" sz="25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human </a:t>
            </a:r>
            <a:r>
              <a:rPr lang="it-IT" sz="2500" b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rights</a:t>
            </a:r>
            <a:r>
              <a:rPr lang="it-IT" sz="25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respect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for and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protection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of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minorities</a:t>
            </a:r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004888" indent="-285750">
              <a:buFontTx/>
              <a:buChar char="-"/>
            </a:pPr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004888" indent="-285750">
              <a:buFontTx/>
              <a:buChar char="-"/>
            </a:pPr>
            <a:r>
              <a:rPr lang="it-IT" sz="25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Economic</a:t>
            </a:r>
            <a:endParaRPr lang="it-IT" sz="2500" b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882775" indent="-1163638"/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a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functioning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market economy and the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capacity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to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cope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with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competition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and market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forces</a:t>
            </a:r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004888" indent="-285750">
              <a:buFontTx/>
              <a:buChar char="-"/>
            </a:pPr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004888" indent="-285750">
              <a:buFontTx/>
              <a:buChar char="-"/>
            </a:pPr>
            <a:r>
              <a:rPr lang="it-IT" sz="25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Administrative</a:t>
            </a:r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</a:rPr>
              <a:t> and </a:t>
            </a:r>
            <a:r>
              <a:rPr lang="it-IT" sz="25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institutional</a:t>
            </a:r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capacity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</a:p>
          <a:p>
            <a:pPr marL="1882775" indent="-1163638"/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	to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effectively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implement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the </a:t>
            </a:r>
            <a:r>
              <a:rPr lang="it-IT" sz="2500" b="1" i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acquis </a:t>
            </a:r>
            <a:r>
              <a:rPr lang="it-IT" sz="2500" b="1" i="1" dirty="0" err="1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communautaire</a:t>
            </a:r>
            <a:r>
              <a:rPr lang="it-IT" sz="25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*  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and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ability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to take on the </a:t>
            </a:r>
            <a:r>
              <a:rPr lang="it-IT" sz="25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obligations</a:t>
            </a:r>
            <a:r>
              <a:rPr lang="it-IT" sz="25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2500">
                <a:latin typeface="Century Gothic" panose="020B0502020202020204" pitchFamily="34" charset="0"/>
                <a:cs typeface="Calibri" panose="020F0502020204030204" pitchFamily="34" charset="0"/>
              </a:rPr>
              <a:t>of EU membership</a:t>
            </a:r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endParaRPr lang="it-IT" sz="25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endParaRPr lang="it-IT" sz="25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8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FB9F2-7F3C-0795-2BB9-9FB2AE3B88E0}"/>
              </a:ext>
            </a:extLst>
          </p:cNvPr>
          <p:cNvSpPr txBox="1"/>
          <p:nvPr/>
        </p:nvSpPr>
        <p:spPr>
          <a:xfrm>
            <a:off x="504158" y="330200"/>
            <a:ext cx="1084964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HIERARCHY OF </a:t>
            </a:r>
          </a:p>
          <a:p>
            <a:pPr algn="ctr"/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SOURCES OF EUROPEAN UNION LAW</a:t>
            </a:r>
          </a:p>
          <a:p>
            <a:pPr algn="ctr"/>
            <a:r>
              <a:rPr lang="it-IT" sz="2500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it-IT" sz="25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PRIMARY LAW</a:t>
            </a:r>
          </a:p>
          <a:p>
            <a:pPr algn="ctr"/>
            <a:endParaRPr lang="it-IT" sz="3000" b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INTERNATIONAL AGREEMENTS</a:t>
            </a:r>
          </a:p>
          <a:p>
            <a:pPr marL="719138" indent="-719138" algn="ctr">
              <a:buFont typeface="Wingdings" pitchFamily="2" charset="2"/>
              <a:buChar char="Ø"/>
            </a:pPr>
            <a:endParaRPr lang="it-IT" sz="3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SECONDARY LAW</a:t>
            </a:r>
          </a:p>
          <a:p>
            <a:pPr marL="719138" indent="-719138" algn="ctr">
              <a:buFont typeface="Wingdings" pitchFamily="2" charset="2"/>
              <a:buChar char="Ø"/>
            </a:pPr>
            <a:endParaRPr lang="it-IT" sz="3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SUPPLEMENTARY LAW</a:t>
            </a:r>
          </a:p>
          <a:p>
            <a:pPr algn="ctr"/>
            <a:endParaRPr lang="it-IT" sz="2500" b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  <a:hlinkClick r:id="rId4"/>
              </a:rPr>
              <a:t>https://eur-lex.europa.eu/homepage.html</a:t>
            </a:r>
            <a:r>
              <a:rPr lang="it-IT" sz="2500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68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5E77-0C87-7183-B6FC-59F5A64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86" y="6137690"/>
            <a:ext cx="12155715" cy="720310"/>
          </a:xfrm>
        </p:spPr>
        <p:txBody>
          <a:bodyPr/>
          <a:lstStyle/>
          <a:p>
            <a:pPr marL="536575" algn="l"/>
            <a:r>
              <a:rPr lang="it-IT" sz="1000" i="1" dirty="0">
                <a:latin typeface="Century Gothic" panose="020B0502020202020204" pitchFamily="34" charset="0"/>
                <a:cs typeface="Calibri" panose="020F0502020204030204" pitchFamily="34" charset="0"/>
              </a:rPr>
              <a:t>Fiorella Dal Monte, PhD</a:t>
            </a:r>
          </a:p>
          <a:p>
            <a:pPr marL="536575" algn="l"/>
            <a:r>
              <a:rPr lang="it-IT" sz="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Law</a:t>
            </a:r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 &amp; Data | 2024-2025</a:t>
            </a:r>
          </a:p>
          <a:p>
            <a:pPr marL="536575" algn="l"/>
            <a:r>
              <a:rPr lang="it-IT" sz="800" dirty="0">
                <a:latin typeface="Century Gothic" panose="020B050202020202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EA3797-B753-E943-95AE-2A16C6E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6885-7345-1043-AAB4-DD93631485D1}" type="slidenum">
              <a:rPr lang="it-IT" smtClean="0">
                <a:latin typeface="Century Gothic" panose="020B0502020202020204" pitchFamily="34" charset="0"/>
              </a:rPr>
              <a:t>9</a:t>
            </a:fld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3DDF37-81C9-C045-B2FA-D4C99FB68495}"/>
              </a:ext>
            </a:extLst>
          </p:cNvPr>
          <p:cNvSpPr txBox="1">
            <a:spLocks/>
          </p:cNvSpPr>
          <p:nvPr/>
        </p:nvSpPr>
        <p:spPr>
          <a:xfrm>
            <a:off x="1071758" y="1080254"/>
            <a:ext cx="10091451" cy="527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it-IT" sz="7800" i="1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1E98E0-CA6B-F94A-F75D-737483EE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6242913"/>
            <a:ext cx="467873" cy="466314"/>
          </a:xfrm>
          <a:prstGeom prst="rect">
            <a:avLst/>
          </a:prstGeom>
        </p:spPr>
      </p:pic>
      <p:sp>
        <p:nvSpPr>
          <p:cNvPr id="3" name="Segnaposto contenuto 8">
            <a:extLst>
              <a:ext uri="{FF2B5EF4-FFF2-40B4-BE49-F238E27FC236}">
                <a16:creationId xmlns:a16="http://schemas.microsoft.com/office/drawing/2014/main" id="{653F1107-E158-A5A7-43F5-34D843168493}"/>
              </a:ext>
            </a:extLst>
          </p:cNvPr>
          <p:cNvSpPr txBox="1">
            <a:spLocks/>
          </p:cNvSpPr>
          <p:nvPr/>
        </p:nvSpPr>
        <p:spPr>
          <a:xfrm>
            <a:off x="838200" y="330200"/>
            <a:ext cx="10515600" cy="661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1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FB9F2-7F3C-0795-2BB9-9FB2AE3B88E0}"/>
              </a:ext>
            </a:extLst>
          </p:cNvPr>
          <p:cNvSpPr txBox="1"/>
          <p:nvPr/>
        </p:nvSpPr>
        <p:spPr>
          <a:xfrm>
            <a:off x="504158" y="330200"/>
            <a:ext cx="1084964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000" b="1" u="sng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PRIMARY LAW</a:t>
            </a:r>
          </a:p>
          <a:p>
            <a:pPr algn="ctr"/>
            <a:endParaRPr lang="it-IT" sz="3000" b="1" dirty="0">
              <a:solidFill>
                <a:srgbClr val="C0000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TREATIES</a:t>
            </a:r>
          </a:p>
          <a:p>
            <a:pPr marL="1346200" lvl="1" indent="-458788">
              <a:buFont typeface="Arial" panose="020B0604020202020204" pitchFamily="34" charset="0"/>
              <a:buChar char="•"/>
            </a:pPr>
            <a:r>
              <a:rPr lang="it-IT" sz="30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Founding</a:t>
            </a:r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treaties</a:t>
            </a:r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(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establishing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</a:rPr>
              <a:t> EC 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 EU)</a:t>
            </a:r>
          </a:p>
          <a:p>
            <a:pPr marL="1346200" lvl="1" indent="-458788">
              <a:buFont typeface="Arial" panose="020B0604020202020204" pitchFamily="34" charset="0"/>
              <a:buChar char="•"/>
            </a:pP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Amending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treaties</a:t>
            </a:r>
            <a:endParaRPr lang="it-IT" sz="3000" dirty="0"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1346200" lvl="1" indent="-458788">
              <a:buFont typeface="Arial" panose="020B0604020202020204" pitchFamily="34" charset="0"/>
              <a:buChar char="•"/>
            </a:pP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Protocols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annexed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to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Treaties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marL="1346200" lvl="1" indent="-458788">
              <a:buFont typeface="Arial" panose="020B0604020202020204" pitchFamily="34" charset="0"/>
              <a:buChar char="•"/>
            </a:pPr>
            <a:r>
              <a:rPr lang="it-IT" sz="3000" b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Accession</a:t>
            </a:r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b="1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treaties</a:t>
            </a:r>
            <a:endParaRPr lang="it-IT" sz="3000" b="1" dirty="0"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lvl="1"/>
            <a:endParaRPr lang="it-IT" sz="3000" b="1" dirty="0"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88950" lvl="1" indent="-458788">
              <a:buFont typeface="Courier New" panose="02070309020205020404" pitchFamily="49" charset="0"/>
              <a:buChar char="o"/>
            </a:pPr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CHARTER OF FUNDAMENTAL RIGHTS</a:t>
            </a:r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		</a:t>
            </a:r>
          </a:p>
          <a:p>
            <a:pPr marL="30162" lvl="1"/>
            <a:r>
              <a:rPr lang="it-IT" sz="3000" b="1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	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since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2009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Lisbon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Treaty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–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same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value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as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it-IT" sz="3000" dirty="0" err="1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Treaties</a:t>
            </a:r>
            <a:r>
              <a:rPr lang="it-IT" sz="3000" dirty="0"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) </a:t>
            </a:r>
          </a:p>
          <a:p>
            <a:pPr marL="30162" lvl="1"/>
            <a:endParaRPr lang="it-IT" sz="3000" b="1" dirty="0">
              <a:latin typeface="Century Gothic" panose="020B050202020202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88950" lvl="1" indent="-458788">
              <a:buFont typeface="Courier New" panose="02070309020205020404" pitchFamily="49" charset="0"/>
              <a:buChar char="o"/>
            </a:pPr>
            <a:r>
              <a:rPr lang="it-IT" sz="3000" b="1" dirty="0">
                <a:solidFill>
                  <a:srgbClr val="C00000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Wingdings" pitchFamily="2" charset="2"/>
              </a:rPr>
              <a:t>GENERAL PRINCIPLES ESTABLISHED BY THE ECJ</a:t>
            </a:r>
          </a:p>
        </p:txBody>
      </p:sp>
    </p:spTree>
    <p:extLst>
      <p:ext uri="{BB962C8B-B14F-4D97-AF65-F5344CB8AC3E}">
        <p14:creationId xmlns:p14="http://schemas.microsoft.com/office/powerpoint/2010/main" val="3448554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2514</Words>
  <Application>Microsoft Macintosh PowerPoint</Application>
  <PresentationFormat>Widescreen</PresentationFormat>
  <Paragraphs>420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Arial</vt:lpstr>
      <vt:lpstr>Calibri</vt:lpstr>
      <vt:lpstr>Century Gothic</vt:lpstr>
      <vt:lpstr>Courier New</vt:lpstr>
      <vt:lpstr>Times New Roman</vt:lpstr>
      <vt:lpstr>Wingdings</vt:lpstr>
      <vt:lpstr>Tema di Office</vt:lpstr>
      <vt:lpstr>   LAW &amp; DATA 2024/2025  University of Padova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LT </dc:creator>
  <cp:lastModifiedBy>FDM</cp:lastModifiedBy>
  <cp:revision>23</cp:revision>
  <dcterms:created xsi:type="dcterms:W3CDTF">2023-11-08T14:21:10Z</dcterms:created>
  <dcterms:modified xsi:type="dcterms:W3CDTF">2024-10-11T13:09:08Z</dcterms:modified>
</cp:coreProperties>
</file>