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51FB-AB59-401D-9927-4BBFE950A70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2B75-4C3C-467E-965B-A6BB200262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2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51FB-AB59-401D-9927-4BBFE950A70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2B75-4C3C-467E-965B-A6BB200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51FB-AB59-401D-9927-4BBFE950A70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2B75-4C3C-467E-965B-A6BB200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3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51FB-AB59-401D-9927-4BBFE950A70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2B75-4C3C-467E-965B-A6BB200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51FB-AB59-401D-9927-4BBFE950A70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2B75-4C3C-467E-965B-A6BB200262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27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51FB-AB59-401D-9927-4BBFE950A70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2B75-4C3C-467E-965B-A6BB200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51FB-AB59-401D-9927-4BBFE950A70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2B75-4C3C-467E-965B-A6BB200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51FB-AB59-401D-9927-4BBFE950A70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2B75-4C3C-467E-965B-A6BB200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51FB-AB59-401D-9927-4BBFE950A70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2B75-4C3C-467E-965B-A6BB200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6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ED51FB-AB59-401D-9927-4BBFE950A70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BB2B75-4C3C-467E-965B-A6BB200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9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51FB-AB59-401D-9927-4BBFE950A70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2B75-4C3C-467E-965B-A6BB200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ED51FB-AB59-401D-9927-4BBFE950A70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BB2B75-4C3C-467E-965B-A6BB200262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D122-1EF5-4DB9-B471-8E270FB9E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118" y="745412"/>
            <a:ext cx="5539273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The Mystery of the Vanishing Bees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04DCF-7C57-4F85-815C-A599C308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118" y="445682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By,</a:t>
            </a:r>
          </a:p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Michael Jones</a:t>
            </a:r>
          </a:p>
        </p:txBody>
      </p:sp>
    </p:spTree>
    <p:extLst>
      <p:ext uri="{BB962C8B-B14F-4D97-AF65-F5344CB8AC3E}">
        <p14:creationId xmlns:p14="http://schemas.microsoft.com/office/powerpoint/2010/main" val="132548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EA44-144F-4618-A9C3-952253B8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Motivation and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FD5D2-1273-4187-B3BD-70C4BF43C881}"/>
              </a:ext>
            </a:extLst>
          </p:cNvPr>
          <p:cNvSpPr txBox="1"/>
          <p:nvPr/>
        </p:nvSpPr>
        <p:spPr>
          <a:xfrm>
            <a:off x="787659" y="1997839"/>
            <a:ext cx="106166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Discovered in the late 1980s, neonicotinoid (</a:t>
            </a:r>
            <a:r>
              <a:rPr lang="en-US" sz="2800" dirty="0" err="1">
                <a:latin typeface="Garamond" panose="02020404030301010803" pitchFamily="18" charset="0"/>
              </a:rPr>
              <a:t>neonics</a:t>
            </a:r>
            <a:r>
              <a:rPr lang="en-US" sz="2800" dirty="0">
                <a:latin typeface="Garamond" panose="02020404030301010803" pitchFamily="18" charset="0"/>
              </a:rPr>
              <a:t>) pesticides have become the </a:t>
            </a:r>
            <a:r>
              <a:rPr lang="en-US" sz="2800" b="1" i="1" dirty="0">
                <a:latin typeface="Garamond" panose="02020404030301010803" pitchFamily="18" charset="0"/>
              </a:rPr>
              <a:t>most widely used class of insecticides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i="1" dirty="0">
              <a:latin typeface="Garamond" panose="020204040303010108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aramond" panose="02020404030301010803" pitchFamily="18" charset="0"/>
              </a:rPr>
              <a:t>Neonics</a:t>
            </a:r>
            <a:r>
              <a:rPr lang="en-US" sz="2800" dirty="0">
                <a:latin typeface="Garamond" panose="02020404030301010803" pitchFamily="18" charset="0"/>
              </a:rPr>
              <a:t> are being </a:t>
            </a:r>
            <a:r>
              <a:rPr lang="en-US" sz="3200" b="1" i="1" dirty="0">
                <a:latin typeface="Garamond" panose="02020404030301010803" pitchFamily="18" charset="0"/>
              </a:rPr>
              <a:t>blamed</a:t>
            </a:r>
            <a:r>
              <a:rPr lang="en-US" sz="2800" dirty="0">
                <a:latin typeface="Garamond" panose="02020404030301010803" pitchFamily="18" charset="0"/>
              </a:rPr>
              <a:t> for the loss of honeybees over the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Investigate the potential effects of </a:t>
            </a:r>
            <a:r>
              <a:rPr lang="en-US" sz="2800" dirty="0" err="1">
                <a:latin typeface="Garamond" panose="02020404030301010803" pitchFamily="18" charset="0"/>
              </a:rPr>
              <a:t>neonics</a:t>
            </a:r>
            <a:r>
              <a:rPr lang="en-US" sz="2800" dirty="0">
                <a:latin typeface="Garamond" panose="02020404030301010803" pitchFamily="18" charset="0"/>
              </a:rPr>
              <a:t> on bees since 1990 based on an open USGS data 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12D6537-5DA8-48A8-8F77-2AD525E7FBF4}"/>
              </a:ext>
            </a:extLst>
          </p:cNvPr>
          <p:cNvSpPr/>
          <p:nvPr/>
        </p:nvSpPr>
        <p:spPr>
          <a:xfrm>
            <a:off x="8857422" y="1088524"/>
            <a:ext cx="3269328" cy="971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Interpretation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A50906-CDD0-4625-B80C-4A965980572F}"/>
              </a:ext>
            </a:extLst>
          </p:cNvPr>
          <p:cNvSpPr/>
          <p:nvPr/>
        </p:nvSpPr>
        <p:spPr>
          <a:xfrm>
            <a:off x="162854" y="1782850"/>
            <a:ext cx="2319089" cy="1415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7A50B7-420C-4D34-914F-4015568D2626}"/>
              </a:ext>
            </a:extLst>
          </p:cNvPr>
          <p:cNvSpPr/>
          <p:nvPr/>
        </p:nvSpPr>
        <p:spPr>
          <a:xfrm>
            <a:off x="164123" y="248642"/>
            <a:ext cx="2691673" cy="1207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Exploration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563C80-DF93-434D-9AFF-E34969F8AB73}"/>
              </a:ext>
            </a:extLst>
          </p:cNvPr>
          <p:cNvSpPr/>
          <p:nvPr/>
        </p:nvSpPr>
        <p:spPr>
          <a:xfrm>
            <a:off x="-1" y="3619792"/>
            <a:ext cx="2673989" cy="1529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Exploratory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Analysis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6D548B-978A-4216-8011-142E50415DB3}"/>
              </a:ext>
            </a:extLst>
          </p:cNvPr>
          <p:cNvSpPr/>
          <p:nvPr/>
        </p:nvSpPr>
        <p:spPr>
          <a:xfrm rot="16200000">
            <a:off x="1966527" y="2787654"/>
            <a:ext cx="4328701" cy="231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4037A9-9915-429E-BBA0-03790C79E623}"/>
              </a:ext>
            </a:extLst>
          </p:cNvPr>
          <p:cNvSpPr/>
          <p:nvPr/>
        </p:nvSpPr>
        <p:spPr>
          <a:xfrm>
            <a:off x="5595557" y="2109558"/>
            <a:ext cx="3085018" cy="7183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Evaluate states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5D1290A-FCF4-4B4F-8F19-0BC7BA5DB88D}"/>
              </a:ext>
            </a:extLst>
          </p:cNvPr>
          <p:cNvSpPr/>
          <p:nvPr/>
        </p:nvSpPr>
        <p:spPr>
          <a:xfrm>
            <a:off x="5598755" y="2901462"/>
            <a:ext cx="3085018" cy="7183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Analyze regions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5326D55-40A3-4E13-8DFB-8483DA8698D6}"/>
              </a:ext>
            </a:extLst>
          </p:cNvPr>
          <p:cNvSpPr/>
          <p:nvPr/>
        </p:nvSpPr>
        <p:spPr>
          <a:xfrm>
            <a:off x="5598754" y="3701866"/>
            <a:ext cx="3081769" cy="11967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Determine specific compound popularity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F57E8D-EE02-436C-9EBB-680135D7C43E}"/>
              </a:ext>
            </a:extLst>
          </p:cNvPr>
          <p:cNvSpPr txBox="1"/>
          <p:nvPr/>
        </p:nvSpPr>
        <p:spPr>
          <a:xfrm>
            <a:off x="2982321" y="1735837"/>
            <a:ext cx="23190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Neonics</a:t>
            </a:r>
            <a:r>
              <a:rPr lang="en-US" sz="2400" dirty="0"/>
              <a:t>:</a:t>
            </a:r>
          </a:p>
          <a:p>
            <a:r>
              <a:rPr lang="en-US" sz="2400" dirty="0"/>
              <a:t>CLOTHIANIDIN IMIDACLOPRID</a:t>
            </a:r>
          </a:p>
          <a:p>
            <a:r>
              <a:rPr lang="en-US" sz="2400" dirty="0"/>
              <a:t>THIAMETHOXAM ACETAMIPRID  THIACLOPRID</a:t>
            </a:r>
          </a:p>
          <a:p>
            <a:endParaRPr lang="en-US" sz="2400" dirty="0"/>
          </a:p>
          <a:p>
            <a:r>
              <a:rPr lang="en-US" sz="2400" dirty="0"/>
              <a:t>Honey production</a:t>
            </a:r>
          </a:p>
          <a:p>
            <a:r>
              <a:rPr lang="en-US" sz="2400" dirty="0"/>
              <a:t>Number of colonies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C57EE-4B35-4F9E-9272-2C6AFAB07526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 flipH="1">
            <a:off x="1322399" y="1456120"/>
            <a:ext cx="187561" cy="3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C2CA7BD-2BA5-4E0A-B470-1E405D05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71" y="3198366"/>
            <a:ext cx="192835" cy="478516"/>
          </a:xfrm>
          <a:prstGeom prst="rect">
            <a:avLst/>
          </a:prstGeom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BD411AE-8C9E-402B-8229-8DF3C4380E8A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161323" y="3862788"/>
            <a:ext cx="558940" cy="3159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C21434-84DF-4AD7-950C-C416772308F7}"/>
              </a:ext>
            </a:extLst>
          </p:cNvPr>
          <p:cNvCxnSpPr>
            <a:cxnSpLocks/>
          </p:cNvCxnSpPr>
          <p:nvPr/>
        </p:nvCxnSpPr>
        <p:spPr>
          <a:xfrm>
            <a:off x="5273920" y="3198365"/>
            <a:ext cx="333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8EF840-978B-4D34-B3AB-955DEDCCC99F}"/>
              </a:ext>
            </a:extLst>
          </p:cNvPr>
          <p:cNvCxnSpPr>
            <a:cxnSpLocks/>
          </p:cNvCxnSpPr>
          <p:nvPr/>
        </p:nvCxnSpPr>
        <p:spPr>
          <a:xfrm>
            <a:off x="10839502" y="2055266"/>
            <a:ext cx="0" cy="2259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3087897-A2A5-4E15-A00A-A379116894D3}"/>
              </a:ext>
            </a:extLst>
          </p:cNvPr>
          <p:cNvSpPr/>
          <p:nvPr/>
        </p:nvSpPr>
        <p:spPr>
          <a:xfrm>
            <a:off x="9573211" y="4326578"/>
            <a:ext cx="2553539" cy="10550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56E95B-AB09-44A8-A045-5991B7CC0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400" y="2225256"/>
            <a:ext cx="396274" cy="40237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A09DD4-92AF-4566-9BD5-5ECE590AEF05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2481943" y="2490608"/>
            <a:ext cx="478402" cy="2432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8D5B3DD8-B397-43C9-97BF-0AC36F547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42" y="3839656"/>
            <a:ext cx="536597" cy="321392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C593D144-B13C-4C83-9626-26F6FB559252}"/>
              </a:ext>
            </a:extLst>
          </p:cNvPr>
          <p:cNvSpPr/>
          <p:nvPr/>
        </p:nvSpPr>
        <p:spPr>
          <a:xfrm>
            <a:off x="5979156" y="366846"/>
            <a:ext cx="2691673" cy="1207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Graph Generation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A407E60-CA54-4246-BEAD-619C8D3E642B}"/>
              </a:ext>
            </a:extLst>
          </p:cNvPr>
          <p:cNvCxnSpPr>
            <a:cxnSpLocks/>
            <a:stCxn id="96" idx="6"/>
            <a:endCxn id="6" idx="1"/>
          </p:cNvCxnSpPr>
          <p:nvPr/>
        </p:nvCxnSpPr>
        <p:spPr>
          <a:xfrm>
            <a:off x="8670829" y="970585"/>
            <a:ext cx="665375" cy="26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E8BC285-FAE0-46D8-8AC1-1FAF87B1E99E}"/>
              </a:ext>
            </a:extLst>
          </p:cNvPr>
          <p:cNvSpPr/>
          <p:nvPr/>
        </p:nvSpPr>
        <p:spPr>
          <a:xfrm>
            <a:off x="5607666" y="5117384"/>
            <a:ext cx="3085018" cy="11967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Assess production and colonies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83F142-1C91-48A3-BC0A-9DF9DF436AFD}"/>
              </a:ext>
            </a:extLst>
          </p:cNvPr>
          <p:cNvCxnSpPr/>
          <p:nvPr/>
        </p:nvCxnSpPr>
        <p:spPr>
          <a:xfrm>
            <a:off x="5290423" y="5511567"/>
            <a:ext cx="317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FF079A1-1D29-44F0-89E0-A119638988CF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5968574" y="1397493"/>
            <a:ext cx="404768" cy="7120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26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45CA-A2B4-423E-937D-024E3F9C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99" y="34523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Platforms</a:t>
            </a:r>
            <a:r>
              <a:rPr lang="en-US" b="1" dirty="0">
                <a:latin typeface="Garamond" panose="02020404030301010803" pitchFamily="18" charset="0"/>
              </a:rPr>
              <a:t>				     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BEB7-BAAB-44F8-B98D-B8983822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498" y="1904061"/>
            <a:ext cx="4114801" cy="1738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Python</a:t>
            </a:r>
          </a:p>
          <a:p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Visualization libraries (plot.ly, matplotlib, seaborn), experience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CB9B2-DCFC-428D-8898-9A9AAB3AAD07}"/>
              </a:ext>
            </a:extLst>
          </p:cNvPr>
          <p:cNvSpPr txBox="1"/>
          <p:nvPr/>
        </p:nvSpPr>
        <p:spPr>
          <a:xfrm>
            <a:off x="1119673" y="1803721"/>
            <a:ext cx="55423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Garamond" panose="02020404030301010803" pitchFamily="18" charset="0"/>
              </a:rPr>
              <a:t>Juypter</a:t>
            </a:r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dirty="0">
                <a:latin typeface="Garamond" panose="02020404030301010803" pitchFamily="18" charset="0"/>
              </a:rPr>
              <a:t>	Powerful, versatile, shareable, and 	to provide the ability to perform 	visualization in the same 	environment</a:t>
            </a:r>
          </a:p>
        </p:txBody>
      </p:sp>
    </p:spTree>
    <p:extLst>
      <p:ext uri="{BB962C8B-B14F-4D97-AF65-F5344CB8AC3E}">
        <p14:creationId xmlns:p14="http://schemas.microsoft.com/office/powerpoint/2010/main" val="370162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C4BE92-C605-4E21-AB30-E6A178A69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43" y="1764081"/>
            <a:ext cx="5900257" cy="5093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D81CB5-026E-460E-B092-D92D1AC04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54075"/>
            <a:ext cx="5721292" cy="5103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BFBF15-ACD9-4B83-8107-B9F54C8A70B1}"/>
              </a:ext>
            </a:extLst>
          </p:cNvPr>
          <p:cNvSpPr txBox="1"/>
          <p:nvPr/>
        </p:nvSpPr>
        <p:spPr>
          <a:xfrm>
            <a:off x="996820" y="1240861"/>
            <a:ext cx="1019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The Midwest showed a 45.5% increase of neonic usage after 2003.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C1ADC-E752-4257-9845-F7981280AA60}"/>
              </a:ext>
            </a:extLst>
          </p:cNvPr>
          <p:cNvSpPr txBox="1"/>
          <p:nvPr/>
        </p:nvSpPr>
        <p:spPr>
          <a:xfrm>
            <a:off x="0" y="0"/>
            <a:ext cx="4376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Findings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64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CDC71D-6F74-4057-9398-CF15D710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299"/>
            <a:ext cx="5343787" cy="5104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FFCA6-5724-4EBB-8E71-B70D6B02C4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" t="2083" r="456" b="2083"/>
          <a:stretch/>
        </p:blipFill>
        <p:spPr>
          <a:xfrm>
            <a:off x="6224631" y="1753298"/>
            <a:ext cx="5967369" cy="51047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54C571-2EFB-498D-B2D1-F5B95E2E2A75}"/>
              </a:ext>
            </a:extLst>
          </p:cNvPr>
          <p:cNvSpPr txBox="1"/>
          <p:nvPr/>
        </p:nvSpPr>
        <p:spPr>
          <a:xfrm>
            <a:off x="1056242" y="799191"/>
            <a:ext cx="8976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The south was second in regards to the amount of </a:t>
            </a:r>
            <a:r>
              <a:rPr lang="en-US" sz="2800" dirty="0" err="1">
                <a:latin typeface="Garamond" panose="02020404030301010803" pitchFamily="18" charset="0"/>
              </a:rPr>
              <a:t>neonics</a:t>
            </a:r>
            <a:r>
              <a:rPr lang="en-US" sz="2800" dirty="0">
                <a:latin typeface="Garamond" panose="02020404030301010803" pitchFamily="18" charset="0"/>
              </a:rPr>
              <a:t> being used before and after 2003.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5C428B-9C3C-43F5-BE28-898C94D2B156}"/>
              </a:ext>
            </a:extLst>
          </p:cNvPr>
          <p:cNvSpPr txBox="1"/>
          <p:nvPr/>
        </p:nvSpPr>
        <p:spPr>
          <a:xfrm>
            <a:off x="0" y="0"/>
            <a:ext cx="6848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Findings (Continued)</a:t>
            </a:r>
          </a:p>
        </p:txBody>
      </p:sp>
    </p:spTree>
    <p:extLst>
      <p:ext uri="{BB962C8B-B14F-4D97-AF65-F5344CB8AC3E}">
        <p14:creationId xmlns:p14="http://schemas.microsoft.com/office/powerpoint/2010/main" val="224995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1174-7EF7-412E-8A68-14F6E75F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74" y="4990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Current Status/Challenges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2982-3F5D-4C55-8258-2593CD82A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74" y="1824607"/>
            <a:ext cx="10515600" cy="247792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Generalized conclusion only, more data needed</a:t>
            </a:r>
          </a:p>
          <a:p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Limited data (US only)</a:t>
            </a:r>
          </a:p>
          <a:p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Other factors can be playing a role</a:t>
            </a:r>
          </a:p>
          <a:p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Actual field study would be greatly beneficial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F2317-DB7B-4E1D-996C-9B0F59B30EC3}"/>
              </a:ext>
            </a:extLst>
          </p:cNvPr>
          <p:cNvSpPr txBox="1"/>
          <p:nvPr/>
        </p:nvSpPr>
        <p:spPr>
          <a:xfrm>
            <a:off x="1086374" y="3907285"/>
            <a:ext cx="43874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aramond" panose="02020404030301010803" pitchFamily="18" charset="0"/>
              </a:rPr>
              <a:t>Lessons learned: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DF76-905E-48D1-988C-083667077D68}"/>
              </a:ext>
            </a:extLst>
          </p:cNvPr>
          <p:cNvSpPr txBox="1"/>
          <p:nvPr/>
        </p:nvSpPr>
        <p:spPr>
          <a:xfrm>
            <a:off x="1086374" y="4674296"/>
            <a:ext cx="6316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Start small, don’t get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</a:rPr>
              <a:t>carried away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Define your problem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080EC-4422-4754-8415-9595BDE7B375}"/>
              </a:ext>
            </a:extLst>
          </p:cNvPr>
          <p:cNvCxnSpPr>
            <a:cxnSpLocks/>
          </p:cNvCxnSpPr>
          <p:nvPr/>
        </p:nvCxnSpPr>
        <p:spPr>
          <a:xfrm>
            <a:off x="1198342" y="4558476"/>
            <a:ext cx="9970401" cy="0"/>
          </a:xfrm>
          <a:prstGeom prst="line">
            <a:avLst/>
          </a:prstGeom>
          <a:ln>
            <a:solidFill>
              <a:schemeClr val="tx1">
                <a:alpha val="54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320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14716</TotalTime>
  <Words>195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Retrospect</vt:lpstr>
      <vt:lpstr>The Mystery of the Vanishing Bees</vt:lpstr>
      <vt:lpstr>Motivation and Objectives</vt:lpstr>
      <vt:lpstr>PowerPoint Presentation</vt:lpstr>
      <vt:lpstr>Platforms         Language</vt:lpstr>
      <vt:lpstr>PowerPoint Presentation</vt:lpstr>
      <vt:lpstr>PowerPoint Presentation</vt:lpstr>
      <vt:lpstr>Current Status/Challenges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mystery of vanishing bees</dc:title>
  <dc:creator>mike jones</dc:creator>
  <cp:lastModifiedBy>mike jones</cp:lastModifiedBy>
  <cp:revision>50</cp:revision>
  <dcterms:created xsi:type="dcterms:W3CDTF">2018-12-01T18:28:08Z</dcterms:created>
  <dcterms:modified xsi:type="dcterms:W3CDTF">2018-12-13T01:27:41Z</dcterms:modified>
</cp:coreProperties>
</file>