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7" r:id="rId2"/>
    <p:sldId id="258" r:id="rId3"/>
    <p:sldId id="264" r:id="rId4"/>
    <p:sldId id="267" r:id="rId5"/>
    <p:sldId id="269" r:id="rId6"/>
    <p:sldId id="286" r:id="rId7"/>
    <p:sldId id="268" r:id="rId8"/>
    <p:sldId id="270" r:id="rId9"/>
    <p:sldId id="273" r:id="rId10"/>
    <p:sldId id="271" r:id="rId11"/>
    <p:sldId id="275" r:id="rId12"/>
    <p:sldId id="277" r:id="rId13"/>
    <p:sldId id="278" r:id="rId14"/>
    <p:sldId id="279" r:id="rId15"/>
    <p:sldId id="287" r:id="rId16"/>
    <p:sldId id="281" r:id="rId17"/>
    <p:sldId id="282" r:id="rId18"/>
    <p:sldId id="283" r:id="rId19"/>
    <p:sldId id="280" r:id="rId20"/>
    <p:sldId id="284" r:id="rId21"/>
    <p:sldId id="288" r:id="rId22"/>
  </p:sldIdLst>
  <p:sldSz cx="12192000" cy="6858000"/>
  <p:notesSz cx="6811963" cy="99425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598F116-2C9B-4DDA-8E1C-57927116666C}">
          <p14:sldIdLst>
            <p14:sldId id="257"/>
            <p14:sldId id="258"/>
            <p14:sldId id="264"/>
            <p14:sldId id="267"/>
            <p14:sldId id="269"/>
            <p14:sldId id="286"/>
            <p14:sldId id="268"/>
            <p14:sldId id="270"/>
            <p14:sldId id="273"/>
            <p14:sldId id="271"/>
            <p14:sldId id="275"/>
            <p14:sldId id="277"/>
            <p14:sldId id="278"/>
            <p14:sldId id="279"/>
            <p14:sldId id="287"/>
            <p14:sldId id="281"/>
            <p14:sldId id="282"/>
            <p14:sldId id="283"/>
            <p14:sldId id="280"/>
            <p14:sldId id="284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9213" y="0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01F76-12F1-4FC8-8AFE-3BD464BFD02C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116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9213" y="9444038"/>
            <a:ext cx="2951162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51164-E161-483D-9047-1A964204CBC1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6639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1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95125-B381-4735-9ECC-E6E2B1DA2943}" type="datetimeFigureOut">
              <a:rPr lang="de-CH" smtClean="0"/>
              <a:t>17.08.2020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84835"/>
            <a:ext cx="544957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2"/>
            <a:ext cx="2951851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0F7F9-8A23-4D1F-826D-1A2011B12F3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679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47EA-8406-42D7-A999-19941E82472B}" type="datetime1">
              <a:rPr lang="de-CH" smtClean="0"/>
              <a:t>17.08.2020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355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60DE-F9B0-46D2-966B-41FC637EC533}" type="datetime1">
              <a:rPr lang="de-CH" smtClean="0"/>
              <a:t>17.08.2020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47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310E1-EF09-4032-A0B6-D2019C6F9E36}" type="datetime1">
              <a:rPr lang="de-CH" smtClean="0"/>
              <a:t>17.08.2020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597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F3B73-564E-49C3-A5B5-5B43EF71A2FF}" type="datetime1">
              <a:rPr lang="de-CH" smtClean="0"/>
              <a:t>17.08.2020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3138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DEDDF-D559-463C-9ADB-5C7C357DB4FF}" type="datetime1">
              <a:rPr lang="de-CH" smtClean="0"/>
              <a:t>17.08.2020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455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FF1E2-8902-45E5-8250-78AF387DCB53}" type="datetime1">
              <a:rPr lang="de-CH" smtClean="0"/>
              <a:t>17.08.2020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23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9E60-6B48-40C2-9C24-4AB0BA34B905}" type="datetime1">
              <a:rPr lang="de-CH" smtClean="0"/>
              <a:t>17.08.2020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492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B6019-D080-4181-A1BA-83D6E10B9D96}" type="datetime1">
              <a:rPr lang="de-CH" smtClean="0"/>
              <a:t>17.08.2020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376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134D3-CFA8-429D-9E5E-24A1EB0DB4C0}" type="datetime1">
              <a:rPr lang="de-CH" smtClean="0"/>
              <a:t>17.08.2020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8758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6F670-9A95-4CA9-99F2-D0BCD3F805D9}" type="datetime1">
              <a:rPr lang="de-CH" smtClean="0"/>
              <a:t>17.08.2020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6723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59697-1F1B-446F-87C3-0E00E26975C7}" type="datetime1">
              <a:rPr lang="de-CH" smtClean="0"/>
              <a:t>17.08.2020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5673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36DA-3614-4C5B-A9AE-2B782CAF9215}" type="datetime1">
              <a:rPr lang="de-CH" smtClean="0"/>
              <a:t>17.08.2020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3E883-12B1-4870-8781-F406B09B69E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273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1403614" y="1800045"/>
            <a:ext cx="982472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real world effectiveness of interventions, combining individual patient data from multiple randomized and non-randomized studies</a:t>
            </a:r>
            <a:endParaRPr lang="en-GB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 descr="Image result for university of ber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545" y="-1"/>
            <a:ext cx="1893455" cy="189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059B473-E1DC-42F2-83AC-07CCBB9E2ACE}" type="slidenum">
              <a:rPr lang="de-CH" smtClean="0"/>
              <a:t>1</a:t>
            </a:fld>
            <a:endParaRPr lang="de-CH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02275"/>
            <a:ext cx="2858948" cy="549514"/>
          </a:xfrm>
          <a:prstGeom prst="rect">
            <a:avLst/>
          </a:prstGeom>
        </p:spPr>
      </p:pic>
      <p:sp>
        <p:nvSpPr>
          <p:cNvPr id="16" name="Subtitle 2"/>
          <p:cNvSpPr txBox="1">
            <a:spLocks/>
          </p:cNvSpPr>
          <p:nvPr/>
        </p:nvSpPr>
        <p:spPr>
          <a:xfrm>
            <a:off x="1412240" y="4211159"/>
            <a:ext cx="9704939" cy="12549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2400" b="1" i="1" dirty="0" smtClean="0"/>
          </a:p>
          <a:p>
            <a:pPr marL="0" indent="0" algn="ctr">
              <a:buNone/>
            </a:pPr>
            <a:r>
              <a:rPr lang="de-DE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Michael Seo, Orestis Efthimiou</a:t>
            </a:r>
          </a:p>
          <a:p>
            <a:pPr marL="0" indent="0" algn="ctr">
              <a:buNone/>
            </a:pPr>
            <a:r>
              <a:rPr lang="de-D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</a:t>
            </a:r>
            <a:r>
              <a:rPr lang="de-DE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de-D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de-D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</a:t>
            </a:r>
            <a:r>
              <a:rPr lang="de-D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Medicine</a:t>
            </a:r>
            <a:endParaRPr lang="de-DE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de-DE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DE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Bern, </a:t>
            </a:r>
            <a:r>
              <a:rPr lang="de-DE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Switzerland</a:t>
            </a:r>
            <a:endParaRPr lang="de-DE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SCB41 (@iscb41) | Twit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129280" y="6488668"/>
            <a:ext cx="76911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funded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Swiss National Science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(Grant </a:t>
            </a:r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180083)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88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fitting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CH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acc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CH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acc>
                          </m:e>
                          <m:sub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𝑾𝑨</m:t>
                            </m:r>
                          </m:sub>
                        </m:s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de-CH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𝑊𝐴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corresponding variance-covariance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</m:acc>
                      </m:e>
                      <m:sub>
                        <m:r>
                          <a:rPr lang="en-GB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estimates contribute to the likelihood of the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second </a:t>
                </a:r>
                <a:r>
                  <a:rPr lang="en-GB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stage (meta-analysis)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via a multivariate random effects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(network) meta-analysis model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call this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II(a</a:t>
                </a:r>
                <a:r>
                  <a:rPr lang="en-GB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l-GR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acc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</m:acc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𝜸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𝑾𝑨</m:t>
                                      </m:r>
                                    </m:sub>
                                  </m:sSub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𝑊𝐴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</m:d>
                    </m:oMath>
                  </m:oMathPara>
                </a14:m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𝑾𝑨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𝑊𝐴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)~ 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𝑣𝑎𝑔𝑢𝑒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𝑑𝑖𝑠𝑡𝑟𝑖𝑏𝑢𝑡𝑖𝑜𝑛𝑠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 r="-406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10</a:t>
            </a:fld>
            <a:endParaRPr lang="de-CH"/>
          </a:p>
        </p:txBody>
      </p:sp>
      <p:sp>
        <p:nvSpPr>
          <p:cNvPr id="5" name="Oval 4"/>
          <p:cNvSpPr/>
          <p:nvPr/>
        </p:nvSpPr>
        <p:spPr>
          <a:xfrm>
            <a:off x="5120640" y="5425440"/>
            <a:ext cx="2357120" cy="782320"/>
          </a:xfrm>
          <a:prstGeom prst="ellipse">
            <a:avLst/>
          </a:prstGeom>
          <a:noFill/>
          <a:ln w="41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7223760" y="4826000"/>
            <a:ext cx="2499360" cy="746760"/>
          </a:xfrm>
          <a:prstGeom prst="straightConnector1">
            <a:avLst/>
          </a:prstGeom>
          <a:ln w="254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763760" y="4460240"/>
            <a:ext cx="1615440" cy="1005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 needed for the prediction model</a:t>
            </a:r>
            <a:endParaRPr lang="en-GB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II: meta-analysis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disregarding study design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438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906904"/>
                <a:ext cx="11948160" cy="463613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additionally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shrink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(i.e. via a Laplace prior) treatment-covariate interactions at the first stage. We will call this </a:t>
                </a:r>
                <a:r>
                  <a:rPr lang="en-GB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II(b)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change the model by only using the target population for estimating model intercept 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main effects 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We call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II(c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538163" indent="-355600">
                  <a:buFont typeface="Courier New" panose="02070309020205020404" pitchFamily="49" charset="0"/>
                  <a:buChar char="o"/>
                </a:pP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pick a NRS population for which we want to make predictions, e.g. the Swiss registry</a:t>
                </a:r>
                <a:endPara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8163" indent="-355600">
                  <a:buFont typeface="Courier New" panose="02070309020205020404" pitchFamily="49" charset="0"/>
                  <a:buChar char="o"/>
                </a:pP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estimate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l-GR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el-GR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this study, and include it in our prediction model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motivation is that the average disease progression may be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setting-specific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other hand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estimated average relative treatment effects (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modification </a:t>
                </a:r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l-GR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l-G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have the potential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improve upon aggregating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 from different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RCTs and NRSs.</a:t>
                </a:r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06904"/>
                <a:ext cx="11948160" cy="4636135"/>
              </a:xfrm>
              <a:blipFill>
                <a:blip r:embed="rId2"/>
                <a:stretch>
                  <a:fillRect l="-867" t="-2368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11</a:t>
            </a:fld>
            <a:endParaRPr lang="de-C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II: meta-analysis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disregarding study design 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1807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III: weigh studies by design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5320" y="154114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aggregating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l-G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l-G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l-G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l-G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second stage, we use a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weighting scheme </a:t>
                </a: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according to study</a:t>
                </a:r>
                <a:r>
                  <a:rPr lang="en-GB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design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this approach, the variance of the estimates of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relative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 effects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modification (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obtained from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NRSs is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inflated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after dividing by a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538163" indent="-3556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means excluding the NRS </a:t>
                </a:r>
              </a:p>
              <a:p>
                <a:pPr marL="538163" indent="-35560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corresponds to no down-weighting of </a:t>
                </a:r>
                <a:r>
                  <a:rPr lang="en-GB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NRS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doing so, we effectively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decrease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impact of NRSs in the estimation of all relative treatment effects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motivation is that RCTs are considered to be a potentially better source of information regarding relative effects </a:t>
                </a:r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1541145"/>
                <a:ext cx="10515600" cy="4351338"/>
              </a:xfrm>
              <a:blipFill>
                <a:blip r:embed="rId2"/>
                <a:stretch>
                  <a:fillRect l="-1043" t="-2521" b="-17087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457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III: weigh studies by design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second stage model is as follows:</a:t>
                </a:r>
              </a:p>
              <a:p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CH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𝑾𝑨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𝑊𝐴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>
                          <a:latin typeface="Cambria Math" panose="02040503050406030204" pitchFamily="18" charset="0"/>
                        </a:rPr>
                        <m:t>~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𝑾𝑨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𝑊𝐴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de-CH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de-CH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𝑺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𝑠𝑡𝑢𝑑𝑦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𝑁𝑅𝑆</m:t>
                              </m:r>
                            </m:e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CH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𝜸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b="1" i="1">
                                                  <a:latin typeface="Cambria Math" panose="02040503050406030204" pitchFamily="18" charset="0"/>
                                                </a:rPr>
                                                <m:t>𝑾𝑨</m:t>
                                              </m:r>
                                            </m:sub>
                                          </m:sSub>
                                          <m:r>
                                            <a:rPr lang="en-GB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de-CH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i="1">
                                                  <a:latin typeface="Cambria Math" panose="02040503050406030204" pitchFamily="18" charset="0"/>
                                                </a:rPr>
                                                <m:t>𝑊𝐴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CH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CH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GB" b="1" i="1">
                                              <a:latin typeface="Cambria Math" panose="02040503050406030204" pitchFamily="18" charset="0"/>
                                            </a:rPr>
                                            <m:t>𝑺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𝑠𝑡𝑢𝑑𝑦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𝑅𝐶𝑇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𝑾𝑨</m:t>
                              </m:r>
                            </m:sub>
                          </m:sSub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𝑊𝐴</m:t>
                              </m:r>
                            </m:sub>
                          </m:sSub>
                        </m:e>
                      </m:d>
                      <m:r>
                        <a:rPr lang="en-GB">
                          <a:latin typeface="Cambria Math" panose="02040503050406030204" pitchFamily="18" charset="0"/>
                        </a:rPr>
                        <m:t>~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𝑣𝑎𝑔𝑢𝑒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𝑝𝑟𝑖𝑜𝑟</m:t>
                          </m:r>
                          <m:r>
                            <a:rPr lang="en-GB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𝑑𝑖𝑠𝑡𝑟𝑖𝑏𝑢𝑡𝑖𝑜𝑛𝑠</m:t>
                          </m:r>
                        </m:e>
                      </m:d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de-CH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13</a:t>
            </a:fld>
            <a:endParaRPr lang="de-CH" dirty="0"/>
          </a:p>
        </p:txBody>
      </p:sp>
      <p:sp>
        <p:nvSpPr>
          <p:cNvPr id="5" name="Oval 4"/>
          <p:cNvSpPr/>
          <p:nvPr/>
        </p:nvSpPr>
        <p:spPr>
          <a:xfrm>
            <a:off x="6410960" y="2733040"/>
            <a:ext cx="629920" cy="1209040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Arrow Connector 6"/>
          <p:cNvCxnSpPr>
            <a:stCxn id="5" idx="7"/>
          </p:cNvCxnSpPr>
          <p:nvPr/>
        </p:nvCxnSpPr>
        <p:spPr>
          <a:xfrm flipV="1">
            <a:off x="6948630" y="2296160"/>
            <a:ext cx="966010" cy="613940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72400" y="1849120"/>
            <a:ext cx="119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inflation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2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4465" y="1467352"/>
                <a:ext cx="11221720" cy="435133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aim is to predict outcomes for “real-world” patients, estimates for study intercept and the main effects of the covariates (</a:t>
                </a:r>
                <a14:m>
                  <m:oMath xmlns:m="http://schemas.openxmlformats.org/officeDocument/2006/math">
                    <m:r>
                      <a:rPr lang="el-GR" b="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are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aggregated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only using </a:t>
                </a:r>
                <a:r>
                  <a:rPr lang="en-GB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NRSs.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will call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approach III(a)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CH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de-CH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CH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de-CH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CH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𝑠𝑡𝑢𝑑𝑦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𝑁𝑅𝑆</m:t>
                      </m:r>
                    </m:oMath>
                  </m:oMathPara>
                </a14:m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)~ (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𝑣𝑎𝑔𝑢𝑒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𝑝𝑟𝑖𝑜𝑟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𝑑𝑖𝑠𝑡𝑟𝑖𝑏𝑢𝑡𝑖𝑜𝑛𝑠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Instead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aggregating NRSs to estimate study intercept and the main effects, we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can only use the target NRS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interest. We will call this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III(b</a:t>
                </a:r>
                <a:r>
                  <a:rPr lang="en-GB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explored models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=0.25, 0.5, 0.75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4465" y="1467352"/>
                <a:ext cx="11221720" cy="4351338"/>
              </a:xfrm>
              <a:blipFill>
                <a:blip r:embed="rId2"/>
                <a:stretch>
                  <a:fillRect l="-923" t="-2521" r="-1630" b="-22829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14</a:t>
            </a:fld>
            <a:endParaRPr lang="de-CH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III: weigh studies by 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62931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15</a:t>
            </a:fld>
            <a:endParaRPr lang="de-CH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60616"/>
              </p:ext>
            </p:extLst>
          </p:nvPr>
        </p:nvGraphicFramePr>
        <p:xfrm>
          <a:off x="0" y="1036987"/>
          <a:ext cx="10607040" cy="58019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6602">
                  <a:extLst>
                    <a:ext uri="{9D8B030D-6E8A-4147-A177-3AD203B41FA5}">
                      <a16:colId xmlns:a16="http://schemas.microsoft.com/office/drawing/2014/main" val="1752427245"/>
                    </a:ext>
                  </a:extLst>
                </a:gridCol>
                <a:gridCol w="4323399">
                  <a:extLst>
                    <a:ext uri="{9D8B030D-6E8A-4147-A177-3AD203B41FA5}">
                      <a16:colId xmlns:a16="http://schemas.microsoft.com/office/drawing/2014/main" val="255983354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63179270"/>
                    </a:ext>
                  </a:extLst>
                </a:gridCol>
                <a:gridCol w="2153919">
                  <a:extLst>
                    <a:ext uri="{9D8B030D-6E8A-4147-A177-3AD203B41FA5}">
                      <a16:colId xmlns:a16="http://schemas.microsoft.com/office/drawing/2014/main" val="2472467637"/>
                    </a:ext>
                  </a:extLst>
                </a:gridCol>
              </a:tblGrid>
              <a:tr h="1008245">
                <a:tc>
                  <a:txBody>
                    <a:bodyPr/>
                    <a:lstStyle/>
                    <a:p>
                      <a:pPr indent="1778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Absolute </a:t>
                      </a:r>
                      <a:r>
                        <a:rPr lang="en-GB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effects (</a:t>
                      </a:r>
                      <a:r>
                        <a:rPr lang="el-GR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α,</a:t>
                      </a:r>
                      <a:r>
                        <a:rPr lang="el-GR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β)</a:t>
                      </a:r>
                      <a:r>
                        <a:rPr lang="en-GB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estimated </a:t>
                      </a:r>
                      <a:r>
                        <a:rPr lang="en-GB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effects </a:t>
                      </a:r>
                      <a:r>
                        <a:rPr lang="el-GR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(γ,</a:t>
                      </a:r>
                      <a:r>
                        <a:rPr lang="el-GR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δ) </a:t>
                      </a:r>
                      <a:r>
                        <a:rPr lang="en-GB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estimated from</a:t>
                      </a:r>
                      <a:endParaRPr lang="en-GB" sz="20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extLst>
                  <a:ext uri="{0D108BD9-81ED-4DB2-BD59-A6C34878D82A}">
                    <a16:rowId xmlns:a16="http://schemas.microsoft.com/office/drawing/2014/main" val="1380286119"/>
                  </a:ext>
                </a:extLst>
              </a:tr>
              <a:tr h="462379"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I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meta-analysis; We build a prediction model using one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NRS alone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NRS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NRS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extLst>
                  <a:ext uri="{0D108BD9-81ED-4DB2-BD59-A6C34878D82A}">
                    <a16:rowId xmlns:a16="http://schemas.microsoft.com/office/drawing/2014/main" val="1823682890"/>
                  </a:ext>
                </a:extLst>
              </a:tr>
              <a:tr h="1013643"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II(a)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stage: we fit a linear model separately in each study. </a:t>
                      </a:r>
                      <a:endParaRPr lang="en-US" sz="1600" dirty="0" smtClean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stage: we fit a design naïve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RCTs and NRSs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RCTs and NRSs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extLst>
                  <a:ext uri="{0D108BD9-81ED-4DB2-BD59-A6C34878D82A}">
                    <a16:rowId xmlns:a16="http://schemas.microsoft.com/office/drawing/2014/main" val="1611880160"/>
                  </a:ext>
                </a:extLst>
              </a:tr>
              <a:tr h="593659"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II(b)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 as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II(a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but where at the first stage we penalize coefficients of effect modification using Bayesian LASSO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RCTs and NRSs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RCTs and NRSs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extLst>
                  <a:ext uri="{0D108BD9-81ED-4DB2-BD59-A6C34878D82A}">
                    <a16:rowId xmlns:a16="http://schemas.microsoft.com/office/drawing/2014/main" val="2562089862"/>
                  </a:ext>
                </a:extLst>
              </a:tr>
              <a:tr h="593659"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II(c)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 as Approach II(b), but </a:t>
                      </a:r>
                      <a:r>
                        <a:rPr lang="en-GB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r>
                        <a:rPr lang="en-GB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target NRS for intercept and main effects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NRS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RCTs and NRSs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extLst>
                  <a:ext uri="{0D108BD9-81ED-4DB2-BD59-A6C34878D82A}">
                    <a16:rowId xmlns:a16="http://schemas.microsoft.com/office/drawing/2014/main" val="732529834"/>
                  </a:ext>
                </a:extLst>
              </a:tr>
              <a:tr h="1235229"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III(a)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stage: as per Approach II(b)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 stage: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of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NRSs is reduced when estimating relative 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effects. Absolute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effects are estimated using only NRSs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NRSs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Mainly RCTs, but also NRSs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extLst>
                  <a:ext uri="{0D108BD9-81ED-4DB2-BD59-A6C34878D82A}">
                    <a16:rowId xmlns:a16="http://schemas.microsoft.com/office/drawing/2014/main" val="2021337811"/>
                  </a:ext>
                </a:extLst>
              </a:tr>
              <a:tr h="731987"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III(b)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 as Approach III(a), </a:t>
                      </a:r>
                      <a:r>
                        <a:rPr lang="en-GB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 </a:t>
                      </a:r>
                      <a:r>
                        <a:rPr lang="en-GB" sz="16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</a:t>
                      </a:r>
                      <a:r>
                        <a:rPr lang="en-GB" sz="16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 target NRS for intercept and main effects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NRS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tc>
                  <a:txBody>
                    <a:bodyPr/>
                    <a:lstStyle/>
                    <a:p>
                      <a:pPr indent="17780" algn="ctr">
                        <a:spcBef>
                          <a:spcPts val="18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Mainly RCTs, but also NRSs</a:t>
                      </a:r>
                      <a:endParaRPr lang="en-GB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029" marR="55029" marT="0" marB="0" anchor="ctr"/>
                </a:tc>
                <a:extLst>
                  <a:ext uri="{0D108BD9-81ED-4DB2-BD59-A6C34878D82A}">
                    <a16:rowId xmlns:a16="http://schemas.microsoft.com/office/drawing/2014/main" val="3698569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504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" y="34702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Assessing the performance of the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models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3680" y="1825624"/>
                <a:ext cx="11958320" cy="4869815"/>
              </a:xfrm>
            </p:spPr>
            <p:txBody>
              <a:bodyPr>
                <a:no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de-CH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 an </a:t>
                </a:r>
                <a:r>
                  <a:rPr lang="de-CH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an </a:t>
                </a:r>
                <a:r>
                  <a:rPr lang="de-CH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internal-</a:t>
                </a:r>
                <a:r>
                  <a:rPr lang="de-CH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external</a:t>
                </a:r>
                <a:r>
                  <a:rPr lang="de-CH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de-CH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</a:t>
                </a:r>
                <a:r>
                  <a:rPr lang="de-CH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-validation </a:t>
                </a:r>
                <a:r>
                  <a:rPr lang="de-C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calculate mean square error (MSE) and bias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CH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𝑖𝑎𝑠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de-CH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Calibration line for the multiple treatments: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predicted outcome of a patient if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administered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treatment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de-CH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680" y="1825624"/>
                <a:ext cx="11958320" cy="4869815"/>
              </a:xfrm>
              <a:blipFill>
                <a:blip r:embed="rId2"/>
                <a:stretch>
                  <a:fillRect l="-866" t="-2128" b="-50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7882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– Internal validation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17</a:t>
            </a:fld>
            <a:endParaRPr lang="de-CH"/>
          </a:p>
        </p:txBody>
      </p:sp>
      <p:sp>
        <p:nvSpPr>
          <p:cNvPr id="7" name="TextBox 6"/>
          <p:cNvSpPr txBox="1"/>
          <p:nvPr/>
        </p:nvSpPr>
        <p:spPr>
          <a:xfrm>
            <a:off x="1137921" y="1690688"/>
            <a:ext cx="9491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 the model using the entire datasets to train the model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predict results for each target NRS datasets (i.e. Swiss/British registry) and compare with observations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34" y="2626997"/>
            <a:ext cx="9876154" cy="394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5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–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Internal-external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18</a:t>
            </a:fld>
            <a:endParaRPr lang="de-CH"/>
          </a:p>
        </p:txBody>
      </p:sp>
      <p:sp>
        <p:nvSpPr>
          <p:cNvPr id="6" name="TextBox 5"/>
          <p:cNvSpPr txBox="1"/>
          <p:nvPr/>
        </p:nvSpPr>
        <p:spPr>
          <a:xfrm>
            <a:off x="1107440" y="1416380"/>
            <a:ext cx="100994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We exclude the target NRS and use rest of the data to train the model. We then use the target NRS to</a:t>
            </a:r>
          </a:p>
          <a:p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m</a:t>
            </a:r>
            <a:r>
              <a:rPr lang="en-US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ake predictions and compare with observations.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For Approach I, we only use non-target NRS dataset to train. For instance, to predict Swiss registry,</a:t>
            </a:r>
          </a:p>
          <a:p>
            <a:r>
              <a:rPr lang="en-US" dirty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w</a:t>
            </a:r>
            <a:r>
              <a:rPr lang="en-US" dirty="0" smtClean="0"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 only used the British registry to train.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88" y="2616709"/>
            <a:ext cx="9326424" cy="418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151765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Possible extensions – future work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378584"/>
            <a:ext cx="10916920" cy="5073015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weighting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evidence</a:t>
            </a:r>
          </a:p>
          <a:p>
            <a:pPr marL="630238" indent="-366713">
              <a:buFont typeface="Courier New" panose="02070309020205020404" pitchFamily="49" charset="0"/>
              <a:buChar char="o"/>
              <a:tabLst>
                <a:tab pos="538163" algn="l"/>
              </a:tabLst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assigning fixed variance inflation factors (as per Approach III), we could use a flexible weighting scheme.</a:t>
            </a:r>
          </a:p>
          <a:p>
            <a:pPr marL="630238" indent="-366713">
              <a:buFont typeface="Courier New" panose="02070309020205020404" pitchFamily="49" charset="0"/>
              <a:buChar char="o"/>
              <a:tabLst>
                <a:tab pos="538163" algn="l"/>
              </a:tabLst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when RCT and NRS parameter estimates agree, the weight of the NRS will increase. When results disagree, NRS will be down-weighted.</a:t>
            </a:r>
          </a:p>
          <a:p>
            <a:pPr marL="630238" indent="-366713">
              <a:buFont typeface="Courier New" panose="02070309020205020404" pitchFamily="49" charset="0"/>
              <a:buChar char="o"/>
              <a:tabLst>
                <a:tab pos="538163" algn="l"/>
              </a:tabLst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did not work well for the RA example.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so-called ‘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methods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indent="-366713">
              <a:buFont typeface="Courier New" panose="02070309020205020404" pitchFamily="49" charset="0"/>
              <a:buChar char="o"/>
            </a:pP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take the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from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and use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them into a single model.  </a:t>
            </a:r>
          </a:p>
          <a:p>
            <a:pPr marL="630238" indent="-366713">
              <a:buFont typeface="Courier New" panose="02070309020205020404" pitchFamily="49" charset="0"/>
              <a:buChar char="o"/>
            </a:pP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as covariates the predictions of the all previous prediction models </a:t>
            </a:r>
            <a:endParaRPr lang="de-CH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0238" indent="-366713">
              <a:buFont typeface="Courier New" panose="02070309020205020404" pitchFamily="49" charset="0"/>
              <a:buChar char="o"/>
            </a:pP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 never does worse than selecting the single best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training data (but not necessarily </a:t>
            </a:r>
            <a:r>
              <a:rPr lang="en-GB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the test 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data)</a:t>
            </a:r>
            <a:endParaRPr lang="de-CH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19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052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growing interest in using data from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non-randomized studies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NRSs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complement evidence from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controlled trials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RCTs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medical decision-making.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RCTs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source of evidence regarding relative treatment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effects but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often employ strict experimental settings, which may hamper their ability to predict outcomes in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‘real-world’ clinical settings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Currently, there is a gap in methods for combining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patient data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(IPD) from RCTs and NRSs, when aiming to make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real-world effects of medical interventions.</a:t>
            </a:r>
            <a:endParaRPr lang="de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FCE3-42B5-4DC5-8AA3-729DD9B11EAB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622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80" y="1398904"/>
            <a:ext cx="11170920" cy="5245736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 range of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meta-analysis methods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combine IPD from RCTs and NRSs, aiming to make predictions about ‘real-world’ effects of medical interventions.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discussed how to decide between competing models using internal and internal-external validation.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RA example:</a:t>
            </a:r>
          </a:p>
          <a:p>
            <a:pPr marL="538163" indent="-3556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</a:t>
            </a:r>
            <a:r>
              <a:rPr lang="en-US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IIc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had the best </a:t>
            </a:r>
            <a:r>
              <a:rPr lang="en-US" sz="20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internal-external performance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This model would probably be the best to use in a new population. </a:t>
            </a:r>
          </a:p>
          <a:p>
            <a:pPr marL="538163" indent="-3556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Approach I (i.e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no meta-analysis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involved) as well as other approaches performed almost equally well in some cases.</a:t>
            </a:r>
          </a:p>
          <a:p>
            <a:pPr marL="538163" indent="-35560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Thus, no model was a clear winner. </a:t>
            </a:r>
          </a:p>
          <a:p>
            <a:pPr marL="538163" indent="-35560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3525" indent="-263525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concluded that aggregating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from multiple sources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clinical prediction model, but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cross-validation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required before employing it in clinical practice. 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8163" indent="-355600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8750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543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TPA, Moons KGM, van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Valkenhoef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G, et al. Get real in individual participant data (IPD) meta-analysis: a review of the methodology.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 Synth 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2015;6(4):293-309.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de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Didden</a:t>
            </a:r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EM, </a:t>
            </a:r>
            <a:r>
              <a:rPr lang="de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Ruffieux</a:t>
            </a:r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Y, Hummel N, et al. </a:t>
            </a:r>
            <a:r>
              <a:rPr lang="de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Real-World Drug </a:t>
            </a:r>
            <a:r>
              <a:rPr lang="de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Effectiveness</a:t>
            </a:r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CH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Prelaunch</a:t>
            </a:r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Case Study in Rheumatoid Arthritis. </a:t>
            </a:r>
            <a:r>
              <a:rPr lang="de-CH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</a:t>
            </a:r>
            <a:r>
              <a:rPr lang="de-CH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de-CH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Making</a:t>
            </a:r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de-CH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</a:t>
            </a:r>
            <a:r>
              <a:rPr lang="de-CH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(6), 719–729.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Efthimiou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Valkenhoef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 van, et al.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GetReal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network meta‐analysis: a review of the methodology.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Synthesis Methods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2016;7(3):236-263.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Efthimiou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Mavridis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TPA, et al. Combining randomized and non-randomized evidence in network meta-analysis.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in Medicine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2017;36(8):1210-1226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T, Casella G. The Bayesian Lasso.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American Statistical Association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2008;103(482):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681-686.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Steyerberg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EW, Harrell FE Jr. Prediction models need appropriate internal, internal–external, and external validation.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Clinical Epidemiology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2016;69:245-247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de-CH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045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0" y="1609909"/>
            <a:ext cx="10515600" cy="3439611"/>
          </a:xfrm>
        </p:spPr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a general framework for developing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model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combines IPD from multiple randomized and non-randomized studies, regarding a range of alternative interventions, and 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how to implement this framework in practice, using a real example in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rheumatoid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arthritis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de-CH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5FCE3-42B5-4DC5-8AA3-729DD9B11EA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2872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680" y="37528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example: treatments for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rheumatoid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arthritis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866265"/>
            <a:ext cx="8437880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IPD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RCTs and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NRSs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 Swiss and a British registry)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diagnosed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RA (N=2524 from RCTs, N=3126 from NRSs). Data reside in different servers.</a:t>
            </a:r>
            <a:endParaRPr lang="de-CH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outcome of interest was the Disease Activity Score 28 (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DAS28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treatments that we considered are disease-modifying anti-rheumatic drugs (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DMARDs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Rituximab (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RTX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DMARDs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Tocilizumab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TCZ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GB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DMARDs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Nine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covariates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</a:t>
            </a:r>
          </a:p>
          <a:p>
            <a:pPr marL="720725" indent="-365125">
              <a:buFont typeface="Courier New" panose="02070309020205020404" pitchFamily="49" charset="0"/>
              <a:buChar char="o"/>
            </a:pP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age, disease duration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BMI,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rheumatoid factor, 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previous DMARDs and 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anti-tumor necrosis factor (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TNF) agents, baseline health assessment questionnaire (HAQ) disability index, baseline erythrocyte sedimentation rate (ESR), and baseline DAS28.</a:t>
            </a:r>
            <a:endParaRPr lang="de-CH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4</a:t>
            </a:fld>
            <a:endParaRPr lang="de-CH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205" y="2164080"/>
            <a:ext cx="3446257" cy="287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3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modelling approaches (1)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63064"/>
            <a:ext cx="10515600" cy="458533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series of competing prediction models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borrowing methods from individual patient data network meta-analysis.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two-stage approach</a:t>
            </a:r>
          </a:p>
          <a:p>
            <a:pPr marL="803275" indent="-355600">
              <a:buFont typeface="Courier New" panose="02070309020205020404" pitchFamily="49" charset="0"/>
              <a:buChar char="o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stage, we analyse each study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separately, using the same model</a:t>
            </a:r>
          </a:p>
          <a:p>
            <a:pPr marL="803275" indent="-355600">
              <a:buFont typeface="Courier New" panose="02070309020205020404" pitchFamily="49" charset="0"/>
              <a:buChar char="o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stage we meta-analyse the study-specific estimates in order to estimate the parameters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our prediction models.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one-stage approaches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more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flexible,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 stage approach is often necessary due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restrictions.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3275" indent="-355600">
              <a:buFont typeface="Courier New" panose="02070309020205020404" pitchFamily="49" charset="0"/>
              <a:buChar char="o"/>
            </a:pP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the case for the RA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dataset,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data from different studies were situated in different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856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modelling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approaches (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663064"/>
            <a:ext cx="10515600" cy="4585335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focus on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 models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set our models in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setting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allows increased flexibility (especially in the meta-analytical part, i.e. where we synthesize study-specific estimates)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especially focus on the distinction between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prognostic effect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covariates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presumably better informed by NRSs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treatment effects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presumably better informed by RCTs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771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062480"/>
            <a:ext cx="12192000" cy="1239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modelling approaches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de-CH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2112"/>
                <a:ext cx="10515600" cy="5110447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</a:t>
                </a:r>
                <a:r>
                  <a:rPr lang="en-GB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aim to build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following form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              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de-CH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𝜸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𝒕𝑨</m:t>
                                  </m:r>
                                </m:sub>
                              </m:s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𝑡𝐴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CH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</a:p>
              <a:p>
                <a:pPr marL="538163" indent="-274638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vector of covariates</a:t>
                </a:r>
              </a:p>
              <a:p>
                <a:pPr marL="538163" indent="-274638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treatment variable,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reference treatment </a:t>
                </a:r>
              </a:p>
              <a:p>
                <a:pPr marL="538163" indent="-274638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predicted effect for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538163" indent="-274638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encompasses the prognostic ability of the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covariates</a:t>
                </a:r>
              </a:p>
              <a:p>
                <a:pPr marL="538163" indent="-274638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l-GR" sz="2400" b="1" i="1">
                            <a:latin typeface="Cambria Math" panose="02040503050406030204" pitchFamily="18" charset="0"/>
                          </a:rPr>
                          <m:t>𝒕𝑨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expresses the effect modification of treatment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8163" indent="-274638">
                  <a:spcBef>
                    <a:spcPts val="0"/>
                  </a:spcBef>
                  <a:spcAft>
                    <a:spcPts val="600"/>
                  </a:spcAft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𝑡𝐴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relative treatment effect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vs.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GB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de-CH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2112"/>
                <a:ext cx="10515600" cy="5110447"/>
              </a:xfrm>
              <a:blipFill>
                <a:blip r:embed="rId2"/>
                <a:stretch>
                  <a:fillRect l="-1217" t="-2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7</a:t>
            </a:fld>
            <a:endParaRPr lang="de-CH" dirty="0"/>
          </a:p>
        </p:txBody>
      </p:sp>
      <p:sp>
        <p:nvSpPr>
          <p:cNvPr id="5" name="Right Brace 4"/>
          <p:cNvSpPr/>
          <p:nvPr/>
        </p:nvSpPr>
        <p:spPr>
          <a:xfrm rot="5400000">
            <a:off x="7028180" y="2385060"/>
            <a:ext cx="274320" cy="1884680"/>
          </a:xfrm>
          <a:prstGeom prst="rightBrace">
            <a:avLst>
              <a:gd name="adj1" fmla="val 104629"/>
              <a:gd name="adj2" fmla="val 50000"/>
            </a:avLst>
          </a:prstGeom>
          <a:noFill/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056880" y="3383280"/>
            <a:ext cx="1838960" cy="64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9662160" y="3728720"/>
            <a:ext cx="161544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treatment effects</a:t>
            </a:r>
            <a:endParaRPr lang="en-GB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60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I: target NRS only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only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data from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NRS of interest, to build a prediction model (i.e.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 meta-analysis involved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30238" indent="-366713">
                  <a:buFont typeface="Courier New" panose="02070309020205020404" pitchFamily="49" charset="0"/>
                  <a:buChar char="o"/>
                </a:pPr>
                <a:r>
                  <a:rPr lang="en-US" sz="24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E.g. we only use the data from the Swiss registry to build a prediction model for the Swiss population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linear model of the previous slide. </a:t>
                </a:r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can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penalize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(i.e. shrink) the coefficients of the effect modification (treatment-covariate interactions, i.e. parameters </a:t>
                </a:r>
                <a14:m>
                  <m:oMath xmlns:m="http://schemas.openxmlformats.org/officeDocument/2006/math">
                    <m:r>
                      <a:rPr lang="en-GB" b="1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the prediction equation) using a </a:t>
                </a: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Laplace prior </a:t>
                </a:r>
                <a:r>
                  <a:rPr lang="en-GB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distribution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(‘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Bayesian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LASSO</a:t>
                </a:r>
                <a:r>
                  <a:rPr lang="en-GB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’)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this as a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reference method,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gauge the performance of all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advanced, meta-analytic models.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97" b="-3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79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II: meta-analysis 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disregarding study design 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this approach we meta-analyse without distinguishing between RCTs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NRSs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Assume study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had only two treatment arms, treatment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the reference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patient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this study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had an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outcome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First stage model is as follows: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2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GB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GB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de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CH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CH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                 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CH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de-CH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CH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GB" b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𝑾𝑨</m:t>
                                  </m:r>
                                </m:sub>
                              </m:sSub>
                              <m:r>
                                <a:rPr lang="en-GB" b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𝑊𝐴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   &amp;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de-CH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de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3E883-12B1-4870-8781-F406B09B69EF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437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1633</Words>
  <Application>Microsoft Office PowerPoint</Application>
  <PresentationFormat>Widescreen</PresentationFormat>
  <Paragraphs>180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Malgun Gothic</vt:lpstr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PowerPoint Presentation</vt:lpstr>
      <vt:lpstr>Background</vt:lpstr>
      <vt:lpstr>Aims</vt:lpstr>
      <vt:lpstr>Clinical example: treatments for  rheumatoid arthritis (RA)</vt:lpstr>
      <vt:lpstr>Overview of modelling approaches (1)</vt:lpstr>
      <vt:lpstr>Overview of modelling approaches (2)</vt:lpstr>
      <vt:lpstr>Overview of modelling approaches (3)</vt:lpstr>
      <vt:lpstr>Approach I: target NRS only</vt:lpstr>
      <vt:lpstr>Approach II: meta-analysis  disregarding study design </vt:lpstr>
      <vt:lpstr>Approach II: meta-analysis  disregarding study design </vt:lpstr>
      <vt:lpstr>Approach II: meta-analysis  disregarding study design </vt:lpstr>
      <vt:lpstr>Approach III: weigh studies by design</vt:lpstr>
      <vt:lpstr>Approach III: weigh studies by design</vt:lpstr>
      <vt:lpstr>Approach III: weigh studies by design</vt:lpstr>
      <vt:lpstr>PowerPoint Presentation</vt:lpstr>
      <vt:lpstr>Assessing the performance of the  prediction models</vt:lpstr>
      <vt:lpstr>Results – Internal validation</vt:lpstr>
      <vt:lpstr>Results – Internal-external validation</vt:lpstr>
      <vt:lpstr>Possible extensions – future work</vt:lpstr>
      <vt:lpstr>Conclusions</vt:lpstr>
      <vt:lpstr>References</vt:lpstr>
    </vt:vector>
  </TitlesOfParts>
  <Company>Universität Bern - ISPM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Seo, Michael Juhn Uh (ISPM)</dc:creator>
  <cp:lastModifiedBy>Seo, Michael Juhn Uh (ISPM)</cp:lastModifiedBy>
  <cp:revision>113</cp:revision>
  <cp:lastPrinted>2020-08-14T18:00:01Z</cp:lastPrinted>
  <dcterms:created xsi:type="dcterms:W3CDTF">2020-08-12T23:56:11Z</dcterms:created>
  <dcterms:modified xsi:type="dcterms:W3CDTF">2020-08-17T20:18:43Z</dcterms:modified>
</cp:coreProperties>
</file>