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1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4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61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58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7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309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7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4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125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2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84F7-B2C1-41E1-AB3C-617169F8E545}" type="datetimeFigureOut">
              <a:rPr lang="he-IL" smtClean="0"/>
              <a:t>ט"ז/תמוז/תשפ"ה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77E0-B0BA-45FB-A213-ED7D7AF093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7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416570" cy="130640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24721" y="59961"/>
            <a:ext cx="8886669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Bash VS Shell</a:t>
            </a:r>
            <a:endParaRPr lang="he-IL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4852" y="991849"/>
            <a:ext cx="6887980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 By Mike </a:t>
            </a:r>
            <a:r>
              <a:rPr lang="en-US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Jini</a:t>
            </a:r>
            <a:endParaRPr lang="he-IL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56477" y="1946246"/>
            <a:ext cx="4362275" cy="4234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.-"""-.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'       \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|,.  ,-. 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|()L( ()|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|,'  `".|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|.___.',| `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.j `--"' `  `.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/ '        '   \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/ /          `   `.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/ /            `    .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/ /              l  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. ,               |  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,"`.             .|   |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_.'   ``.          | `..-'l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      `.`,        |      `.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        `.    __.j         )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|__        |--""___|      ,-'</a:t>
            </a:r>
          </a:p>
          <a:p>
            <a:r>
              <a:rPr lang="en-US" sz="14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`"--...,+""""   `._,.-' </a:t>
            </a:r>
            <a:r>
              <a:rPr lang="en-US" sz="1400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mh</a:t>
            </a:r>
            <a:endParaRPr lang="he-IL" sz="14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4852" y="5058562"/>
            <a:ext cx="3474693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 Clear</a:t>
            </a:r>
            <a:endParaRPr lang="he-IL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6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835"/>
            <a:ext cx="981511" cy="6646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70671" y="-393850"/>
            <a:ext cx="5634282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/bin/</a:t>
            </a:r>
            <a:r>
              <a:rPr lang="en-US" sz="4000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02003" y="595725"/>
            <a:ext cx="6467912" cy="71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 cat details.txt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771" y="1310197"/>
            <a:ext cx="9776295" cy="47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“Bourne Shell”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Created by Stephen Bourne,1979.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Made for Unix operating systems,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As it’s default shell.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Follows POSIX standards. 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Many Unix-like systems, including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Linux, continue to include it today.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b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endParaRPr lang="he-IL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121" y="5392174"/>
            <a:ext cx="981511" cy="664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263618" y="4859057"/>
            <a:ext cx="5634282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Clear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52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835"/>
            <a:ext cx="981511" cy="6646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85445" y="-419017"/>
            <a:ext cx="5634282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/bin/bash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02003" y="595725"/>
            <a:ext cx="6467912" cy="71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 cat details.txt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3382" y="1466304"/>
            <a:ext cx="9776295" cy="47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“Bourne Again </a:t>
            </a:r>
            <a:r>
              <a:rPr lang="en-US" sz="4000" b="1" dirty="0" err="1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SHell</a:t>
            </a:r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”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Created by Brian Fox as part of the GNU project, in 1989.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Made specifically for Unix-like systems such as Linux, as a replacement for the classic sh.</a:t>
            </a:r>
            <a:b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Contains many added functionalities.</a:t>
            </a:r>
          </a:p>
          <a:p>
            <a:pPr algn="l"/>
            <a:b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Today, it is considered to be the default shell on most systems.</a:t>
            </a:r>
          </a:p>
          <a:p>
            <a:pPr algn="l"/>
            <a:b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endParaRPr lang="he-IL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0547" y="5835947"/>
            <a:ext cx="981511" cy="664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364286" y="5302830"/>
            <a:ext cx="5634282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Clear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90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835"/>
            <a:ext cx="981511" cy="6646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2439" y="-444184"/>
            <a:ext cx="7569990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sudo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./compare.sh | less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202883"/>
            <a:ext cx="12105314" cy="2720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+----------------------+---------------------------+--------------------------+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     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Feature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|          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bash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|           </a:t>
            </a:r>
            <a:r>
              <a:rPr lang="en-US" sz="2000" b="1" dirty="0" err="1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+----------------------+---------------------------+--------------------------+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Full Name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Bourne Again </a:t>
            </a:r>
            <a:r>
              <a:rPr lang="en-US" sz="2000" b="1" dirty="0" err="1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SHell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 err="1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SHell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       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Developer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Brian Fox    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Stephen R. Bourne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Relation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Successor of </a:t>
            </a:r>
            <a:r>
              <a:rPr lang="en-US" sz="2000" b="1" dirty="0" err="1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Predecessor of bash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Default Status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Default shell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Not default shell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Shebang Example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#!/bin/bash  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#!/bin/</a:t>
            </a:r>
            <a:r>
              <a:rPr lang="en-US" sz="2000" b="1" dirty="0" err="1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Functionality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More functionality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Less functionality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</a:t>
            </a:r>
          </a:p>
          <a:p>
            <a:pPr algn="l"/>
            <a:b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endParaRPr lang="he-IL" sz="2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25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835"/>
            <a:ext cx="981511" cy="6646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2439" y="-444184"/>
            <a:ext cx="7569990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sudo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./compare.sh | less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202883"/>
            <a:ext cx="12105314" cy="2720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2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664279"/>
            <a:ext cx="12105314" cy="2603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+----------------------+---------------------------+--------------------------+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     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Feature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|          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bash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|           </a:t>
            </a:r>
            <a:r>
              <a:rPr lang="en-US" sz="2000" b="1" dirty="0" err="1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+----------------------+---------------------------+--------------------------+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Job Control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Supported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    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Not supported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POSIX Compliance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Not POSIX-compliant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POSIX-compliant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Ease of Use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Easier to use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Less user-friendly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Portability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Less portable 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More portable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Language Type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Extended version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Original version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Script Type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Bash-specific scripting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Generic shell scripting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Command History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 </a:t>
            </a:r>
            <a:r>
              <a:rPr lang="en-US" sz="2000" b="1" dirty="0">
                <a:solidFill>
                  <a:srgbClr val="FFFF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Supported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                | </a:t>
            </a:r>
            <a:r>
              <a:rPr lang="en-US" sz="2000" b="1" dirty="0">
                <a:solidFill>
                  <a:srgbClr val="00B0F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Not supported            </a:t>
            </a:r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|</a:t>
            </a:r>
          </a:p>
          <a:p>
            <a:pPr algn="l"/>
            <a:r>
              <a:rPr lang="en-US" sz="2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+----------------------+---------------------------+--------------------------+</a:t>
            </a:r>
          </a:p>
          <a:p>
            <a:pPr algn="l"/>
            <a:endParaRPr lang="he-IL" sz="2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31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ED212-F82C-40EC-3E3B-9A100094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8306-4AC7-79BB-E490-0F5FD656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835"/>
            <a:ext cx="981511" cy="6646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&gt;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02DDE2-05C0-0AEB-7590-6DAE1CE359F1}"/>
              </a:ext>
            </a:extLst>
          </p:cNvPr>
          <p:cNvSpPr txBox="1">
            <a:spLocks/>
          </p:cNvSpPr>
          <p:nvPr/>
        </p:nvSpPr>
        <p:spPr>
          <a:xfrm>
            <a:off x="332439" y="-444184"/>
            <a:ext cx="7569990" cy="1306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sudo</a:t>
            </a:r>
            <a:r>
              <a:rPr lang="en-US" sz="4000" b="1" dirty="0">
                <a:solidFill>
                  <a:srgbClr val="00B05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./compare.sh | less</a:t>
            </a:r>
            <a:endParaRPr lang="he-IL" sz="4000" b="1" dirty="0">
              <a:solidFill>
                <a:srgbClr val="00B050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C95834-E25B-2855-B549-781D2E2F5783}"/>
              </a:ext>
            </a:extLst>
          </p:cNvPr>
          <p:cNvSpPr txBox="1">
            <a:spLocks/>
          </p:cNvSpPr>
          <p:nvPr/>
        </p:nvSpPr>
        <p:spPr>
          <a:xfrm>
            <a:off x="0" y="4202883"/>
            <a:ext cx="12105314" cy="2720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2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CD8C17-AD11-EAC0-5BAD-1A404A020CE6}"/>
              </a:ext>
            </a:extLst>
          </p:cNvPr>
          <p:cNvSpPr txBox="1">
            <a:spLocks/>
          </p:cNvSpPr>
          <p:nvPr/>
        </p:nvSpPr>
        <p:spPr>
          <a:xfrm>
            <a:off x="332439" y="687469"/>
            <a:ext cx="11094224" cy="5466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Bash contains added functionality for scripting over </a:t>
            </a:r>
            <a:r>
              <a:rPr lang="en-US" sz="4000" b="1" dirty="0" err="1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sh</a:t>
            </a:r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, such as if statements, for loops.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Advanced syntax for more complicated and accurate scripts.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 also supports advanced data structures like </a:t>
            </a:r>
            <a:r>
              <a:rPr lang="en-US" sz="4000" b="1" dirty="0" err="1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jsons</a:t>
            </a:r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 and arrays.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Allows you to follow your command history.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Allows you to job control – foreground and background scripts</a:t>
            </a:r>
          </a:p>
          <a:p>
            <a:pPr algn="l"/>
            <a:endParaRPr lang="en-US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algn="l"/>
            <a: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And many more added functionalities…</a:t>
            </a:r>
          </a:p>
          <a:p>
            <a:pPr algn="l"/>
            <a:br>
              <a:rPr lang="en-US" sz="4000" b="1" dirty="0">
                <a:solidFill>
                  <a:schemeClr val="bg2"/>
                </a:solidFill>
                <a:latin typeface="Rod" panose="02030509050101010101" pitchFamily="49" charset="-79"/>
                <a:cs typeface="Rod" panose="02030509050101010101" pitchFamily="49" charset="-79"/>
              </a:rPr>
            </a:br>
            <a:endParaRPr lang="he-IL" sz="4000" b="1" dirty="0">
              <a:solidFill>
                <a:schemeClr val="bg2"/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789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428</TotalTime>
  <Words>462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Rod</vt:lpstr>
      <vt:lpstr>Office Theme</vt:lpstr>
      <vt:lpstr>&gt;</vt:lpstr>
      <vt:lpstr>&gt;</vt:lpstr>
      <vt:lpstr>&gt;</vt:lpstr>
      <vt:lpstr>&gt;</vt:lpstr>
      <vt:lpstr>&gt;</vt:lpstr>
      <vt:lpstr>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</dc:title>
  <dc:creator>noa</dc:creator>
  <cp:lastModifiedBy>Mike Jini</cp:lastModifiedBy>
  <cp:revision>9</cp:revision>
  <dcterms:created xsi:type="dcterms:W3CDTF">2025-07-09T19:06:28Z</dcterms:created>
  <dcterms:modified xsi:type="dcterms:W3CDTF">2025-07-12T17:05:17Z</dcterms:modified>
</cp:coreProperties>
</file>