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2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1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2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537C-BC60-44AE-BC93-17042691AFEC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3C83-4B6A-4A24-9B56-D5012F467B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KSmith/RNMImport" TargetMode="External"/><Relationship Id="rId2" Type="http://schemas.openxmlformats.org/officeDocument/2006/relationships/hyperlink" Target="https://github.com/MikeKSmith/rspeaksnonm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keKSmith/rspeaksnonmem/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rspeaksnonmem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Prepared by Mike K Smith (Pfizer)</a:t>
            </a:r>
          </a:p>
          <a:p>
            <a:r>
              <a:rPr lang="en-GB" dirty="0" err="1" smtClean="0"/>
              <a:t>ISOP</a:t>
            </a:r>
            <a:r>
              <a:rPr lang="en-GB" dirty="0" smtClean="0"/>
              <a:t> Study Group</a:t>
            </a:r>
          </a:p>
          <a:p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April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3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find </a:t>
            </a:r>
            <a:r>
              <a:rPr lang="en-GB" dirty="0" err="1" smtClean="0"/>
              <a:t>rspeaksnonmem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github.com/MikeKSmith/rspeaksnonmem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github.com/MikeKSmith/RNMImport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Status:</a:t>
            </a:r>
          </a:p>
          <a:p>
            <a:pPr lvl="1"/>
            <a:r>
              <a:rPr lang="en-GB" dirty="0" smtClean="0"/>
              <a:t>Work in progress</a:t>
            </a:r>
          </a:p>
          <a:p>
            <a:pPr lvl="1"/>
            <a:r>
              <a:rPr lang="en-GB" dirty="0" smtClean="0"/>
              <a:t>Will be merging today’s code ASAP</a:t>
            </a:r>
          </a:p>
          <a:p>
            <a:pPr lvl="1"/>
            <a:r>
              <a:rPr lang="en-GB" dirty="0" smtClean="0"/>
              <a:t>Some additional testing and building required to get to </a:t>
            </a:r>
            <a:r>
              <a:rPr lang="en-GB" dirty="0" err="1" smtClean="0"/>
              <a:t>CRAN</a:t>
            </a:r>
            <a:r>
              <a:rPr lang="en-GB" dirty="0" smtClean="0"/>
              <a:t> standard.</a:t>
            </a:r>
          </a:p>
          <a:p>
            <a:pPr lvl="1"/>
            <a:r>
              <a:rPr lang="en-GB" dirty="0" smtClean="0"/>
              <a:t>Contributions welcome! (via </a:t>
            </a:r>
            <a:r>
              <a:rPr lang="en-GB" dirty="0" err="1" smtClean="0"/>
              <a:t>Github</a:t>
            </a:r>
            <a:r>
              <a:rPr lang="en-GB" dirty="0" smtClean="0"/>
              <a:t> fork, commit, pull request)</a:t>
            </a:r>
          </a:p>
          <a:p>
            <a:pPr lvl="1"/>
            <a:r>
              <a:rPr lang="en-GB" dirty="0" smtClean="0"/>
              <a:t>Bugs, issues, feature requests via </a:t>
            </a:r>
            <a:r>
              <a:rPr lang="en-GB" dirty="0" err="1" smtClean="0">
                <a:hlinkClick r:id="rId4"/>
              </a:rPr>
              <a:t>Github</a:t>
            </a:r>
            <a:r>
              <a:rPr lang="en-GB" dirty="0" smtClean="0">
                <a:hlinkClick r:id="rId4"/>
              </a:rPr>
              <a:t> Issues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17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Want reproducible workflow for modelling and simulation tasks based within R.</a:t>
            </a:r>
          </a:p>
          <a:p>
            <a:pPr lvl="1"/>
            <a:r>
              <a:rPr lang="en-GB" dirty="0" smtClean="0"/>
              <a:t>Estimation with </a:t>
            </a:r>
            <a:r>
              <a:rPr lang="en-GB" dirty="0" err="1" smtClean="0"/>
              <a:t>NONMEM</a:t>
            </a:r>
            <a:endParaRPr lang="en-GB" dirty="0" smtClean="0"/>
          </a:p>
          <a:p>
            <a:pPr lvl="1"/>
            <a:r>
              <a:rPr lang="en-GB" dirty="0" smtClean="0"/>
              <a:t>Model qualification (diagnostics)</a:t>
            </a:r>
          </a:p>
          <a:p>
            <a:pPr lvl="1"/>
            <a:r>
              <a:rPr lang="en-GB" dirty="0" smtClean="0"/>
              <a:t>Update model with final estimates</a:t>
            </a:r>
          </a:p>
          <a:p>
            <a:pPr lvl="1"/>
            <a:r>
              <a:rPr lang="en-GB" dirty="0" err="1" smtClean="0"/>
              <a:t>VPC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Reproducible report of run steps with </a:t>
            </a:r>
            <a:r>
              <a:rPr lang="en-GB" dirty="0" err="1" smtClean="0"/>
              <a:t>knitr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 smtClean="0"/>
              <a:t>Potential for Shiny app control etc.</a:t>
            </a:r>
          </a:p>
        </p:txBody>
      </p:sp>
    </p:spTree>
    <p:extLst>
      <p:ext uri="{BB962C8B-B14F-4D97-AF65-F5344CB8AC3E}">
        <p14:creationId xmlns:p14="http://schemas.microsoft.com/office/powerpoint/2010/main" val="1891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err="1" smtClean="0"/>
              <a:t>rspeaksnonmem</a:t>
            </a:r>
            <a:r>
              <a:rPr lang="en-GB" sz="3600" dirty="0" smtClean="0"/>
              <a:t> ≠ Perl speaks </a:t>
            </a:r>
            <a:r>
              <a:rPr lang="en-GB" sz="3600" dirty="0" err="1" smtClean="0"/>
              <a:t>NONMEM</a:t>
            </a:r>
            <a:r>
              <a:rPr lang="en-GB" sz="3600" dirty="0" smtClean="0"/>
              <a:t> in 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Works </a:t>
            </a:r>
            <a:r>
              <a:rPr lang="en-GB" b="1" i="1" dirty="0" smtClean="0">
                <a:solidFill>
                  <a:srgbClr val="FF0000"/>
                </a:solidFill>
              </a:rPr>
              <a:t>WITH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/>
              <a:t>PsN</a:t>
            </a:r>
            <a:r>
              <a:rPr lang="en-GB" dirty="0" smtClean="0"/>
              <a:t> rather than replacing.</a:t>
            </a:r>
            <a:endParaRPr lang="en-GB" b="1" i="1" dirty="0" smtClean="0"/>
          </a:p>
          <a:p>
            <a:r>
              <a:rPr lang="en-GB" dirty="0" smtClean="0"/>
              <a:t>Execute </a:t>
            </a:r>
            <a:r>
              <a:rPr lang="en-GB" dirty="0" err="1" smtClean="0"/>
              <a:t>NONMEM</a:t>
            </a:r>
            <a:r>
              <a:rPr lang="en-GB" dirty="0" smtClean="0"/>
              <a:t> steps from R</a:t>
            </a:r>
          </a:p>
          <a:p>
            <a:r>
              <a:rPr lang="en-GB" dirty="0" smtClean="0"/>
              <a:t>Run </a:t>
            </a:r>
            <a:r>
              <a:rPr lang="en-GB" dirty="0" err="1" smtClean="0"/>
              <a:t>PsN</a:t>
            </a:r>
            <a:r>
              <a:rPr lang="en-GB" dirty="0" smtClean="0"/>
              <a:t> routines from R.</a:t>
            </a:r>
          </a:p>
          <a:p>
            <a:r>
              <a:rPr lang="en-GB" dirty="0" smtClean="0"/>
              <a:t>Workflow of </a:t>
            </a:r>
            <a:r>
              <a:rPr lang="en-GB" dirty="0" err="1" smtClean="0"/>
              <a:t>PsN</a:t>
            </a:r>
            <a:r>
              <a:rPr lang="en-GB" dirty="0" smtClean="0"/>
              <a:t> could be extended with </a:t>
            </a:r>
            <a:r>
              <a:rPr lang="en-GB" dirty="0" err="1" smtClean="0"/>
              <a:t>rspeaksnonmem</a:t>
            </a:r>
            <a:r>
              <a:rPr lang="en-GB" dirty="0" smtClean="0"/>
              <a:t> but it doesn’t replace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9735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</a:t>
            </a:r>
            <a:r>
              <a:rPr lang="en-GB" dirty="0" err="1" smtClean="0"/>
              <a:t>NONMEM</a:t>
            </a:r>
            <a:r>
              <a:rPr lang="en-GB" dirty="0" smtClean="0"/>
              <a:t> and </a:t>
            </a:r>
            <a:r>
              <a:rPr lang="en-GB" dirty="0" err="1" smtClean="0"/>
              <a:t>PsN</a:t>
            </a:r>
            <a:r>
              <a:rPr lang="en-GB" dirty="0" smtClean="0"/>
              <a:t> from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Run </a:t>
            </a:r>
            <a:r>
              <a:rPr lang="en-GB" dirty="0" err="1" smtClean="0"/>
              <a:t>NONMEM</a:t>
            </a:r>
            <a:r>
              <a:rPr lang="en-GB" dirty="0" smtClean="0"/>
              <a:t> and </a:t>
            </a:r>
            <a:r>
              <a:rPr lang="en-GB" dirty="0" err="1" smtClean="0"/>
              <a:t>PsN</a:t>
            </a:r>
            <a:r>
              <a:rPr lang="en-GB" dirty="0" smtClean="0"/>
              <a:t> using existing control streams from within R.</a:t>
            </a:r>
          </a:p>
          <a:p>
            <a:pPr lvl="1"/>
            <a:r>
              <a:rPr lang="en-GB" dirty="0" smtClean="0"/>
              <a:t>Command prompt running (using R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Use R to modify </a:t>
            </a:r>
            <a:r>
              <a:rPr lang="en-GB" dirty="0" err="1" smtClean="0"/>
              <a:t>NMTRAN</a:t>
            </a:r>
            <a:r>
              <a:rPr lang="en-GB" dirty="0" smtClean="0"/>
              <a:t> control streams and write back to file.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RNMImport</a:t>
            </a:r>
            <a:r>
              <a:rPr lang="en-GB" dirty="0" smtClean="0"/>
              <a:t> function </a:t>
            </a:r>
            <a:r>
              <a:rPr lang="en-GB" dirty="0" err="1" smtClean="0"/>
              <a:t>importNmMod</a:t>
            </a:r>
            <a:r>
              <a:rPr lang="en-GB" dirty="0" smtClean="0"/>
              <a:t> to parse </a:t>
            </a:r>
            <a:r>
              <a:rPr lang="en-GB" dirty="0" err="1" smtClean="0"/>
              <a:t>NMTRAN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Build workflows using R to run several modelling steps and capture output using Notebooks or </a:t>
            </a:r>
            <a:r>
              <a:rPr lang="en-GB" dirty="0" err="1" smtClean="0"/>
              <a:t>knitr</a:t>
            </a:r>
            <a:r>
              <a:rPr lang="en-GB" dirty="0" smtClean="0"/>
              <a:t>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16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Tweaking </a:t>
            </a:r>
            <a:r>
              <a:rPr lang="en-GB" dirty="0" err="1" smtClean="0"/>
              <a:t>NONMEM</a:t>
            </a:r>
            <a:r>
              <a:rPr lang="en-GB" dirty="0" smtClean="0"/>
              <a:t> template models via R scripts.</a:t>
            </a:r>
          </a:p>
          <a:p>
            <a:pPr lvl="1"/>
            <a:r>
              <a:rPr lang="en-GB" dirty="0" smtClean="0"/>
              <a:t>E.g. updating initial estimates</a:t>
            </a:r>
          </a:p>
          <a:p>
            <a:pPr lvl="1"/>
            <a:r>
              <a:rPr lang="en-GB" dirty="0" smtClean="0"/>
              <a:t>Fixing &amp; “unfixing” parameters.</a:t>
            </a:r>
          </a:p>
          <a:p>
            <a:pPr lvl="1"/>
            <a:r>
              <a:rPr lang="en-GB" dirty="0" smtClean="0"/>
              <a:t>Changing $DATA or $INPUT statements</a:t>
            </a:r>
          </a:p>
          <a:p>
            <a:pPr lvl="1"/>
            <a:r>
              <a:rPr lang="en-GB" dirty="0" smtClean="0"/>
              <a:t>Changing $</a:t>
            </a:r>
            <a:r>
              <a:rPr lang="en-GB" dirty="0" err="1" smtClean="0"/>
              <a:t>EST</a:t>
            </a:r>
            <a:r>
              <a:rPr lang="en-GB" dirty="0" smtClean="0"/>
              <a:t> or $</a:t>
            </a:r>
            <a:r>
              <a:rPr lang="en-GB" smtClean="0"/>
              <a:t>TABLE statements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3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and write </a:t>
            </a:r>
            <a:r>
              <a:rPr lang="en-GB" dirty="0" err="1" smtClean="0"/>
              <a:t>NMTRAN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Read, parse </a:t>
            </a:r>
            <a:r>
              <a:rPr lang="en-GB" dirty="0" err="1"/>
              <a:t>NONMEM</a:t>
            </a:r>
            <a:r>
              <a:rPr lang="en-GB" dirty="0"/>
              <a:t> control files (using Mango Solutions </a:t>
            </a:r>
            <a:r>
              <a:rPr lang="en-GB" dirty="0" err="1"/>
              <a:t>RNMImport</a:t>
            </a:r>
            <a:r>
              <a:rPr lang="en-GB" dirty="0"/>
              <a:t>) </a:t>
            </a:r>
            <a:endParaRPr lang="en-GB" dirty="0" smtClean="0"/>
          </a:p>
          <a:p>
            <a:pPr lvl="1"/>
            <a:r>
              <a:rPr lang="en-GB" dirty="0" smtClean="0"/>
              <a:t>Retain RAW control stream text (character vectors)</a:t>
            </a:r>
          </a:p>
          <a:p>
            <a:pPr lvl="1"/>
            <a:r>
              <a:rPr lang="en-GB" dirty="0" smtClean="0"/>
              <a:t>Parse </a:t>
            </a:r>
            <a:r>
              <a:rPr lang="en-GB" dirty="0" err="1" smtClean="0"/>
              <a:t>NMTRAN</a:t>
            </a:r>
            <a:r>
              <a:rPr lang="en-GB" dirty="0" smtClean="0"/>
              <a:t> into R objects</a:t>
            </a:r>
          </a:p>
          <a:p>
            <a:r>
              <a:rPr lang="en-GB" dirty="0" smtClean="0"/>
              <a:t>Write parsed objects to </a:t>
            </a:r>
            <a:r>
              <a:rPr lang="en-GB" dirty="0"/>
              <a:t>file using </a:t>
            </a:r>
            <a:r>
              <a:rPr lang="en-GB" dirty="0" err="1"/>
              <a:t>rspeaksnonmem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Uses template (reference) model to order statements.</a:t>
            </a:r>
          </a:p>
          <a:p>
            <a:pPr lvl="1"/>
            <a:r>
              <a:rPr lang="en-GB" dirty="0" smtClean="0"/>
              <a:t>Treat the “model” objects (e.g. $</a:t>
            </a:r>
            <a:r>
              <a:rPr lang="en-GB" dirty="0" err="1" smtClean="0"/>
              <a:t>PK</a:t>
            </a:r>
            <a:r>
              <a:rPr lang="en-GB" dirty="0" smtClean="0"/>
              <a:t>, $DES, $SUB, $ERROR) as unmodifiable.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Substitute </a:t>
            </a:r>
            <a:r>
              <a:rPr lang="en-GB" b="1" i="1" dirty="0" smtClean="0"/>
              <a:t>parsed</a:t>
            </a:r>
            <a:r>
              <a:rPr lang="en-GB" dirty="0" smtClean="0"/>
              <a:t> objects to create a new object.</a:t>
            </a:r>
          </a:p>
          <a:p>
            <a:pPr lvl="1"/>
            <a:r>
              <a:rPr lang="en-GB" dirty="0" smtClean="0"/>
              <a:t>E.g. update $THETA, $OMEGA, $SIGMA with final estimates.</a:t>
            </a:r>
          </a:p>
          <a:p>
            <a:pPr lvl="1"/>
            <a:r>
              <a:rPr lang="en-GB" dirty="0" smtClean="0"/>
              <a:t>E.g. Fix parameters to zero etc.</a:t>
            </a:r>
          </a:p>
          <a:p>
            <a:r>
              <a:rPr lang="en-GB" dirty="0" err="1" smtClean="0"/>
              <a:t>metrumrg</a:t>
            </a:r>
            <a:r>
              <a:rPr lang="en-GB" dirty="0" smtClean="0"/>
              <a:t> works by manipulating vectors of character strings.</a:t>
            </a:r>
          </a:p>
          <a:p>
            <a:pPr lvl="1"/>
            <a:r>
              <a:rPr lang="en-GB" dirty="0" smtClean="0"/>
              <a:t>There are pros and cons to both solutions.</a:t>
            </a:r>
          </a:p>
        </p:txBody>
      </p:sp>
    </p:spTree>
    <p:extLst>
      <p:ext uri="{BB962C8B-B14F-4D97-AF65-F5344CB8AC3E}">
        <p14:creationId xmlns:p14="http://schemas.microsoft.com/office/powerpoint/2010/main" val="25731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rspeaksnonmem</a:t>
            </a:r>
            <a:r>
              <a:rPr lang="en-GB" dirty="0" smtClean="0"/>
              <a:t> = collection of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Extracting elements of </a:t>
            </a:r>
            <a:r>
              <a:rPr lang="en-GB" dirty="0" err="1" smtClean="0"/>
              <a:t>NMTRAN</a:t>
            </a:r>
            <a:r>
              <a:rPr lang="en-GB" dirty="0" smtClean="0"/>
              <a:t> control stream: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getNMBlocks</a:t>
            </a:r>
            <a:r>
              <a:rPr lang="en-GB" dirty="0" smtClean="0"/>
              <a:t>, </a:t>
            </a:r>
            <a:r>
              <a:rPr lang="en-GB" dirty="0" err="1" smtClean="0"/>
              <a:t>getNMDataObjects</a:t>
            </a:r>
            <a:r>
              <a:rPr lang="en-GB" dirty="0" smtClean="0"/>
              <a:t>, etc.</a:t>
            </a:r>
          </a:p>
          <a:p>
            <a:r>
              <a:rPr lang="en-GB" dirty="0" smtClean="0"/>
              <a:t>Updating parsed objects:</a:t>
            </a:r>
          </a:p>
          <a:p>
            <a:pPr lvl="1"/>
            <a:r>
              <a:rPr lang="en-GB" dirty="0" err="1" smtClean="0"/>
              <a:t>updateModel</a:t>
            </a:r>
            <a:endParaRPr lang="en-GB" dirty="0" smtClean="0"/>
          </a:p>
          <a:p>
            <a:r>
              <a:rPr lang="en-GB" dirty="0" smtClean="0"/>
              <a:t>Writing parsed objects to file</a:t>
            </a:r>
          </a:p>
          <a:p>
            <a:pPr lvl="1"/>
            <a:r>
              <a:rPr lang="en-GB" dirty="0" err="1" smtClean="0"/>
              <a:t>writeNMControlStream</a:t>
            </a:r>
            <a:endParaRPr lang="en-GB" dirty="0" smtClean="0"/>
          </a:p>
          <a:p>
            <a:r>
              <a:rPr lang="en-GB" dirty="0" smtClean="0"/>
              <a:t>Running </a:t>
            </a:r>
            <a:r>
              <a:rPr lang="en-GB" dirty="0" err="1" smtClean="0"/>
              <a:t>NONMEM</a:t>
            </a:r>
            <a:r>
              <a:rPr lang="en-GB" dirty="0" smtClean="0"/>
              <a:t> &amp; </a:t>
            </a:r>
            <a:r>
              <a:rPr lang="en-GB" dirty="0" err="1" smtClean="0"/>
              <a:t>PsN</a:t>
            </a:r>
            <a:r>
              <a:rPr lang="en-GB" dirty="0" smtClean="0"/>
              <a:t> from R</a:t>
            </a:r>
          </a:p>
          <a:p>
            <a:pPr lvl="1"/>
            <a:r>
              <a:rPr lang="en-GB" dirty="0" err="1" smtClean="0"/>
              <a:t>defineExecutable</a:t>
            </a:r>
            <a:r>
              <a:rPr lang="en-GB" dirty="0" smtClean="0"/>
              <a:t>, </a:t>
            </a:r>
            <a:r>
              <a:rPr lang="en-GB" dirty="0" err="1" smtClean="0"/>
              <a:t>estimate_NM</a:t>
            </a:r>
            <a:r>
              <a:rPr lang="en-GB" dirty="0" smtClean="0"/>
              <a:t>, </a:t>
            </a:r>
            <a:r>
              <a:rPr lang="en-GB" dirty="0" err="1" smtClean="0"/>
              <a:t>execute_PsN</a:t>
            </a:r>
            <a:r>
              <a:rPr lang="en-GB" dirty="0" smtClean="0"/>
              <a:t>, </a:t>
            </a:r>
            <a:r>
              <a:rPr lang="en-GB" dirty="0" err="1" smtClean="0"/>
              <a:t>sumo_PsN</a:t>
            </a:r>
            <a:r>
              <a:rPr lang="en-GB" dirty="0" smtClean="0"/>
              <a:t>, </a:t>
            </a:r>
            <a:r>
              <a:rPr lang="en-GB" dirty="0" err="1" smtClean="0"/>
              <a:t>bootstrap_PsN</a:t>
            </a:r>
            <a:r>
              <a:rPr lang="en-GB" dirty="0" smtClean="0"/>
              <a:t>, </a:t>
            </a:r>
            <a:r>
              <a:rPr lang="en-GB" dirty="0" err="1" smtClean="0"/>
              <a:t>VPC_PsN</a:t>
            </a:r>
            <a:r>
              <a:rPr lang="en-GB" dirty="0" smtClean="0"/>
              <a:t>, </a:t>
            </a:r>
            <a:r>
              <a:rPr lang="en-GB" dirty="0" err="1" smtClean="0"/>
              <a:t>runRecord_PsN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your own workflow!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steps do you want to take on EACH </a:t>
            </a:r>
            <a:r>
              <a:rPr lang="en-GB" dirty="0" err="1" smtClean="0"/>
              <a:t>NONMEM</a:t>
            </a:r>
            <a:r>
              <a:rPr lang="en-GB" dirty="0" smtClean="0"/>
              <a:t> model?</a:t>
            </a:r>
          </a:p>
          <a:p>
            <a:r>
              <a:rPr lang="en-GB" dirty="0" smtClean="0"/>
              <a:t>Create R markdown documents using </a:t>
            </a:r>
            <a:r>
              <a:rPr lang="en-GB" dirty="0" err="1" smtClean="0"/>
              <a:t>knitr</a:t>
            </a:r>
            <a:r>
              <a:rPr lang="en-GB" dirty="0" smtClean="0"/>
              <a:t> to summarise each run in HTML?</a:t>
            </a:r>
          </a:p>
          <a:p>
            <a:r>
              <a:rPr lang="en-GB" dirty="0" smtClean="0"/>
              <a:t>Create a Shiny application to run and </a:t>
            </a:r>
            <a:r>
              <a:rPr lang="en-GB" smtClean="0"/>
              <a:t>review output?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01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470</Words>
  <Application>Microsoft Office PowerPoint</Application>
  <PresentationFormat>On-screen Show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rspeaksnonmem</vt:lpstr>
      <vt:lpstr>Problem statement</vt:lpstr>
      <vt:lpstr>rspeaksnonmem ≠ Perl speaks NONMEM in R</vt:lpstr>
      <vt:lpstr>Running NONMEM and PsN from R</vt:lpstr>
      <vt:lpstr>Reproducibility</vt:lpstr>
      <vt:lpstr>Read and write NMTRAN</vt:lpstr>
      <vt:lpstr>Update objects</vt:lpstr>
      <vt:lpstr>rspeaksnonmem = collection of tools</vt:lpstr>
      <vt:lpstr>Write your own workflow!</vt:lpstr>
      <vt:lpstr>Where to find rspeaksnonmem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rspeaksnonmem</dc:title>
  <dc:creator>Smith, Mike K</dc:creator>
  <cp:lastModifiedBy>Smith, Mike K</cp:lastModifiedBy>
  <cp:revision>26</cp:revision>
  <dcterms:created xsi:type="dcterms:W3CDTF">2017-04-10T12:29:23Z</dcterms:created>
  <dcterms:modified xsi:type="dcterms:W3CDTF">2017-04-12T14:00:30Z</dcterms:modified>
</cp:coreProperties>
</file>