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9" r:id="rId4"/>
    <p:sldId id="260" r:id="rId5"/>
    <p:sldId id="261" r:id="rId6"/>
    <p:sldId id="303" r:id="rId7"/>
    <p:sldId id="292" r:id="rId8"/>
    <p:sldId id="279" r:id="rId9"/>
    <p:sldId id="281" r:id="rId10"/>
    <p:sldId id="283" r:id="rId11"/>
    <p:sldId id="285" r:id="rId12"/>
    <p:sldId id="289" r:id="rId13"/>
    <p:sldId id="290" r:id="rId14"/>
    <p:sldId id="288" r:id="rId15"/>
    <p:sldId id="291" r:id="rId16"/>
    <p:sldId id="265" r:id="rId17"/>
    <p:sldId id="270" r:id="rId18"/>
    <p:sldId id="272" r:id="rId19"/>
    <p:sldId id="273" r:id="rId20"/>
    <p:sldId id="271" r:id="rId21"/>
    <p:sldId id="293" r:id="rId22"/>
    <p:sldId id="300" r:id="rId23"/>
    <p:sldId id="301" r:id="rId24"/>
    <p:sldId id="297" r:id="rId25"/>
    <p:sldId id="298" r:id="rId26"/>
    <p:sldId id="294" r:id="rId27"/>
    <p:sldId id="296" r:id="rId28"/>
    <p:sldId id="302" r:id="rId29"/>
    <p:sldId id="275" r:id="rId30"/>
    <p:sldId id="274" r:id="rId31"/>
    <p:sldId id="299"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01" autoAdjust="0"/>
  </p:normalViewPr>
  <p:slideViewPr>
    <p:cSldViewPr>
      <p:cViewPr varScale="1">
        <p:scale>
          <a:sx n="80" d="100"/>
          <a:sy n="80" d="100"/>
        </p:scale>
        <p:origin x="-846" y="-90"/>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0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886025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the conference organisers</a:t>
            </a:r>
            <a:r>
              <a:rPr lang="en-GB" baseline="0" dirty="0" smtClean="0"/>
              <a:t> for inviting me to present today.</a:t>
            </a:r>
          </a:p>
          <a:p>
            <a:r>
              <a:rPr lang="en-GB" baseline="0" dirty="0" smtClean="0"/>
              <a:t>My name is Mike K Smith and I work for Pfizer R&amp;D UK Ltd in Sandwich, UK</a:t>
            </a:r>
          </a:p>
          <a:p>
            <a:endParaRPr lang="en-GB" baseline="0" dirty="0" smtClean="0"/>
          </a:p>
          <a:p>
            <a:r>
              <a:rPr lang="en-GB" baseline="0" dirty="0" smtClean="0"/>
              <a:t>I’m going to talk to you today about being lazy and easily distracted, and how parameterised markdown reports can make life easier if you are similarly afflicted.</a:t>
            </a:r>
            <a:endParaRPr lang="en-GB" dirty="0"/>
          </a:p>
        </p:txBody>
      </p:sp>
    </p:spTree>
    <p:extLst>
      <p:ext uri="{BB962C8B-B14F-4D97-AF65-F5344CB8AC3E}">
        <p14:creationId xmlns:p14="http://schemas.microsoft.com/office/powerpoint/2010/main" val="122206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there may be some time to think carefully</a:t>
            </a:r>
            <a:r>
              <a:rPr lang="en-GB" baseline="0" dirty="0" smtClean="0"/>
              <a:t> and plan the next steps of my analysis</a:t>
            </a:r>
            <a:endParaRPr lang="en-GB" dirty="0"/>
          </a:p>
        </p:txBody>
      </p:sp>
    </p:spTree>
    <p:extLst>
      <p:ext uri="{BB962C8B-B14F-4D97-AF65-F5344CB8AC3E}">
        <p14:creationId xmlns:p14="http://schemas.microsoft.com/office/powerpoint/2010/main" val="97678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may include revisiting the graphs I made earlier </a:t>
            </a:r>
          </a:p>
          <a:p>
            <a:endParaRPr lang="en-GB" dirty="0" smtClean="0"/>
          </a:p>
          <a:p>
            <a:r>
              <a:rPr lang="en-GB" dirty="0" smtClean="0"/>
              <a:t>And perhaps fit a preliminary model to the data.</a:t>
            </a:r>
            <a:endParaRPr lang="en-GB" dirty="0"/>
          </a:p>
        </p:txBody>
      </p:sp>
    </p:spTree>
    <p:extLst>
      <p:ext uri="{BB962C8B-B14F-4D97-AF65-F5344CB8AC3E}">
        <p14:creationId xmlns:p14="http://schemas.microsoft.com/office/powerpoint/2010/main" val="65947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day</a:t>
            </a:r>
            <a:r>
              <a:rPr lang="en-GB" baseline="0" dirty="0" smtClean="0"/>
              <a:t> I arrive at work to find an email saying that the team have found some issue with the data and have shared an updated version of the data.</a:t>
            </a:r>
          </a:p>
          <a:p>
            <a:r>
              <a:rPr lang="en-GB" baseline="0" dirty="0" smtClean="0"/>
              <a:t>Which is fine.</a:t>
            </a:r>
          </a:p>
          <a:p>
            <a:endParaRPr lang="en-GB" baseline="0" dirty="0" smtClean="0"/>
          </a:p>
          <a:p>
            <a:r>
              <a:rPr lang="en-GB" baseline="0" dirty="0" smtClean="0"/>
              <a:t>So I change the input dataset and redo the analysis.</a:t>
            </a:r>
          </a:p>
          <a:p>
            <a:endParaRPr lang="en-GB" baseline="0" dirty="0" smtClean="0"/>
          </a:p>
          <a:p>
            <a:r>
              <a:rPr lang="en-GB" dirty="0" smtClean="0"/>
              <a:t>Before I finish I check my results with the new dataset against those</a:t>
            </a:r>
            <a:r>
              <a:rPr lang="en-GB" baseline="0" dirty="0" smtClean="0"/>
              <a:t> from yesterday’s data to see what the impact was on inference.</a:t>
            </a:r>
            <a:endParaRPr lang="en-GB" dirty="0"/>
          </a:p>
        </p:txBody>
      </p:sp>
    </p:spTree>
    <p:extLst>
      <p:ext uri="{BB962C8B-B14F-4D97-AF65-F5344CB8AC3E}">
        <p14:creationId xmlns:p14="http://schemas.microsoft.com/office/powerpoint/2010/main" val="24183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then have a discussion with my boss to brief him on what I’m seeing and if all is well then I circulate the report…</a:t>
            </a:r>
          </a:p>
          <a:p>
            <a:r>
              <a:rPr lang="en-GB" dirty="0" smtClean="0"/>
              <a:t>And we’re DONE.</a:t>
            </a:r>
          </a:p>
          <a:p>
            <a:endParaRPr lang="en-GB" dirty="0" smtClean="0"/>
          </a:p>
          <a:p>
            <a:r>
              <a:rPr lang="en-GB" dirty="0" smtClean="0"/>
              <a:t>Hang on. </a:t>
            </a:r>
          </a:p>
          <a:p>
            <a:r>
              <a:rPr lang="en-GB" dirty="0" smtClean="0"/>
              <a:t>Sorry. </a:t>
            </a:r>
          </a:p>
          <a:p>
            <a:r>
              <a:rPr lang="en-GB" dirty="0" smtClean="0"/>
              <a:t>Were you distracted by the text in light grey? </a:t>
            </a:r>
          </a:p>
          <a:p>
            <a:r>
              <a:rPr lang="en-GB" dirty="0" smtClean="0"/>
              <a:t>Yes? </a:t>
            </a:r>
          </a:p>
          <a:p>
            <a:r>
              <a:rPr lang="en-GB" dirty="0" smtClean="0"/>
              <a:t>Ah, so it’s NOT just me that gets distracted then...</a:t>
            </a:r>
          </a:p>
          <a:p>
            <a:endParaRPr lang="en-GB" dirty="0" smtClean="0"/>
          </a:p>
          <a:p>
            <a:r>
              <a:rPr lang="en-GB" dirty="0" smtClean="0"/>
              <a:t>And did anyone notice that the "Visualise" and "Transform" items in the R For Data Science diagram were back to front? </a:t>
            </a:r>
          </a:p>
          <a:p>
            <a:r>
              <a:rPr lang="en-GB" dirty="0" smtClean="0"/>
              <a:t>Score 1 to Cognitive Load Theory.</a:t>
            </a:r>
            <a:endParaRPr lang="en-GB" dirty="0"/>
          </a:p>
        </p:txBody>
      </p:sp>
    </p:spTree>
    <p:extLst>
      <p:ext uri="{BB962C8B-B14F-4D97-AF65-F5344CB8AC3E}">
        <p14:creationId xmlns:p14="http://schemas.microsoft.com/office/powerpoint/2010/main" val="378742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word of a lie, I got an email YESTERDAY from my boss about this analysis and asking me to get back in touch with the project team to discuss it with them. And if you've just written a script which is NOT reproducible then at this point you're going to be in a world of hurt... Because you'll pop open the script and wonder what the HECK you were thinking 6 months ago.</a:t>
            </a:r>
            <a:endParaRPr lang="en-GB" dirty="0"/>
          </a:p>
        </p:txBody>
      </p:sp>
    </p:spTree>
    <p:extLst>
      <p:ext uri="{BB962C8B-B14F-4D97-AF65-F5344CB8AC3E}">
        <p14:creationId xmlns:p14="http://schemas.microsoft.com/office/powerpoint/2010/main" val="271059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the rescue comes </a:t>
            </a:r>
            <a:r>
              <a:rPr lang="en-GB" dirty="0" err="1" smtClean="0"/>
              <a:t>rmarkdown</a:t>
            </a:r>
            <a:r>
              <a:rPr lang="en-GB" dirty="0" smtClean="0"/>
              <a:t> and notebooks</a:t>
            </a:r>
            <a:r>
              <a:rPr lang="en-GB" dirty="0" smtClean="0"/>
              <a:t>.</a:t>
            </a:r>
          </a:p>
          <a:p>
            <a:r>
              <a:rPr lang="en-GB" dirty="0" smtClean="0"/>
              <a:t>Thanks to </a:t>
            </a:r>
            <a:r>
              <a:rPr lang="en-GB" dirty="0" err="1" smtClean="0"/>
              <a:t>Yihui</a:t>
            </a:r>
            <a:r>
              <a:rPr lang="en-GB" dirty="0" smtClean="0"/>
              <a:t> and team at </a:t>
            </a:r>
            <a:r>
              <a:rPr lang="en-GB" dirty="0" err="1" smtClean="0"/>
              <a:t>RStudio</a:t>
            </a:r>
            <a:r>
              <a:rPr lang="en-GB" dirty="0" smtClean="0"/>
              <a:t> who are working on these things.</a:t>
            </a:r>
            <a:endParaRPr lang="en-GB" dirty="0"/>
          </a:p>
        </p:txBody>
      </p:sp>
    </p:spTree>
    <p:extLst>
      <p:ext uri="{BB962C8B-B14F-4D97-AF65-F5344CB8AC3E}">
        <p14:creationId xmlns:p14="http://schemas.microsoft.com/office/powerpoint/2010/main" val="285546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rule of writing: who is your audience?</a:t>
            </a:r>
          </a:p>
          <a:p>
            <a:endParaRPr lang="en-GB" baseline="0" dirty="0" smtClean="0"/>
          </a:p>
          <a:p>
            <a:r>
              <a:rPr lang="en-GB" baseline="0" dirty="0" smtClean="0"/>
              <a:t>Well in this case it was for the distracted version of me in the present. Notebooks allowed me to capture my thought process, code, outputs, assumptions, conclusions, To Do tasks, everything.</a:t>
            </a:r>
          </a:p>
          <a:p>
            <a:endParaRPr lang="en-GB" baseline="0" dirty="0" smtClean="0"/>
          </a:p>
          <a:p>
            <a:r>
              <a:rPr lang="en-GB" baseline="0" dirty="0" smtClean="0"/>
              <a:t>And if I do a good job for me in the present, you just KNOW they’re going to be equally useful in 6 months time when I have to revisit this analysis and try to fathom just what it was that I was thinking back then.</a:t>
            </a:r>
          </a:p>
          <a:p>
            <a:endParaRPr lang="en-GB" baseline="0" dirty="0" smtClean="0"/>
          </a:p>
          <a:p>
            <a:r>
              <a:rPr lang="en-GB" baseline="0" dirty="0" smtClean="0"/>
              <a:t>And there are some really nice features of markdown and </a:t>
            </a:r>
            <a:r>
              <a:rPr lang="en-GB" baseline="0" dirty="0" err="1" smtClean="0"/>
              <a:t>knitr</a:t>
            </a:r>
            <a:r>
              <a:rPr lang="en-GB" baseline="0" dirty="0" smtClean="0"/>
              <a:t> that allow me to tailor the report. </a:t>
            </a:r>
          </a:p>
          <a:p>
            <a:r>
              <a:rPr lang="en-GB" baseline="0" dirty="0" smtClean="0"/>
              <a:t>Quantitative folks might want to see the code – to review that what I’ve done and how – and they might also want to see more discussion around data transformations that I’ve done.</a:t>
            </a:r>
          </a:p>
          <a:p>
            <a:endParaRPr lang="en-GB" baseline="0" dirty="0" smtClean="0"/>
          </a:p>
          <a:p>
            <a:r>
              <a:rPr lang="en-GB" baseline="0" dirty="0" smtClean="0"/>
              <a:t>But there may be non-quantitative folks who really don’t need to see detail, but just want to know the results to decide what to do next.</a:t>
            </a:r>
            <a:endParaRPr lang="en-GB" dirty="0"/>
          </a:p>
        </p:txBody>
      </p:sp>
    </p:spTree>
    <p:extLst>
      <p:ext uri="{BB962C8B-B14F-4D97-AF65-F5344CB8AC3E}">
        <p14:creationId xmlns:p14="http://schemas.microsoft.com/office/powerpoint/2010/main" val="4077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a little word about the</a:t>
            </a:r>
            <a:r>
              <a:rPr lang="en-GB" baseline="0" dirty="0" smtClean="0"/>
              <a:t> notebook wars…</a:t>
            </a:r>
          </a:p>
          <a:p>
            <a:endParaRPr lang="en-GB" baseline="0" dirty="0" smtClean="0"/>
          </a:p>
          <a:p>
            <a:r>
              <a:rPr lang="en-GB" baseline="0" dirty="0" smtClean="0"/>
              <a:t>Due to my inherent laziness, I’m shockingly bad at annotating my code in scripts, and notebooks keep me honest.</a:t>
            </a:r>
          </a:p>
          <a:p>
            <a:endParaRPr lang="en-GB" baseline="0" dirty="0" smtClean="0"/>
          </a:p>
          <a:p>
            <a:r>
              <a:rPr lang="en-GB" baseline="0" dirty="0" smtClean="0"/>
              <a:t>Just to be clear, the advice here is just for using notebooks and </a:t>
            </a:r>
            <a:r>
              <a:rPr lang="en-GB" baseline="0" dirty="0" err="1" smtClean="0"/>
              <a:t>rmarkdown</a:t>
            </a:r>
            <a:r>
              <a:rPr lang="en-GB" baseline="0" dirty="0" smtClean="0"/>
              <a:t> for capturing ANALYSIS not for functions or scripts in other circumstances. For more details see </a:t>
            </a:r>
            <a:r>
              <a:rPr lang="en-GB" baseline="0" dirty="0" err="1" smtClean="0"/>
              <a:t>Yihui’s</a:t>
            </a:r>
            <a:r>
              <a:rPr lang="en-GB" baseline="0" dirty="0" smtClean="0"/>
              <a:t> blog post here.</a:t>
            </a:r>
          </a:p>
          <a:p>
            <a:endParaRPr lang="en-GB" baseline="0" dirty="0" smtClean="0"/>
          </a:p>
          <a:p>
            <a:r>
              <a:rPr lang="en-GB" baseline="0" dirty="0" smtClean="0"/>
              <a:t>If you’re writing more comments than code, then use </a:t>
            </a:r>
            <a:r>
              <a:rPr lang="en-GB" baseline="0" dirty="0" err="1" smtClean="0"/>
              <a:t>rmarkdown</a:t>
            </a:r>
            <a:r>
              <a:rPr lang="en-GB" baseline="0" dirty="0" smtClean="0"/>
              <a:t> and notebooks.</a:t>
            </a:r>
          </a:p>
          <a:p>
            <a:r>
              <a:rPr lang="en-GB" baseline="0" dirty="0" smtClean="0"/>
              <a:t>If you’re writing more code than comments, then write more comments and use </a:t>
            </a:r>
            <a:r>
              <a:rPr lang="en-GB" baseline="0" dirty="0" err="1" smtClean="0"/>
              <a:t>rmarkdown</a:t>
            </a:r>
            <a:r>
              <a:rPr lang="en-GB" baseline="0" dirty="0" smtClean="0"/>
              <a:t> and notebooks</a:t>
            </a:r>
            <a:r>
              <a:rPr lang="en-GB" baseline="0" dirty="0" smtClean="0"/>
              <a:t>.</a:t>
            </a:r>
          </a:p>
          <a:p>
            <a:endParaRPr lang="en-GB" baseline="0" dirty="0" smtClean="0"/>
          </a:p>
          <a:p>
            <a:r>
              <a:rPr lang="en-GB" baseline="0" dirty="0" smtClean="0"/>
              <a:t>But if you're NOT writing for analysis then I encourage you to read the blog post from </a:t>
            </a:r>
            <a:r>
              <a:rPr lang="en-GB" baseline="0" dirty="0" err="1" smtClean="0"/>
              <a:t>Yihui</a:t>
            </a:r>
            <a:r>
              <a:rPr lang="en-GB" baseline="0" dirty="0" smtClean="0"/>
              <a:t> in the link.</a:t>
            </a:r>
            <a:endParaRPr lang="en-GB" baseline="0" dirty="0" smtClean="0"/>
          </a:p>
        </p:txBody>
      </p:sp>
    </p:spTree>
    <p:extLst>
      <p:ext uri="{BB962C8B-B14F-4D97-AF65-F5344CB8AC3E}">
        <p14:creationId xmlns:p14="http://schemas.microsoft.com/office/powerpoint/2010/main" val="14663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should also say at this point that while I was busy working on my exploratory</a:t>
            </a:r>
            <a:r>
              <a:rPr lang="en-GB" baseline="0" dirty="0" smtClean="0"/>
              <a:t> analysis for ONE endpoint, I just KNEW that I’d be asked to do the same for the other two endpoints.</a:t>
            </a:r>
            <a:endParaRPr lang="en-GB" dirty="0"/>
          </a:p>
        </p:txBody>
      </p:sp>
    </p:spTree>
    <p:extLst>
      <p:ext uri="{BB962C8B-B14F-4D97-AF65-F5344CB8AC3E}">
        <p14:creationId xmlns:p14="http://schemas.microsoft.com/office/powerpoint/2010/main" val="397023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brings</a:t>
            </a:r>
            <a:r>
              <a:rPr lang="en-GB" baseline="0" dirty="0" smtClean="0"/>
              <a:t> us to the “Rule of three”.</a:t>
            </a:r>
          </a:p>
          <a:p>
            <a:endParaRPr lang="en-GB" baseline="0" dirty="0" smtClean="0"/>
          </a:p>
          <a:p>
            <a:r>
              <a:rPr lang="en-GB" baseline="0" dirty="0" smtClean="0"/>
              <a:t>Now, pop quiz: What do you do if you find yourself copying and pasting code more than 3 times?</a:t>
            </a:r>
          </a:p>
          <a:p>
            <a:r>
              <a:rPr lang="en-GB" baseline="0" dirty="0" smtClean="0"/>
              <a:t>Yep. Write and use a function.</a:t>
            </a:r>
          </a:p>
          <a:p>
            <a:endParaRPr lang="en-GB" baseline="0" dirty="0" smtClean="0"/>
          </a:p>
          <a:p>
            <a:r>
              <a:rPr lang="en-GB" baseline="0" dirty="0" smtClean="0"/>
              <a:t>But what do you do if you have to perform an analysis across more than 3 endpoints?</a:t>
            </a:r>
          </a:p>
          <a:p>
            <a:r>
              <a:rPr lang="en-GB" baseline="0" dirty="0" smtClean="0"/>
              <a:t>Yes, that’s right. Use parameterised reports.</a:t>
            </a:r>
            <a:endParaRPr lang="en-GB" dirty="0"/>
          </a:p>
        </p:txBody>
      </p:sp>
    </p:spTree>
    <p:extLst>
      <p:ext uri="{BB962C8B-B14F-4D97-AF65-F5344CB8AC3E}">
        <p14:creationId xmlns:p14="http://schemas.microsoft.com/office/powerpoint/2010/main" val="19032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summary</a:t>
            </a:r>
            <a:r>
              <a:rPr lang="en-GB" baseline="0" dirty="0" smtClean="0"/>
              <a:t> of this presentation and partly as a disclaimer</a:t>
            </a:r>
          </a:p>
          <a:p>
            <a:r>
              <a:rPr lang="en-GB" baseline="0" dirty="0" smtClean="0"/>
              <a:t>I used </a:t>
            </a:r>
            <a:r>
              <a:rPr lang="en-GB" baseline="0" dirty="0" err="1" smtClean="0"/>
              <a:t>rmarkdown</a:t>
            </a:r>
            <a:r>
              <a:rPr lang="en-GB" baseline="0" dirty="0" smtClean="0"/>
              <a:t> notebooks to write up an exploratory data analysis which was shared to a drug development team consisting of both quantitative viewers – the statistician, the clinical pharmacologists (which included my manager) and also non-quantitative or potentially non-quantitative folks such as the clinician on the team.</a:t>
            </a:r>
          </a:p>
          <a:p>
            <a:endParaRPr lang="en-GB" baseline="0" dirty="0" smtClean="0"/>
          </a:p>
          <a:p>
            <a:r>
              <a:rPr lang="en-GB" baseline="0" dirty="0" smtClean="0"/>
              <a:t>The analysis I’m presenting today is NOT that analysis, because of confidentiality of data, but what I WILL show has very similar attributes.</a:t>
            </a:r>
            <a:endParaRPr lang="en-GB" dirty="0"/>
          </a:p>
        </p:txBody>
      </p:sp>
    </p:spTree>
    <p:extLst>
      <p:ext uri="{BB962C8B-B14F-4D97-AF65-F5344CB8AC3E}">
        <p14:creationId xmlns:p14="http://schemas.microsoft.com/office/powerpoint/2010/main" val="1455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a:t>
            </a:r>
            <a:r>
              <a:rPr lang="en-GB" baseline="0" dirty="0" smtClean="0"/>
              <a:t> go further, let’s turn back to XKCD to get Randall Munroe’s advice about automation.</a:t>
            </a:r>
          </a:p>
          <a:p>
            <a:endParaRPr lang="en-GB" baseline="0" dirty="0" smtClean="0"/>
          </a:p>
          <a:p>
            <a:r>
              <a:rPr lang="en-GB" baseline="0" dirty="0" smtClean="0"/>
              <a:t>In THEORY it ought to save us time in the long run if we spend some time automating the task.</a:t>
            </a:r>
          </a:p>
          <a:p>
            <a:endParaRPr lang="en-GB" baseline="0" dirty="0" smtClean="0"/>
          </a:p>
          <a:p>
            <a:r>
              <a:rPr lang="en-GB" baseline="0" dirty="0" smtClean="0"/>
              <a:t>But the reality might be slightly different…</a:t>
            </a:r>
            <a:endParaRPr lang="en-GB" dirty="0"/>
          </a:p>
        </p:txBody>
      </p:sp>
    </p:spTree>
    <p:extLst>
      <p:ext uri="{BB962C8B-B14F-4D97-AF65-F5344CB8AC3E}">
        <p14:creationId xmlns:p14="http://schemas.microsoft.com/office/powerpoint/2010/main" val="29111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makes parameterised reports work is the specification of the parameters in the YAML header.</a:t>
            </a:r>
          </a:p>
          <a:p>
            <a:r>
              <a:rPr lang="en-GB" dirty="0" smtClean="0"/>
              <a:t>We need to define the parameters, what they are called and if they have any default values.</a:t>
            </a:r>
          </a:p>
          <a:p>
            <a:endParaRPr lang="en-GB" dirty="0" smtClean="0"/>
          </a:p>
          <a:p>
            <a:r>
              <a:rPr lang="en-GB" dirty="0" smtClean="0"/>
              <a:t>So in this report I</a:t>
            </a:r>
            <a:r>
              <a:rPr lang="en-GB" baseline="0" dirty="0" smtClean="0"/>
              <a:t> have a parameter called endpoint which will take the name of each possible endpoint for analysis.</a:t>
            </a:r>
          </a:p>
          <a:p>
            <a:r>
              <a:rPr lang="en-GB" baseline="0" dirty="0" smtClean="0"/>
              <a:t>You can see another option here which is to specify the unique choices for the endpoint.</a:t>
            </a:r>
          </a:p>
          <a:p>
            <a:endParaRPr lang="en-GB" baseline="0" dirty="0" smtClean="0"/>
          </a:p>
          <a:p>
            <a:r>
              <a:rPr lang="en-GB" baseline="0" dirty="0" smtClean="0"/>
              <a:t>And I’ve also specified a </a:t>
            </a:r>
            <a:r>
              <a:rPr lang="en-GB" baseline="0" dirty="0" err="1" smtClean="0"/>
              <a:t>boolean</a:t>
            </a:r>
            <a:r>
              <a:rPr lang="en-GB" baseline="0" dirty="0" smtClean="0"/>
              <a:t> that allows me to control whether the report is for a quantitative audience or not.</a:t>
            </a:r>
            <a:endParaRPr lang="en-GB" dirty="0"/>
          </a:p>
        </p:txBody>
      </p:sp>
    </p:spTree>
    <p:extLst>
      <p:ext uri="{BB962C8B-B14F-4D97-AF65-F5344CB8AC3E}">
        <p14:creationId xmlns:p14="http://schemas.microsoft.com/office/powerpoint/2010/main" val="2765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when I knit</a:t>
            </a:r>
            <a:r>
              <a:rPr lang="en-GB" baseline="0" dirty="0" smtClean="0"/>
              <a:t> and render this report I can choose to knit with parameters </a:t>
            </a:r>
            <a:endParaRPr lang="en-GB" dirty="0"/>
          </a:p>
        </p:txBody>
      </p:sp>
    </p:spTree>
    <p:extLst>
      <p:ext uri="{BB962C8B-B14F-4D97-AF65-F5344CB8AC3E}">
        <p14:creationId xmlns:p14="http://schemas.microsoft.com/office/powerpoint/2010/main" val="2956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pops up a window</a:t>
            </a:r>
            <a:r>
              <a:rPr lang="en-GB" baseline="0" dirty="0" smtClean="0"/>
              <a:t> allowing me to select the parameters to be used in that render.</a:t>
            </a:r>
          </a:p>
          <a:p>
            <a:endParaRPr lang="en-GB" baseline="0" dirty="0" smtClean="0"/>
          </a:p>
          <a:p>
            <a:r>
              <a:rPr lang="en-GB" baseline="0" dirty="0" smtClean="0"/>
              <a:t>I can also do this at the command line by passing in a list of parameter values as arguments to the render function.</a:t>
            </a:r>
            <a:endParaRPr lang="en-GB" dirty="0"/>
          </a:p>
        </p:txBody>
      </p:sp>
    </p:spTree>
    <p:extLst>
      <p:ext uri="{BB962C8B-B14F-4D97-AF65-F5344CB8AC3E}">
        <p14:creationId xmlns:p14="http://schemas.microsoft.com/office/powerpoint/2010/main" val="254906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the good thing is that we can use</a:t>
            </a:r>
            <a:r>
              <a:rPr lang="en-GB" baseline="0" dirty="0" smtClean="0"/>
              <a:t> the parameter throughout the markdown</a:t>
            </a:r>
          </a:p>
          <a:p>
            <a:r>
              <a:rPr lang="en-GB" baseline="0" dirty="0" smtClean="0"/>
              <a:t>Like here where I’ve used it in the markdown text, in the title for my plot, and as an axis label.</a:t>
            </a:r>
            <a:endParaRPr lang="en-GB" dirty="0"/>
          </a:p>
        </p:txBody>
      </p:sp>
    </p:spTree>
    <p:extLst>
      <p:ext uri="{BB962C8B-B14F-4D97-AF65-F5344CB8AC3E}">
        <p14:creationId xmlns:p14="http://schemas.microsoft.com/office/powerpoint/2010/main" val="193261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also use the parameters in chunk settings so control what does and doesn’t happen in the rendering of my report.</a:t>
            </a:r>
          </a:p>
          <a:p>
            <a:endParaRPr lang="en-GB" baseline="0" dirty="0" smtClean="0"/>
          </a:p>
          <a:p>
            <a:r>
              <a:rPr lang="en-GB" baseline="0" dirty="0" smtClean="0"/>
              <a:t>So here, if the audience is NOT quantitative then I’m going to hide all my code in the report.</a:t>
            </a:r>
            <a:endParaRPr lang="en-GB" dirty="0"/>
          </a:p>
        </p:txBody>
      </p:sp>
    </p:spTree>
    <p:extLst>
      <p:ext uri="{BB962C8B-B14F-4D97-AF65-F5344CB8AC3E}">
        <p14:creationId xmlns:p14="http://schemas.microsoft.com/office/powerpoint/2010/main" val="400374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can also rename columns in my data from the endpoint</a:t>
            </a:r>
            <a:r>
              <a:rPr lang="en-GB" baseline="0" dirty="0" smtClean="0"/>
              <a:t> name to something generic that I can use in subsequent analysis steps for summarising and fitting models.</a:t>
            </a:r>
          </a:p>
          <a:p>
            <a:endParaRPr lang="en-GB" baseline="0" dirty="0" smtClean="0"/>
          </a:p>
          <a:p>
            <a:r>
              <a:rPr lang="en-GB" baseline="0" dirty="0" smtClean="0"/>
              <a:t>I can control which chunks are run </a:t>
            </a:r>
          </a:p>
          <a:p>
            <a:endParaRPr lang="en-GB" baseline="0" dirty="0" smtClean="0"/>
          </a:p>
          <a:p>
            <a:r>
              <a:rPr lang="en-GB" baseline="0" dirty="0" smtClean="0"/>
              <a:t>And also pull in text from child documents to tailor the report for a given audience.</a:t>
            </a:r>
            <a:endParaRPr lang="en-GB" dirty="0"/>
          </a:p>
        </p:txBody>
      </p:sp>
    </p:spTree>
    <p:extLst>
      <p:ext uri="{BB962C8B-B14F-4D97-AF65-F5344CB8AC3E}">
        <p14:creationId xmlns:p14="http://schemas.microsoft.com/office/powerpoint/2010/main" val="3324254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what it might look like for a quantitative audience.</a:t>
            </a:r>
          </a:p>
          <a:p>
            <a:endParaRPr lang="en-GB" dirty="0" smtClean="0"/>
          </a:p>
          <a:p>
            <a:r>
              <a:rPr lang="en-GB" dirty="0" smtClean="0"/>
              <a:t>I’m now showing code</a:t>
            </a:r>
          </a:p>
          <a:p>
            <a:endParaRPr lang="en-GB" dirty="0" smtClean="0"/>
          </a:p>
          <a:p>
            <a:r>
              <a:rPr lang="en-GB" dirty="0" smtClean="0"/>
              <a:t>I’m running a chunk to show the data</a:t>
            </a:r>
          </a:p>
          <a:p>
            <a:endParaRPr lang="en-GB" dirty="0" smtClean="0"/>
          </a:p>
          <a:p>
            <a:r>
              <a:rPr lang="en-GB" dirty="0" smtClean="0"/>
              <a:t>And I’m including a block of text from the child document to explain my data manipulations.</a:t>
            </a:r>
            <a:endParaRPr lang="en-GB" dirty="0"/>
          </a:p>
        </p:txBody>
      </p:sp>
    </p:spTree>
    <p:extLst>
      <p:ext uri="{BB962C8B-B14F-4D97-AF65-F5344CB8AC3E}">
        <p14:creationId xmlns:p14="http://schemas.microsoft.com/office/powerpoint/2010/main" val="33589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if I push this report to </a:t>
            </a:r>
            <a:r>
              <a:rPr lang="en-GB" dirty="0" err="1" smtClean="0"/>
              <a:t>Rstudio</a:t>
            </a:r>
            <a:r>
              <a:rPr lang="en-GB" dirty="0" smtClean="0"/>
              <a:t> Connect, then I can compile</a:t>
            </a:r>
            <a:r>
              <a:rPr lang="en-GB" baseline="0" dirty="0" smtClean="0"/>
              <a:t> the report ON THE SERVER using different parameter sets</a:t>
            </a:r>
          </a:p>
          <a:p>
            <a:endParaRPr lang="en-GB" baseline="0" dirty="0" smtClean="0"/>
          </a:p>
          <a:p>
            <a:r>
              <a:rPr lang="en-GB" baseline="0" dirty="0" smtClean="0"/>
              <a:t>And then have “pre-rendered” reports for the different endpoints and for difference audiences.</a:t>
            </a:r>
            <a:endParaRPr lang="en-GB" dirty="0"/>
          </a:p>
        </p:txBody>
      </p:sp>
    </p:spTree>
    <p:extLst>
      <p:ext uri="{BB962C8B-B14F-4D97-AF65-F5344CB8AC3E}">
        <p14:creationId xmlns:p14="http://schemas.microsoft.com/office/powerpoint/2010/main" val="50658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While I've shown you how to render with parameters via the GUI and in </a:t>
            </a:r>
            <a:r>
              <a:rPr lang="en-GB" baseline="0" dirty="0" err="1" smtClean="0"/>
              <a:t>RStudio</a:t>
            </a:r>
            <a:r>
              <a:rPr lang="en-GB" baseline="0" dirty="0" smtClean="0"/>
              <a:t> Connect, you CAN also pass parameters as a list in the </a:t>
            </a:r>
            <a:r>
              <a:rPr lang="en-GB" baseline="0" dirty="0" err="1" smtClean="0"/>
              <a:t>rmarkdown</a:t>
            </a:r>
            <a:r>
              <a:rPr lang="en-GB" baseline="0" dirty="0" smtClean="0"/>
              <a:t>::render function.</a:t>
            </a:r>
          </a:p>
          <a:p>
            <a:endParaRPr lang="en-GB" baseline="0" dirty="0" smtClean="0"/>
          </a:p>
          <a:p>
            <a:r>
              <a:rPr lang="en-GB" baseline="0" dirty="0" smtClean="0"/>
              <a:t>Of course, as XKCD points out, if you automate to this level you have to be a bit careful.</a:t>
            </a:r>
          </a:p>
          <a:p>
            <a:endParaRPr lang="en-GB" baseline="0" dirty="0" smtClean="0"/>
          </a:p>
          <a:p>
            <a:r>
              <a:rPr lang="en-GB" baseline="0" dirty="0" smtClean="0"/>
              <a:t>So </a:t>
            </a:r>
            <a:r>
              <a:rPr lang="en-GB" baseline="0" dirty="0" smtClean="0"/>
              <a:t>if, in some other case, you had to tailor your analysis to allow for non-continuous outcomes, then you might have to condition chunks depending on the value of the endpoint parameter.</a:t>
            </a:r>
          </a:p>
          <a:p>
            <a:endParaRPr lang="en-GB" baseline="0" dirty="0" smtClean="0"/>
          </a:p>
          <a:p>
            <a:r>
              <a:rPr lang="en-GB" baseline="0" dirty="0" smtClean="0"/>
              <a:t>And also, if it’s an automated report then you may have to include some defensive programming to catch cases where the analysis doesn’t go as planned and provide sensible reporting.</a:t>
            </a:r>
          </a:p>
          <a:p>
            <a:endParaRPr lang="en-GB" dirty="0" smtClean="0"/>
          </a:p>
          <a:p>
            <a:endParaRPr lang="en-GB" dirty="0"/>
          </a:p>
        </p:txBody>
      </p:sp>
    </p:spTree>
    <p:extLst>
      <p:ext uri="{BB962C8B-B14F-4D97-AF65-F5344CB8AC3E}">
        <p14:creationId xmlns:p14="http://schemas.microsoft.com/office/powerpoint/2010/main" val="2703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what I REALLY want to talk to you about today is cutlery </a:t>
            </a:r>
            <a:r>
              <a:rPr lang="en-GB" dirty="0" err="1" smtClean="0"/>
              <a:t>drawers.These</a:t>
            </a:r>
            <a:r>
              <a:rPr lang="en-GB" dirty="0" smtClean="0"/>
              <a:t> are cutlery drawers of some folks that you might encounter at this conference and they were shared on Twitter and they sparked a debate about cutlery drawer organisation…Do knives go on the left, or right, do you parse out large and small forks and spoons, do you organise by "most used"...</a:t>
            </a:r>
            <a:endParaRPr lang="en-GB" dirty="0"/>
          </a:p>
        </p:txBody>
      </p:sp>
    </p:spTree>
    <p:extLst>
      <p:ext uri="{BB962C8B-B14F-4D97-AF65-F5344CB8AC3E}">
        <p14:creationId xmlns:p14="http://schemas.microsoft.com/office/powerpoint/2010/main" val="3748723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know that JD Long is also talking about this graphic, and I encourage you to seek out that presentation afterwards to hear what he has to say on the matter... </a:t>
            </a:r>
          </a:p>
          <a:p>
            <a:endParaRPr lang="en-GB" dirty="0" smtClean="0"/>
          </a:p>
          <a:p>
            <a:r>
              <a:rPr lang="en-GB" dirty="0" smtClean="0"/>
              <a:t>But you should also bear in mind that the amount of time you take to implement all of this may not provide a good return on investment.</a:t>
            </a:r>
          </a:p>
          <a:p>
            <a:r>
              <a:rPr lang="en-GB" dirty="0" smtClean="0"/>
              <a:t>Even over five years. </a:t>
            </a:r>
          </a:p>
          <a:p>
            <a:endParaRPr lang="en-GB" dirty="0" smtClean="0"/>
          </a:p>
          <a:p>
            <a:r>
              <a:rPr lang="en-GB" dirty="0" smtClean="0"/>
              <a:t>But you might get a half-decent conference talk out of it.</a:t>
            </a:r>
            <a:endParaRPr lang="en-GB" dirty="0"/>
          </a:p>
        </p:txBody>
      </p:sp>
    </p:spTree>
    <p:extLst>
      <p:ext uri="{BB962C8B-B14F-4D97-AF65-F5344CB8AC3E}">
        <p14:creationId xmlns:p14="http://schemas.microsoft.com/office/powerpoint/2010/main" val="307161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thanks for your attention</a:t>
            </a:r>
            <a:endParaRPr lang="en-GB" dirty="0"/>
          </a:p>
        </p:txBody>
      </p:sp>
    </p:spTree>
    <p:extLst>
      <p:ext uri="{BB962C8B-B14F-4D97-AF65-F5344CB8AC3E}">
        <p14:creationId xmlns:p14="http://schemas.microsoft.com/office/powerpoint/2010/main" val="228030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t>
            </a:r>
            <a:r>
              <a:rPr lang="en-GB" dirty="0" err="1" smtClean="0"/>
              <a:t>mine.If</a:t>
            </a:r>
            <a:r>
              <a:rPr lang="en-GB" dirty="0" smtClean="0"/>
              <a:t> you visit my home, this is what you'll see. My wife will also be quite surprised that you’re visiting and she'll be even more surprised that you only want to see the cutlery drawer.</a:t>
            </a:r>
          </a:p>
          <a:p>
            <a:endParaRPr lang="en-GB" dirty="0" smtClean="0"/>
          </a:p>
          <a:p>
            <a:r>
              <a:rPr lang="en-GB" dirty="0" smtClean="0"/>
              <a:t>Yes, it could probably do with a decent amount of application of the “</a:t>
            </a:r>
            <a:r>
              <a:rPr lang="en-GB" dirty="0" err="1" smtClean="0"/>
              <a:t>group_by</a:t>
            </a:r>
            <a:r>
              <a:rPr lang="en-GB" dirty="0" smtClean="0"/>
              <a:t>”, “gather” and “arrange” functions.</a:t>
            </a:r>
            <a:endParaRPr lang="en-GB" dirty="0"/>
          </a:p>
        </p:txBody>
      </p:sp>
    </p:spTree>
    <p:extLst>
      <p:ext uri="{BB962C8B-B14F-4D97-AF65-F5344CB8AC3E}">
        <p14:creationId xmlns:p14="http://schemas.microsoft.com/office/powerpoint/2010/main" val="349559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 I found that XKCD</a:t>
            </a:r>
            <a:r>
              <a:rPr lang="en-GB" baseline="0" dirty="0" smtClean="0"/>
              <a:t> has similar thoughts about home organisation…</a:t>
            </a:r>
          </a:p>
          <a:p>
            <a:endParaRPr lang="en-GB" baseline="0" dirty="0" smtClean="0"/>
          </a:p>
          <a:p>
            <a:r>
              <a:rPr lang="en-GB" baseline="0" dirty="0" smtClean="0"/>
              <a:t>If you’ve got </a:t>
            </a:r>
            <a:r>
              <a:rPr lang="en-GB" baseline="0" dirty="0" err="1" smtClean="0"/>
              <a:t>wifi</a:t>
            </a:r>
            <a:r>
              <a:rPr lang="en-GB" baseline="0" dirty="0" smtClean="0"/>
              <a:t> and a laptop then basically everything else can get chucked into a big bucket labelled “</a:t>
            </a:r>
            <a:r>
              <a:rPr lang="en-GB" baseline="0" dirty="0" smtClean="0"/>
              <a:t>Miscellaneous”.</a:t>
            </a:r>
            <a:endParaRPr lang="en-GB" dirty="0"/>
          </a:p>
        </p:txBody>
      </p:sp>
    </p:spTree>
    <p:extLst>
      <p:ext uri="{BB962C8B-B14F-4D97-AF65-F5344CB8AC3E}">
        <p14:creationId xmlns:p14="http://schemas.microsoft.com/office/powerpoint/2010/main" val="91292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brain is shallow, lazy and easily distracted. I hesitate to say that YOUR brain is also lazy, shallow and easily distracted but Joe Cheng stood up on the platform yesterday and said that our intuition sucked, so I'm going to go out on a limb and suggest that there MAY be others in the audience for whom this is true.</a:t>
            </a:r>
            <a:endParaRPr lang="en-GB" baseline="0" dirty="0" smtClean="0"/>
          </a:p>
        </p:txBody>
      </p:sp>
    </p:spTree>
    <p:extLst>
      <p:ext uri="{BB962C8B-B14F-4D97-AF65-F5344CB8AC3E}">
        <p14:creationId xmlns:p14="http://schemas.microsoft.com/office/powerpoint/2010/main" val="106436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I’m assuming that if you’re at this conference then you’re likely to have seen this </a:t>
            </a:r>
            <a:r>
              <a:rPr lang="en-GB" baseline="0" dirty="0" err="1" smtClean="0"/>
              <a:t>diagram.There</a:t>
            </a:r>
            <a:r>
              <a:rPr lang="en-GB" baseline="0" dirty="0" smtClean="0"/>
              <a:t> has been some recent discussion on the Not So Standard Deviations podcast about this diagram, which I think concluded with the agreement that this was a mental model and just a  “Theoretical” framework. I don’t have a problem with that definition. </a:t>
            </a:r>
            <a:endParaRPr lang="en-GB" baseline="0" dirty="0" smtClean="0"/>
          </a:p>
        </p:txBody>
      </p:sp>
    </p:spTree>
    <p:extLst>
      <p:ext uri="{BB962C8B-B14F-4D97-AF65-F5344CB8AC3E}">
        <p14:creationId xmlns:p14="http://schemas.microsoft.com/office/powerpoint/2010/main" val="41152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I’d like to discuss now is a</a:t>
            </a:r>
            <a:r>
              <a:rPr lang="en-GB" baseline="0" dirty="0" smtClean="0"/>
              <a:t> little bit around my own, personal experience of how a typical data analysis might go.</a:t>
            </a:r>
          </a:p>
          <a:p>
            <a:endParaRPr lang="en-GB" baseline="0" dirty="0" smtClean="0"/>
          </a:p>
          <a:p>
            <a:r>
              <a:rPr lang="en-GB" baseline="0" dirty="0" smtClean="0"/>
              <a:t>Disclaimer here that these experiences are unique to me alone. I submit the cutlery drawer pictures as Exhibit A.</a:t>
            </a:r>
            <a:endParaRPr lang="en-GB" dirty="0"/>
          </a:p>
        </p:txBody>
      </p:sp>
    </p:spTree>
    <p:extLst>
      <p:ext uri="{BB962C8B-B14F-4D97-AF65-F5344CB8AC3E}">
        <p14:creationId xmlns:p14="http://schemas.microsoft.com/office/powerpoint/2010/main" val="20233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typically I get a notification via email that the data is available on some data source,</a:t>
            </a:r>
          </a:p>
          <a:p>
            <a:endParaRPr lang="en-GB" baseline="0" dirty="0" smtClean="0"/>
          </a:p>
          <a:p>
            <a:r>
              <a:rPr lang="en-GB" baseline="0" dirty="0" smtClean="0"/>
              <a:t>I download this and read it into R.</a:t>
            </a:r>
          </a:p>
          <a:p>
            <a:endParaRPr lang="en-GB" baseline="0" dirty="0" smtClean="0"/>
          </a:p>
          <a:p>
            <a:r>
              <a:rPr lang="en-GB" baseline="0" dirty="0" smtClean="0"/>
              <a:t>I wrangle the data, try to understand and plot it.</a:t>
            </a:r>
            <a:endParaRPr lang="en-GB" dirty="0"/>
          </a:p>
        </p:txBody>
      </p:sp>
    </p:spTree>
    <p:extLst>
      <p:ext uri="{BB962C8B-B14F-4D97-AF65-F5344CB8AC3E}">
        <p14:creationId xmlns:p14="http://schemas.microsoft.com/office/powerpoint/2010/main" val="18215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ihui.name/en/2018/09/notebook-wa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xkcd.com/131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xkcd.com/12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xkcd.com/107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lideshare.net/CJAtherton/chris-atherton-at-presentation-camp-londo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p>
            <a:r>
              <a:t>The lazy and easily distracted report writer</a:t>
            </a:r>
          </a:p>
        </p:txBody>
      </p:sp>
      <p:sp>
        <p:nvSpPr>
          <p:cNvPr id="113" name="Subtitle 2"/>
          <p:cNvSpPr txBox="1">
            <a:spLocks noGrp="1"/>
          </p:cNvSpPr>
          <p:nvPr>
            <p:ph type="subTitle" sz="quarter" idx="1"/>
          </p:nvPr>
        </p:nvSpPr>
        <p:spPr>
          <a:xfrm>
            <a:off x="1371600" y="4509120"/>
            <a:ext cx="6400800" cy="1129681"/>
          </a:xfrm>
          <a:prstGeom prst="rect">
            <a:avLst/>
          </a:prstGeom>
        </p:spPr>
        <p:txBody>
          <a:bodyPr>
            <a:normAutofit fontScale="92500" lnSpcReduction="10000"/>
          </a:bodyPr>
          <a:lstStyle/>
          <a:p>
            <a:pPr defTabSz="859536">
              <a:lnSpc>
                <a:spcPct val="80000"/>
              </a:lnSpc>
              <a:spcBef>
                <a:spcPts val="400"/>
              </a:spcBef>
              <a:defRPr sz="2068"/>
            </a:pPr>
            <a:r>
              <a:rPr dirty="0"/>
              <a:t>Mike K Smith (</a:t>
            </a:r>
            <a:r>
              <a:rPr dirty="0" smtClean="0"/>
              <a:t>Pfizer</a:t>
            </a:r>
            <a:r>
              <a:rPr lang="en-GB" smtClean="0"/>
              <a:t> R&amp;D UK Ltd.</a:t>
            </a:r>
            <a:r>
              <a:rPr smtClean="0"/>
              <a:t>)</a:t>
            </a:r>
            <a:endParaRPr lang="en-GB" dirty="0" smtClean="0"/>
          </a:p>
          <a:p>
            <a:pPr defTabSz="859536">
              <a:lnSpc>
                <a:spcPct val="80000"/>
              </a:lnSpc>
              <a:spcBef>
                <a:spcPts val="400"/>
              </a:spcBef>
              <a:defRPr sz="2068"/>
            </a:pPr>
            <a:r>
              <a:rPr lang="en-GB" dirty="0" smtClean="0"/>
              <a:t>@</a:t>
            </a:r>
            <a:r>
              <a:rPr lang="en-GB" dirty="0" err="1" smtClean="0"/>
              <a:t>MikeKSmith</a:t>
            </a:r>
            <a:endParaRPr lang="en-GB" dirty="0" smtClean="0"/>
          </a:p>
          <a:p>
            <a:pPr defTabSz="859536">
              <a:lnSpc>
                <a:spcPct val="80000"/>
              </a:lnSpc>
              <a:spcBef>
                <a:spcPts val="400"/>
              </a:spcBef>
              <a:defRPr sz="2068"/>
            </a:pPr>
            <a:endParaRPr dirty="0"/>
          </a:p>
          <a:p>
            <a:pPr defTabSz="859536">
              <a:lnSpc>
                <a:spcPct val="80000"/>
              </a:lnSpc>
              <a:spcBef>
                <a:spcPts val="400"/>
              </a:spcBef>
              <a:defRPr sz="2068"/>
            </a:pPr>
            <a:r>
              <a:rPr dirty="0"/>
              <a:t>RStudio::</a:t>
            </a:r>
            <a:r>
              <a:rPr dirty="0" err="1"/>
              <a:t>conf</a:t>
            </a:r>
            <a:r>
              <a:rPr dirty="0"/>
              <a:t>(2019)</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601391"/>
            <a:ext cx="8507288" cy="3627809"/>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LUNCH</a:t>
            </a:r>
          </a:p>
          <a:p>
            <a:pPr defTabSz="576072" hangingPunct="1">
              <a:defRPr sz="2772"/>
            </a:pPr>
            <a:endParaRPr lang="en-GB" sz="4000" dirty="0"/>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go to an (unrelated) meeting / teleconference call.</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6265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836712"/>
            <a:ext cx="8507288" cy="504056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Make better plots.</a:t>
            </a:r>
          </a:p>
          <a:p>
            <a:pPr defTabSz="576072" hangingPunct="1">
              <a:defRPr sz="2772"/>
            </a:pPr>
            <a:endParaRPr lang="en-GB" sz="4000" dirty="0" smtClean="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ollow an interesting link that </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Mara </a:t>
            </a:r>
            <a:r>
              <a:rPr lang="en-GB" sz="4000" i="1" dirty="0" err="1" smtClean="0">
                <a:solidFill>
                  <a:schemeClr val="bg1">
                    <a:lumMod val="65000"/>
                  </a:schemeClr>
                </a:solidFill>
                <a:latin typeface="Times New Roman" panose="02020603050405020304" pitchFamily="18" charset="0"/>
                <a:cs typeface="Times New Roman" panose="02020603050405020304" pitchFamily="18" charset="0"/>
              </a:rPr>
              <a:t>Averick</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 </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r>
              <a:rPr lang="en-GB" sz="4000" i="1" dirty="0" err="1">
                <a:solidFill>
                  <a:schemeClr val="bg1">
                    <a:lumMod val="65000"/>
                  </a:schemeClr>
                </a:solidFill>
                <a:latin typeface="Times New Roman" panose="02020603050405020304" pitchFamily="18" charset="0"/>
                <a:cs typeface="Times New Roman" panose="02020603050405020304" pitchFamily="18" charset="0"/>
              </a:rPr>
              <a:t>dataandme</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just posted on Twitter</a:t>
            </a:r>
          </a:p>
          <a:p>
            <a:pPr defTabSz="576072" hangingPunct="1">
              <a:defRPr sz="2772"/>
            </a:pPr>
            <a:endParaRPr lang="en-GB" sz="4000" dirty="0"/>
          </a:p>
          <a:p>
            <a:pPr defTabSz="576072" hangingPunct="1">
              <a:defRPr sz="2772"/>
            </a:pPr>
            <a:r>
              <a:rPr lang="en-GB" sz="4000" dirty="0" smtClean="0"/>
              <a:t>Fit </a:t>
            </a:r>
            <a:r>
              <a:rPr lang="en-GB" sz="4000" dirty="0"/>
              <a:t>preliminary model to data.</a:t>
            </a:r>
          </a:p>
          <a:p>
            <a:pPr defTabSz="576072" hangingPunct="1">
              <a:defRPr sz="2772"/>
            </a:pPr>
            <a:endParaRPr lang="en-GB" sz="4000" dirty="0" smtClean="0"/>
          </a:p>
          <a:p>
            <a:pPr defTabSz="576072" hangingPunct="1">
              <a:defRPr sz="2772"/>
            </a:pPr>
            <a:endParaRPr lang="en-GB" sz="4000" dirty="0"/>
          </a:p>
          <a:p>
            <a:pPr defTabSz="576072" hangingPunct="1">
              <a:defRPr sz="2772"/>
            </a:pPr>
            <a:endParaRPr lang="en-GB" sz="4000" dirty="0"/>
          </a:p>
        </p:txBody>
      </p:sp>
    </p:spTree>
    <p:extLst>
      <p:ext uri="{BB962C8B-B14F-4D97-AF65-F5344CB8AC3E}">
        <p14:creationId xmlns:p14="http://schemas.microsoft.com/office/powerpoint/2010/main" val="389455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404664"/>
            <a:ext cx="8507288" cy="568863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a:t>&lt;Next day</a:t>
            </a:r>
            <a:r>
              <a:rPr lang="en-GB" sz="4000" b="1" i="1" dirty="0" smtClean="0"/>
              <a:t>&gt;</a:t>
            </a:r>
          </a:p>
          <a:p>
            <a:pPr defTabSz="576072" hangingPunct="1">
              <a:defRPr sz="2772"/>
            </a:pPr>
            <a:endParaRPr lang="en-GB" sz="4000" b="1" i="1" dirty="0" smtClean="0"/>
          </a:p>
          <a:p>
            <a:pPr defTabSz="576072" hangingPunct="1">
              <a:defRPr sz="2772"/>
            </a:pPr>
            <a:r>
              <a:rPr lang="en-GB" sz="4000" dirty="0" smtClean="0"/>
              <a:t>Team find problem with data, </a:t>
            </a:r>
          </a:p>
          <a:p>
            <a:pPr defTabSz="576072" hangingPunct="1">
              <a:defRPr sz="2772"/>
            </a:pPr>
            <a:r>
              <a:rPr lang="en-GB" sz="4000" dirty="0" smtClean="0"/>
              <a:t>share new version of data.</a:t>
            </a:r>
          </a:p>
          <a:p>
            <a:pPr defTabSz="576072" hangingPunct="1">
              <a:defRPr sz="2772"/>
            </a:pPr>
            <a:endParaRPr lang="en-GB" sz="4000" dirty="0"/>
          </a:p>
          <a:p>
            <a:pPr defTabSz="576072" hangingPunct="1">
              <a:defRPr sz="2772"/>
            </a:pPr>
            <a:r>
              <a:rPr lang="en-GB" sz="4000" dirty="0" smtClean="0"/>
              <a:t>Change input data and redo analysis.</a:t>
            </a:r>
          </a:p>
          <a:p>
            <a:pPr defTabSz="576072" hangingPunct="1">
              <a:defRPr sz="2772"/>
            </a:pPr>
            <a:endParaRPr lang="en-GB" sz="4000" dirty="0" smtClean="0"/>
          </a:p>
          <a:p>
            <a:pPr defTabSz="576072" hangingPunct="1">
              <a:defRPr sz="2772"/>
            </a:pPr>
            <a:r>
              <a:rPr lang="en-GB" sz="4000" dirty="0"/>
              <a:t>Check new version against </a:t>
            </a:r>
            <a:endParaRPr lang="en-GB" sz="4000" dirty="0" smtClean="0"/>
          </a:p>
          <a:p>
            <a:pPr defTabSz="576072" hangingPunct="1">
              <a:defRPr sz="2772"/>
            </a:pPr>
            <a:r>
              <a:rPr lang="en-GB" sz="4000" dirty="0" smtClean="0"/>
              <a:t>previous </a:t>
            </a:r>
            <a:r>
              <a:rPr lang="en-GB" sz="4000" dirty="0"/>
              <a:t>version.</a:t>
            </a:r>
          </a:p>
          <a:p>
            <a:pPr defTabSz="576072" hangingPunct="1">
              <a:defRPr sz="2772"/>
            </a:pPr>
            <a:endParaRPr lang="en-GB" sz="4000" dirty="0" smtClean="0"/>
          </a:p>
        </p:txBody>
      </p:sp>
    </p:spTree>
    <p:extLst>
      <p:ext uri="{BB962C8B-B14F-4D97-AF65-F5344CB8AC3E}">
        <p14:creationId xmlns:p14="http://schemas.microsoft.com/office/powerpoint/2010/main" val="13737783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96752"/>
            <a:ext cx="8507288" cy="4392488"/>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Discuss findings with my boss.</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ile expenses.</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dirty="0"/>
          </a:p>
          <a:p>
            <a:pPr defTabSz="576072" hangingPunct="1">
              <a:defRPr sz="2772"/>
            </a:pPr>
            <a:r>
              <a:rPr lang="en-GB" sz="4000" dirty="0" smtClean="0"/>
              <a:t>Circulate report.</a:t>
            </a:r>
          </a:p>
          <a:p>
            <a:pPr defTabSz="576072" hangingPunct="1">
              <a:defRPr sz="2772"/>
            </a:pPr>
            <a:endParaRPr lang="en-GB" sz="4000" dirty="0"/>
          </a:p>
          <a:p>
            <a:pPr defTabSz="576072" hangingPunct="1">
              <a:defRPr sz="2772"/>
            </a:pPr>
            <a:r>
              <a:rPr lang="en-GB" sz="4000" b="1" dirty="0" smtClean="0"/>
              <a:t>DONE!!!</a:t>
            </a:r>
            <a:endParaRPr lang="en-GB" sz="4000" b="1" dirty="0"/>
          </a:p>
        </p:txBody>
      </p:sp>
    </p:spTree>
    <p:extLst>
      <p:ext uri="{BB962C8B-B14F-4D97-AF65-F5344CB8AC3E}">
        <p14:creationId xmlns:p14="http://schemas.microsoft.com/office/powerpoint/2010/main" val="19580458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716438"/>
            <a:ext cx="8507288" cy="3411785"/>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smtClean="0"/>
              <a:t>&lt; 6 months pass &gt;</a:t>
            </a:r>
          </a:p>
          <a:p>
            <a:pPr defTabSz="576072" hangingPunct="1">
              <a:defRPr sz="2772"/>
            </a:pPr>
            <a:endParaRPr lang="en-GB" sz="4000" dirty="0"/>
          </a:p>
          <a:p>
            <a:pPr defTabSz="576072" hangingPunct="1">
              <a:defRPr sz="2772"/>
            </a:pPr>
            <a:r>
              <a:rPr lang="en-GB" sz="4000" dirty="0" smtClean="0"/>
              <a:t>Review comments come back…</a:t>
            </a:r>
          </a:p>
          <a:p>
            <a:pPr defTabSz="576072" hangingPunct="1">
              <a:defRPr sz="2772"/>
            </a:pPr>
            <a:endParaRPr lang="en-GB" sz="4000" dirty="0"/>
          </a:p>
          <a:p>
            <a:pPr defTabSz="576072" hangingPunct="1">
              <a:defRPr sz="2772"/>
            </a:pPr>
            <a:r>
              <a:rPr lang="en-GB" sz="4000" dirty="0" smtClean="0"/>
              <a:t>Wait… </a:t>
            </a:r>
            <a:r>
              <a:rPr lang="en-GB" sz="4000" dirty="0" err="1" smtClean="0"/>
              <a:t>Erm</a:t>
            </a:r>
            <a:r>
              <a:rPr lang="en-GB" sz="4000" dirty="0" smtClean="0"/>
              <a:t>… </a:t>
            </a:r>
            <a:r>
              <a:rPr lang="en-GB" sz="4000" b="1" i="1" dirty="0" smtClean="0"/>
              <a:t>WHAT</a:t>
            </a:r>
            <a:r>
              <a:rPr lang="en-GB" sz="4000" dirty="0" smtClean="0"/>
              <a:t> was I thinking?</a:t>
            </a:r>
          </a:p>
        </p:txBody>
      </p:sp>
    </p:spTree>
    <p:extLst>
      <p:ext uri="{BB962C8B-B14F-4D97-AF65-F5344CB8AC3E}">
        <p14:creationId xmlns:p14="http://schemas.microsoft.com/office/powerpoint/2010/main" val="15380721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9"/>
            <a:ext cx="8507288" cy="279112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algn="l" defTabSz="576072" hangingPunct="1">
              <a:defRPr sz="2772"/>
            </a:pPr>
            <a:r>
              <a:rPr lang="en-GB" sz="4000" dirty="0" smtClean="0"/>
              <a:t>To the rescue…</a:t>
            </a:r>
          </a:p>
          <a:p>
            <a:pPr algn="l" defTabSz="576072" hangingPunct="1">
              <a:defRPr sz="2772"/>
            </a:pPr>
            <a:endParaRPr lang="en-GB" sz="4000" dirty="0"/>
          </a:p>
          <a:p>
            <a:pPr algn="l" defTabSz="576072" hangingPunct="1">
              <a:defRPr sz="2772"/>
            </a:pPr>
            <a:r>
              <a:rPr lang="en-GB" sz="4000" dirty="0" err="1" smtClean="0"/>
              <a:t>rmarkdown</a:t>
            </a:r>
            <a:r>
              <a:rPr lang="en-GB" sz="4000" dirty="0" smtClean="0"/>
              <a:t> &amp; notebooks</a:t>
            </a:r>
          </a:p>
        </p:txBody>
      </p:sp>
      <p:pic>
        <p:nvPicPr>
          <p:cNvPr id="2" name="Picture 1" title="rmarkdown hex sticker 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455" y="1484784"/>
            <a:ext cx="2399488" cy="2780928"/>
          </a:xfrm>
          <a:prstGeom prst="rect">
            <a:avLst/>
          </a:prstGeom>
        </p:spPr>
      </p:pic>
      <p:pic>
        <p:nvPicPr>
          <p:cNvPr id="3" name="Picture 2" title="knitr hex sticker ima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556" y="3552538"/>
            <a:ext cx="2399488" cy="2780928"/>
          </a:xfrm>
          <a:prstGeom prst="rect">
            <a:avLst/>
          </a:prstGeom>
        </p:spPr>
      </p:pic>
    </p:spTree>
    <p:extLst>
      <p:ext uri="{BB962C8B-B14F-4D97-AF65-F5344CB8AC3E}">
        <p14:creationId xmlns:p14="http://schemas.microsoft.com/office/powerpoint/2010/main" val="22536588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ho is your audience?"/>
          <p:cNvSpPr txBox="1">
            <a:spLocks noGrp="1"/>
          </p:cNvSpPr>
          <p:nvPr>
            <p:ph type="title"/>
          </p:nvPr>
        </p:nvSpPr>
        <p:spPr>
          <a:prstGeom prst="rect">
            <a:avLst/>
          </a:prstGeom>
        </p:spPr>
        <p:txBody>
          <a:bodyPr>
            <a:normAutofit/>
          </a:bodyPr>
          <a:lstStyle/>
          <a:p>
            <a:r>
              <a:rPr dirty="0"/>
              <a:t>Who is your </a:t>
            </a:r>
            <a:r>
              <a:rPr dirty="0" smtClean="0"/>
              <a:t>audience?</a:t>
            </a:r>
            <a:endParaRPr dirty="0"/>
          </a:p>
        </p:txBody>
      </p:sp>
      <p:sp>
        <p:nvSpPr>
          <p:cNvPr id="139" name="Present (distracted) me…"/>
          <p:cNvSpPr txBox="1">
            <a:spLocks noGrp="1"/>
          </p:cNvSpPr>
          <p:nvPr>
            <p:ph type="body" idx="1"/>
          </p:nvPr>
        </p:nvSpPr>
        <p:spPr>
          <a:prstGeom prst="rect">
            <a:avLst/>
          </a:prstGeom>
        </p:spPr>
        <p:txBody>
          <a:bodyPr/>
          <a:lstStyle/>
          <a:p>
            <a:r>
              <a:rPr dirty="0"/>
              <a:t>Present (distracted) </a:t>
            </a:r>
            <a:r>
              <a:rPr b="1" i="1" dirty="0"/>
              <a:t>me</a:t>
            </a:r>
          </a:p>
          <a:p>
            <a:endParaRPr dirty="0"/>
          </a:p>
          <a:p>
            <a:r>
              <a:rPr dirty="0"/>
              <a:t>Future </a:t>
            </a:r>
            <a:r>
              <a:rPr lang="en-GB" dirty="0" smtClean="0"/>
              <a:t>(6 months later) </a:t>
            </a:r>
            <a:r>
              <a:rPr b="1" i="1" dirty="0" smtClean="0"/>
              <a:t>me</a:t>
            </a:r>
            <a:endParaRPr b="1" i="1" dirty="0"/>
          </a:p>
          <a:p>
            <a:endParaRPr dirty="0"/>
          </a:p>
          <a:p>
            <a:r>
              <a:rPr dirty="0"/>
              <a:t>Quantitative colleagues / reviewers</a:t>
            </a:r>
          </a:p>
          <a:p>
            <a:endParaRPr dirty="0"/>
          </a:p>
          <a:p>
            <a:r>
              <a:rPr dirty="0"/>
              <a:t>Decision makers (may not be quantitative)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prstGeom prst="rect">
            <a:avLst/>
          </a:prstGeom>
        </p:spPr>
        <p:txBody>
          <a:bodyPr>
            <a:normAutofit fontScale="90000"/>
          </a:bodyPr>
          <a:lstStyle/>
          <a:p>
            <a:r>
              <a:rPr lang="en-GB" dirty="0" smtClean="0"/>
              <a:t>Notebooks / markdown </a:t>
            </a:r>
            <a:r>
              <a:rPr lang="en-GB" b="1" i="1" dirty="0" err="1" smtClean="0"/>
              <a:t>vs</a:t>
            </a:r>
            <a:r>
              <a:rPr lang="en-GB" dirty="0" smtClean="0"/>
              <a:t> scripts</a:t>
            </a:r>
            <a:br>
              <a:rPr lang="en-GB" dirty="0" smtClean="0"/>
            </a:br>
            <a:r>
              <a:rPr lang="en-GB" b="1" i="1" dirty="0" smtClean="0"/>
              <a:t>(for analysis)</a:t>
            </a:r>
            <a:endParaRPr b="1" i="1" dirty="0"/>
          </a:p>
        </p:txBody>
      </p:sp>
      <p:pic>
        <p:nvPicPr>
          <p:cNvPr id="6146" name="Picture 2" descr="Tweet saying &quot;My opinion: If you write more comments (explanation) than code, use rmarkdown. If you write more code than comments, then write more comments and use rmarkdown. Tweet mentions StatGarrett and has the hashtag earlconf for the EARL conference in London 2018." title="Tweet from MikeKSmith including Garrett Grolem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 y="2124808"/>
            <a:ext cx="8613787" cy="2341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61083" y="5805264"/>
            <a:ext cx="5944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BUT, see also: </a:t>
            </a:r>
            <a:r>
              <a:rPr lang="en-GB" dirty="0">
                <a:hlinkClick r:id="rId4"/>
              </a:rPr>
              <a:t>https://yihui.name/en/2018/09/notebook-war</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348880"/>
            <a:ext cx="8229600" cy="3777283"/>
          </a:xfrm>
        </p:spPr>
        <p:txBody>
          <a:bodyPr>
            <a:normAutofit/>
          </a:bodyPr>
          <a:lstStyle/>
          <a:p>
            <a:pPr marL="0" indent="0" algn="ctr">
              <a:buNone/>
            </a:pPr>
            <a:r>
              <a:rPr lang="en-GB" sz="3600" dirty="0"/>
              <a:t>I </a:t>
            </a:r>
            <a:r>
              <a:rPr lang="en-GB" sz="3600" b="1" i="1" dirty="0"/>
              <a:t>knew</a:t>
            </a:r>
            <a:r>
              <a:rPr lang="en-GB" sz="3600" dirty="0"/>
              <a:t> my manager / other </a:t>
            </a:r>
            <a:r>
              <a:rPr lang="en-GB" sz="3600" dirty="0" smtClean="0"/>
              <a:t>reviewers </a:t>
            </a:r>
            <a:r>
              <a:rPr lang="en-GB" sz="3600" dirty="0"/>
              <a:t>would ask for reports </a:t>
            </a:r>
            <a:br>
              <a:rPr lang="en-GB" sz="3600" dirty="0"/>
            </a:br>
            <a:r>
              <a:rPr lang="en-GB" sz="3600" dirty="0"/>
              <a:t>on </a:t>
            </a:r>
            <a:r>
              <a:rPr lang="en-GB" sz="3600" dirty="0" smtClean="0"/>
              <a:t>the </a:t>
            </a:r>
            <a:r>
              <a:rPr lang="en-GB" sz="3600" b="1" i="1" dirty="0" smtClean="0"/>
              <a:t>THREE</a:t>
            </a:r>
            <a:r>
              <a:rPr lang="en-GB" sz="3600" dirty="0" smtClean="0"/>
              <a:t> different endpoints</a:t>
            </a:r>
            <a:r>
              <a:rPr lang="en-GB" sz="3600" dirty="0"/>
              <a:t>.</a:t>
            </a:r>
          </a:p>
        </p:txBody>
      </p:sp>
      <p:sp>
        <p:nvSpPr>
          <p:cNvPr id="3" name="Title 1"/>
          <p:cNvSpPr txBox="1">
            <a:spLocks noGrp="1"/>
          </p:cNvSpPr>
          <p:nvPr>
            <p:ph type="title"/>
          </p:nvPr>
        </p:nvSpPr>
        <p:spPr>
          <a:xfrm>
            <a:off x="457200" y="274638"/>
            <a:ext cx="8229600" cy="1143001"/>
          </a:xfrm>
          <a:prstGeom prst="rect">
            <a:avLst/>
          </a:prstGeom>
        </p:spPr>
        <p:txBody>
          <a:bodyPr>
            <a:normAutofit/>
          </a:bodyPr>
          <a:lstStyle/>
          <a:p>
            <a:r>
              <a:rPr lang="en-GB" dirty="0" smtClean="0"/>
              <a:t>Also…</a:t>
            </a:r>
            <a:endParaRPr b="1" i="1"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Rule of three</a:t>
            </a:r>
          </a:p>
        </p:txBody>
      </p:sp>
      <p:sp>
        <p:nvSpPr>
          <p:cNvPr id="161" name="Content Placeholder 2"/>
          <p:cNvSpPr txBox="1">
            <a:spLocks noGrp="1"/>
          </p:cNvSpPr>
          <p:nvPr>
            <p:ph type="body" idx="1"/>
          </p:nvPr>
        </p:nvSpPr>
        <p:spPr>
          <a:xfrm>
            <a:off x="457200" y="1600200"/>
            <a:ext cx="8229600" cy="4525963"/>
          </a:xfrm>
          <a:prstGeom prst="rect">
            <a:avLst/>
          </a:prstGeom>
        </p:spPr>
        <p:txBody>
          <a:bodyPr/>
          <a:lstStyle/>
          <a:p>
            <a:r>
              <a:rPr dirty="0"/>
              <a:t>Copy &amp; paste code ≥3 times?</a:t>
            </a:r>
          </a:p>
          <a:p>
            <a:pPr marL="742950" lvl="1" indent="-285750">
              <a:spcBef>
                <a:spcPts val="600"/>
              </a:spcBef>
              <a:defRPr sz="2800"/>
            </a:pPr>
            <a:r>
              <a:rPr dirty="0"/>
              <a:t>Write and use a function</a:t>
            </a:r>
          </a:p>
          <a:p>
            <a:pPr marL="742950" lvl="1" indent="-285750">
              <a:spcBef>
                <a:spcPts val="600"/>
              </a:spcBef>
              <a:defRPr sz="2800"/>
            </a:pPr>
            <a:endParaRPr dirty="0"/>
          </a:p>
          <a:p>
            <a:r>
              <a:rPr dirty="0"/>
              <a:t>Perform analysis across ≥ 3 endpoints?</a:t>
            </a:r>
          </a:p>
          <a:p>
            <a:pPr marL="742950" lvl="1" indent="-285750">
              <a:spcBef>
                <a:spcPts val="600"/>
              </a:spcBef>
              <a:defRPr sz="2800"/>
            </a:pPr>
            <a:r>
              <a:rPr dirty="0"/>
              <a:t>Multiple </a:t>
            </a:r>
            <a:r>
              <a:rPr dirty="0" smtClean="0"/>
              <a:t>markdown </a:t>
            </a:r>
            <a:r>
              <a:rPr dirty="0"/>
              <a:t>reports?</a:t>
            </a:r>
          </a:p>
          <a:p>
            <a:pPr marL="742950" lvl="1" indent="-285750">
              <a:spcBef>
                <a:spcPts val="600"/>
              </a:spcBef>
              <a:defRPr sz="2800"/>
            </a:pPr>
            <a:r>
              <a:rPr b="1" i="1" dirty="0">
                <a:solidFill>
                  <a:srgbClr val="FF0000"/>
                </a:solidFill>
              </a:rPr>
              <a:t>NOPE</a:t>
            </a:r>
            <a:r>
              <a:rPr dirty="0">
                <a:solidFill>
                  <a:srgbClr val="FF0000"/>
                </a:solidFill>
              </a:rPr>
              <a:t>. </a:t>
            </a:r>
            <a:r>
              <a:rPr b="1" i="1" dirty="0" err="1"/>
              <a:t>Parameterised</a:t>
            </a:r>
            <a:r>
              <a:rPr dirty="0"/>
              <a:t> reports.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rPr dirty="0"/>
              <a:t>TL;DR </a:t>
            </a:r>
            <a:r>
              <a:rPr lang="en-GB" dirty="0" smtClean="0"/>
              <a:t>&amp;</a:t>
            </a:r>
            <a:r>
              <a:rPr dirty="0" smtClean="0"/>
              <a:t> </a:t>
            </a:r>
            <a:r>
              <a:rPr dirty="0"/>
              <a:t>Disclaimer</a:t>
            </a:r>
          </a:p>
        </p:txBody>
      </p:sp>
      <p:sp>
        <p:nvSpPr>
          <p:cNvPr id="116" name="Content Placeholder 2"/>
          <p:cNvSpPr txBox="1">
            <a:spLocks noGrp="1"/>
          </p:cNvSpPr>
          <p:nvPr>
            <p:ph type="body" idx="1"/>
          </p:nvPr>
        </p:nvSpPr>
        <p:spPr>
          <a:xfrm>
            <a:off x="457200" y="1600200"/>
            <a:ext cx="8229600" cy="4525963"/>
          </a:xfrm>
          <a:prstGeom prst="rect">
            <a:avLst/>
          </a:prstGeom>
        </p:spPr>
        <p:txBody>
          <a:bodyPr>
            <a:normAutofit lnSpcReduction="10000"/>
          </a:bodyPr>
          <a:lstStyle/>
          <a:p>
            <a:pPr>
              <a:spcBef>
                <a:spcPts val="600"/>
              </a:spcBef>
              <a:defRPr sz="2900"/>
            </a:pPr>
            <a:r>
              <a:rPr dirty="0"/>
              <a:t>I used </a:t>
            </a:r>
            <a:r>
              <a:rPr lang="en-GB" dirty="0" smtClean="0"/>
              <a:t>parameterised </a:t>
            </a:r>
            <a:r>
              <a:rPr dirty="0" err="1" smtClean="0"/>
              <a:t>rmarkdown</a:t>
            </a:r>
            <a:r>
              <a:rPr dirty="0" smtClean="0"/>
              <a:t> notebooks </a:t>
            </a:r>
            <a:r>
              <a:rPr dirty="0"/>
              <a:t>to write up </a:t>
            </a:r>
            <a:r>
              <a:rPr dirty="0" smtClean="0"/>
              <a:t>a</a:t>
            </a:r>
            <a:r>
              <a:rPr lang="en-GB" dirty="0" smtClean="0"/>
              <a:t>n exploratory </a:t>
            </a:r>
            <a:r>
              <a:rPr dirty="0" smtClean="0"/>
              <a:t>analysis </a:t>
            </a:r>
            <a:r>
              <a:rPr lang="en-GB" dirty="0" smtClean="0"/>
              <a:t>which I </a:t>
            </a:r>
            <a:r>
              <a:rPr dirty="0" smtClean="0"/>
              <a:t>share</a:t>
            </a:r>
            <a:r>
              <a:rPr lang="en-GB" dirty="0" smtClean="0"/>
              <a:t>d</a:t>
            </a:r>
            <a:r>
              <a:rPr dirty="0" smtClean="0"/>
              <a:t> </a:t>
            </a:r>
            <a:r>
              <a:rPr dirty="0"/>
              <a:t>with a drug development </a:t>
            </a:r>
            <a:r>
              <a:rPr dirty="0" smtClean="0"/>
              <a:t>team</a:t>
            </a:r>
            <a:r>
              <a:rPr lang="en-GB" dirty="0" smtClean="0"/>
              <a:t> consisting of quantitative and non-quantitative colleagues</a:t>
            </a:r>
            <a:r>
              <a:rPr lang="en-GB" dirty="0"/>
              <a:t>:</a:t>
            </a:r>
            <a:endParaRPr dirty="0"/>
          </a:p>
          <a:p>
            <a:pPr marL="742950" lvl="1" indent="-285750">
              <a:spcBef>
                <a:spcPts val="600"/>
              </a:spcBef>
              <a:defRPr sz="2500"/>
            </a:pPr>
            <a:r>
              <a:rPr dirty="0" smtClean="0"/>
              <a:t>Statistician</a:t>
            </a:r>
            <a:endParaRPr dirty="0"/>
          </a:p>
          <a:p>
            <a:pPr marL="742950" lvl="1" indent="-285750">
              <a:spcBef>
                <a:spcPts val="600"/>
              </a:spcBef>
              <a:defRPr sz="2500"/>
            </a:pPr>
            <a:r>
              <a:rPr dirty="0" smtClean="0"/>
              <a:t>Clinical Pharmacologist</a:t>
            </a:r>
            <a:r>
              <a:rPr lang="en-GB" dirty="0" smtClean="0"/>
              <a:t>s (including my manager)</a:t>
            </a:r>
            <a:endParaRPr dirty="0" smtClean="0"/>
          </a:p>
          <a:p>
            <a:pPr marL="742950" lvl="1" indent="-285750">
              <a:spcBef>
                <a:spcPts val="600"/>
              </a:spcBef>
              <a:defRPr sz="2500"/>
            </a:pPr>
            <a:r>
              <a:rPr dirty="0" smtClean="0"/>
              <a:t>Clinician</a:t>
            </a:r>
            <a:endParaRPr dirty="0"/>
          </a:p>
          <a:p>
            <a:pPr>
              <a:spcBef>
                <a:spcPts val="600"/>
              </a:spcBef>
              <a:defRPr sz="2900"/>
            </a:pPr>
            <a:endParaRPr lang="en-GB" dirty="0" smtClean="0"/>
          </a:p>
          <a:p>
            <a:pPr>
              <a:spcBef>
                <a:spcPts val="600"/>
              </a:spcBef>
              <a:defRPr sz="2900"/>
            </a:pPr>
            <a:r>
              <a:rPr dirty="0" smtClean="0"/>
              <a:t>The </a:t>
            </a:r>
            <a:r>
              <a:rPr dirty="0"/>
              <a:t>analysis presented here is </a:t>
            </a:r>
            <a:r>
              <a:rPr b="1" i="1" dirty="0">
                <a:solidFill>
                  <a:srgbClr val="FF0000"/>
                </a:solidFill>
              </a:rPr>
              <a:t>NOT</a:t>
            </a:r>
            <a:r>
              <a:rPr dirty="0">
                <a:solidFill>
                  <a:srgbClr val="FF0000"/>
                </a:solidFill>
              </a:rPr>
              <a:t> </a:t>
            </a:r>
            <a:r>
              <a:rPr dirty="0"/>
              <a:t>that analysis (for confidentiality) but it has similar attributes.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automation.png" descr="automation.png"/>
          <p:cNvPicPr>
            <a:picLocks noChangeAspect="1"/>
          </p:cNvPicPr>
          <p:nvPr/>
        </p:nvPicPr>
        <p:blipFill>
          <a:blip r:embed="rId3">
            <a:extLst/>
          </a:blip>
          <a:stretch>
            <a:fillRect/>
          </a:stretch>
        </p:blipFill>
        <p:spPr>
          <a:xfrm>
            <a:off x="2006600" y="620688"/>
            <a:ext cx="5130800" cy="5181600"/>
          </a:xfrm>
          <a:prstGeom prst="rect">
            <a:avLst/>
          </a:prstGeom>
          <a:ln w="12700">
            <a:miter lim="400000"/>
          </a:ln>
        </p:spPr>
      </p:pic>
      <p:sp>
        <p:nvSpPr>
          <p:cNvPr id="2" name="TextBox 1"/>
          <p:cNvSpPr txBox="1"/>
          <p:nvPr/>
        </p:nvSpPr>
        <p:spPr>
          <a:xfrm>
            <a:off x="4730333" y="5980639"/>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https://xkcd.com/1319</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The screen capture shows the YAML header of an rmarkdown report. A box highlights the params input which has a variable called endpoint which has the default value of HAMDTL17 but other choices includign HAMDTL17, HAMATOTL and PGIIMP. There is another variable called quantAudience which is boolean." title="Screengrab of YAML header showing parameters "/>
          <p:cNvPicPr>
            <a:picLocks noChangeAspect="1" noChangeArrowheads="1"/>
          </p:cNvPicPr>
          <p:nvPr/>
        </p:nvPicPr>
        <p:blipFill rotWithShape="1">
          <a:blip r:embed="rId3">
            <a:extLst>
              <a:ext uri="{28A0092B-C50C-407E-A947-70E740481C1C}">
                <a14:useLocalDpi xmlns:a14="http://schemas.microsoft.com/office/drawing/2010/main" val="0"/>
              </a:ext>
            </a:extLst>
          </a:blip>
          <a:srcRect b="18501"/>
          <a:stretch/>
        </p:blipFill>
        <p:spPr bwMode="auto">
          <a:xfrm>
            <a:off x="200560" y="1340768"/>
            <a:ext cx="8799408" cy="4225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249289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flipV="1">
            <a:off x="3203848" y="3212976"/>
            <a:ext cx="2326433" cy="28454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30281" y="2204864"/>
            <a:ext cx="2952328" cy="258532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a:p>
            <a:endParaRPr lang="en-GB" dirty="0" smtClean="0"/>
          </a:p>
          <a:p>
            <a:r>
              <a:rPr lang="en-GB" dirty="0" smtClean="0"/>
              <a:t>Note </a:t>
            </a:r>
            <a:r>
              <a:rPr lang="en-GB" dirty="0"/>
              <a:t>that endpoint has only three choices,</a:t>
            </a:r>
          </a:p>
          <a:p>
            <a:r>
              <a:rPr lang="en-GB" dirty="0"/>
              <a:t>and a default value (HAMDTL17)</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smtClean="0"/>
              <a:t>NB. A bit like Shiny inputs</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GB" dirty="0" smtClean="0"/>
              <a:t>YAML header parameters</a:t>
            </a:r>
            <a:endParaRPr lang="en-GB" dirty="0"/>
          </a:p>
        </p:txBody>
      </p:sp>
    </p:spTree>
    <p:extLst>
      <p:ext uri="{BB962C8B-B14F-4D97-AF65-F5344CB8AC3E}">
        <p14:creationId xmlns:p14="http://schemas.microsoft.com/office/powerpoint/2010/main" val="4116377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 with parameters</a:t>
            </a:r>
            <a:endParaRPr lang="en-GB" dirty="0"/>
          </a:p>
        </p:txBody>
      </p:sp>
      <p:pic>
        <p:nvPicPr>
          <p:cNvPr id="4" name="Picture 3" descr="The screengrab shows the dialogue box that opens when the user selects to knit the document. There is an option highlighted saying knit with parameters." title="Screengrab of knitting the rmarkdown report with parameters"/>
          <p:cNvPicPr>
            <a:picLocks noChangeAspect="1"/>
          </p:cNvPicPr>
          <p:nvPr/>
        </p:nvPicPr>
        <p:blipFill rotWithShape="1">
          <a:blip r:embed="rId3">
            <a:extLst>
              <a:ext uri="{28A0092B-C50C-407E-A947-70E740481C1C}">
                <a14:useLocalDpi xmlns:a14="http://schemas.microsoft.com/office/drawing/2010/main" val="0"/>
              </a:ext>
            </a:extLst>
          </a:blip>
          <a:srcRect r="44002" b="61117"/>
          <a:stretch/>
        </p:blipFill>
        <p:spPr>
          <a:xfrm>
            <a:off x="389423" y="1268760"/>
            <a:ext cx="8359041" cy="4724407"/>
          </a:xfrm>
          <a:prstGeom prst="rect">
            <a:avLst/>
          </a:prstGeom>
        </p:spPr>
      </p:pic>
    </p:spTree>
    <p:extLst>
      <p:ext uri="{BB962C8B-B14F-4D97-AF65-F5344CB8AC3E}">
        <p14:creationId xmlns:p14="http://schemas.microsoft.com/office/powerpoint/2010/main" val="38142239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 with parameters</a:t>
            </a:r>
          </a:p>
        </p:txBody>
      </p:sp>
      <p:pic>
        <p:nvPicPr>
          <p:cNvPr id="5" name="Picture 4" descr="The screengrab shows the knit with parameters selection box which has three radio buttons, one for each endpoint choice and a check box for the quantAudience parameter" title="Screengrab showing parameter options"/>
          <p:cNvPicPr>
            <a:picLocks noChangeAspect="1"/>
          </p:cNvPicPr>
          <p:nvPr/>
        </p:nvPicPr>
        <p:blipFill rotWithShape="1">
          <a:blip r:embed="rId3">
            <a:extLst>
              <a:ext uri="{28A0092B-C50C-407E-A947-70E740481C1C}">
                <a14:useLocalDpi xmlns:a14="http://schemas.microsoft.com/office/drawing/2010/main" val="0"/>
              </a:ext>
            </a:extLst>
          </a:blip>
          <a:srcRect r="44082" b="36329"/>
          <a:stretch/>
        </p:blipFill>
        <p:spPr>
          <a:xfrm>
            <a:off x="1580794" y="1196752"/>
            <a:ext cx="5976664" cy="5539148"/>
          </a:xfrm>
          <a:prstGeom prst="rect">
            <a:avLst/>
          </a:prstGeom>
        </p:spPr>
      </p:pic>
    </p:spTree>
    <p:extLst>
      <p:ext uri="{BB962C8B-B14F-4D97-AF65-F5344CB8AC3E}">
        <p14:creationId xmlns:p14="http://schemas.microsoft.com/office/powerpoint/2010/main" val="40203483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e screengrab shows how the parameter endpoint HAMDTL17 has been used in textual elements throughout the report. Appearances in text, graph titles and axes labels are highlighted." title="Screengrab of rendered HTML 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7728"/>
            <a:ext cx="6302760" cy="6182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43808" y="1245315"/>
            <a:ext cx="504056" cy="14401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6" name="Straight Arrow Connector 5"/>
          <p:cNvCxnSpPr>
            <a:stCxn id="7" idx="1"/>
            <a:endCxn id="4" idx="3"/>
          </p:cNvCxnSpPr>
          <p:nvPr/>
        </p:nvCxnSpPr>
        <p:spPr>
          <a:xfrm flipH="1" flipV="1">
            <a:off x="3347864" y="1317323"/>
            <a:ext cx="3312368" cy="242380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6660232" y="3140968"/>
            <a:ext cx="244827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Using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params$endpoint</a:t>
            </a:r>
            <a:endParaRPr kumimoji="0" lang="en-GB" sz="18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a:cs typeface="Courier New" panose="02070309020205020404" pitchFamily="49" charset="0"/>
              </a:rPr>
              <a:t>i</a:t>
            </a:r>
            <a:r>
              <a:rPr lang="en-GB" dirty="0" smtClean="0">
                <a:cs typeface="Courier New" panose="02070309020205020404" pitchFamily="49" charset="0"/>
              </a:rPr>
              <a:t>n markdown text, plot code</a:t>
            </a:r>
            <a:endParaRPr kumimoji="0" lang="en-GB" sz="1800" i="0" u="none" strike="noStrike" cap="none" spc="0" normalizeH="0" baseline="0" dirty="0">
              <a:ln>
                <a:noFill/>
              </a:ln>
              <a:solidFill>
                <a:srgbClr val="000000"/>
              </a:solidFill>
              <a:effectLst/>
              <a:uFillTx/>
              <a:cs typeface="Courier New" panose="02070309020205020404" pitchFamily="49" charset="0"/>
              <a:sym typeface="Calibri"/>
            </a:endParaRPr>
          </a:p>
        </p:txBody>
      </p:sp>
      <p:sp>
        <p:nvSpPr>
          <p:cNvPr id="8" name="Rectangle 7"/>
          <p:cNvSpPr/>
          <p:nvPr/>
        </p:nvSpPr>
        <p:spPr>
          <a:xfrm>
            <a:off x="1979712" y="3645024"/>
            <a:ext cx="792088" cy="23946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9" name="Straight Arrow Connector 8"/>
          <p:cNvCxnSpPr>
            <a:stCxn id="7" idx="1"/>
            <a:endCxn id="8" idx="3"/>
          </p:cNvCxnSpPr>
          <p:nvPr/>
        </p:nvCxnSpPr>
        <p:spPr>
          <a:xfrm flipH="1">
            <a:off x="2771800" y="3741132"/>
            <a:ext cx="3888432" cy="2362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Rectangle 11"/>
          <p:cNvSpPr/>
          <p:nvPr/>
        </p:nvSpPr>
        <p:spPr>
          <a:xfrm>
            <a:off x="1794948" y="4557683"/>
            <a:ext cx="216024"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5" name="Straight Arrow Connector 14"/>
          <p:cNvCxnSpPr>
            <a:stCxn id="7" idx="1"/>
            <a:endCxn id="12" idx="3"/>
          </p:cNvCxnSpPr>
          <p:nvPr/>
        </p:nvCxnSpPr>
        <p:spPr>
          <a:xfrm flipH="1">
            <a:off x="2010972" y="3741132"/>
            <a:ext cx="4649260" cy="114058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p:cNvSpPr txBox="1"/>
          <p:nvPr/>
        </p:nvSpPr>
        <p:spPr>
          <a:xfrm>
            <a:off x="6364385" y="332656"/>
            <a:ext cx="280781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dirty="0" smtClean="0">
                <a:solidFill>
                  <a:schemeClr val="tx1"/>
                </a:solidFill>
                <a:latin typeface="Courier New" panose="02070309020205020404" pitchFamily="49" charset="0"/>
                <a:cs typeface="Courier New" panose="02070309020205020404" pitchFamily="49" charset="0"/>
              </a:rPr>
              <a:t>FALSE</a:t>
            </a:r>
            <a:endParaRPr kumimoji="0" lang="en-GB" sz="1600" b="1" u="none" strike="noStrike" cap="none" spc="0" normalizeH="0" baseline="0" dirty="0">
              <a:ln>
                <a:noFill/>
              </a:ln>
              <a:solidFill>
                <a:schemeClr val="tx1"/>
              </a:solidFill>
              <a:effectLst/>
              <a:uFillTx/>
              <a:latin typeface="Courier New" panose="02070309020205020404" pitchFamily="49" charset="0"/>
              <a:cs typeface="Courier New" panose="02070309020205020404" pitchFamily="49" charset="0"/>
              <a:sym typeface="Calibri"/>
            </a:endParaRPr>
          </a:p>
        </p:txBody>
      </p:sp>
    </p:spTree>
    <p:extLst>
      <p:ext uri="{BB962C8B-B14F-4D97-AF65-F5344CB8AC3E}">
        <p14:creationId xmlns:p14="http://schemas.microsoft.com/office/powerpoint/2010/main" val="22256724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e screengrab shows markdown code and a knitr chunk showing how parameters can be used within code. An statement is highlighted showing an if statement which computes using the boolean quantAudience parameter to control knitr chunk options, turning off the option to show code if the quantAudience parameter is FALSE." title="Screengrab of knitr code showing use of parameters in chunks"/>
          <p:cNvGrpSpPr/>
          <p:nvPr/>
        </p:nvGrpSpPr>
        <p:grpSpPr>
          <a:xfrm>
            <a:off x="172296" y="620688"/>
            <a:ext cx="8799408" cy="5184576"/>
            <a:chOff x="172296" y="260648"/>
            <a:chExt cx="8799408" cy="518457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96" y="260648"/>
              <a:ext cx="879940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27584" y="4581128"/>
              <a:ext cx="7776864" cy="72008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9" name="TextBox 8"/>
            <p:cNvSpPr txBox="1"/>
            <p:nvPr/>
          </p:nvSpPr>
          <p:spPr>
            <a:xfrm>
              <a:off x="3696442" y="3862791"/>
              <a:ext cx="50520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err="1" smtClean="0"/>
                <a:t>Knitr</a:t>
              </a:r>
              <a:r>
                <a:rPr lang="en-GB" dirty="0" smtClean="0"/>
                <a:t> options:</a:t>
              </a:r>
            </a:p>
            <a:p>
              <a:r>
                <a:rPr lang="en-GB" dirty="0" smtClean="0"/>
                <a:t>Show code in output </a:t>
              </a:r>
              <a:r>
                <a:rPr lang="en-GB" b="1" i="1" dirty="0" smtClean="0">
                  <a:solidFill>
                    <a:srgbClr val="FF0000"/>
                  </a:solidFill>
                </a:rPr>
                <a:t>ONLY IF</a:t>
              </a:r>
              <a:r>
                <a:rPr lang="en-GB" dirty="0" smtClean="0"/>
                <a:t> quantitative audience,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a:stCxn id="9" idx="1"/>
            </p:cNvCxnSpPr>
            <p:nvPr/>
          </p:nvCxnSpPr>
          <p:spPr>
            <a:xfrm flipH="1">
              <a:off x="2051720" y="4185956"/>
              <a:ext cx="1644722" cy="755212"/>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00543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descr="The screengrab shows using the dplyr rename_all function replacing the endpoint parameter name with the text &quot;outcome&quot;. " title="Screengrab showing renaming data variables using endpoint parameter"/>
          <p:cNvGrpSpPr/>
          <p:nvPr/>
        </p:nvGrpSpPr>
        <p:grpSpPr>
          <a:xfrm>
            <a:off x="283072" y="332656"/>
            <a:ext cx="8560845" cy="2160240"/>
            <a:chOff x="283072" y="332656"/>
            <a:chExt cx="8560845" cy="216024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360"/>
            <a:stretch/>
          </p:blipFill>
          <p:spPr bwMode="auto">
            <a:xfrm>
              <a:off x="283072" y="708042"/>
              <a:ext cx="8560845" cy="17848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3072" y="332656"/>
              <a:ext cx="61645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Rename endpoint variable(s) to “outcome” (simplifies later code)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26" name="Group 25" descr="The screengrab shows using the quantAudience boolean parameter with the knitr chunk option eval. " title="Screengrab showing use of the quantAudience parameter in chunk options"/>
          <p:cNvGrpSpPr/>
          <p:nvPr/>
        </p:nvGrpSpPr>
        <p:grpSpPr>
          <a:xfrm>
            <a:off x="283072" y="2968096"/>
            <a:ext cx="8594381" cy="1180984"/>
            <a:chOff x="283072" y="2785065"/>
            <a:chExt cx="8594381" cy="1180984"/>
          </a:xfrm>
        </p:grpSpPr>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801" b="22716"/>
            <a:stretch/>
          </p:blipFill>
          <p:spPr bwMode="auto">
            <a:xfrm>
              <a:off x="316608" y="3154395"/>
              <a:ext cx="8560845" cy="811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83072" y="2785065"/>
              <a:ext cx="5936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u="none" strike="noStrike" cap="none" spc="0" normalizeH="0" baseline="0" dirty="0" smtClean="0">
                  <a:ln>
                    <a:noFill/>
                  </a:ln>
                  <a:solidFill>
                    <a:schemeClr val="tx1"/>
                  </a:solidFill>
                  <a:effectLst/>
                  <a:uFillTx/>
                  <a:latin typeface="+mn-lt"/>
                  <a:ea typeface="+mn-ea"/>
                  <a:cs typeface="+mn-cs"/>
                  <a:sym typeface="Calibri"/>
                </a:rPr>
                <a:t>Run this code</a:t>
              </a:r>
              <a:r>
                <a:rPr kumimoji="0" lang="en-GB" sz="1800" b="1" i="1" u="none" strike="noStrike" cap="none" spc="0" normalizeH="0" baseline="0" dirty="0" smtClean="0">
                  <a:ln>
                    <a:noFill/>
                  </a:ln>
                  <a:solidFill>
                    <a:schemeClr val="tx1"/>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endParaRPr kumimoji="0" lang="en-GB" sz="18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
          <p:nvSpPr>
            <p:cNvPr id="16" name="Rectangle 15"/>
            <p:cNvSpPr/>
            <p:nvPr/>
          </p:nvSpPr>
          <p:spPr>
            <a:xfrm>
              <a:off x="2015715" y="3212976"/>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 name="Group 20" descr="The screengrab shows using knitr chunk options eval with a child documents. eval is set to the boolean parameter quantAudience and a child document is set to &quot;DataManipulation_text.Rmd&quot;" title="Screengrab showing how child documents are included"/>
          <p:cNvGrpSpPr/>
          <p:nvPr/>
        </p:nvGrpSpPr>
        <p:grpSpPr>
          <a:xfrm>
            <a:off x="255572" y="4606669"/>
            <a:ext cx="8588345" cy="1270603"/>
            <a:chOff x="255572" y="4134408"/>
            <a:chExt cx="8588345" cy="127060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901"/>
            <a:stretch/>
          </p:blipFill>
          <p:spPr bwMode="auto">
            <a:xfrm>
              <a:off x="283072" y="4606599"/>
              <a:ext cx="8560845" cy="79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55572" y="4134408"/>
              <a:ext cx="85608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solidFill>
                    <a:schemeClr val="tx1"/>
                  </a:solidFill>
                </a:rPr>
                <a:t>Run</a:t>
              </a:r>
              <a:r>
                <a:rPr lang="en-GB" b="1" i="1" dirty="0">
                  <a:solidFill>
                    <a:schemeClr val="tx1"/>
                  </a:solidFill>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lang="en-GB" dirty="0" smtClean="0">
                  <a:solidFill>
                    <a:schemeClr val="tx1"/>
                  </a:solidFill>
                </a:rPr>
                <a:t>to</a:t>
              </a:r>
              <a:r>
                <a:rPr lang="en-GB" dirty="0" smtClean="0">
                  <a:solidFill>
                    <a:srgbClr val="FF0000"/>
                  </a:solidFill>
                </a:rPr>
                <a:t> </a:t>
              </a:r>
              <a:r>
                <a:rPr lang="en-GB" dirty="0" smtClean="0"/>
                <a:t>pull in text </a:t>
              </a:r>
              <a:r>
                <a:rPr lang="en-GB" b="1" i="1" dirty="0" smtClean="0">
                  <a:solidFill>
                    <a:srgbClr val="FF0000"/>
                  </a:solidFill>
                </a:rPr>
                <a:t>from child document</a:t>
              </a:r>
              <a:endParaRPr kumimoji="0" lang="en-GB" sz="1800" b="1" i="1" u="none" strike="noStrike" cap="none" spc="0" normalizeH="0" baseline="0" dirty="0">
                <a:ln>
                  <a:noFill/>
                </a:ln>
                <a:solidFill>
                  <a:srgbClr val="FF0000"/>
                </a:solidFill>
                <a:effectLst/>
                <a:uFillTx/>
                <a:sym typeface="Calibri"/>
              </a:endParaRPr>
            </a:p>
          </p:txBody>
        </p:sp>
        <p:sp>
          <p:nvSpPr>
            <p:cNvPr id="22" name="Rectangle 21"/>
            <p:cNvSpPr/>
            <p:nvPr/>
          </p:nvSpPr>
          <p:spPr>
            <a:xfrm>
              <a:off x="3305630" y="4737203"/>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23" name="Rectangle 22"/>
            <p:cNvSpPr/>
            <p:nvPr/>
          </p:nvSpPr>
          <p:spPr>
            <a:xfrm>
              <a:off x="395534" y="4900955"/>
              <a:ext cx="3240361"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sp>
        <p:nvSpPr>
          <p:cNvPr id="2" name="Rectangle 1"/>
          <p:cNvSpPr/>
          <p:nvPr/>
        </p:nvSpPr>
        <p:spPr>
          <a:xfrm>
            <a:off x="539552" y="1412776"/>
            <a:ext cx="6984776"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788815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34329"/>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descr="The Screengrab shows a rendered HTML report for a quantitative audience showing that code is visible, a dataset is shown and child document text is included." title="Screengrab showing quantAudience rendered 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stCxn id="6" idx="1"/>
          </p:cNvCxnSpPr>
          <p:nvPr/>
        </p:nvCxnSpPr>
        <p:spPr>
          <a:xfrm flipH="1" flipV="1">
            <a:off x="5580113" y="2420889"/>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7236031" y="2239914"/>
            <a:ext cx="1248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Code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 name="Straight Arrow Connector 9"/>
          <p:cNvCxnSpPr>
            <a:stCxn id="11" idx="1"/>
          </p:cNvCxnSpPr>
          <p:nvPr/>
        </p:nvCxnSpPr>
        <p:spPr>
          <a:xfrm flipH="1" flipV="1">
            <a:off x="5624860" y="42210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7280778" y="4040113"/>
            <a:ext cx="12064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Data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a:stCxn id="13" idx="1"/>
          </p:cNvCxnSpPr>
          <p:nvPr/>
        </p:nvCxnSpPr>
        <p:spPr>
          <a:xfrm flipH="1" flipV="1">
            <a:off x="5595870" y="60212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251788" y="5840313"/>
            <a:ext cx="1381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Child doc text</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a:stCxn id="15" idx="1"/>
          </p:cNvCxnSpPr>
          <p:nvPr/>
        </p:nvCxnSpPr>
        <p:spPr>
          <a:xfrm flipH="1" flipV="1">
            <a:off x="5580112" y="3033911"/>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p:cNvSpPr txBox="1"/>
          <p:nvPr/>
        </p:nvSpPr>
        <p:spPr>
          <a:xfrm>
            <a:off x="7236030" y="2852936"/>
            <a:ext cx="10621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Chunk run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367838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65757"/>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descr="The screengrab shows the rendered report in RStudio Connect. There is a highlighted sliding box called &quot;Input&quot; where users input parameters. There is also a highlighted drop-down box at the top marked &quot;HAMDTL17 quantitative audience&quot; where pre-rendered and saved reports are easily accessible." title="Screengrab of RStudio Connect presentation of rendered 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2580268" y="637016"/>
            <a:ext cx="4007956" cy="3080016"/>
            <a:chOff x="2580268" y="637016"/>
            <a:chExt cx="4007956" cy="3080016"/>
          </a:xfrm>
        </p:grpSpPr>
        <p:sp>
          <p:nvSpPr>
            <p:cNvPr id="16" name="Rectangle 15"/>
            <p:cNvSpPr/>
            <p:nvPr/>
          </p:nvSpPr>
          <p:spPr>
            <a:xfrm>
              <a:off x="2580268" y="637016"/>
              <a:ext cx="1810428" cy="28803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8" name="Straight Arrow Connector 17"/>
            <p:cNvCxnSpPr>
              <a:endCxn id="16" idx="3"/>
            </p:cNvCxnSpPr>
            <p:nvPr/>
          </p:nvCxnSpPr>
          <p:spPr>
            <a:xfrm flipH="1" flipV="1">
              <a:off x="4390696" y="781032"/>
              <a:ext cx="2197528" cy="293600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7" name="TextBox 6"/>
          <p:cNvSpPr txBox="1"/>
          <p:nvPr/>
        </p:nvSpPr>
        <p:spPr>
          <a:xfrm>
            <a:off x="6588224" y="1484784"/>
            <a:ext cx="244827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1" u="none" strike="noStrike" cap="none" spc="0" normalizeH="0" baseline="0" dirty="0" smtClean="0">
                <a:ln>
                  <a:noFill/>
                </a:ln>
                <a:solidFill>
                  <a:srgbClr val="000000"/>
                </a:solidFill>
                <a:effectLst/>
                <a:uFillTx/>
                <a:latin typeface="+mn-lt"/>
                <a:ea typeface="+mn-ea"/>
                <a:cs typeface="+mn-cs"/>
                <a:sym typeface="Calibri"/>
              </a:rPr>
              <a:t>RStudio Connect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allows</a:t>
            </a:r>
            <a:r>
              <a:rPr kumimoji="0" lang="en-GB" sz="1800" b="0" i="0" u="none" strike="noStrike" cap="none" spc="0" normalizeH="0" dirty="0" smtClean="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GB" dirty="0" smtClean="0"/>
              <a:t>y</a:t>
            </a:r>
            <a:r>
              <a:rPr lang="en-GB" baseline="0" dirty="0" smtClean="0"/>
              <a:t>ou</a:t>
            </a:r>
            <a:r>
              <a:rPr lang="en-GB" dirty="0" smtClean="0"/>
              <a:t> (or visitor to your</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kumimoji="0" lang="en-GB" sz="1800" b="0" i="0" u="none" strike="noStrike" cap="none" spc="0" normalizeH="0" baseline="0" dirty="0" smtClean="0">
                <a:ln>
                  <a:noFill/>
                </a:ln>
                <a:solidFill>
                  <a:srgbClr val="000000"/>
                </a:solidFill>
                <a:effectLst/>
                <a:uFillTx/>
                <a:latin typeface="+mn-lt"/>
                <a:ea typeface="+mn-ea"/>
                <a:cs typeface="+mn-cs"/>
                <a:sym typeface="Calibri"/>
              </a:rPr>
              <a:t>age) to specify parameters and render a parameterised report </a:t>
            </a:r>
            <a:r>
              <a:rPr lang="en-GB" dirty="0" smtClean="0"/>
              <a:t>and then to save that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report</a:t>
            </a:r>
            <a:r>
              <a:rPr kumimoji="0" lang="en-GB" sz="1800" b="0" i="0" u="none" strike="noStrike" cap="none" spc="0" normalizeH="0" dirty="0" smtClean="0">
                <a:ln>
                  <a:noFill/>
                </a:ln>
                <a:solidFill>
                  <a:srgbClr val="000000"/>
                </a:solidFill>
                <a:effectLst/>
                <a:uFillTx/>
                <a:latin typeface="+mn-lt"/>
                <a:ea typeface="+mn-ea"/>
                <a:cs typeface="+mn-cs"/>
                <a:sym typeface="Calibri"/>
              </a:rPr>
              <a:t> as a named item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You can</a:t>
            </a:r>
            <a:r>
              <a:rPr kumimoji="0" lang="en-GB" sz="1800" b="0" i="0" u="none" strike="noStrike" cap="none" spc="0" normalizeH="0" dirty="0" smtClean="0">
                <a:ln>
                  <a:noFill/>
                </a:ln>
                <a:solidFill>
                  <a:srgbClr val="000000"/>
                </a:solidFill>
                <a:effectLst/>
                <a:uFillTx/>
                <a:latin typeface="+mn-lt"/>
                <a:ea typeface="+mn-ea"/>
                <a:cs typeface="+mn-cs"/>
                <a:sym typeface="Calibri"/>
              </a:rPr>
              <a:t> then have</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lang="en-GB" baseline="0" dirty="0" smtClean="0"/>
              <a:t>re-rendered reports for</a:t>
            </a:r>
          </a:p>
          <a:p>
            <a:pPr marL="0" marR="0" indent="0" algn="l" defTabSz="914400" rtl="0" fontAlgn="auto" latinLnBrk="0" hangingPunct="0">
              <a:lnSpc>
                <a:spcPct val="100000"/>
              </a:lnSpc>
              <a:spcBef>
                <a:spcPts val="0"/>
              </a:spcBef>
              <a:spcAft>
                <a:spcPts val="0"/>
              </a:spcAft>
              <a:buClrTx/>
              <a:buSzTx/>
              <a:buFontTx/>
              <a:buNone/>
              <a:tabLst/>
            </a:pPr>
            <a:r>
              <a:rPr lang="en-GB" dirty="0"/>
              <a:t>v</a:t>
            </a:r>
            <a:r>
              <a:rPr kumimoji="0" lang="en-GB" sz="1800" b="0" i="0" u="none" strike="noStrike" cap="none" spc="0" normalizeH="0" dirty="0" smtClean="0">
                <a:ln>
                  <a:noFill/>
                </a:ln>
                <a:solidFill>
                  <a:srgbClr val="000000"/>
                </a:solidFill>
                <a:effectLst/>
                <a:uFillTx/>
                <a:latin typeface="+mn-lt"/>
                <a:ea typeface="+mn-ea"/>
                <a:cs typeface="+mn-cs"/>
                <a:sym typeface="Calibri"/>
              </a:rPr>
              <a:t>arious audiences ready</a:t>
            </a:r>
          </a:p>
          <a:p>
            <a:pPr marL="0" marR="0" indent="0" algn="l" defTabSz="914400" rtl="0" fontAlgn="auto" latinLnBrk="0" hangingPunct="0">
              <a:lnSpc>
                <a:spcPct val="100000"/>
              </a:lnSpc>
              <a:spcBef>
                <a:spcPts val="0"/>
              </a:spcBef>
              <a:spcAft>
                <a:spcPts val="0"/>
              </a:spcAft>
              <a:buClrTx/>
              <a:buSzTx/>
              <a:buFontTx/>
              <a:buNone/>
              <a:tabLst/>
            </a:pPr>
            <a:r>
              <a:rPr lang="en-GB" dirty="0"/>
              <a:t>t</a:t>
            </a:r>
            <a:r>
              <a:rPr lang="en-GB" baseline="0" dirty="0" smtClean="0"/>
              <a:t>o go…</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Straight Arrow Connector 7"/>
          <p:cNvCxnSpPr>
            <a:endCxn id="9" idx="3"/>
          </p:cNvCxnSpPr>
          <p:nvPr/>
        </p:nvCxnSpPr>
        <p:spPr>
          <a:xfrm flipH="1">
            <a:off x="323528" y="2420888"/>
            <a:ext cx="6264696" cy="972108"/>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0" y="3140968"/>
            <a:ext cx="323528" cy="5040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11466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re parameterisation"/>
          <p:cNvSpPr txBox="1">
            <a:spLocks noGrp="1"/>
          </p:cNvSpPr>
          <p:nvPr>
            <p:ph type="title"/>
          </p:nvPr>
        </p:nvSpPr>
        <p:spPr>
          <a:prstGeom prst="rect">
            <a:avLst/>
          </a:prstGeom>
        </p:spPr>
        <p:txBody>
          <a:bodyPr/>
          <a:lstStyle/>
          <a:p>
            <a:r>
              <a:t>More parameterisation</a:t>
            </a:r>
          </a:p>
        </p:txBody>
      </p:sp>
      <p:sp>
        <p:nvSpPr>
          <p:cNvPr id="166" name="Question: how to show data source etc. for quantitative folks, results only for decision makers?…"/>
          <p:cNvSpPr txBox="1">
            <a:spLocks noGrp="1"/>
          </p:cNvSpPr>
          <p:nvPr>
            <p:ph type="body" idx="1"/>
          </p:nvPr>
        </p:nvSpPr>
        <p:spPr>
          <a:prstGeom prst="rect">
            <a:avLst/>
          </a:prstGeom>
        </p:spPr>
        <p:txBody>
          <a:bodyPr>
            <a:normAutofit fontScale="92500" lnSpcReduction="20000"/>
          </a:bodyPr>
          <a:lstStyle/>
          <a:p>
            <a:pPr marL="264032" indent="-264032" defTabSz="704087">
              <a:spcBef>
                <a:spcPts val="500"/>
              </a:spcBef>
              <a:defRPr sz="2464"/>
            </a:pPr>
            <a:r>
              <a:rPr lang="en-GB" dirty="0" smtClean="0"/>
              <a:t>Question: Can I pass in parameters from the render command?</a:t>
            </a:r>
          </a:p>
          <a:p>
            <a:pPr marL="704903" lvl="1" indent="-264032" defTabSz="704087">
              <a:spcBef>
                <a:spcPts val="500"/>
              </a:spcBef>
              <a:defRPr sz="2464"/>
            </a:pPr>
            <a:r>
              <a:rPr lang="en-GB" dirty="0" smtClean="0"/>
              <a:t>You </a:t>
            </a:r>
            <a:r>
              <a:rPr lang="en-GB" dirty="0" err="1" smtClean="0"/>
              <a:t>betcha</a:t>
            </a:r>
            <a:r>
              <a:rPr lang="en-GB" dirty="0" smtClean="0"/>
              <a:t>! </a:t>
            </a:r>
            <a:r>
              <a:rPr lang="en-GB" b="1" dirty="0" smtClean="0">
                <a:latin typeface="Courier New" panose="02070309020205020404" pitchFamily="49" charset="0"/>
                <a:cs typeface="Courier New" panose="02070309020205020404" pitchFamily="49" charset="0"/>
              </a:rPr>
              <a:t>render(… , </a:t>
            </a:r>
            <a:r>
              <a:rPr lang="en-GB" b="1" dirty="0" err="1" smtClean="0">
                <a:latin typeface="Courier New" panose="02070309020205020404" pitchFamily="49" charset="0"/>
                <a:cs typeface="Courier New" panose="02070309020205020404" pitchFamily="49" charset="0"/>
              </a:rPr>
              <a:t>params</a:t>
            </a:r>
            <a:r>
              <a:rPr lang="en-GB" b="1" dirty="0" smtClean="0">
                <a:latin typeface="Courier New" panose="02070309020205020404" pitchFamily="49" charset="0"/>
                <a:cs typeface="Courier New" panose="02070309020205020404" pitchFamily="49" charset="0"/>
              </a:rPr>
              <a:t>=list( …  ) )</a:t>
            </a:r>
          </a:p>
          <a:p>
            <a:pPr marL="264032" indent="-264032" defTabSz="704087">
              <a:spcBef>
                <a:spcPts val="500"/>
              </a:spcBef>
              <a:defRPr sz="2464"/>
            </a:pPr>
            <a:endParaRPr lang="en-GB" dirty="0"/>
          </a:p>
          <a:p>
            <a:pPr marL="264032" indent="-264032" defTabSz="704087">
              <a:spcBef>
                <a:spcPts val="500"/>
              </a:spcBef>
              <a:defRPr sz="2464"/>
            </a:pPr>
            <a:r>
              <a:rPr dirty="0" smtClean="0"/>
              <a:t>Question</a:t>
            </a:r>
            <a:r>
              <a:rPr dirty="0"/>
              <a:t>: how to show correct analysis for non-continuous endpoint?</a:t>
            </a:r>
          </a:p>
          <a:p>
            <a:pPr marL="616076" lvl="1" indent="-264032" defTabSz="704087">
              <a:spcBef>
                <a:spcPts val="500"/>
              </a:spcBef>
              <a:buChar char="•"/>
              <a:defRPr sz="2464"/>
            </a:pPr>
            <a:r>
              <a:rPr lang="en-GB" dirty="0" smtClean="0"/>
              <a:t>Change analysis type in code depending on </a:t>
            </a:r>
            <a:r>
              <a:rPr lang="en-GB" b="1" dirty="0" err="1" smtClean="0">
                <a:latin typeface="Courier New" panose="02070309020205020404" pitchFamily="49" charset="0"/>
                <a:cs typeface="Courier New" panose="02070309020205020404" pitchFamily="49" charset="0"/>
              </a:rPr>
              <a:t>params$endpoint</a:t>
            </a:r>
            <a:r>
              <a:rPr lang="en-GB" dirty="0" smtClean="0"/>
              <a:t>.</a:t>
            </a:r>
            <a:endParaRPr dirty="0"/>
          </a:p>
          <a:p>
            <a:pPr marL="616076" lvl="1" indent="-264032" defTabSz="704087">
              <a:spcBef>
                <a:spcPts val="500"/>
              </a:spcBef>
              <a:buChar char="•"/>
              <a:defRPr sz="2464"/>
            </a:pPr>
            <a:endParaRPr dirty="0"/>
          </a:p>
          <a:p>
            <a:pPr marL="264032" indent="-264032" defTabSz="704087">
              <a:spcBef>
                <a:spcPts val="500"/>
              </a:spcBef>
              <a:defRPr sz="2464"/>
            </a:pPr>
            <a:r>
              <a:rPr dirty="0"/>
              <a:t>Question: what to do </a:t>
            </a:r>
            <a:r>
              <a:rPr dirty="0" smtClean="0"/>
              <a:t>if</a:t>
            </a:r>
            <a:r>
              <a:rPr lang="en-GB" dirty="0" smtClean="0"/>
              <a:t> something goes wrong in the analysis?</a:t>
            </a:r>
            <a:endParaRPr dirty="0"/>
          </a:p>
          <a:p>
            <a:pPr marL="616076" lvl="1" indent="-264032" defTabSz="704087">
              <a:spcBef>
                <a:spcPts val="500"/>
              </a:spcBef>
              <a:buChar char="•"/>
              <a:defRPr sz="2464"/>
            </a:pPr>
            <a:r>
              <a:rPr lang="en-GB" dirty="0" smtClean="0"/>
              <a:t>Check for errors and handle appropriately using </a:t>
            </a:r>
            <a:r>
              <a:rPr lang="en-GB" b="1" dirty="0" err="1" smtClean="0">
                <a:latin typeface="Courier New" panose="02070309020205020404" pitchFamily="49" charset="0"/>
                <a:cs typeface="Courier New" panose="02070309020205020404" pitchFamily="49" charset="0"/>
              </a:rPr>
              <a:t>tryCatch</a:t>
            </a:r>
            <a:r>
              <a:rPr lang="en-GB" b="1" dirty="0" smtClean="0">
                <a:latin typeface="Courier New" panose="02070309020205020404" pitchFamily="49" charset="0"/>
                <a:cs typeface="Courier New" panose="02070309020205020404" pitchFamily="49" charset="0"/>
              </a:rPr>
              <a:t>(…)</a:t>
            </a:r>
            <a:endParaRPr lang="en-GB" dirty="0" smtClean="0"/>
          </a:p>
          <a:p>
            <a:pPr marL="616076" lvl="1" indent="-264032" defTabSz="704087">
              <a:spcBef>
                <a:spcPts val="500"/>
              </a:spcBef>
              <a:buChar char="•"/>
              <a:defRPr sz="2464"/>
            </a:pPr>
            <a:r>
              <a:rPr lang="en-GB" dirty="0" smtClean="0"/>
              <a:t>Insert child document text: </a:t>
            </a:r>
            <a:r>
              <a:rPr dirty="0" smtClean="0"/>
              <a:t>“</a:t>
            </a:r>
            <a:r>
              <a:rPr lang="en-GB" b="1" i="1" dirty="0" smtClean="0">
                <a:solidFill>
                  <a:srgbClr val="FF0000"/>
                </a:solidFill>
              </a:rPr>
              <a:t>EMERGENCY! </a:t>
            </a:r>
            <a:r>
              <a:rPr lang="en-GB" dirty="0" smtClean="0"/>
              <a:t>Something has gone wrong… Contact </a:t>
            </a:r>
            <a:r>
              <a:rPr dirty="0" smtClean="0"/>
              <a:t>your </a:t>
            </a:r>
            <a:r>
              <a:rPr lang="en-GB" dirty="0" smtClean="0"/>
              <a:t>data scientist</a:t>
            </a:r>
            <a:r>
              <a:rPr dirty="0" smtClean="0"/>
              <a:t>!”</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tlery drawers &amp;…"/>
          <p:cNvSpPr txBox="1">
            <a:spLocks noGrp="1"/>
          </p:cNvSpPr>
          <p:nvPr>
            <p:ph type="title" idx="4294967295"/>
          </p:nvPr>
        </p:nvSpPr>
        <p:spPr>
          <a:xfrm>
            <a:off x="457200" y="92074"/>
            <a:ext cx="8229600" cy="1508127"/>
          </a:xfrm>
          <a:prstGeom prst="rect">
            <a:avLst/>
          </a:prstGeom>
        </p:spPr>
        <p:txBody>
          <a:bodyPr/>
          <a:lstStyle/>
          <a:p>
            <a:r>
              <a:t>Cutlery drawers &amp; </a:t>
            </a:r>
          </a:p>
          <a:p>
            <a:r>
              <a:t>what they say about YOU</a:t>
            </a:r>
          </a:p>
        </p:txBody>
      </p:sp>
      <p:pic>
        <p:nvPicPr>
          <p:cNvPr id="122" name="cutlery_Hadley.jpg" descr="A very neat cutlery drawer with knives arranged on the left, large forks next, smaller forks after that, teaspoons, then desert spoons and finally steak knieves on the far right. There are stirrers and metal straws along the top." title="Hadley Wickham's cutlery drawer"/>
          <p:cNvPicPr>
            <a:picLocks noChangeAspect="1"/>
          </p:cNvPicPr>
          <p:nvPr/>
        </p:nvPicPr>
        <p:blipFill>
          <a:blip r:embed="rId3">
            <a:extLst/>
          </a:blip>
          <a:stretch>
            <a:fillRect/>
          </a:stretch>
        </p:blipFill>
        <p:spPr>
          <a:xfrm>
            <a:off x="52645" y="2008659"/>
            <a:ext cx="2873926" cy="3831901"/>
          </a:xfrm>
          <a:prstGeom prst="rect">
            <a:avLst/>
          </a:prstGeom>
          <a:ln w="12700">
            <a:miter lim="400000"/>
          </a:ln>
        </p:spPr>
      </p:pic>
      <p:pic>
        <p:nvPicPr>
          <p:cNvPr id="123" name="cutlery_JimHester.jpg" descr="Another very neat cutlery drawer. Large forks are arranged on the left, followed by smaller forks, teaspoons, desert spoons and finally knives. Miscellaneous items of cutlery are arranged in the top slot including a cheese parer." title="Jim Hester's cutlery drawer"/>
          <p:cNvPicPr>
            <a:picLocks noChangeAspect="1"/>
          </p:cNvPicPr>
          <p:nvPr/>
        </p:nvPicPr>
        <p:blipFill>
          <a:blip r:embed="rId4">
            <a:extLst/>
          </a:blip>
          <a:srcRect l="10138" r="11634"/>
          <a:stretch>
            <a:fillRect/>
          </a:stretch>
        </p:blipFill>
        <p:spPr>
          <a:xfrm>
            <a:off x="3032125" y="2484747"/>
            <a:ext cx="3003693" cy="2879806"/>
          </a:xfrm>
          <a:prstGeom prst="rect">
            <a:avLst/>
          </a:prstGeom>
          <a:ln w="12700">
            <a:miter lim="400000"/>
          </a:ln>
        </p:spPr>
      </p:pic>
      <p:pic>
        <p:nvPicPr>
          <p:cNvPr id="124" name="cutlery_Mara.jpg" descr="Mara's cutlery drawer is not quite as neat as Hadley's or Jim's but is well organised. She has forks arranged on the left, teaspoons in the middle and knives on the right. Desert spoons are in the slot on the top. Mara tells me she arranges her cutlery according to frequency of use." title="Mara Averick's cutlery drawer"/>
          <p:cNvPicPr>
            <a:picLocks noChangeAspect="1"/>
          </p:cNvPicPr>
          <p:nvPr/>
        </p:nvPicPr>
        <p:blipFill>
          <a:blip r:embed="rId5">
            <a:extLst/>
          </a:blip>
          <a:stretch>
            <a:fillRect/>
          </a:stretch>
        </p:blipFill>
        <p:spPr>
          <a:xfrm>
            <a:off x="6128529" y="1955800"/>
            <a:ext cx="2953216" cy="3937620"/>
          </a:xfrm>
          <a:prstGeom prst="rect">
            <a:avLst/>
          </a:prstGeom>
          <a:ln w="12700">
            <a:miter lim="400000"/>
          </a:ln>
        </p:spPr>
      </p:pic>
      <p:sp>
        <p:nvSpPr>
          <p:cNvPr id="2" name="TextBox 1"/>
          <p:cNvSpPr txBox="1"/>
          <p:nvPr/>
        </p:nvSpPr>
        <p:spPr>
          <a:xfrm>
            <a:off x="4067944" y="6341655"/>
            <a:ext cx="49125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HT: @</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HadleyWickham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kumimoji="0" lang="en-GB" sz="1800" b="0" i="0" u="none" strike="noStrike" cap="none" spc="0" normalizeH="0" dirty="0" err="1" smtClean="0">
                <a:ln>
                  <a:noFill/>
                </a:ln>
                <a:solidFill>
                  <a:srgbClr val="000000"/>
                </a:solidFill>
                <a:effectLst/>
                <a:uFillTx/>
                <a:latin typeface="+mn-lt"/>
                <a:ea typeface="+mn-ea"/>
                <a:cs typeface="+mn-cs"/>
                <a:sym typeface="Calibri"/>
              </a:rPr>
              <a:t>jimhester</a:t>
            </a:r>
            <a:r>
              <a:rPr kumimoji="0" lang="en-GB" sz="1800" b="0" i="0" u="none" strike="noStrike" cap="none" spc="0" normalizeH="0" dirty="0" smtClean="0">
                <a:ln>
                  <a:noFill/>
                </a:ln>
                <a:solidFill>
                  <a:srgbClr val="000000"/>
                </a:solidFill>
                <a:effectLst/>
                <a:uFillTx/>
                <a:latin typeface="+mn-lt"/>
                <a:ea typeface="+mn-ea"/>
                <a:cs typeface="+mn-cs"/>
                <a:sym typeface="Calibri"/>
              </a:rPr>
              <a:t>_, @</a:t>
            </a:r>
            <a:r>
              <a:rPr kumimoji="0" lang="en-GB" sz="1800" b="0" i="0" u="none" strike="noStrike" cap="none" spc="0" normalizeH="0" dirty="0" err="1" smtClean="0">
                <a:ln>
                  <a:noFill/>
                </a:ln>
                <a:solidFill>
                  <a:srgbClr val="000000"/>
                </a:solidFill>
                <a:effectLst/>
                <a:uFillTx/>
                <a:latin typeface="+mn-lt"/>
                <a:ea typeface="+mn-ea"/>
                <a:cs typeface="+mn-cs"/>
                <a:sym typeface="Calibri"/>
              </a:rPr>
              <a:t>dataandme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s_it_worth_the_time.png" descr="There is a matrix of boxes showing how much time you should spend on a given task, where the columns represent how often you do the task (ranging from 50 times per day to yearly) and how much time you shave off the task (ranging from 1 second to 1 day)." title="XKCD cartoon - &quot;Is it worth the time&quot;"/>
          <p:cNvPicPr>
            <a:picLocks noChangeAspect="1"/>
          </p:cNvPicPr>
          <p:nvPr/>
        </p:nvPicPr>
        <p:blipFill>
          <a:blip r:embed="rId3">
            <a:extLst/>
          </a:blip>
          <a:stretch>
            <a:fillRect/>
          </a:stretch>
        </p:blipFill>
        <p:spPr>
          <a:xfrm>
            <a:off x="946150" y="332656"/>
            <a:ext cx="7251700" cy="5892800"/>
          </a:xfrm>
          <a:prstGeom prst="rect">
            <a:avLst/>
          </a:prstGeom>
          <a:ln w="12700">
            <a:miter lim="400000"/>
          </a:ln>
        </p:spPr>
      </p:pic>
      <p:sp>
        <p:nvSpPr>
          <p:cNvPr id="2" name="TextBox 1"/>
          <p:cNvSpPr txBox="1"/>
          <p:nvPr/>
        </p:nvSpPr>
        <p:spPr>
          <a:xfrm>
            <a:off x="5790782" y="6304005"/>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https://xkcd.com/1205</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p:nvPr>
        </p:nvSpPr>
        <p:spPr>
          <a:xfrm>
            <a:off x="107504" y="764704"/>
            <a:ext cx="4392488" cy="5106727"/>
          </a:xfrm>
          <a:prstGeom prst="rect">
            <a:avLst/>
          </a:prstGeom>
        </p:spPr>
        <p:txBody>
          <a:bodyPr anchor="t">
            <a:normAutofit/>
          </a:bodyPr>
          <a:lstStyle/>
          <a:p>
            <a:r>
              <a:rPr lang="en-GB" dirty="0" smtClean="0"/>
              <a:t>Feel free to ask me questions, </a:t>
            </a:r>
            <a:br>
              <a:rPr lang="en-GB" dirty="0" smtClean="0"/>
            </a:br>
            <a:r>
              <a:rPr lang="en-GB" dirty="0" smtClean="0"/>
              <a:t>but remember….</a:t>
            </a:r>
            <a:br>
              <a:rPr lang="en-GB" dirty="0" smtClean="0"/>
            </a:br>
            <a:r>
              <a:rPr lang="en-GB" dirty="0"/>
              <a:t/>
            </a:r>
            <a:br>
              <a:rPr lang="en-GB" dirty="0"/>
            </a:br>
            <a:r>
              <a:rPr lang="en-GB" dirty="0" smtClean="0"/>
              <a:t>#</a:t>
            </a:r>
            <a:r>
              <a:rPr lang="en-GB" dirty="0" err="1" smtClean="0"/>
              <a:t>untidyverse</a:t>
            </a:r>
            <a:endParaRPr dirty="0"/>
          </a:p>
        </p:txBody>
      </p:sp>
      <p:sp>
        <p:nvSpPr>
          <p:cNvPr id="3" name="TextBox 2"/>
          <p:cNvSpPr txBox="1"/>
          <p:nvPr/>
        </p:nvSpPr>
        <p:spPr>
          <a:xfrm>
            <a:off x="821160" y="5399981"/>
            <a:ext cx="187647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smtClean="0">
                <a:ln>
                  <a:noFill/>
                </a:ln>
                <a:solidFill>
                  <a:srgbClr val="000000"/>
                </a:solidFill>
                <a:effectLst/>
                <a:uFillTx/>
                <a:latin typeface="+mn-lt"/>
                <a:ea typeface="+mn-ea"/>
                <a:cs typeface="+mn-cs"/>
                <a:sym typeface="Calibri"/>
              </a:rPr>
              <a:t>@</a:t>
            </a:r>
            <a:r>
              <a:rPr kumimoji="0" lang="en-GB" sz="2400" b="0" i="0" u="none" strike="noStrike" cap="none" spc="0" normalizeH="0" baseline="0" dirty="0" err="1" smtClean="0">
                <a:ln>
                  <a:noFill/>
                </a:ln>
                <a:solidFill>
                  <a:srgbClr val="000000"/>
                </a:solidFill>
                <a:effectLst/>
                <a:uFillTx/>
                <a:latin typeface="+mn-lt"/>
                <a:ea typeface="+mn-ea"/>
                <a:cs typeface="+mn-cs"/>
                <a:sym typeface="Calibri"/>
              </a:rPr>
              <a:t>MikeKSmith</a:t>
            </a:r>
            <a:endParaRPr kumimoji="0" lang="en-GB" sz="2400" b="0" i="0" u="none" strike="noStrike" cap="none" spc="0" normalizeH="0" baseline="0" dirty="0">
              <a:ln>
                <a:noFill/>
              </a:ln>
              <a:solidFill>
                <a:srgbClr val="000000"/>
              </a:solidFill>
              <a:effectLst/>
              <a:uFillTx/>
              <a:latin typeface="+mn-lt"/>
              <a:ea typeface="+mn-ea"/>
              <a:cs typeface="+mn-cs"/>
              <a:sym typeface="Calibri"/>
            </a:endParaRPr>
          </a:p>
        </p:txBody>
      </p:sp>
      <p:sp>
        <p:nvSpPr>
          <p:cNvPr id="2" name="TextBox 1"/>
          <p:cNvSpPr txBox="1"/>
          <p:nvPr/>
        </p:nvSpPr>
        <p:spPr>
          <a:xfrm>
            <a:off x="821160" y="5985465"/>
            <a:ext cx="639373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sz="2400" dirty="0"/>
              <a:t>https://github.com/MikeKSmith/RStudioConf2019</a:t>
            </a:r>
            <a:endParaRPr kumimoji="0" lang="en-GB" sz="2400" b="0" i="0" u="none" strike="noStrike" cap="none" spc="0" normalizeH="0" baseline="0" dirty="0">
              <a:ln>
                <a:noFill/>
              </a:ln>
              <a:solidFill>
                <a:srgbClr val="000000"/>
              </a:solidFill>
              <a:effectLst/>
              <a:uFillTx/>
              <a:sym typeface="Calibri"/>
            </a:endParaRPr>
          </a:p>
        </p:txBody>
      </p:sp>
      <p:pic>
        <p:nvPicPr>
          <p:cNvPr id="6" name="cutlery_MKS.jpg" descr="The earlier image of Mike Smith's messy cutlery drawer." title="Mike Smith's cutlery drawe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4644008" y="764704"/>
            <a:ext cx="4320480" cy="5106727"/>
          </a:xfrm>
          <a:prstGeom prst="rect">
            <a:avLst/>
          </a:prstGeom>
          <a:ln w="12700">
            <a:miter lim="400000"/>
          </a:ln>
        </p:spPr>
      </p:pic>
      <p:pic>
        <p:nvPicPr>
          <p:cNvPr id="1026" name="Picture 2" descr="Image result for twitt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12" y="5390195"/>
            <a:ext cx="641648" cy="481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592" y="5853552"/>
            <a:ext cx="725488" cy="72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981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idx="4294967295"/>
          </p:nvPr>
        </p:nvSpPr>
        <p:spPr>
          <a:xfrm>
            <a:off x="457200" y="92074"/>
            <a:ext cx="8229600" cy="1508127"/>
          </a:xfrm>
          <a:prstGeom prst="rect">
            <a:avLst/>
          </a:prstGeom>
        </p:spPr>
        <p:txBody>
          <a:bodyPr/>
          <a:lstStyle/>
          <a:p>
            <a:r>
              <a:rPr dirty="0"/>
              <a:t>Mine… (</a:t>
            </a:r>
            <a:r>
              <a:rPr dirty="0" smtClean="0"/>
              <a:t>sorry</a:t>
            </a:r>
            <a:r>
              <a:rPr lang="en-GB" dirty="0" smtClean="0"/>
              <a:t> /</a:t>
            </a:r>
            <a:r>
              <a:rPr dirty="0" smtClean="0"/>
              <a:t> </a:t>
            </a:r>
            <a:r>
              <a:rPr dirty="0"/>
              <a:t>not sorry)</a:t>
            </a:r>
          </a:p>
        </p:txBody>
      </p:sp>
      <p:pic>
        <p:nvPicPr>
          <p:cNvPr id="127" name="cutlery_MKS.jpg" descr="This cutlery drawer is a mess. There are different cutlery sets all mixed together. Items are not well organised at all. There is a large area to the right of a small cutlery organiser where there are forks, spoons, knives, scissors, a yellow, plastic figure from a child's toy." title="Mike Smith's cutlery drawe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539552" y="1196752"/>
            <a:ext cx="4632255" cy="5475240"/>
          </a:xfrm>
          <a:prstGeom prst="rect">
            <a:avLst/>
          </a:prstGeom>
          <a:ln w="12700">
            <a:miter lim="400000"/>
          </a:ln>
        </p:spPr>
      </p:pic>
      <p:sp>
        <p:nvSpPr>
          <p:cNvPr id="2" name="TextBox 1"/>
          <p:cNvSpPr txBox="1"/>
          <p:nvPr/>
        </p:nvSpPr>
        <p:spPr>
          <a:xfrm>
            <a:off x="5364088" y="5661248"/>
            <a:ext cx="198708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smtClean="0">
                <a:ln>
                  <a:noFill/>
                </a:ln>
                <a:solidFill>
                  <a:srgbClr val="000000"/>
                </a:solidFill>
                <a:effectLst/>
                <a:uFillTx/>
                <a:latin typeface="+mn-lt"/>
                <a:ea typeface="+mn-ea"/>
                <a:cs typeface="+mn-cs"/>
                <a:sym typeface="Calibri"/>
              </a:rPr>
              <a:t>#</a:t>
            </a:r>
            <a:r>
              <a:rPr kumimoji="0" lang="en-GB" sz="2800" b="0" i="0" u="none" strike="noStrike" cap="none" spc="0" normalizeH="0" baseline="0" dirty="0" err="1" smtClean="0">
                <a:ln>
                  <a:noFill/>
                </a:ln>
                <a:solidFill>
                  <a:srgbClr val="000000"/>
                </a:solidFill>
                <a:effectLst/>
                <a:uFillTx/>
                <a:latin typeface="+mn-lt"/>
                <a:ea typeface="+mn-ea"/>
                <a:cs typeface="+mn-cs"/>
                <a:sym typeface="Calibri"/>
              </a:rPr>
              <a:t>untidyverse</a:t>
            </a:r>
            <a:endParaRPr kumimoji="0" lang="en-GB" sz="2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5292080" y="2118492"/>
            <a:ext cx="3779912"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400" b="1" dirty="0" err="1" smtClean="0">
                <a:latin typeface="Courier New" panose="02070309020205020404" pitchFamily="49" charset="0"/>
                <a:cs typeface="Courier New" panose="02070309020205020404" pitchFamily="49" charset="0"/>
              </a:rPr>
              <a:t>CutleryDrawer</a:t>
            </a:r>
            <a:r>
              <a:rPr lang="en-GB" sz="2400" b="1" dirty="0" smtClean="0">
                <a:latin typeface="Courier New" panose="02070309020205020404" pitchFamily="49" charset="0"/>
                <a:cs typeface="Courier New" panose="02070309020205020404" pitchFamily="49" charset="0"/>
              </a:rPr>
              <a:t> %&gt;%</a:t>
            </a:r>
          </a:p>
          <a:p>
            <a:pPr marL="0" marR="0" indent="0" algn="l" defTabSz="914400" rtl="0" fontAlgn="auto" latinLnBrk="0" hangingPunct="0">
              <a:lnSpc>
                <a:spcPct val="100000"/>
              </a:lnSpc>
              <a:spcBef>
                <a:spcPts val="0"/>
              </a:spcBef>
              <a:spcAft>
                <a:spcPts val="0"/>
              </a:spcAft>
              <a:buClrTx/>
              <a:buSzTx/>
              <a:buFontTx/>
              <a:buNone/>
              <a:tabLst/>
            </a:pPr>
            <a:r>
              <a:rPr lang="en-GB" sz="2400" b="1" dirty="0" smtClean="0">
                <a:latin typeface="Courier New" panose="02070309020205020404" pitchFamily="49" charset="0"/>
                <a:cs typeface="Courier New" panose="02070309020205020404" pitchFamily="49" charset="0"/>
              </a:rPr>
              <a:t>  </a:t>
            </a:r>
            <a:r>
              <a:rPr lang="en-GB" sz="2400" b="1" dirty="0" err="1" smtClean="0">
                <a:latin typeface="Courier New" panose="02070309020205020404" pitchFamily="49" charset="0"/>
                <a:cs typeface="Courier New" panose="02070309020205020404" pitchFamily="49" charset="0"/>
              </a:rPr>
              <a:t>g</a:t>
            </a:r>
            <a:r>
              <a:rPr kumimoji="0" lang="en-GB" sz="24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roup_by</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(Type) %&gt;%</a:t>
            </a:r>
          </a:p>
          <a:p>
            <a:pPr marL="0" marR="0" indent="0" algn="l" defTabSz="914400" rtl="0" fontAlgn="auto" latinLnBrk="0" hangingPunct="0">
              <a:lnSpc>
                <a:spcPct val="100000"/>
              </a:lnSpc>
              <a:spcBef>
                <a:spcPts val="0"/>
              </a:spcBef>
              <a:spcAft>
                <a:spcPts val="0"/>
              </a:spcAft>
              <a:buClrTx/>
              <a:buSzTx/>
              <a:buFontTx/>
              <a:buNone/>
              <a:tabLst/>
            </a:pPr>
            <a:r>
              <a:rPr lang="en-GB" sz="2400" b="1" dirty="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 gather( ) %&gt;%</a:t>
            </a:r>
          </a:p>
          <a:p>
            <a:pPr marL="0" marR="0" indent="0" algn="l" defTabSz="914400" rtl="0" fontAlgn="auto" latinLnBrk="0" hangingPunct="0">
              <a:lnSpc>
                <a:spcPct val="100000"/>
              </a:lnSpc>
              <a:spcBef>
                <a:spcPts val="0"/>
              </a:spcBef>
              <a:spcAft>
                <a:spcPts val="0"/>
              </a:spcAft>
              <a:buClrTx/>
              <a:buSzTx/>
              <a:buFontTx/>
              <a:buNone/>
              <a:tabLst/>
            </a:pPr>
            <a:r>
              <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rPr>
              <a:t> </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 arrange( )</a:t>
            </a:r>
            <a:endPar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home_organization.png" descr="A figure sits in a bare room working on a laptop. On the right of the room a wifi router is plugged in. There is a huge box in the middle of the room marked &quot;miscellaneous&quot; and in it there are chairs, a broom, a mattress, a bookcase and a standard lamp." title="XKCD cartoon - Home Organization"/>
          <p:cNvPicPr>
            <a:picLocks noChangeAspect="1"/>
          </p:cNvPicPr>
          <p:nvPr/>
        </p:nvPicPr>
        <p:blipFill>
          <a:blip r:embed="rId3">
            <a:extLst/>
          </a:blip>
          <a:stretch>
            <a:fillRect/>
          </a:stretch>
        </p:blipFill>
        <p:spPr>
          <a:xfrm>
            <a:off x="1670050" y="1257300"/>
            <a:ext cx="5803900" cy="4343400"/>
          </a:xfrm>
          <a:prstGeom prst="rect">
            <a:avLst/>
          </a:prstGeom>
          <a:ln w="12700">
            <a:miter lim="400000"/>
          </a:ln>
        </p:spPr>
      </p:pic>
      <p:sp>
        <p:nvSpPr>
          <p:cNvPr id="3" name="TextBox 2"/>
          <p:cNvSpPr txBox="1"/>
          <p:nvPr/>
        </p:nvSpPr>
        <p:spPr>
          <a:xfrm>
            <a:off x="5066883" y="6165304"/>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https://xkcd.com/1077</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3"/>
          <p:cNvSpPr txBox="1"/>
          <p:nvPr/>
        </p:nvSpPr>
        <p:spPr>
          <a:xfrm>
            <a:off x="1619671" y="1772816"/>
            <a:ext cx="5472610" cy="329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rPr dirty="0"/>
              <a:t>Your (my) brain is lazy, shallow, and easily distracted.</a:t>
            </a:r>
          </a:p>
        </p:txBody>
      </p:sp>
      <p:sp>
        <p:nvSpPr>
          <p:cNvPr id="119" name="TextBox 4"/>
          <p:cNvSpPr txBox="1"/>
          <p:nvPr/>
        </p:nvSpPr>
        <p:spPr>
          <a:xfrm>
            <a:off x="1619671" y="5013176"/>
            <a:ext cx="546078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pPr>
            <a:r>
              <a:rPr sz="1200" u="sng" dirty="0">
                <a:solidFill>
                  <a:srgbClr val="0000FF"/>
                </a:solidFill>
                <a:uFill>
                  <a:solidFill>
                    <a:srgbClr val="0000FF"/>
                  </a:solidFill>
                </a:uFill>
                <a:hlinkClick r:id="rId3"/>
              </a:rPr>
              <a:t>https://www.slideshare.net/CJAtherton/chris-atherton-at-presentation-camp-london</a:t>
            </a:r>
            <a:r>
              <a:rPr sz="1200" dirty="0"/>
              <a:t> </a:t>
            </a:r>
          </a:p>
        </p:txBody>
      </p:sp>
    </p:spTree>
    <p:extLst>
      <p:ext uri="{BB962C8B-B14F-4D97-AF65-F5344CB8AC3E}">
        <p14:creationId xmlns:p14="http://schemas.microsoft.com/office/powerpoint/2010/main" val="207186216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80"/>
            <a:ext cx="8229600" cy="1143001"/>
          </a:xfrm>
        </p:spPr>
        <p:txBody>
          <a:bodyPr>
            <a:normAutofit/>
          </a:bodyPr>
          <a:lstStyle/>
          <a:p>
            <a:r>
              <a:rPr lang="en-GB" dirty="0" smtClean="0"/>
              <a:t>Data </a:t>
            </a:r>
            <a:r>
              <a:rPr lang="en-GB" dirty="0"/>
              <a:t>analysis - THEORY</a:t>
            </a:r>
          </a:p>
        </p:txBody>
      </p:sp>
      <p:pic>
        <p:nvPicPr>
          <p:cNvPr id="4" name="Picture 3" descr="The diagram shows the steps of Data Science as explained in the R for Data Science book. Steps start with Import, to Tidy and then an &quot;Understand&quot; cycle including Visualize, Transform and Model which then flows out to the Communicate step." title="R for Data Science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0" y="1948092"/>
            <a:ext cx="7863762" cy="2952328"/>
          </a:xfrm>
          <a:prstGeom prst="rect">
            <a:avLst/>
          </a:prstGeom>
        </p:spPr>
      </p:pic>
      <p:sp>
        <p:nvSpPr>
          <p:cNvPr id="3" name="TextBox 2"/>
          <p:cNvSpPr txBox="1"/>
          <p:nvPr/>
        </p:nvSpPr>
        <p:spPr>
          <a:xfrm>
            <a:off x="6228184" y="5085184"/>
            <a:ext cx="23333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https://r4ds.had.co.nz</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715488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8"/>
            <a:ext cx="8507288" cy="3699817"/>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Data Analysis – In practice….</a:t>
            </a:r>
          </a:p>
          <a:p>
            <a:pPr defTabSz="576072" hangingPunct="1">
              <a:defRPr sz="2772"/>
            </a:pPr>
            <a:endParaRPr lang="en-GB" sz="4000" dirty="0"/>
          </a:p>
          <a:p>
            <a:pPr defTabSz="576072" hangingPunct="1">
              <a:defRPr sz="2772"/>
            </a:pPr>
            <a:r>
              <a:rPr lang="en-GB" sz="3200" dirty="0" smtClean="0"/>
              <a:t>(</a:t>
            </a:r>
            <a:r>
              <a:rPr lang="en-GB" sz="3200" b="1" i="1" dirty="0" smtClean="0"/>
              <a:t>DISCLAIMER</a:t>
            </a:r>
            <a:r>
              <a:rPr lang="en-GB" sz="3200" dirty="0" smtClean="0"/>
              <a:t>: I’m </a:t>
            </a:r>
            <a:r>
              <a:rPr lang="en-GB" sz="3200" b="1" i="1" dirty="0" smtClean="0">
                <a:solidFill>
                  <a:srgbClr val="FF0000"/>
                </a:solidFill>
              </a:rPr>
              <a:t>sure</a:t>
            </a:r>
            <a:r>
              <a:rPr lang="en-GB" sz="3200" dirty="0" smtClean="0">
                <a:solidFill>
                  <a:srgbClr val="FF0000"/>
                </a:solidFill>
              </a:rPr>
              <a:t> </a:t>
            </a:r>
            <a:r>
              <a:rPr lang="en-GB" sz="3200" dirty="0" smtClean="0"/>
              <a:t>the experiences </a:t>
            </a:r>
          </a:p>
          <a:p>
            <a:pPr defTabSz="576072" hangingPunct="1">
              <a:defRPr sz="2772"/>
            </a:pPr>
            <a:r>
              <a:rPr lang="en-GB" sz="3200" dirty="0" smtClean="0"/>
              <a:t>recounted here are </a:t>
            </a:r>
            <a:r>
              <a:rPr lang="en-GB" sz="3200" b="1" i="1" dirty="0" smtClean="0">
                <a:solidFill>
                  <a:srgbClr val="FF0000"/>
                </a:solidFill>
              </a:rPr>
              <a:t>unique to me alone.</a:t>
            </a:r>
            <a:r>
              <a:rPr lang="en-GB" sz="3200" dirty="0" smtClean="0">
                <a:solidFill>
                  <a:schemeClr val="tx1"/>
                </a:solidFill>
              </a:rPr>
              <a:t>)</a:t>
            </a:r>
          </a:p>
          <a:p>
            <a:pPr defTabSz="576072" hangingPunct="1">
              <a:defRPr sz="2772"/>
            </a:pPr>
            <a:endParaRPr lang="en-GB" sz="3200" dirty="0"/>
          </a:p>
        </p:txBody>
      </p:sp>
    </p:spTree>
    <p:extLst>
      <p:ext uri="{BB962C8B-B14F-4D97-AF65-F5344CB8AC3E}">
        <p14:creationId xmlns:p14="http://schemas.microsoft.com/office/powerpoint/2010/main" val="2570786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6632"/>
            <a:ext cx="8507288" cy="6336704"/>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Go to email with link to data source…</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r</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ead and respond to 3 other emails…</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Download and read data into R…</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stop and answer colleague’s question(s)</a:t>
            </a:r>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 about the </a:t>
            </a:r>
            <a:r>
              <a:rPr lang="en-GB" sz="4000" i="1" dirty="0" err="1">
                <a:solidFill>
                  <a:schemeClr val="bg1">
                    <a:lumMod val="65000"/>
                  </a:schemeClr>
                </a:solidFill>
                <a:latin typeface="Times New Roman" panose="02020603050405020304" pitchFamily="18" charset="0"/>
                <a:cs typeface="Times New Roman" panose="02020603050405020304" pitchFamily="18" charset="0"/>
              </a:rPr>
              <a:t>tidyverse</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Wrangle data and plot it…</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84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1085</TotalTime>
  <Words>2553</Words>
  <Application>Microsoft Office PowerPoint</Application>
  <PresentationFormat>On-screen Show (4:3)</PresentationFormat>
  <Paragraphs>275</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lazy and easily distracted report writer</vt:lpstr>
      <vt:lpstr>TL;DR &amp; Disclaimer</vt:lpstr>
      <vt:lpstr>Cutlery drawers &amp;  what they say about YOU</vt:lpstr>
      <vt:lpstr>Mine… (sorry / not sorry)</vt:lpstr>
      <vt:lpstr>PowerPoint Presentation</vt:lpstr>
      <vt:lpstr>PowerPoint Presentation</vt:lpstr>
      <vt:lpstr>Data analysis -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your audience?</vt:lpstr>
      <vt:lpstr>Notebooks / markdown vs scripts (for analysis)</vt:lpstr>
      <vt:lpstr>Also…</vt:lpstr>
      <vt:lpstr>Rule of three</vt:lpstr>
      <vt:lpstr>PowerPoint Presentation</vt:lpstr>
      <vt:lpstr>YAML header parameters</vt:lpstr>
      <vt:lpstr>Render with parameters</vt:lpstr>
      <vt:lpstr>Render with parameters</vt:lpstr>
      <vt:lpstr>PowerPoint Presentation</vt:lpstr>
      <vt:lpstr>PowerPoint Presentation</vt:lpstr>
      <vt:lpstr>PowerPoint Presentation</vt:lpstr>
      <vt:lpstr>PowerPoint Presentation</vt:lpstr>
      <vt:lpstr>PowerPoint Presentation</vt:lpstr>
      <vt:lpstr>More parameterisation</vt:lpstr>
      <vt:lpstr>PowerPoint Presentation</vt:lpstr>
      <vt:lpstr>Feel free to ask me questions,  but remember….  #untidyverse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lazy and easily distracted report writer</dc:title>
  <cp:lastModifiedBy>Smith, Mike K</cp:lastModifiedBy>
  <cp:revision>189</cp:revision>
  <dcterms:modified xsi:type="dcterms:W3CDTF">2019-02-05T11:59:21Z</dcterms:modified>
</cp:coreProperties>
</file>