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04" r:id="rId3"/>
    <p:sldId id="505" r:id="rId4"/>
    <p:sldId id="506" r:id="rId5"/>
    <p:sldId id="507" r:id="rId6"/>
    <p:sldId id="508" r:id="rId7"/>
    <p:sldId id="511" r:id="rId8"/>
    <p:sldId id="262" r:id="rId9"/>
    <p:sldId id="509" r:id="rId10"/>
    <p:sldId id="510" r:id="rId11"/>
    <p:sldId id="513" r:id="rId12"/>
    <p:sldId id="503" r:id="rId13"/>
    <p:sldId id="494" r:id="rId14"/>
    <p:sldId id="277" r:id="rId15"/>
    <p:sldId id="512" r:id="rId16"/>
    <p:sldId id="495" r:id="rId17"/>
    <p:sldId id="489" r:id="rId18"/>
    <p:sldId id="484" r:id="rId19"/>
    <p:sldId id="488" r:id="rId20"/>
    <p:sldId id="491" r:id="rId21"/>
    <p:sldId id="276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678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2F800-1419-438B-96D0-791D66092393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CA314-A09D-430B-B8BD-3F5B4A929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0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sonline.org/documents/a/00/00/04/46/index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CA314-A09D-430B-B8BD-3F5B4A929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0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735291-1164-4DD3-87D0-1FFE9731D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95CF7-F0DF-498A-8F74-CEBB6050F1C4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57F988F4-DC57-4D6C-A58D-8081E4ABE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2C5CF360-4DFB-4167-A394-FE9B65F2B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1" i="1"/>
              <a:t>People can really only retain </a:t>
            </a:r>
            <a:r>
              <a:rPr lang="en-GB" altLang="en-US" b="1" i="1">
                <a:hlinkClick r:id="rId3"/>
              </a:rPr>
              <a:t>about four</a:t>
            </a:r>
            <a:r>
              <a:rPr lang="en-GB" altLang="en-US" b="1" i="1"/>
              <a:t> bits of new, unrelated information</a:t>
            </a:r>
            <a:r>
              <a:rPr lang="en-GB" altLang="en-US"/>
              <a:t> — and sometimes not even that many. Don’t overstuff your presentation, and take care to signpost the key points — visually, verbally, however you want.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6740-5AC2-4960-9FD2-30542E25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01E3B-5EB5-4016-AA5A-8E5848173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40D6-6D4D-4EAC-A717-B6F190B1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D3AE-AC90-4936-B2DA-34834E61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7018-0EBD-41B8-A37E-F4A887B9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1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C00F-DC9A-46F3-A37B-8F690283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4145-0A8C-4810-8E2C-8927C483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1D48-579F-4BF8-B4F1-F2072A5B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C6BE-10ED-414A-9D36-2C49E386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4675-7A86-4D6E-ACE5-0E021A82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3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4649E-68F3-4637-87C5-D8CD198B0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C43ED-18CA-4DC6-9468-EF6DD997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40D4-5A75-4A1D-B9DB-2271004D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417-1C14-4DEB-B9C5-9E720DB5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BA82-41D5-4FE3-85AE-67A2CA45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2BBA-FAFD-4F3E-B643-E2E4527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80CF-16A9-42B0-A1F8-E39BB072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2B5-1428-4E4B-8CBA-2208842F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5917-E80C-4179-B292-60ABC1D6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1264-5957-476E-9349-BE8AF55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C62A-440E-49EA-9E3B-892101B9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14E3-3A26-4105-AF27-582A4E14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B3AD-97D4-4643-8FF6-8344E3B0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720A-A5E4-4C81-BFF2-4FFE0664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14BC-01AF-4B1D-9BCF-76E6AFB0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561B-CD1E-4670-A974-492EEB6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143C-41BF-4E74-8091-10A8FCFD0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1981-41B9-44AD-BDE7-B8C7C981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7356-6DC0-4465-B0AD-D3ABC4B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8D26-2470-4E14-8F9C-4BE90668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26F6-D9CC-4D11-B15C-0A370154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9C9B-4466-4F26-BC9C-29A778E7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6E24B-7344-4C87-808F-72FB6A1F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C02A-2B6B-4B0D-81D7-BCC16FCD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BA599-220A-4978-A929-40498026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95529-0924-4C98-B965-DA65A5867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958E5-EAF6-44B2-BCFD-516D72D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30EFB-6E27-4225-95C9-3D4FAA20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5348C-3CF8-42AF-9DD2-05E68FD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4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417-0EAA-4F52-8D5C-91B42454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0D661-40DF-4553-9EA9-ED6BF690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14896-7614-4337-B571-7763FEE9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B677-C723-4D2D-B2C3-BB19C57D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20BC8-ADE9-48A5-A179-C4EFA10E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0363E-46A8-4DE0-BE57-F13EA27B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61F5-3489-4B58-9DFC-33A9C43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ED3A-E176-4E80-8377-753DF84F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5F-BA87-4C78-A690-86D45316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9110-E063-422B-B3AD-6ABE047CB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24553-E3C6-41AC-BC87-B4C46DD3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A0EF-5443-4BEA-979F-D87D4E7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86D2D-2DE9-4384-8E6A-7D0AEFE5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3BC-1EF6-4A7C-994B-D35CA896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36D5-5036-46AA-894D-21D233D3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29DB-DC42-45CD-BB0B-FA95819A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62589-E49A-41CE-9E4F-BC1C5362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C235-3766-4F45-8CD5-AC19503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C9E7-FEBE-43F4-B93D-EED81A34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F39CE-5CA4-413D-9489-6CC053CD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298E-1ACB-4AC6-AB91-BC0EACCB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2516-360C-4A9F-A3FC-E587FE355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03D7-24A3-4DE2-8BAD-93DC5C5E8607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C035-7748-4416-97CE-5732CB550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CC3B-CBD6-4041-ABC4-9C6A73420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B2BC-0662-493E-9EF4-26B1E27C4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rstudio-education/learner-persona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drush.typepad.com/creating_passionate_users/2005/10/getting_users_p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lideshare.net/CJAtherton/chris-atherton-at-tcuk0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drush.typepad.com/creating_passionate_users/2005/10/getting_users_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project/3703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5E7C-8444-4FF7-94BF-74F91B5E4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 to teach, </a:t>
            </a:r>
            <a:br>
              <a:rPr lang="en-GB" dirty="0"/>
            </a:br>
            <a:r>
              <a:rPr lang="en-GB" sz="4800" dirty="0"/>
              <a:t>for goodness sake.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A66EA-6A0D-43FA-8BC7-3AA56FCE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016"/>
            <a:ext cx="9144000" cy="1049784"/>
          </a:xfrm>
        </p:spPr>
        <p:txBody>
          <a:bodyPr/>
          <a:lstStyle/>
          <a:p>
            <a:r>
              <a:rPr lang="en-GB" dirty="0"/>
              <a:t>Mike K Smith, Pfizer R&amp;D UK Ltd</a:t>
            </a:r>
          </a:p>
        </p:txBody>
      </p:sp>
    </p:spTree>
    <p:extLst>
      <p:ext uri="{BB962C8B-B14F-4D97-AF65-F5344CB8AC3E}">
        <p14:creationId xmlns:p14="http://schemas.microsoft.com/office/powerpoint/2010/main" val="405330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9C8888-313F-440A-8EB0-BA24D22F6078}"/>
              </a:ext>
            </a:extLst>
          </p:cNvPr>
          <p:cNvGrpSpPr/>
          <p:nvPr/>
        </p:nvGrpSpPr>
        <p:grpSpPr>
          <a:xfrm>
            <a:off x="838200" y="1528257"/>
            <a:ext cx="10515600" cy="5276850"/>
            <a:chOff x="838200" y="1528257"/>
            <a:chExt cx="10515600" cy="5276850"/>
          </a:xfrm>
        </p:grpSpPr>
        <p:pic>
          <p:nvPicPr>
            <p:cNvPr id="1026" name="Picture 2" descr="Image result for couch to 5k&quot;">
              <a:extLst>
                <a:ext uri="{FF2B5EF4-FFF2-40B4-BE49-F238E27FC236}">
                  <a16:creationId xmlns:a16="http://schemas.microsoft.com/office/drawing/2014/main" id="{DD5A2D19-CAD9-4B16-9B21-5069969711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1"/>
            <a:stretch/>
          </p:blipFill>
          <p:spPr bwMode="auto">
            <a:xfrm>
              <a:off x="838200" y="2772137"/>
              <a:ext cx="5514532" cy="27890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C3EA90-8339-433F-8326-736C6E29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1925" y="1528257"/>
              <a:ext cx="3571875" cy="52768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5094CD-612D-429A-933C-97B64A8ED628}"/>
              </a:ext>
            </a:extLst>
          </p:cNvPr>
          <p:cNvGrpSpPr/>
          <p:nvPr/>
        </p:nvGrpSpPr>
        <p:grpSpPr>
          <a:xfrm>
            <a:off x="1984499" y="1989598"/>
            <a:ext cx="8223002" cy="4524315"/>
            <a:chOff x="3533699" y="1884050"/>
            <a:chExt cx="8223002" cy="4524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AF4283-14E1-45E8-94B0-07D705241A5E}"/>
                </a:ext>
              </a:extLst>
            </p:cNvPr>
            <p:cNvSpPr/>
            <p:nvPr/>
          </p:nvSpPr>
          <p:spPr>
            <a:xfrm>
              <a:off x="5660701" y="1884050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24292E"/>
                  </a:solidFill>
                  <a:latin typeface="-apple-system"/>
                </a:rPr>
                <a:t>…Jacqui wants updates on what's new in RStudio products and related data science packages and tools, and advanced guides for making Shiny faster, integrated with no-SQL databases, and other high-value topics. She finds most self-paced tutorials frustrating because they're answering questions she doesn't have today.</a:t>
              </a:r>
            </a:p>
            <a:p>
              <a:endParaRPr lang="en-GB" dirty="0">
                <a:solidFill>
                  <a:srgbClr val="24292E"/>
                </a:solidFill>
                <a:latin typeface="-apple-system"/>
              </a:endParaRPr>
            </a:p>
            <a:p>
              <a:r>
                <a:rPr lang="en-GB" dirty="0">
                  <a:solidFill>
                    <a:srgbClr val="24292E"/>
                  </a:solidFill>
                  <a:latin typeface="-apple-system"/>
                </a:rPr>
                <a:t>Jacqui believes that time is money: every minute she spends learning something new has to pay off sooner rather than later.</a:t>
              </a:r>
            </a:p>
            <a:p>
              <a:endParaRPr lang="en-GB" b="0" i="0" dirty="0">
                <a:solidFill>
                  <a:srgbClr val="24292E"/>
                </a:solidFill>
                <a:effectLst/>
                <a:latin typeface="-apple-system"/>
              </a:endParaRPr>
            </a:p>
            <a:p>
              <a:r>
                <a:rPr lang="en-GB" dirty="0">
                  <a:solidFill>
                    <a:srgbClr val="24292E"/>
                  </a:solidFill>
                  <a:latin typeface="-apple-system"/>
                </a:rPr>
                <a:t>Jacqui wants how-to guides and reference material for her day-to-day work, webinars to give her a sense of where the industry is going, and short, intensive online training for very specific topics.</a:t>
              </a:r>
            </a:p>
            <a:p>
              <a:endParaRPr lang="en-GB" dirty="0">
                <a:solidFill>
                  <a:srgbClr val="24292E"/>
                </a:solidFill>
                <a:latin typeface="-apple-system"/>
              </a:endParaRPr>
            </a:p>
            <a:p>
              <a:r>
                <a:rPr lang="en-GB" dirty="0">
                  <a:solidFill>
                    <a:srgbClr val="24292E"/>
                  </a:solidFill>
                  <a:latin typeface="-apple-system"/>
                </a:rPr>
                <a:t>- </a:t>
              </a:r>
              <a:r>
                <a:rPr lang="en-GB" dirty="0">
                  <a:hlinkClick r:id="rId4"/>
                </a:rPr>
                <a:t>https://github.com/rstudio-education/learner-personas</a:t>
              </a:r>
              <a:endParaRPr lang="en-GB" dirty="0"/>
            </a:p>
          </p:txBody>
        </p:sp>
        <p:pic>
          <p:nvPicPr>
            <p:cNvPr id="1028" name="Picture 4" descr="jacqui-ofalltrades.png">
              <a:extLst>
                <a:ext uri="{FF2B5EF4-FFF2-40B4-BE49-F238E27FC236}">
                  <a16:creationId xmlns:a16="http://schemas.microsoft.com/office/drawing/2014/main" id="{BC69842B-8E29-474E-893E-2D5E6C35D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3699" y="2051861"/>
              <a:ext cx="2066574" cy="32846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Each lesson should move at least one of the identified learner personas towards achieving their goal.</a:t>
            </a:r>
          </a:p>
        </p:txBody>
      </p:sp>
    </p:spTree>
    <p:extLst>
      <p:ext uri="{BB962C8B-B14F-4D97-AF65-F5344CB8AC3E}">
        <p14:creationId xmlns:p14="http://schemas.microsoft.com/office/powerpoint/2010/main" val="23417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76A7-8548-46F9-9A7E-EAEA7CBD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too much too soon can lead to injury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3512-FE32-4E63-BFCE-F6D70565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00" y="1690688"/>
            <a:ext cx="5526400" cy="420152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62FD9B4-F478-4CE7-A490-384436BA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4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BB98E-210D-4915-AD68-FCAAEA916162}"/>
              </a:ext>
            </a:extLst>
          </p:cNvPr>
          <p:cNvSpPr txBox="1"/>
          <p:nvPr/>
        </p:nvSpPr>
        <p:spPr>
          <a:xfrm>
            <a:off x="1442757" y="2367171"/>
            <a:ext cx="9306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The first time you run a mile is a BIG deal.</a:t>
            </a:r>
          </a:p>
        </p:txBody>
      </p:sp>
    </p:spTree>
    <p:extLst>
      <p:ext uri="{BB962C8B-B14F-4D97-AF65-F5344CB8AC3E}">
        <p14:creationId xmlns:p14="http://schemas.microsoft.com/office/powerpoint/2010/main" val="231086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BB98E-210D-4915-AD68-FCAAEA916162}"/>
              </a:ext>
            </a:extLst>
          </p:cNvPr>
          <p:cNvSpPr txBox="1"/>
          <p:nvPr/>
        </p:nvSpPr>
        <p:spPr>
          <a:xfrm>
            <a:off x="1442757" y="1859339"/>
            <a:ext cx="9306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But by the time you can run for 6 miles, 3 miles is an “easy session”.</a:t>
            </a:r>
          </a:p>
        </p:txBody>
      </p:sp>
    </p:spTree>
    <p:extLst>
      <p:ext uri="{BB962C8B-B14F-4D97-AF65-F5344CB8AC3E}">
        <p14:creationId xmlns:p14="http://schemas.microsoft.com/office/powerpoint/2010/main" val="352906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428A8-A98A-40AB-81C5-C551F957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journey - IDEAL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32203-0CC3-4736-85BF-946B4EF0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18" y="1690688"/>
            <a:ext cx="2287719" cy="3453161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3E0C55-3A07-4ADD-BA5B-EA8B94387006}"/>
              </a:ext>
            </a:extLst>
          </p:cNvPr>
          <p:cNvGrpSpPr/>
          <p:nvPr/>
        </p:nvGrpSpPr>
        <p:grpSpPr>
          <a:xfrm>
            <a:off x="504234" y="1690688"/>
            <a:ext cx="2419060" cy="4220688"/>
            <a:chOff x="504234" y="1690688"/>
            <a:chExt cx="2419060" cy="42206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4BB869-5EBE-4FCB-AEBB-CC648D724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1751129" cy="34531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EAF74-0332-475D-A88D-AA78A00B6D85}"/>
                </a:ext>
              </a:extLst>
            </p:cNvPr>
            <p:cNvSpPr txBox="1"/>
            <p:nvPr/>
          </p:nvSpPr>
          <p:spPr>
            <a:xfrm>
              <a:off x="504234" y="5326601"/>
              <a:ext cx="24190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I can DO this!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FEA2E3-E814-45D1-BF9E-177E02C0B3E4}"/>
              </a:ext>
            </a:extLst>
          </p:cNvPr>
          <p:cNvSpPr txBox="1"/>
          <p:nvPr/>
        </p:nvSpPr>
        <p:spPr>
          <a:xfrm>
            <a:off x="8707865" y="532660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 DID IT!!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B8F56-DA60-4F3C-A938-7FA012F7FAEC}"/>
              </a:ext>
            </a:extLst>
          </p:cNvPr>
          <p:cNvGrpSpPr/>
          <p:nvPr/>
        </p:nvGrpSpPr>
        <p:grpSpPr>
          <a:xfrm>
            <a:off x="2782692" y="1607736"/>
            <a:ext cx="5416062" cy="3477558"/>
            <a:chOff x="2782692" y="1607736"/>
            <a:chExt cx="5416062" cy="347755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06CC13B-8EFC-470D-84B6-7C4150321DBE}"/>
                </a:ext>
              </a:extLst>
            </p:cNvPr>
            <p:cNvSpPr/>
            <p:nvPr/>
          </p:nvSpPr>
          <p:spPr>
            <a:xfrm>
              <a:off x="2782693" y="1607736"/>
              <a:ext cx="5416061" cy="16680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Achieve THEIR goals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7852D74-FBBD-4B25-94FE-AFC52118D0B8}"/>
                </a:ext>
              </a:extLst>
            </p:cNvPr>
            <p:cNvSpPr/>
            <p:nvPr/>
          </p:nvSpPr>
          <p:spPr>
            <a:xfrm>
              <a:off x="2782692" y="3417268"/>
              <a:ext cx="5416061" cy="16680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/>
                <a:t>As quickly as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1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5D53C-59E6-47C5-9A06-95152855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backup pile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CBF5-CEA4-4F21-8B89-C9DAF6C43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3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BA9DC-8E71-4EB1-962E-3CA67DD9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Certification – what’s the point?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03F27-A49F-49BF-999B-63AFFB3A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Proficiency in teaching</a:t>
            </a:r>
          </a:p>
          <a:p>
            <a:r>
              <a:rPr lang="en-GB" dirty="0"/>
              <a:t>Proficiency in technical skills</a:t>
            </a:r>
          </a:p>
          <a:p>
            <a:endParaRPr lang="en-GB" dirty="0"/>
          </a:p>
          <a:p>
            <a:r>
              <a:rPr lang="en-GB" dirty="0"/>
              <a:t>Certified trainers share best practice, keep up to date with latest developments and tools in </a:t>
            </a:r>
            <a:r>
              <a:rPr lang="en-GB" dirty="0" err="1"/>
              <a:t>tidyverse</a:t>
            </a:r>
            <a:r>
              <a:rPr lang="en-GB" dirty="0"/>
              <a:t>, Shiny.</a:t>
            </a:r>
          </a:p>
          <a:p>
            <a:pPr lvl="1"/>
            <a:r>
              <a:rPr lang="en-GB" dirty="0"/>
              <a:t>Community of practice</a:t>
            </a:r>
          </a:p>
          <a:p>
            <a:endParaRPr lang="en-GB" dirty="0"/>
          </a:p>
          <a:p>
            <a:r>
              <a:rPr lang="en-GB" dirty="0"/>
              <a:t>Delegates being trained and organisations commissioning training by certified trainers can be confident that the training will be good.</a:t>
            </a:r>
          </a:p>
        </p:txBody>
      </p:sp>
    </p:spTree>
    <p:extLst>
      <p:ext uri="{BB962C8B-B14F-4D97-AF65-F5344CB8AC3E}">
        <p14:creationId xmlns:p14="http://schemas.microsoft.com/office/powerpoint/2010/main" val="145651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CCBE8-9C84-49B7-A26F-119228D4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16" y="318536"/>
            <a:ext cx="6030768" cy="6220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60A94-1E9C-4C16-9736-F86B857BDAAE}"/>
              </a:ext>
            </a:extLst>
          </p:cNvPr>
          <p:cNvSpPr txBox="1"/>
          <p:nvPr/>
        </p:nvSpPr>
        <p:spPr>
          <a:xfrm>
            <a:off x="3651260" y="6565715"/>
            <a:ext cx="4889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https://headrush.typepad.com/creating_passionate_users/2005/10/getting_users_p.html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6098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4" name="Picture 2">
            <a:extLst>
              <a:ext uri="{FF2B5EF4-FFF2-40B4-BE49-F238E27FC236}">
                <a16:creationId xmlns:a16="http://schemas.microsoft.com/office/drawing/2014/main" id="{BD3708BE-1CF2-4ECD-BFF6-BA30351BE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60" y="421538"/>
            <a:ext cx="6075680" cy="601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6755" name="Text Box 3">
            <a:extLst>
              <a:ext uri="{FF2B5EF4-FFF2-40B4-BE49-F238E27FC236}">
                <a16:creationId xmlns:a16="http://schemas.microsoft.com/office/drawing/2014/main" id="{1CD68509-E825-4DB8-BF41-29BB44717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6562725"/>
            <a:ext cx="330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00">
                <a:hlinkClick r:id="rId4"/>
              </a:rPr>
              <a:t>http://www.slideshare.net/CJAtherton/chris-atherton-at-tcuk09</a:t>
            </a:r>
            <a:endParaRPr lang="en-GB" altLang="en-US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38E2-6A52-43CB-B639-E0331370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Evidence-based teaching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506BB-04A9-4044-88C7-B9B3F945E632}"/>
              </a:ext>
            </a:extLst>
          </p:cNvPr>
          <p:cNvSpPr txBox="1"/>
          <p:nvPr/>
        </p:nvSpPr>
        <p:spPr>
          <a:xfrm>
            <a:off x="756006" y="5500532"/>
            <a:ext cx="288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Cognitive-load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A273A-ACA1-4206-9744-E5233851FA0F}"/>
              </a:ext>
            </a:extLst>
          </p:cNvPr>
          <p:cNvSpPr txBox="1"/>
          <p:nvPr/>
        </p:nvSpPr>
        <p:spPr>
          <a:xfrm>
            <a:off x="756006" y="3004118"/>
            <a:ext cx="341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Learner personas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D4766-0012-49D8-AEBD-7B4C627CF354}"/>
              </a:ext>
            </a:extLst>
          </p:cNvPr>
          <p:cNvSpPr txBox="1"/>
          <p:nvPr/>
        </p:nvSpPr>
        <p:spPr>
          <a:xfrm>
            <a:off x="6250602" y="3605995"/>
            <a:ext cx="452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Formative assessments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398D-DE96-4986-97B5-00FF9361A7C7}"/>
              </a:ext>
            </a:extLst>
          </p:cNvPr>
          <p:cNvSpPr txBox="1"/>
          <p:nvPr/>
        </p:nvSpPr>
        <p:spPr>
          <a:xfrm>
            <a:off x="756006" y="4252326"/>
            <a:ext cx="22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6D174-CA92-4437-9A96-9FBB8A5B0DF2}"/>
              </a:ext>
            </a:extLst>
          </p:cNvPr>
          <p:cNvSpPr txBox="1"/>
          <p:nvPr/>
        </p:nvSpPr>
        <p:spPr>
          <a:xfrm>
            <a:off x="6250602" y="4854202"/>
            <a:ext cx="195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37F82-F086-43C0-8A02-949BC47482C7}"/>
              </a:ext>
            </a:extLst>
          </p:cNvPr>
          <p:cNvSpPr txBox="1"/>
          <p:nvPr/>
        </p:nvSpPr>
        <p:spPr>
          <a:xfrm>
            <a:off x="756006" y="1755910"/>
            <a:ext cx="385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Learning paradigms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778F-7A8C-4EBD-AAAE-A777D8CB4102}"/>
              </a:ext>
            </a:extLst>
          </p:cNvPr>
          <p:cNvSpPr txBox="1"/>
          <p:nvPr/>
        </p:nvSpPr>
        <p:spPr>
          <a:xfrm>
            <a:off x="6250602" y="1690688"/>
            <a:ext cx="3373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Concept maps &amp; </a:t>
            </a:r>
          </a:p>
          <a:p>
            <a:r>
              <a:rPr lang="en-GB" sz="3600" dirty="0"/>
              <a:t>Mental models</a:t>
            </a:r>
          </a:p>
        </p:txBody>
      </p:sp>
    </p:spTree>
    <p:extLst>
      <p:ext uri="{BB962C8B-B14F-4D97-AF65-F5344CB8AC3E}">
        <p14:creationId xmlns:p14="http://schemas.microsoft.com/office/powerpoint/2010/main" val="380953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428A8-A98A-40AB-81C5-C551F957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marathons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E0C55-3A07-4ADD-BA5B-EA8B94387006}"/>
              </a:ext>
            </a:extLst>
          </p:cNvPr>
          <p:cNvGrpSpPr/>
          <p:nvPr/>
        </p:nvGrpSpPr>
        <p:grpSpPr>
          <a:xfrm>
            <a:off x="321107" y="1690688"/>
            <a:ext cx="2785314" cy="4713131"/>
            <a:chOff x="321107" y="1690688"/>
            <a:chExt cx="2785314" cy="47131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4BB869-5EBE-4FCB-AEBB-CC648D724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1751129" cy="34531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EAF74-0332-475D-A88D-AA78A00B6D85}"/>
                </a:ext>
              </a:extLst>
            </p:cNvPr>
            <p:cNvSpPr txBox="1"/>
            <p:nvPr/>
          </p:nvSpPr>
          <p:spPr>
            <a:xfrm>
              <a:off x="321107" y="5326601"/>
              <a:ext cx="27853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I can DO this!</a:t>
              </a:r>
            </a:p>
            <a:p>
              <a:pPr algn="ctr"/>
              <a:r>
                <a:rPr lang="en-GB" sz="3200" dirty="0"/>
                <a:t>(first 100 yards)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542A0-2331-420A-A4CA-0BCEB7517B6F}"/>
              </a:ext>
            </a:extLst>
          </p:cNvPr>
          <p:cNvGrpSpPr/>
          <p:nvPr/>
        </p:nvGrpSpPr>
        <p:grpSpPr>
          <a:xfrm>
            <a:off x="4483086" y="1690688"/>
            <a:ext cx="2503884" cy="4997293"/>
            <a:chOff x="4238781" y="1749456"/>
            <a:chExt cx="2503884" cy="49972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0F8BCC-C4E1-42A7-88DB-442A9D3ED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781" y="1749456"/>
              <a:ext cx="2503884" cy="333851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FD3984-AACB-4D66-8DB9-5453F47A5B3D}"/>
                </a:ext>
              </a:extLst>
            </p:cNvPr>
            <p:cNvSpPr txBox="1"/>
            <p:nvPr/>
          </p:nvSpPr>
          <p:spPr>
            <a:xfrm>
              <a:off x="4282700" y="5177089"/>
              <a:ext cx="241604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OMG, why is </a:t>
              </a:r>
            </a:p>
            <a:p>
              <a:pPr algn="ctr"/>
              <a:r>
                <a:rPr lang="en-GB" sz="3200" dirty="0"/>
                <a:t>it SO HARD??</a:t>
              </a:r>
            </a:p>
            <a:p>
              <a:pPr algn="ctr"/>
              <a:r>
                <a:rPr lang="en-GB" sz="3200" dirty="0"/>
                <a:t>(miles 8 - 26)</a:t>
              </a:r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32203-0CC3-4736-85BF-946B4EF0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18" y="1690688"/>
            <a:ext cx="2287719" cy="34531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EA2E3-E814-45D1-BF9E-177E02C0B3E4}"/>
              </a:ext>
            </a:extLst>
          </p:cNvPr>
          <p:cNvSpPr txBox="1"/>
          <p:nvPr/>
        </p:nvSpPr>
        <p:spPr>
          <a:xfrm>
            <a:off x="8175093" y="5326601"/>
            <a:ext cx="2721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I DID IT!!</a:t>
            </a:r>
          </a:p>
          <a:p>
            <a:pPr algn="ctr"/>
            <a:r>
              <a:rPr lang="en-GB" sz="3200" dirty="0"/>
              <a:t>(last 100 yards)</a:t>
            </a:r>
          </a:p>
        </p:txBody>
      </p:sp>
    </p:spTree>
    <p:extLst>
      <p:ext uri="{BB962C8B-B14F-4D97-AF65-F5344CB8AC3E}">
        <p14:creationId xmlns:p14="http://schemas.microsoft.com/office/powerpoint/2010/main" val="22866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33CDD-CCC6-44A7-93F9-38DE8C40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Our job as trainers: </a:t>
            </a:r>
            <a:br>
              <a:rPr lang="en-GB" b="1" dirty="0"/>
            </a:br>
            <a:r>
              <a:rPr lang="en-GB" dirty="0"/>
              <a:t>Lead learners through the “suck” threshold, hopefully get them to the “kicking ass” threshold ASAP.</a:t>
            </a:r>
          </a:p>
        </p:txBody>
      </p:sp>
    </p:spTree>
    <p:extLst>
      <p:ext uri="{BB962C8B-B14F-4D97-AF65-F5344CB8AC3E}">
        <p14:creationId xmlns:p14="http://schemas.microsoft.com/office/powerpoint/2010/main" val="243070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CCBE8-9C84-49B7-A26F-119228D4A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"/>
          <a:stretch/>
        </p:blipFill>
        <p:spPr>
          <a:xfrm>
            <a:off x="3080617" y="549233"/>
            <a:ext cx="6030766" cy="5759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60A94-1E9C-4C16-9736-F86B857BDAAE}"/>
              </a:ext>
            </a:extLst>
          </p:cNvPr>
          <p:cNvSpPr txBox="1"/>
          <p:nvPr/>
        </p:nvSpPr>
        <p:spPr>
          <a:xfrm>
            <a:off x="3651260" y="6565715"/>
            <a:ext cx="4889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https://headrush.typepad.com/creating_passionate_users/2005/10/getting_users_p.html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2007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C062-0398-4996-810C-1E4CF498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D09A-64D4-452C-9990-8C7A880F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“Wow, for the first time I really UNDERSTAND what I’m doing with the </a:t>
            </a:r>
            <a:r>
              <a:rPr lang="en-GB" dirty="0" err="1"/>
              <a:t>ggplot</a:t>
            </a:r>
            <a:r>
              <a:rPr lang="en-GB" dirty="0"/>
              <a:t> mapping and aesthetics…”</a:t>
            </a:r>
          </a:p>
          <a:p>
            <a:r>
              <a:rPr lang="en-GB" dirty="0"/>
              <a:t>“Very clear explanation. I think I can do this now…”</a:t>
            </a:r>
          </a:p>
          <a:p>
            <a:r>
              <a:rPr lang="en-GB" dirty="0"/>
              <a:t>“Builds nicely…”, “Good flow…”</a:t>
            </a:r>
          </a:p>
          <a:p>
            <a:r>
              <a:rPr lang="en-GB" dirty="0"/>
              <a:t>“Like the ‘paste into the right places’ exercise…”</a:t>
            </a:r>
          </a:p>
          <a:p>
            <a:r>
              <a:rPr lang="en-GB" dirty="0"/>
              <a:t>“Liked the assessment exercise… makes people thing about code without having to necessarily generate it.”</a:t>
            </a:r>
          </a:p>
          <a:p>
            <a:endParaRPr lang="en-GB" dirty="0"/>
          </a:p>
          <a:p>
            <a:r>
              <a:rPr lang="en-GB" dirty="0"/>
              <a:t>“Didn’t really understand the concept map first time through…”</a:t>
            </a:r>
          </a:p>
          <a:p>
            <a:r>
              <a:rPr lang="en-GB" dirty="0"/>
              <a:t>“Some of the text is a bit dense…”</a:t>
            </a:r>
          </a:p>
        </p:txBody>
      </p:sp>
    </p:spTree>
    <p:extLst>
      <p:ext uri="{BB962C8B-B14F-4D97-AF65-F5344CB8AC3E}">
        <p14:creationId xmlns:p14="http://schemas.microsoft.com/office/powerpoint/2010/main" val="340648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E790-9552-4998-9FEB-1CF9EB7B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25C3-A877-4BBE-9BC0-F6F0E385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Lesson prepared locally</a:t>
            </a:r>
          </a:p>
          <a:p>
            <a:r>
              <a:rPr lang="en-GB" dirty="0"/>
              <a:t>Using </a:t>
            </a:r>
            <a:r>
              <a:rPr lang="en-GB" dirty="0" err="1"/>
              <a:t>Github</a:t>
            </a:r>
            <a:r>
              <a:rPr lang="en-GB" dirty="0"/>
              <a:t> repo</a:t>
            </a:r>
          </a:p>
          <a:p>
            <a:r>
              <a:rPr lang="en-GB" dirty="0"/>
              <a:t>RStudio Cloud instance using the </a:t>
            </a:r>
            <a:r>
              <a:rPr lang="en-GB" dirty="0" err="1"/>
              <a:t>Github</a:t>
            </a:r>
            <a:r>
              <a:rPr lang="en-GB" dirty="0"/>
              <a:t> repo</a:t>
            </a:r>
          </a:p>
          <a:p>
            <a:r>
              <a:rPr lang="en-GB" dirty="0"/>
              <a:t>Learner invited to RStudio Cloud URL</a:t>
            </a:r>
          </a:p>
          <a:p>
            <a:pPr lvl="1"/>
            <a:r>
              <a:rPr lang="en-GB" dirty="0">
                <a:hlinkClick r:id="rId2"/>
              </a:rPr>
              <a:t>https://rstudio.cloud/project/370395</a:t>
            </a:r>
            <a:endParaRPr lang="en-GB" dirty="0"/>
          </a:p>
          <a:p>
            <a:r>
              <a:rPr lang="en-GB" dirty="0"/>
              <a:t>Lesson presented as .</a:t>
            </a:r>
            <a:r>
              <a:rPr lang="en-GB" dirty="0" err="1"/>
              <a:t>Rmd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Explanation interspersed with code chunks</a:t>
            </a:r>
          </a:p>
        </p:txBody>
      </p:sp>
    </p:spTree>
    <p:extLst>
      <p:ext uri="{BB962C8B-B14F-4D97-AF65-F5344CB8AC3E}">
        <p14:creationId xmlns:p14="http://schemas.microsoft.com/office/powerpoint/2010/main" val="21170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7A47-D3C0-4FF9-B3E7-AD8F546F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50720"/>
            <a:ext cx="10515600" cy="1158240"/>
          </a:xfrm>
        </p:spPr>
        <p:txBody>
          <a:bodyPr anchor="t">
            <a:normAutofit/>
          </a:bodyPr>
          <a:lstStyle/>
          <a:p>
            <a:r>
              <a:rPr lang="en-GB" sz="4800" dirty="0"/>
              <a:t>Q: HOW DO YOU RUN A MARATHON?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05A9F-893C-4F6D-AC7F-4658BDD7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56754"/>
            <a:ext cx="10515600" cy="609091"/>
          </a:xfrm>
        </p:spPr>
        <p:txBody>
          <a:bodyPr anchor="t">
            <a:normAutofit/>
          </a:bodyPr>
          <a:lstStyle/>
          <a:p>
            <a:r>
              <a:rPr lang="en-GB" sz="3600" dirty="0"/>
              <a:t>A: You just run a marathon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478F6-0D8C-4339-9A3C-81DBF82F05AC}"/>
              </a:ext>
            </a:extLst>
          </p:cNvPr>
          <p:cNvSpPr txBox="1"/>
          <p:nvPr/>
        </p:nvSpPr>
        <p:spPr>
          <a:xfrm>
            <a:off x="8987246" y="5982789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…and “Hello” to Jason Isaacs </a:t>
            </a:r>
          </a:p>
        </p:txBody>
      </p:sp>
    </p:spTree>
    <p:extLst>
      <p:ext uri="{BB962C8B-B14F-4D97-AF65-F5344CB8AC3E}">
        <p14:creationId xmlns:p14="http://schemas.microsoft.com/office/powerpoint/2010/main" val="19938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4D0-9B80-4513-993C-DD57411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shouldn’t seek </a:t>
            </a:r>
            <a:r>
              <a:rPr lang="en-GB" b="1" i="1" dirty="0">
                <a:solidFill>
                  <a:srgbClr val="FF0000"/>
                </a:solidFill>
              </a:rPr>
              <a:t>MY</a:t>
            </a:r>
            <a:r>
              <a:rPr lang="en-GB" dirty="0"/>
              <a:t> advice on how to train to run your best over 26.2 miles…</a:t>
            </a:r>
          </a:p>
        </p:txBody>
      </p:sp>
    </p:spTree>
    <p:extLst>
      <p:ext uri="{BB962C8B-B14F-4D97-AF65-F5344CB8AC3E}">
        <p14:creationId xmlns:p14="http://schemas.microsoft.com/office/powerpoint/2010/main" val="232113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4D0-9B80-4513-993C-DD57411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do we often turn to “experienced users” to train us in things like R?</a:t>
            </a:r>
          </a:p>
        </p:txBody>
      </p:sp>
    </p:spTree>
    <p:extLst>
      <p:ext uri="{BB962C8B-B14F-4D97-AF65-F5344CB8AC3E}">
        <p14:creationId xmlns:p14="http://schemas.microsoft.com/office/powerpoint/2010/main" val="28072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A6E9A-C5E8-4091-8679-499E847D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There’s more to teaching R than “simply” telling others how </a:t>
            </a:r>
            <a:r>
              <a:rPr lang="en-GB" b="1" i="1" dirty="0">
                <a:solidFill>
                  <a:srgbClr val="FF0000"/>
                </a:solidFill>
              </a:rPr>
              <a:t>YOU</a:t>
            </a:r>
            <a:r>
              <a:rPr lang="en-GB" dirty="0"/>
              <a:t> do R…</a:t>
            </a:r>
          </a:p>
        </p:txBody>
      </p:sp>
    </p:spTree>
    <p:extLst>
      <p:ext uri="{BB962C8B-B14F-4D97-AF65-F5344CB8AC3E}">
        <p14:creationId xmlns:p14="http://schemas.microsoft.com/office/powerpoint/2010/main" val="217102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BA71D4-0736-4C20-AB4C-57079B8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Certification training has changed how I approach training others…</a:t>
            </a:r>
          </a:p>
        </p:txBody>
      </p:sp>
    </p:spTree>
    <p:extLst>
      <p:ext uri="{BB962C8B-B14F-4D97-AF65-F5344CB8AC3E}">
        <p14:creationId xmlns:p14="http://schemas.microsoft.com/office/powerpoint/2010/main" val="392136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concept maps helps learners associate concepts – help build training 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839ED-36C0-4CBD-BEA3-B460CFE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384" y="1989158"/>
            <a:ext cx="5367231" cy="391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5D49C-BE36-4E2D-AF1F-AD1BB39D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99" y="2175647"/>
            <a:ext cx="601980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5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903-BB48-4455-9DE6-6FD232DD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2018"/>
          </a:xfrm>
        </p:spPr>
        <p:txBody>
          <a:bodyPr>
            <a:normAutofit fontScale="90000"/>
          </a:bodyPr>
          <a:lstStyle/>
          <a:p>
            <a:r>
              <a:rPr lang="en-GB" dirty="0"/>
              <a:t>Structure content to allow learners space to absorb the concepts and use formative assessment to check progress.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FD33-D6DF-4DF0-9D0A-17D92C6D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95818"/>
              </p:ext>
            </p:extLst>
          </p:nvPr>
        </p:nvGraphicFramePr>
        <p:xfrm>
          <a:off x="1139993" y="2416418"/>
          <a:ext cx="9912014" cy="3827570"/>
        </p:xfrm>
        <a:graphic>
          <a:graphicData uri="http://schemas.openxmlformats.org/drawingml/2006/table">
            <a:tbl>
              <a:tblPr/>
              <a:tblGrid>
                <a:gridCol w="1299762">
                  <a:extLst>
                    <a:ext uri="{9D8B030D-6E8A-4147-A177-3AD203B41FA5}">
                      <a16:colId xmlns:a16="http://schemas.microsoft.com/office/drawing/2014/main" val="3693639221"/>
                    </a:ext>
                  </a:extLst>
                </a:gridCol>
                <a:gridCol w="1071284">
                  <a:extLst>
                    <a:ext uri="{9D8B030D-6E8A-4147-A177-3AD203B41FA5}">
                      <a16:colId xmlns:a16="http://schemas.microsoft.com/office/drawing/2014/main" val="302076751"/>
                    </a:ext>
                  </a:extLst>
                </a:gridCol>
                <a:gridCol w="852067">
                  <a:extLst>
                    <a:ext uri="{9D8B030D-6E8A-4147-A177-3AD203B41FA5}">
                      <a16:colId xmlns:a16="http://schemas.microsoft.com/office/drawing/2014/main" val="4071914447"/>
                    </a:ext>
                  </a:extLst>
                </a:gridCol>
                <a:gridCol w="1089351">
                  <a:extLst>
                    <a:ext uri="{9D8B030D-6E8A-4147-A177-3AD203B41FA5}">
                      <a16:colId xmlns:a16="http://schemas.microsoft.com/office/drawing/2014/main" val="2615334561"/>
                    </a:ext>
                  </a:extLst>
                </a:gridCol>
                <a:gridCol w="891744">
                  <a:extLst>
                    <a:ext uri="{9D8B030D-6E8A-4147-A177-3AD203B41FA5}">
                      <a16:colId xmlns:a16="http://schemas.microsoft.com/office/drawing/2014/main" val="146551761"/>
                    </a:ext>
                  </a:extLst>
                </a:gridCol>
                <a:gridCol w="1040842">
                  <a:extLst>
                    <a:ext uri="{9D8B030D-6E8A-4147-A177-3AD203B41FA5}">
                      <a16:colId xmlns:a16="http://schemas.microsoft.com/office/drawing/2014/main" val="1928664565"/>
                    </a:ext>
                  </a:extLst>
                </a:gridCol>
                <a:gridCol w="1410966">
                  <a:extLst>
                    <a:ext uri="{9D8B030D-6E8A-4147-A177-3AD203B41FA5}">
                      <a16:colId xmlns:a16="http://schemas.microsoft.com/office/drawing/2014/main" val="2602580722"/>
                    </a:ext>
                  </a:extLst>
                </a:gridCol>
                <a:gridCol w="2255998">
                  <a:extLst>
                    <a:ext uri="{9D8B030D-6E8A-4147-A177-3AD203B41FA5}">
                      <a16:colId xmlns:a16="http://schemas.microsoft.com/office/drawing/2014/main" val="739095414"/>
                    </a:ext>
                  </a:extLst>
                </a:gridCol>
              </a:tblGrid>
              <a:tr h="501241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1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15 minutes jogging. 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20 minutes jogging. 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 minutes jogging.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 hour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10694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2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75-min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7366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3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90-min ramble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35965"/>
                  </a:ext>
                </a:extLst>
              </a:tr>
              <a:tr h="441716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4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35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 hr jogging and walking.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27573"/>
                  </a:ext>
                </a:extLst>
              </a:tr>
              <a:tr h="641738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Week 5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20-min run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50 mins jogging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rgbClr val="FF0000"/>
                          </a:solidFill>
                          <a:effectLst/>
                        </a:rPr>
                        <a:t>Rest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accent1"/>
                          </a:solidFill>
                          <a:effectLst/>
                        </a:rPr>
                        <a:t>Timed run over a 2M course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90-min ramble, or run in a 10K road race</a:t>
                      </a:r>
                    </a:p>
                  </a:txBody>
                  <a:tcPr marL="16997" marR="16997" marT="16997" marB="1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6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768</Words>
  <Application>Microsoft Office PowerPoint</Application>
  <PresentationFormat>Widescreen</PresentationFormat>
  <Paragraphs>117</Paragraphs>
  <Slides>23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Theme</vt:lpstr>
      <vt:lpstr>Learn to teach,  for goodness sake.</vt:lpstr>
      <vt:lpstr>Running marathons</vt:lpstr>
      <vt:lpstr>Q: HOW DO YOU RUN A MARATHON?</vt:lpstr>
      <vt:lpstr>You shouldn’t seek MY advice on how to train to run your best over 26.2 miles…</vt:lpstr>
      <vt:lpstr>So why do we often turn to “experienced users” to train us in things like R?</vt:lpstr>
      <vt:lpstr>There’s more to teaching R than “simply” telling others how YOU do R…</vt:lpstr>
      <vt:lpstr>Certification training has changed how I approach training others…</vt:lpstr>
      <vt:lpstr>Providing concept maps helps learners associate concepts – help build training routes</vt:lpstr>
      <vt:lpstr>Structure content to allow learners space to absorb the concepts and use formative assessment to check progress.</vt:lpstr>
      <vt:lpstr>Each lesson should move at least one of the identified learner personas towards achieving their goal.</vt:lpstr>
      <vt:lpstr>Doing too much too soon can lead to injury</vt:lpstr>
      <vt:lpstr>PowerPoint Presentation</vt:lpstr>
      <vt:lpstr>PowerPoint Presentation</vt:lpstr>
      <vt:lpstr>The journey - IDEAL</vt:lpstr>
      <vt:lpstr>The backup pile</vt:lpstr>
      <vt:lpstr>Certification – what’s the point?</vt:lpstr>
      <vt:lpstr>PowerPoint Presentation</vt:lpstr>
      <vt:lpstr>PowerPoint Presentation</vt:lpstr>
      <vt:lpstr>Evidence-based teaching methods</vt:lpstr>
      <vt:lpstr>Our job as trainers:  Lead learners through the “suck” threshold, hopefully get them to the “kicking ass” threshold ASAP.</vt:lpstr>
      <vt:lpstr>PowerPoint Presentation</vt:lpstr>
      <vt:lpstr>Feedback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teach,  for goodness sake.</dc:title>
  <dc:creator>Smith, Mike K</dc:creator>
  <cp:lastModifiedBy>Smith, Mike K</cp:lastModifiedBy>
  <cp:revision>79</cp:revision>
  <dcterms:created xsi:type="dcterms:W3CDTF">2019-09-16T15:19:28Z</dcterms:created>
  <dcterms:modified xsi:type="dcterms:W3CDTF">2019-11-07T15:42:54Z</dcterms:modified>
</cp:coreProperties>
</file>