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519" r:id="rId3"/>
    <p:sldId id="504" r:id="rId4"/>
    <p:sldId id="508" r:id="rId5"/>
    <p:sldId id="511" r:id="rId6"/>
    <p:sldId id="262" r:id="rId7"/>
    <p:sldId id="516" r:id="rId8"/>
    <p:sldId id="521" r:id="rId9"/>
    <p:sldId id="520" r:id="rId10"/>
    <p:sldId id="515" r:id="rId11"/>
    <p:sldId id="510" r:id="rId12"/>
    <p:sldId id="513" r:id="rId13"/>
    <p:sldId id="503" r:id="rId14"/>
    <p:sldId id="494" r:id="rId15"/>
    <p:sldId id="277" r:id="rId16"/>
    <p:sldId id="5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78A891-ACFB-4E20-9E9B-72DCE817AE23}" v="12" dt="2020-01-13T14:57:45.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63171" autoAdjust="0"/>
  </p:normalViewPr>
  <p:slideViewPr>
    <p:cSldViewPr snapToGrid="0">
      <p:cViewPr varScale="1">
        <p:scale>
          <a:sx n="71" d="100"/>
          <a:sy n="71" d="100"/>
        </p:scale>
        <p:origin x="1980" y="72"/>
      </p:cViewPr>
      <p:guideLst/>
    </p:cSldViewPr>
  </p:slideViewPr>
  <p:notesTextViewPr>
    <p:cViewPr>
      <p:scale>
        <a:sx n="1" d="1"/>
        <a:sy n="1" d="1"/>
      </p:scale>
      <p:origin x="0" y="0"/>
    </p:cViewPr>
  </p:notesTextViewPr>
  <p:sorterViewPr>
    <p:cViewPr>
      <p:scale>
        <a:sx n="110" d="100"/>
        <a:sy n="110" d="100"/>
      </p:scale>
      <p:origin x="0" y="0"/>
    </p:cViewPr>
  </p:sorterViewPr>
  <p:notesViewPr>
    <p:cSldViewPr snapToGrid="0">
      <p:cViewPr varScale="1">
        <p:scale>
          <a:sx n="120" d="100"/>
          <a:sy n="120" d="100"/>
        </p:scale>
        <p:origin x="6786"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Mike K" userId="fd68b96f-d6bb-4c79-994a-7859c22e374b" providerId="ADAL" clId="{8978A891-ACFB-4E20-9E9B-72DCE817AE23}"/>
    <pc:docChg chg="custSel addSld modSld">
      <pc:chgData name="Smith, Mike K" userId="fd68b96f-d6bb-4c79-994a-7859c22e374b" providerId="ADAL" clId="{8978A891-ACFB-4E20-9E9B-72DCE817AE23}" dt="2020-01-13T14:59:18.553" v="554" actId="20577"/>
      <pc:docMkLst>
        <pc:docMk/>
      </pc:docMkLst>
      <pc:sldChg chg="modSp">
        <pc:chgData name="Smith, Mike K" userId="fd68b96f-d6bb-4c79-994a-7859c22e374b" providerId="ADAL" clId="{8978A891-ACFB-4E20-9E9B-72DCE817AE23}" dt="2020-01-13T14:54:19.510" v="134" actId="20577"/>
        <pc:sldMkLst>
          <pc:docMk/>
          <pc:sldMk cId="2286664444" sldId="504"/>
        </pc:sldMkLst>
        <pc:spChg chg="mod">
          <ac:chgData name="Smith, Mike K" userId="fd68b96f-d6bb-4c79-994a-7859c22e374b" providerId="ADAL" clId="{8978A891-ACFB-4E20-9E9B-72DCE817AE23}" dt="2020-01-13T14:54:19.510" v="134" actId="20577"/>
          <ac:spMkLst>
            <pc:docMk/>
            <pc:sldMk cId="2286664444" sldId="504"/>
            <ac:spMk id="4" creationId="{89C428A8-A98A-40AB-81C5-C551F957BB2D}"/>
          </ac:spMkLst>
        </pc:spChg>
      </pc:sldChg>
      <pc:sldChg chg="modSp">
        <pc:chgData name="Smith, Mike K" userId="fd68b96f-d6bb-4c79-994a-7859c22e374b" providerId="ADAL" clId="{8978A891-ACFB-4E20-9E9B-72DCE817AE23}" dt="2020-01-13T14:59:18.553" v="554" actId="20577"/>
        <pc:sldMkLst>
          <pc:docMk/>
          <pc:sldMk cId="4210869213" sldId="520"/>
        </pc:sldMkLst>
        <pc:spChg chg="mod">
          <ac:chgData name="Smith, Mike K" userId="fd68b96f-d6bb-4c79-994a-7859c22e374b" providerId="ADAL" clId="{8978A891-ACFB-4E20-9E9B-72DCE817AE23}" dt="2020-01-13T14:59:18.553" v="554" actId="20577"/>
          <ac:spMkLst>
            <pc:docMk/>
            <pc:sldMk cId="4210869213" sldId="520"/>
            <ac:spMk id="2" creationId="{8AE22903-BB48-4455-9DE6-6FD232DD504D}"/>
          </ac:spMkLst>
        </pc:spChg>
      </pc:sldChg>
      <pc:sldChg chg="modSp add modNotesTx">
        <pc:chgData name="Smith, Mike K" userId="fd68b96f-d6bb-4c79-994a-7859c22e374b" providerId="ADAL" clId="{8978A891-ACFB-4E20-9E9B-72DCE817AE23}" dt="2020-01-13T14:58:41.936" v="540" actId="20577"/>
        <pc:sldMkLst>
          <pc:docMk/>
          <pc:sldMk cId="1554356410" sldId="521"/>
        </pc:sldMkLst>
        <pc:spChg chg="mod">
          <ac:chgData name="Smith, Mike K" userId="fd68b96f-d6bb-4c79-994a-7859c22e374b" providerId="ADAL" clId="{8978A891-ACFB-4E20-9E9B-72DCE817AE23}" dt="2020-01-13T14:56:12.111" v="196" actId="20577"/>
          <ac:spMkLst>
            <pc:docMk/>
            <pc:sldMk cId="1554356410" sldId="521"/>
            <ac:spMk id="2" creationId="{8AE22903-BB48-4455-9DE6-6FD232DD504D}"/>
          </ac:spMkLst>
        </pc:spChg>
        <pc:graphicFrameChg chg="mod modGraphic">
          <ac:chgData name="Smith, Mike K" userId="fd68b96f-d6bb-4c79-994a-7859c22e374b" providerId="ADAL" clId="{8978A891-ACFB-4E20-9E9B-72DCE817AE23}" dt="2020-01-13T14:57:47.689" v="327" actId="108"/>
          <ac:graphicFrameMkLst>
            <pc:docMk/>
            <pc:sldMk cId="1554356410" sldId="521"/>
            <ac:graphicFrameMk id="6" creationId="{830FFD33-D6DF-4DF0-9D0A-17D92C6D23C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2F800-1419-438B-96D0-791D66092393}" type="datetimeFigureOut">
              <a:rPr lang="en-GB" smtClean="0"/>
              <a:t>13/01/2020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CA314-A09D-430B-B8BD-3F5B4A929A38}" type="slidenum">
              <a:rPr lang="en-GB" smtClean="0"/>
              <a:t>‹#›</a:t>
            </a:fld>
            <a:endParaRPr lang="en-GB"/>
          </a:p>
        </p:txBody>
      </p:sp>
    </p:spTree>
    <p:extLst>
      <p:ext uri="{BB962C8B-B14F-4D97-AF65-F5344CB8AC3E}">
        <p14:creationId xmlns:p14="http://schemas.microsoft.com/office/powerpoint/2010/main" val="177650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3</a:t>
            </a:fld>
            <a:endParaRPr lang="en-GB"/>
          </a:p>
        </p:txBody>
      </p:sp>
    </p:spTree>
    <p:extLst>
      <p:ext uri="{BB962C8B-B14F-4D97-AF65-F5344CB8AC3E}">
        <p14:creationId xmlns:p14="http://schemas.microsoft.com/office/powerpoint/2010/main" val="372290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Doing too much in one training session can lead to overload, burn out and injury (either to your learners or to yourself when they react badly to the session!)</a:t>
            </a:r>
          </a:p>
        </p:txBody>
      </p:sp>
      <p:sp>
        <p:nvSpPr>
          <p:cNvPr id="4" name="Slide Number Placeholder 3"/>
          <p:cNvSpPr>
            <a:spLocks noGrp="1"/>
          </p:cNvSpPr>
          <p:nvPr>
            <p:ph type="sldNum" sz="quarter" idx="5"/>
          </p:nvPr>
        </p:nvSpPr>
        <p:spPr/>
        <p:txBody>
          <a:bodyPr/>
          <a:lstStyle/>
          <a:p>
            <a:fld id="{B60CA314-A09D-430B-B8BD-3F5B4A929A38}" type="slidenum">
              <a:rPr lang="en-GB" smtClean="0"/>
              <a:t>12</a:t>
            </a:fld>
            <a:endParaRPr lang="en-GB"/>
          </a:p>
        </p:txBody>
      </p:sp>
    </p:spTree>
    <p:extLst>
      <p:ext uri="{BB962C8B-B14F-4D97-AF65-F5344CB8AC3E}">
        <p14:creationId xmlns:p14="http://schemas.microsoft.com/office/powerpoint/2010/main" val="510455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forget what it's like to approach topics from first principles.</a:t>
            </a:r>
          </a:p>
        </p:txBody>
      </p:sp>
      <p:sp>
        <p:nvSpPr>
          <p:cNvPr id="4" name="Slide Number Placeholder 3"/>
          <p:cNvSpPr>
            <a:spLocks noGrp="1"/>
          </p:cNvSpPr>
          <p:nvPr>
            <p:ph type="sldNum" sz="quarter" idx="5"/>
          </p:nvPr>
        </p:nvSpPr>
        <p:spPr/>
        <p:txBody>
          <a:bodyPr/>
          <a:lstStyle/>
          <a:p>
            <a:fld id="{B60CA314-A09D-430B-B8BD-3F5B4A929A38}" type="slidenum">
              <a:rPr lang="en-GB" smtClean="0"/>
              <a:t>13</a:t>
            </a:fld>
            <a:endParaRPr lang="en-GB"/>
          </a:p>
        </p:txBody>
      </p:sp>
    </p:spTree>
    <p:extLst>
      <p:ext uri="{BB962C8B-B14F-4D97-AF65-F5344CB8AC3E}">
        <p14:creationId xmlns:p14="http://schemas.microsoft.com/office/powerpoint/2010/main" val="178637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14</a:t>
            </a:fld>
            <a:endParaRPr lang="en-GB"/>
          </a:p>
        </p:txBody>
      </p:sp>
    </p:spTree>
    <p:extLst>
      <p:ext uri="{BB962C8B-B14F-4D97-AF65-F5344CB8AC3E}">
        <p14:creationId xmlns:p14="http://schemas.microsoft.com/office/powerpoint/2010/main" val="191470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16</a:t>
            </a:fld>
            <a:endParaRPr lang="en-GB"/>
          </a:p>
        </p:txBody>
      </p:sp>
    </p:spTree>
    <p:extLst>
      <p:ext uri="{BB962C8B-B14F-4D97-AF65-F5344CB8AC3E}">
        <p14:creationId xmlns:p14="http://schemas.microsoft.com/office/powerpoint/2010/main" val="152194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marathon training plan won't necessarily help YOU achieve your goals, so why do we often teach others R the way that WE have learned R?</a:t>
            </a:r>
          </a:p>
        </p:txBody>
      </p:sp>
      <p:sp>
        <p:nvSpPr>
          <p:cNvPr id="4" name="Slide Number Placeholder 3"/>
          <p:cNvSpPr>
            <a:spLocks noGrp="1"/>
          </p:cNvSpPr>
          <p:nvPr>
            <p:ph type="sldNum" sz="quarter" idx="5"/>
          </p:nvPr>
        </p:nvSpPr>
        <p:spPr/>
        <p:txBody>
          <a:bodyPr/>
          <a:lstStyle/>
          <a:p>
            <a:fld id="{B60CA314-A09D-430B-B8BD-3F5B4A929A38}" type="slidenum">
              <a:rPr lang="en-GB" smtClean="0"/>
              <a:t>4</a:t>
            </a:fld>
            <a:endParaRPr lang="en-GB"/>
          </a:p>
        </p:txBody>
      </p:sp>
    </p:spTree>
    <p:extLst>
      <p:ext uri="{BB962C8B-B14F-4D97-AF65-F5344CB8AC3E}">
        <p14:creationId xmlns:p14="http://schemas.microsoft.com/office/powerpoint/2010/main" val="1348379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 like to share some of the concepts from the certification training that I have found helpful in rethinking how I approach teaching R… With analogies towards running and marathons.</a:t>
            </a:r>
          </a:p>
        </p:txBody>
      </p:sp>
      <p:sp>
        <p:nvSpPr>
          <p:cNvPr id="4" name="Slide Number Placeholder 3"/>
          <p:cNvSpPr>
            <a:spLocks noGrp="1"/>
          </p:cNvSpPr>
          <p:nvPr>
            <p:ph type="sldNum" sz="quarter" idx="5"/>
          </p:nvPr>
        </p:nvSpPr>
        <p:spPr/>
        <p:txBody>
          <a:bodyPr/>
          <a:lstStyle/>
          <a:p>
            <a:fld id="{B60CA314-A09D-430B-B8BD-3F5B4A929A38}" type="slidenum">
              <a:rPr lang="en-GB" smtClean="0"/>
              <a:t>5</a:t>
            </a:fld>
            <a:endParaRPr lang="en-GB"/>
          </a:p>
        </p:txBody>
      </p:sp>
    </p:spTree>
    <p:extLst>
      <p:ext uri="{BB962C8B-B14F-4D97-AF65-F5344CB8AC3E}">
        <p14:creationId xmlns:p14="http://schemas.microsoft.com/office/powerpoint/2010/main" val="113193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you run, it's best of you have planned a route – you know distance, elevation and rough timing</a:t>
            </a:r>
          </a:p>
        </p:txBody>
      </p:sp>
      <p:sp>
        <p:nvSpPr>
          <p:cNvPr id="4" name="Slide Number Placeholder 3"/>
          <p:cNvSpPr>
            <a:spLocks noGrp="1"/>
          </p:cNvSpPr>
          <p:nvPr>
            <p:ph type="sldNum" sz="quarter" idx="5"/>
          </p:nvPr>
        </p:nvSpPr>
        <p:spPr/>
        <p:txBody>
          <a:bodyPr/>
          <a:lstStyle/>
          <a:p>
            <a:fld id="{B60CA314-A09D-430B-B8BD-3F5B4A929A38}" type="slidenum">
              <a:rPr lang="en-GB" smtClean="0"/>
              <a:t>6</a:t>
            </a:fld>
            <a:endParaRPr lang="en-GB"/>
          </a:p>
        </p:txBody>
      </p:sp>
    </p:spTree>
    <p:extLst>
      <p:ext uri="{BB962C8B-B14F-4D97-AF65-F5344CB8AC3E}">
        <p14:creationId xmlns:p14="http://schemas.microsoft.com/office/powerpoint/2010/main" val="974570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Likewise, before you teach, you ought to have a plan of the concepts that you're going to introduce and how they relate to each other. It helps YOU (the trainer) plan and it helps your trainees understand how concepts are related.</a:t>
            </a:r>
          </a:p>
        </p:txBody>
      </p:sp>
      <p:sp>
        <p:nvSpPr>
          <p:cNvPr id="4" name="Slide Number Placeholder 3"/>
          <p:cNvSpPr>
            <a:spLocks noGrp="1"/>
          </p:cNvSpPr>
          <p:nvPr>
            <p:ph type="sldNum" sz="quarter" idx="5"/>
          </p:nvPr>
        </p:nvSpPr>
        <p:spPr/>
        <p:txBody>
          <a:bodyPr/>
          <a:lstStyle/>
          <a:p>
            <a:fld id="{B60CA314-A09D-430B-B8BD-3F5B4A929A38}" type="slidenum">
              <a:rPr lang="en-GB" smtClean="0"/>
              <a:t>7</a:t>
            </a:fld>
            <a:endParaRPr lang="en-GB"/>
          </a:p>
        </p:txBody>
      </p:sp>
    </p:spTree>
    <p:extLst>
      <p:ext uri="{BB962C8B-B14F-4D97-AF65-F5344CB8AC3E}">
        <p14:creationId xmlns:p14="http://schemas.microsoft.com/office/powerpoint/2010/main" val="14205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have a training plan mapped out (for each session or across training topics) and each session should build on the previous session.</a:t>
            </a:r>
          </a:p>
        </p:txBody>
      </p:sp>
      <p:sp>
        <p:nvSpPr>
          <p:cNvPr id="4" name="Slide Number Placeholder 3"/>
          <p:cNvSpPr>
            <a:spLocks noGrp="1"/>
          </p:cNvSpPr>
          <p:nvPr>
            <p:ph type="sldNum" sz="quarter" idx="5"/>
          </p:nvPr>
        </p:nvSpPr>
        <p:spPr/>
        <p:txBody>
          <a:bodyPr/>
          <a:lstStyle/>
          <a:p>
            <a:fld id="{B60CA314-A09D-430B-B8BD-3F5B4A929A38}" type="slidenum">
              <a:rPr lang="en-GB" smtClean="0"/>
              <a:t>8</a:t>
            </a:fld>
            <a:endParaRPr lang="en-GB"/>
          </a:p>
        </p:txBody>
      </p:sp>
    </p:spTree>
    <p:extLst>
      <p:ext uri="{BB962C8B-B14F-4D97-AF65-F5344CB8AC3E}">
        <p14:creationId xmlns:p14="http://schemas.microsoft.com/office/powerpoint/2010/main" val="177778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 marathon training plan you typically find lots of rest days. These are vital to ensure that you don't overdo your training. Rest is VITAL. </a:t>
            </a:r>
          </a:p>
        </p:txBody>
      </p:sp>
      <p:sp>
        <p:nvSpPr>
          <p:cNvPr id="4" name="Slide Number Placeholder 3"/>
          <p:cNvSpPr>
            <a:spLocks noGrp="1"/>
          </p:cNvSpPr>
          <p:nvPr>
            <p:ph type="sldNum" sz="quarter" idx="5"/>
          </p:nvPr>
        </p:nvSpPr>
        <p:spPr/>
        <p:txBody>
          <a:bodyPr/>
          <a:lstStyle/>
          <a:p>
            <a:fld id="{B60CA314-A09D-430B-B8BD-3F5B4A929A38}" type="slidenum">
              <a:rPr lang="en-GB" smtClean="0"/>
              <a:t>9</a:t>
            </a:fld>
            <a:endParaRPr lang="en-GB"/>
          </a:p>
        </p:txBody>
      </p:sp>
    </p:spTree>
    <p:extLst>
      <p:ext uri="{BB962C8B-B14F-4D97-AF65-F5344CB8AC3E}">
        <p14:creationId xmlns:p14="http://schemas.microsoft.com/office/powerpoint/2010/main" val="80931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marathon training plan, we have assessments to benchmark performance and help assess whether the training we're doing is working. Build in checks to your R training to check and measure whether your learners are actually grasping the topic. </a:t>
            </a:r>
          </a:p>
        </p:txBody>
      </p:sp>
      <p:sp>
        <p:nvSpPr>
          <p:cNvPr id="4" name="Slide Number Placeholder 3"/>
          <p:cNvSpPr>
            <a:spLocks noGrp="1"/>
          </p:cNvSpPr>
          <p:nvPr>
            <p:ph type="sldNum" sz="quarter" idx="5"/>
          </p:nvPr>
        </p:nvSpPr>
        <p:spPr/>
        <p:txBody>
          <a:bodyPr/>
          <a:lstStyle/>
          <a:p>
            <a:fld id="{B60CA314-A09D-430B-B8BD-3F5B4A929A38}" type="slidenum">
              <a:rPr lang="en-GB" smtClean="0"/>
              <a:t>10</a:t>
            </a:fld>
            <a:endParaRPr lang="en-GB"/>
          </a:p>
        </p:txBody>
      </p:sp>
    </p:spTree>
    <p:extLst>
      <p:ext uri="{BB962C8B-B14F-4D97-AF65-F5344CB8AC3E}">
        <p14:creationId xmlns:p14="http://schemas.microsoft.com/office/powerpoint/2010/main" val="302501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all have different expectations, needs and desired outcomes from training. So before we formulate training, identify likely personas and what THEY might want from training. Then ensure that what we're training fulfils the needs of those individuals.</a:t>
            </a:r>
          </a:p>
        </p:txBody>
      </p:sp>
      <p:sp>
        <p:nvSpPr>
          <p:cNvPr id="4" name="Slide Number Placeholder 3"/>
          <p:cNvSpPr>
            <a:spLocks noGrp="1"/>
          </p:cNvSpPr>
          <p:nvPr>
            <p:ph type="sldNum" sz="quarter" idx="5"/>
          </p:nvPr>
        </p:nvSpPr>
        <p:spPr/>
        <p:txBody>
          <a:bodyPr/>
          <a:lstStyle/>
          <a:p>
            <a:fld id="{B60CA314-A09D-430B-B8BD-3F5B4A929A38}" type="slidenum">
              <a:rPr lang="en-GB" smtClean="0"/>
              <a:t>11</a:t>
            </a:fld>
            <a:endParaRPr lang="en-GB"/>
          </a:p>
        </p:txBody>
      </p:sp>
    </p:spTree>
    <p:extLst>
      <p:ext uri="{BB962C8B-B14F-4D97-AF65-F5344CB8AC3E}">
        <p14:creationId xmlns:p14="http://schemas.microsoft.com/office/powerpoint/2010/main" val="385169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6740-5AC2-4960-9FD2-30542E25F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DA01E3B-5EB5-4016-AA5A-8E5848173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CFA40D6-6D4D-4EAC-A717-B6F190B13189}"/>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5" name="Footer Placeholder 4">
            <a:extLst>
              <a:ext uri="{FF2B5EF4-FFF2-40B4-BE49-F238E27FC236}">
                <a16:creationId xmlns:a16="http://schemas.microsoft.com/office/drawing/2014/main" id="{6519D3AE-AC90-4936-B2DA-34834E61CD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A67018-0EBD-41B8-A37E-F4A887B98FD7}"/>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412691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C00F-DC9A-46F3-A37B-8F6902839EF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C24145-0A8C-4810-8E2C-8927C483D5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471D48-579F-4BF8-B4F1-F2072A5B62C1}"/>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5" name="Footer Placeholder 4">
            <a:extLst>
              <a:ext uri="{FF2B5EF4-FFF2-40B4-BE49-F238E27FC236}">
                <a16:creationId xmlns:a16="http://schemas.microsoft.com/office/drawing/2014/main" id="{C93AC6BE-10ED-414A-9D36-2C49E38689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54675-7A86-4D6E-ACE5-0E021A82716B}"/>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392263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4649E-68F3-4637-87C5-D8CD198B05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1C43ED-18CA-4DC6-9468-EF6DD99786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3340D4-5A75-4A1D-B9DB-2271004D5D7D}"/>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5" name="Footer Placeholder 4">
            <a:extLst>
              <a:ext uri="{FF2B5EF4-FFF2-40B4-BE49-F238E27FC236}">
                <a16:creationId xmlns:a16="http://schemas.microsoft.com/office/drawing/2014/main" id="{72BFD417-1C14-4DEB-B9C5-9E720DB5A1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0CBA82-41D5-4FE3-85AE-67A2CA45979E}"/>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7149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2BBA-FAFD-4F3E-B643-E2E45270AC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9D80CF-16A9-42B0-A1F8-E39BB07230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9EF2B5-1428-4E4B-8CBA-2208842F0B36}"/>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5" name="Footer Placeholder 4">
            <a:extLst>
              <a:ext uri="{FF2B5EF4-FFF2-40B4-BE49-F238E27FC236}">
                <a16:creationId xmlns:a16="http://schemas.microsoft.com/office/drawing/2014/main" id="{536A5917-E80C-4179-B292-60ABC1D664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871264-5957-476E-9349-BE8AF55E5ACE}"/>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80028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C62A-440E-49EA-9E3B-892101B99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5014E3-3A26-4105-AF27-582A4E1470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97B3AD-97D4-4643-8FF6-8344E3B01CB2}"/>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5" name="Footer Placeholder 4">
            <a:extLst>
              <a:ext uri="{FF2B5EF4-FFF2-40B4-BE49-F238E27FC236}">
                <a16:creationId xmlns:a16="http://schemas.microsoft.com/office/drawing/2014/main" id="{33F1720A-A5E4-4C81-BFF2-4FFE0664DC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1C14BC-01AF-4B1D-9BCF-76E6AFB0DD05}"/>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152107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561B-CD1E-4670-A974-492EEB6594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E3143C-41BF-4E74-8091-10A8FCFD02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571981-41B9-44AD-BDE7-B8C7C981E2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0267356-6DC0-4465-B0AD-D3ABC4BA08D1}"/>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6" name="Footer Placeholder 5">
            <a:extLst>
              <a:ext uri="{FF2B5EF4-FFF2-40B4-BE49-F238E27FC236}">
                <a16:creationId xmlns:a16="http://schemas.microsoft.com/office/drawing/2014/main" id="{08A38D26-2470-4E14-8F9C-4BE90668A6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9626F6-D9CC-4D11-B15C-0A3701549DB2}"/>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364025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9C9B-4466-4F26-BC9C-29A778E774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D6E24B-7344-4C87-808F-72FB6A1F9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EC3C02A-2B6B-4B0D-81D7-BCC16FCDD3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6BA599-220A-4978-A929-404980262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7D95529-0924-4C98-B965-DA65A58676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5D958E5-EAF6-44B2-BCFD-516D72DCE2CE}"/>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8" name="Footer Placeholder 7">
            <a:extLst>
              <a:ext uri="{FF2B5EF4-FFF2-40B4-BE49-F238E27FC236}">
                <a16:creationId xmlns:a16="http://schemas.microsoft.com/office/drawing/2014/main" id="{29B30EFB-6E27-4225-95C9-3D4FAA206C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55348C-3CF8-42AF-9DD2-05E68FD31CC1}"/>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24794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D417-0EAA-4F52-8D5C-91B4245492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B0D661-40DF-4553-9EA9-ED6BF690CAE3}"/>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4" name="Footer Placeholder 3">
            <a:extLst>
              <a:ext uri="{FF2B5EF4-FFF2-40B4-BE49-F238E27FC236}">
                <a16:creationId xmlns:a16="http://schemas.microsoft.com/office/drawing/2014/main" id="{71A14896-7614-4337-B571-7763FEE963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721B677-C723-4D2D-B2C3-BB19C57D3192}"/>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408816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B20BC8-ADE9-48A5-A179-C4EFA10E814C}"/>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3" name="Footer Placeholder 2">
            <a:extLst>
              <a:ext uri="{FF2B5EF4-FFF2-40B4-BE49-F238E27FC236}">
                <a16:creationId xmlns:a16="http://schemas.microsoft.com/office/drawing/2014/main" id="{7ED0363E-46A8-4DE0-BE57-F13EA27B81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8F61F5-3489-4B58-9DFC-33A9C43FB33F}"/>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51387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ED3A-E176-4E80-8377-753DF84FE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F1795F-BA87-4C78-A690-86D453169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C09110-E063-422B-B3AD-6ABE047CB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424553-E3C6-41AC-BC87-B4C46DD384C7}"/>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6" name="Footer Placeholder 5">
            <a:extLst>
              <a:ext uri="{FF2B5EF4-FFF2-40B4-BE49-F238E27FC236}">
                <a16:creationId xmlns:a16="http://schemas.microsoft.com/office/drawing/2014/main" id="{331CA0EF-5443-4BEA-979F-D87D4E7A7A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386D2D-2DE9-4384-8E6A-7D0AEFE55573}"/>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64931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E3BC-1EF6-4A7C-994B-D35CA896F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B436D5-5036-46AA-894D-21D233D3A7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2829DB-DC42-45CD-BB0B-FA95819A1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62589-E49A-41CE-9E4F-BC1C5362F18A}"/>
              </a:ext>
            </a:extLst>
          </p:cNvPr>
          <p:cNvSpPr>
            <a:spLocks noGrp="1"/>
          </p:cNvSpPr>
          <p:nvPr>
            <p:ph type="dt" sz="half" idx="10"/>
          </p:nvPr>
        </p:nvSpPr>
        <p:spPr/>
        <p:txBody>
          <a:bodyPr/>
          <a:lstStyle/>
          <a:p>
            <a:fld id="{A2A003D7-24A3-4DE2-8BAD-93DC5C5E8607}" type="datetimeFigureOut">
              <a:rPr lang="en-GB" smtClean="0"/>
              <a:t>13/01/2020</a:t>
            </a:fld>
            <a:endParaRPr lang="en-GB"/>
          </a:p>
        </p:txBody>
      </p:sp>
      <p:sp>
        <p:nvSpPr>
          <p:cNvPr id="6" name="Footer Placeholder 5">
            <a:extLst>
              <a:ext uri="{FF2B5EF4-FFF2-40B4-BE49-F238E27FC236}">
                <a16:creationId xmlns:a16="http://schemas.microsoft.com/office/drawing/2014/main" id="{75ACC235-3766-4F45-8CD5-AC1950323C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5FC9E7-FEBE-43F4-B93D-EED81A343764}"/>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81162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F39CE-5CA4-413D-9489-6CC053CD6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11298E-1ACB-4AC6-AB91-BC0EACCB0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042516-360C-4A9F-A3FC-E587FE355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003D7-24A3-4DE2-8BAD-93DC5C5E8607}" type="datetimeFigureOut">
              <a:rPr lang="en-GB" smtClean="0"/>
              <a:t>13/01/2020</a:t>
            </a:fld>
            <a:endParaRPr lang="en-GB"/>
          </a:p>
        </p:txBody>
      </p:sp>
      <p:sp>
        <p:nvSpPr>
          <p:cNvPr id="5" name="Footer Placeholder 4">
            <a:extLst>
              <a:ext uri="{FF2B5EF4-FFF2-40B4-BE49-F238E27FC236}">
                <a16:creationId xmlns:a16="http://schemas.microsoft.com/office/drawing/2014/main" id="{8320C035-7748-4416-97CE-5732CB550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24CC3B-CBD6-4041-ABC4-9C6A73420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EB2BC-0662-493E-9EF4-26B1E27C47EA}" type="slidenum">
              <a:rPr lang="en-GB" smtClean="0"/>
              <a:t>‹#›</a:t>
            </a:fld>
            <a:endParaRPr lang="en-GB"/>
          </a:p>
        </p:txBody>
      </p:sp>
    </p:spTree>
    <p:extLst>
      <p:ext uri="{BB962C8B-B14F-4D97-AF65-F5344CB8AC3E}">
        <p14:creationId xmlns:p14="http://schemas.microsoft.com/office/powerpoint/2010/main" val="7189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studio-education/learner-persona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education.rstudio.com/trainers#people" TargetMode="External"/><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github.com/rstudio-education" TargetMode="External"/><Relationship Id="rId4" Type="http://schemas.openxmlformats.org/officeDocument/2006/relationships/hyperlink" Target="https://education.rstudio.com/trainers#inf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5E7C-8444-4FF7-94BF-74F91B5E4DD0}"/>
              </a:ext>
            </a:extLst>
          </p:cNvPr>
          <p:cNvSpPr>
            <a:spLocks noGrp="1"/>
          </p:cNvSpPr>
          <p:nvPr>
            <p:ph type="ctrTitle"/>
          </p:nvPr>
        </p:nvSpPr>
        <p:spPr>
          <a:xfrm>
            <a:off x="1524000" y="1184993"/>
            <a:ext cx="9144000" cy="4226252"/>
          </a:xfrm>
        </p:spPr>
        <p:txBody>
          <a:bodyPr>
            <a:normAutofit/>
          </a:bodyPr>
          <a:lstStyle/>
          <a:p>
            <a:r>
              <a:rPr lang="en-GB" dirty="0"/>
              <a:t>Learn to teach, </a:t>
            </a:r>
            <a:br>
              <a:rPr lang="en-GB" dirty="0"/>
            </a:br>
            <a:r>
              <a:rPr lang="en-GB" sz="4800" dirty="0"/>
              <a:t>for goodness sake.</a:t>
            </a:r>
            <a:br>
              <a:rPr lang="en-GB" sz="4800" dirty="0"/>
            </a:br>
            <a:br>
              <a:rPr lang="en-GB" sz="4800" dirty="0"/>
            </a:br>
            <a:r>
              <a:rPr lang="en-GB" sz="4800" i="1" dirty="0"/>
              <a:t>How RStudio certification is changing my teaching methods.</a:t>
            </a:r>
            <a:endParaRPr lang="en-GB" i="1" dirty="0"/>
          </a:p>
        </p:txBody>
      </p:sp>
      <p:sp>
        <p:nvSpPr>
          <p:cNvPr id="3" name="Subtitle 2">
            <a:extLst>
              <a:ext uri="{FF2B5EF4-FFF2-40B4-BE49-F238E27FC236}">
                <a16:creationId xmlns:a16="http://schemas.microsoft.com/office/drawing/2014/main" id="{6D1A66EA-6A0D-43FA-8BC7-3AA56FCEE013}"/>
              </a:ext>
            </a:extLst>
          </p:cNvPr>
          <p:cNvSpPr>
            <a:spLocks noGrp="1"/>
          </p:cNvSpPr>
          <p:nvPr>
            <p:ph type="subTitle" idx="1"/>
          </p:nvPr>
        </p:nvSpPr>
        <p:spPr>
          <a:xfrm>
            <a:off x="1524000" y="5937337"/>
            <a:ext cx="9144000" cy="522962"/>
          </a:xfrm>
        </p:spPr>
        <p:txBody>
          <a:bodyPr/>
          <a:lstStyle/>
          <a:p>
            <a:r>
              <a:rPr lang="en-GB" dirty="0"/>
              <a:t>Mike K Smith, Pfizer R&amp;D UK Ltd</a:t>
            </a:r>
          </a:p>
        </p:txBody>
      </p:sp>
    </p:spTree>
    <p:extLst>
      <p:ext uri="{BB962C8B-B14F-4D97-AF65-F5344CB8AC3E}">
        <p14:creationId xmlns:p14="http://schemas.microsoft.com/office/powerpoint/2010/main" val="4053304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759192" y="355500"/>
            <a:ext cx="10673615" cy="1812018"/>
          </a:xfrm>
        </p:spPr>
        <p:txBody>
          <a:bodyPr>
            <a:normAutofit/>
          </a:bodyPr>
          <a:lstStyle/>
          <a:p>
            <a:r>
              <a:rPr lang="en-GB" sz="4000" dirty="0"/>
              <a:t>… and use planned assessments to check progress.</a:t>
            </a:r>
          </a:p>
        </p:txBody>
      </p:sp>
      <p:graphicFrame>
        <p:nvGraphicFramePr>
          <p:cNvPr id="6" name="Table 5">
            <a:extLst>
              <a:ext uri="{FF2B5EF4-FFF2-40B4-BE49-F238E27FC236}">
                <a16:creationId xmlns:a16="http://schemas.microsoft.com/office/drawing/2014/main" id="{830FFD33-D6DF-4DF0-9D0A-17D92C6D23CB}"/>
              </a:ext>
            </a:extLst>
          </p:cNvPr>
          <p:cNvGraphicFramePr>
            <a:graphicFrameLocks noGrp="1"/>
          </p:cNvGraphicFramePr>
          <p:nvPr>
            <p:extLst>
              <p:ext uri="{D42A27DB-BD31-4B8C-83A1-F6EECF244321}">
                <p14:modId xmlns:p14="http://schemas.microsoft.com/office/powerpoint/2010/main" val="1831707212"/>
              </p:ext>
            </p:extLst>
          </p:nvPr>
        </p:nvGraphicFramePr>
        <p:xfrm>
          <a:off x="1139993" y="2416418"/>
          <a:ext cx="9912014" cy="3827570"/>
        </p:xfrm>
        <a:graphic>
          <a:graphicData uri="http://schemas.openxmlformats.org/drawingml/2006/table">
            <a:tbl>
              <a:tblPr/>
              <a:tblGrid>
                <a:gridCol w="1299762">
                  <a:extLst>
                    <a:ext uri="{9D8B030D-6E8A-4147-A177-3AD203B41FA5}">
                      <a16:colId xmlns:a16="http://schemas.microsoft.com/office/drawing/2014/main" val="3693639221"/>
                    </a:ext>
                  </a:extLst>
                </a:gridCol>
                <a:gridCol w="1071284">
                  <a:extLst>
                    <a:ext uri="{9D8B030D-6E8A-4147-A177-3AD203B41FA5}">
                      <a16:colId xmlns:a16="http://schemas.microsoft.com/office/drawing/2014/main" val="302076751"/>
                    </a:ext>
                  </a:extLst>
                </a:gridCol>
                <a:gridCol w="852067">
                  <a:extLst>
                    <a:ext uri="{9D8B030D-6E8A-4147-A177-3AD203B41FA5}">
                      <a16:colId xmlns:a16="http://schemas.microsoft.com/office/drawing/2014/main" val="4071914447"/>
                    </a:ext>
                  </a:extLst>
                </a:gridCol>
                <a:gridCol w="1089351">
                  <a:extLst>
                    <a:ext uri="{9D8B030D-6E8A-4147-A177-3AD203B41FA5}">
                      <a16:colId xmlns:a16="http://schemas.microsoft.com/office/drawing/2014/main" val="2615334561"/>
                    </a:ext>
                  </a:extLst>
                </a:gridCol>
                <a:gridCol w="891744">
                  <a:extLst>
                    <a:ext uri="{9D8B030D-6E8A-4147-A177-3AD203B41FA5}">
                      <a16:colId xmlns:a16="http://schemas.microsoft.com/office/drawing/2014/main" val="146551761"/>
                    </a:ext>
                  </a:extLst>
                </a:gridCol>
                <a:gridCol w="1040842">
                  <a:extLst>
                    <a:ext uri="{9D8B030D-6E8A-4147-A177-3AD203B41FA5}">
                      <a16:colId xmlns:a16="http://schemas.microsoft.com/office/drawing/2014/main" val="1928664565"/>
                    </a:ext>
                  </a:extLst>
                </a:gridCol>
                <a:gridCol w="1410966">
                  <a:extLst>
                    <a:ext uri="{9D8B030D-6E8A-4147-A177-3AD203B41FA5}">
                      <a16:colId xmlns:a16="http://schemas.microsoft.com/office/drawing/2014/main" val="2602580722"/>
                    </a:ext>
                  </a:extLst>
                </a:gridCol>
                <a:gridCol w="2255998">
                  <a:extLst>
                    <a:ext uri="{9D8B030D-6E8A-4147-A177-3AD203B41FA5}">
                      <a16:colId xmlns:a16="http://schemas.microsoft.com/office/drawing/2014/main" val="739095414"/>
                    </a:ext>
                  </a:extLst>
                </a:gridCol>
              </a:tblGrid>
              <a:tr h="501241">
                <a:tc>
                  <a:txBody>
                    <a:bodyPr/>
                    <a:lstStyle/>
                    <a:p>
                      <a:r>
                        <a:rPr lang="en-GB" sz="2800" b="1" dirty="0">
                          <a:effectLst/>
                        </a:rPr>
                        <a:t>Week 1</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15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i="0" dirty="0">
                          <a:solidFill>
                            <a:schemeClr val="bg1">
                              <a:lumMod val="85000"/>
                            </a:schemeClr>
                          </a:solidFill>
                          <a:effectLst/>
                        </a:rPr>
                        <a:t>20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25 minutes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 hour ramble</a:t>
                      </a:r>
                    </a:p>
                  </a:txBody>
                  <a:tcPr marL="16997" marR="16997" marT="16997" marB="16997"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9610694"/>
                  </a:ext>
                </a:extLst>
              </a:tr>
              <a:tr h="441716">
                <a:tc>
                  <a:txBody>
                    <a:bodyPr/>
                    <a:lstStyle/>
                    <a:p>
                      <a:r>
                        <a:rPr lang="en-GB" sz="2800" b="1" dirty="0">
                          <a:effectLst/>
                        </a:rPr>
                        <a:t>Week 2</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25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b="0" i="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75-min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74197366"/>
                  </a:ext>
                </a:extLst>
              </a:tr>
              <a:tr h="441716">
                <a:tc>
                  <a:txBody>
                    <a:bodyPr/>
                    <a:lstStyle/>
                    <a:p>
                      <a:r>
                        <a:rPr lang="en-GB" sz="2800" b="1" dirty="0">
                          <a:effectLst/>
                        </a:rPr>
                        <a:t>Week 3</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i="0" dirty="0">
                          <a:solidFill>
                            <a:schemeClr val="bg1">
                              <a:lumMod val="85000"/>
                            </a:schemeClr>
                          </a:solidFill>
                          <a:effectLst/>
                        </a:rPr>
                        <a:t>40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08435965"/>
                  </a:ext>
                </a:extLst>
              </a:tr>
              <a:tr h="441716">
                <a:tc>
                  <a:txBody>
                    <a:bodyPr/>
                    <a:lstStyle/>
                    <a:p>
                      <a:r>
                        <a:rPr lang="en-GB" sz="2800" b="1" dirty="0">
                          <a:effectLst/>
                        </a:rPr>
                        <a:t>Week 4</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b="0" i="0" dirty="0">
                          <a:solidFill>
                            <a:schemeClr val="bg1">
                              <a:lumMod val="85000"/>
                            </a:schemeClr>
                          </a:solidFill>
                          <a:effectLst/>
                        </a:rPr>
                        <a:t>45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1 hr jogging and walking.</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028427573"/>
                  </a:ext>
                </a:extLst>
              </a:tr>
              <a:tr h="641738">
                <a:tc>
                  <a:txBody>
                    <a:bodyPr/>
                    <a:lstStyle/>
                    <a:p>
                      <a:r>
                        <a:rPr lang="en-GB" sz="2800" b="1" dirty="0">
                          <a:effectLst/>
                        </a:rPr>
                        <a:t>Week 5</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20-min run</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i="0" dirty="0">
                          <a:solidFill>
                            <a:schemeClr val="bg1">
                              <a:lumMod val="85000"/>
                            </a:schemeClr>
                          </a:solidFill>
                          <a:effectLst/>
                        </a:rPr>
                        <a:t>50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1" i="1" dirty="0">
                          <a:solidFill>
                            <a:srgbClr val="FF0000"/>
                          </a:solidFill>
                          <a:effectLst/>
                        </a:rPr>
                        <a:t>Timed run over a 2 mile course</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 or run in a 10K road race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59567723"/>
                  </a:ext>
                </a:extLst>
              </a:tr>
            </a:tbl>
          </a:graphicData>
        </a:graphic>
      </p:graphicFrame>
    </p:spTree>
    <p:extLst>
      <p:ext uri="{BB962C8B-B14F-4D97-AF65-F5344CB8AC3E}">
        <p14:creationId xmlns:p14="http://schemas.microsoft.com/office/powerpoint/2010/main" val="8754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AF4283-14E1-45E8-94B0-07D705241A5E}"/>
              </a:ext>
            </a:extLst>
          </p:cNvPr>
          <p:cNvSpPr/>
          <p:nvPr/>
        </p:nvSpPr>
        <p:spPr>
          <a:xfrm>
            <a:off x="0" y="6101060"/>
            <a:ext cx="12191999" cy="1200329"/>
          </a:xfrm>
          <a:prstGeom prst="rect">
            <a:avLst/>
          </a:prstGeom>
        </p:spPr>
        <p:txBody>
          <a:bodyPr wrap="square">
            <a:spAutoFit/>
          </a:bodyPr>
          <a:lstStyle/>
          <a:p>
            <a:pPr algn="ctr"/>
            <a:r>
              <a:rPr lang="en-GB" sz="2400" b="1" dirty="0">
                <a:solidFill>
                  <a:schemeClr val="accent1"/>
                </a:solidFill>
                <a:hlinkClick r:id="rId3">
                  <a:extLst>
                    <a:ext uri="{A12FA001-AC4F-418D-AE19-62706E023703}">
                      <ahyp:hlinkClr xmlns:ahyp="http://schemas.microsoft.com/office/drawing/2018/hyperlinkcolor" val="tx"/>
                    </a:ext>
                  </a:extLst>
                </a:hlinkClick>
              </a:rPr>
              <a:t>https://github.com/rstudio-education/learner-personas</a:t>
            </a:r>
            <a:endParaRPr lang="en-GB" sz="2400" dirty="0">
              <a:solidFill>
                <a:schemeClr val="bg1">
                  <a:lumMod val="65000"/>
                </a:schemeClr>
              </a:solidFill>
              <a:latin typeface="-apple-system"/>
            </a:endParaRPr>
          </a:p>
          <a:p>
            <a:pPr algn="ctr"/>
            <a:endParaRPr lang="en-GB" sz="2400" dirty="0">
              <a:solidFill>
                <a:schemeClr val="bg1">
                  <a:lumMod val="65000"/>
                </a:schemeClr>
              </a:solidFill>
              <a:latin typeface="-apple-system"/>
            </a:endParaRPr>
          </a:p>
          <a:p>
            <a:pPr algn="ctr"/>
            <a:endParaRPr lang="en-GB" sz="2400" dirty="0">
              <a:solidFill>
                <a:schemeClr val="bg1">
                  <a:lumMod val="65000"/>
                </a:schemeClr>
              </a:solidFill>
              <a:latin typeface="-apple-system"/>
            </a:endParaRPr>
          </a:p>
        </p:txBody>
      </p:sp>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489684" y="351929"/>
            <a:ext cx="11212629" cy="1325563"/>
          </a:xfrm>
        </p:spPr>
        <p:txBody>
          <a:bodyPr>
            <a:normAutofit/>
          </a:bodyPr>
          <a:lstStyle/>
          <a:p>
            <a:pPr algn="ctr"/>
            <a:r>
              <a:rPr lang="en-GB" dirty="0"/>
              <a:t>Each training session should help individuals attending towards achieving </a:t>
            </a:r>
            <a:r>
              <a:rPr lang="en-GB" b="1" i="1" dirty="0">
                <a:solidFill>
                  <a:srgbClr val="FF0000"/>
                </a:solidFill>
              </a:rPr>
              <a:t>their</a:t>
            </a:r>
            <a:r>
              <a:rPr lang="en-GB" dirty="0"/>
              <a:t> goal.</a:t>
            </a:r>
          </a:p>
        </p:txBody>
      </p:sp>
      <p:grpSp>
        <p:nvGrpSpPr>
          <p:cNvPr id="4" name="Group 3">
            <a:extLst>
              <a:ext uri="{FF2B5EF4-FFF2-40B4-BE49-F238E27FC236}">
                <a16:creationId xmlns:a16="http://schemas.microsoft.com/office/drawing/2014/main" id="{009723C4-F932-4621-94DE-B0B6A3CEC7D5}"/>
              </a:ext>
            </a:extLst>
          </p:cNvPr>
          <p:cNvGrpSpPr/>
          <p:nvPr/>
        </p:nvGrpSpPr>
        <p:grpSpPr>
          <a:xfrm>
            <a:off x="676031" y="2083930"/>
            <a:ext cx="2390911" cy="3835560"/>
            <a:chOff x="676031" y="2083930"/>
            <a:chExt cx="2390911" cy="3835560"/>
          </a:xfrm>
        </p:grpSpPr>
        <p:pic>
          <p:nvPicPr>
            <p:cNvPr id="1028" name="Picture 4" descr="jacqui-ofalltrades.png">
              <a:extLst>
                <a:ext uri="{FF2B5EF4-FFF2-40B4-BE49-F238E27FC236}">
                  <a16:creationId xmlns:a16="http://schemas.microsoft.com/office/drawing/2014/main" id="{BC69842B-8E29-474E-893E-2D5E6C35D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83930"/>
              <a:ext cx="2066574" cy="32846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108E88-342E-4375-9CDB-6356F03DDC6F}"/>
                </a:ext>
              </a:extLst>
            </p:cNvPr>
            <p:cNvSpPr txBox="1"/>
            <p:nvPr/>
          </p:nvSpPr>
          <p:spPr>
            <a:xfrm>
              <a:off x="676031" y="5457825"/>
              <a:ext cx="2390911" cy="461665"/>
            </a:xfrm>
            <a:prstGeom prst="rect">
              <a:avLst/>
            </a:prstGeom>
            <a:noFill/>
          </p:spPr>
          <p:txBody>
            <a:bodyPr wrap="none" rtlCol="0">
              <a:spAutoFit/>
            </a:bodyPr>
            <a:lstStyle/>
            <a:p>
              <a:r>
                <a:rPr lang="en-GB" sz="2400" dirty="0"/>
                <a:t>Jacqui </a:t>
              </a:r>
              <a:r>
                <a:rPr lang="en-GB" sz="2400" dirty="0" err="1"/>
                <a:t>Ofalltrades</a:t>
              </a:r>
              <a:endParaRPr lang="en-GB" sz="2400" dirty="0"/>
            </a:p>
          </p:txBody>
        </p:sp>
      </p:grpSp>
      <p:grpSp>
        <p:nvGrpSpPr>
          <p:cNvPr id="9" name="Group 8">
            <a:extLst>
              <a:ext uri="{FF2B5EF4-FFF2-40B4-BE49-F238E27FC236}">
                <a16:creationId xmlns:a16="http://schemas.microsoft.com/office/drawing/2014/main" id="{EAD42BD6-49D9-41C7-A85B-DF2428852F23}"/>
              </a:ext>
            </a:extLst>
          </p:cNvPr>
          <p:cNvGrpSpPr/>
          <p:nvPr/>
        </p:nvGrpSpPr>
        <p:grpSpPr>
          <a:xfrm>
            <a:off x="4640870" y="2034654"/>
            <a:ext cx="2390911" cy="3884836"/>
            <a:chOff x="4640870" y="2034654"/>
            <a:chExt cx="2390911" cy="3884836"/>
          </a:xfrm>
        </p:grpSpPr>
        <p:pic>
          <p:nvPicPr>
            <p:cNvPr id="8" name="Picture 7">
              <a:extLst>
                <a:ext uri="{FF2B5EF4-FFF2-40B4-BE49-F238E27FC236}">
                  <a16:creationId xmlns:a16="http://schemas.microsoft.com/office/drawing/2014/main" id="{7A99A405-1551-456E-BEA1-449679DE8F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0870" y="2034654"/>
              <a:ext cx="2390911" cy="3383172"/>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1E634095-4860-406C-B83F-81C1AE27CADB}"/>
                </a:ext>
              </a:extLst>
            </p:cNvPr>
            <p:cNvSpPr txBox="1"/>
            <p:nvPr/>
          </p:nvSpPr>
          <p:spPr>
            <a:xfrm>
              <a:off x="5039985" y="5457825"/>
              <a:ext cx="1592680" cy="461665"/>
            </a:xfrm>
            <a:prstGeom prst="rect">
              <a:avLst/>
            </a:prstGeom>
            <a:noFill/>
          </p:spPr>
          <p:txBody>
            <a:bodyPr wrap="none" rtlCol="0">
              <a:spAutoFit/>
            </a:bodyPr>
            <a:lstStyle/>
            <a:p>
              <a:r>
                <a:rPr lang="en-GB" sz="2400" dirty="0"/>
                <a:t>Exton Excel</a:t>
              </a:r>
            </a:p>
          </p:txBody>
        </p:sp>
      </p:grpSp>
      <p:pic>
        <p:nvPicPr>
          <p:cNvPr id="12" name="Picture 11">
            <a:extLst>
              <a:ext uri="{FF2B5EF4-FFF2-40B4-BE49-F238E27FC236}">
                <a16:creationId xmlns:a16="http://schemas.microsoft.com/office/drawing/2014/main" id="{F02E39A9-43FC-4B5C-B039-9DD1490C9C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8786" y="1859063"/>
            <a:ext cx="3475685" cy="3598761"/>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3941EF9E-1E40-40C0-BB4F-7A26B9551088}"/>
              </a:ext>
            </a:extLst>
          </p:cNvPr>
          <p:cNvSpPr txBox="1"/>
          <p:nvPr/>
        </p:nvSpPr>
        <p:spPr>
          <a:xfrm>
            <a:off x="9125060" y="5457824"/>
            <a:ext cx="1863139" cy="461665"/>
          </a:xfrm>
          <a:prstGeom prst="rect">
            <a:avLst/>
          </a:prstGeom>
          <a:noFill/>
        </p:spPr>
        <p:txBody>
          <a:bodyPr wrap="none" rtlCol="0">
            <a:spAutoFit/>
          </a:bodyPr>
          <a:lstStyle/>
          <a:p>
            <a:r>
              <a:rPr lang="en-GB" sz="2400" dirty="0"/>
              <a:t>Nang Newbie</a:t>
            </a:r>
          </a:p>
        </p:txBody>
      </p:sp>
    </p:spTree>
    <p:extLst>
      <p:ext uri="{BB962C8B-B14F-4D97-AF65-F5344CB8AC3E}">
        <p14:creationId xmlns:p14="http://schemas.microsoft.com/office/powerpoint/2010/main" val="234176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76A7-8548-46F9-9A7E-EAEA7CBDC961}"/>
              </a:ext>
            </a:extLst>
          </p:cNvPr>
          <p:cNvSpPr>
            <a:spLocks noGrp="1"/>
          </p:cNvSpPr>
          <p:nvPr>
            <p:ph type="title"/>
          </p:nvPr>
        </p:nvSpPr>
        <p:spPr/>
        <p:txBody>
          <a:bodyPr/>
          <a:lstStyle/>
          <a:p>
            <a:r>
              <a:rPr lang="en-GB" dirty="0"/>
              <a:t>Doing too much too soon can lead to injury…</a:t>
            </a:r>
          </a:p>
        </p:txBody>
      </p:sp>
      <p:pic>
        <p:nvPicPr>
          <p:cNvPr id="5" name="Picture 2">
            <a:extLst>
              <a:ext uri="{FF2B5EF4-FFF2-40B4-BE49-F238E27FC236}">
                <a16:creationId xmlns:a16="http://schemas.microsoft.com/office/drawing/2014/main" id="{962FD9B4-F478-4CE7-A490-384436BAC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066073"/>
            <a:ext cx="38100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40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B98E-210D-4915-AD68-FCAAEA916162}"/>
              </a:ext>
            </a:extLst>
          </p:cNvPr>
          <p:cNvSpPr txBox="1"/>
          <p:nvPr/>
        </p:nvSpPr>
        <p:spPr>
          <a:xfrm>
            <a:off x="1442757" y="2367171"/>
            <a:ext cx="9306486" cy="2123658"/>
          </a:xfrm>
          <a:prstGeom prst="rect">
            <a:avLst/>
          </a:prstGeom>
          <a:noFill/>
        </p:spPr>
        <p:txBody>
          <a:bodyPr wrap="square" rtlCol="0">
            <a:spAutoFit/>
          </a:bodyPr>
          <a:lstStyle/>
          <a:p>
            <a:pPr algn="ctr"/>
            <a:r>
              <a:rPr lang="en-GB" sz="6600" dirty="0"/>
              <a:t>The first time you run a mile is a BIG deal.</a:t>
            </a:r>
          </a:p>
        </p:txBody>
      </p:sp>
    </p:spTree>
    <p:extLst>
      <p:ext uri="{BB962C8B-B14F-4D97-AF65-F5344CB8AC3E}">
        <p14:creationId xmlns:p14="http://schemas.microsoft.com/office/powerpoint/2010/main" val="231086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B98E-210D-4915-AD68-FCAAEA916162}"/>
              </a:ext>
            </a:extLst>
          </p:cNvPr>
          <p:cNvSpPr txBox="1"/>
          <p:nvPr/>
        </p:nvSpPr>
        <p:spPr>
          <a:xfrm>
            <a:off x="1442757" y="1859339"/>
            <a:ext cx="9306486" cy="3139321"/>
          </a:xfrm>
          <a:prstGeom prst="rect">
            <a:avLst/>
          </a:prstGeom>
          <a:noFill/>
        </p:spPr>
        <p:txBody>
          <a:bodyPr wrap="square" rtlCol="0">
            <a:spAutoFit/>
          </a:bodyPr>
          <a:lstStyle/>
          <a:p>
            <a:pPr algn="ctr"/>
            <a:r>
              <a:rPr lang="en-GB" sz="6600" dirty="0"/>
              <a:t>But by the time you can run for 6 miles, 3 miles is an “easy session”.</a:t>
            </a:r>
          </a:p>
        </p:txBody>
      </p:sp>
    </p:spTree>
    <p:extLst>
      <p:ext uri="{BB962C8B-B14F-4D97-AF65-F5344CB8AC3E}">
        <p14:creationId xmlns:p14="http://schemas.microsoft.com/office/powerpoint/2010/main" val="352906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428A8-A98A-40AB-81C5-C551F957BB2D}"/>
              </a:ext>
            </a:extLst>
          </p:cNvPr>
          <p:cNvSpPr>
            <a:spLocks noGrp="1"/>
          </p:cNvSpPr>
          <p:nvPr>
            <p:ph type="title"/>
          </p:nvPr>
        </p:nvSpPr>
        <p:spPr/>
        <p:txBody>
          <a:bodyPr/>
          <a:lstStyle/>
          <a:p>
            <a:r>
              <a:rPr lang="en-GB" dirty="0"/>
              <a:t>The journey - IDEAL</a:t>
            </a:r>
          </a:p>
        </p:txBody>
      </p:sp>
      <p:pic>
        <p:nvPicPr>
          <p:cNvPr id="7" name="Content Placeholder 6">
            <a:extLst>
              <a:ext uri="{FF2B5EF4-FFF2-40B4-BE49-F238E27FC236}">
                <a16:creationId xmlns:a16="http://schemas.microsoft.com/office/drawing/2014/main" id="{66D32203-0CC3-4736-85BF-946B4EF09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2118" y="1690688"/>
            <a:ext cx="2287719" cy="3453161"/>
          </a:xfrm>
        </p:spPr>
      </p:pic>
      <p:grpSp>
        <p:nvGrpSpPr>
          <p:cNvPr id="3" name="Group 2">
            <a:extLst>
              <a:ext uri="{FF2B5EF4-FFF2-40B4-BE49-F238E27FC236}">
                <a16:creationId xmlns:a16="http://schemas.microsoft.com/office/drawing/2014/main" id="{D03E0C55-3A07-4ADD-BA5B-EA8B94387006}"/>
              </a:ext>
            </a:extLst>
          </p:cNvPr>
          <p:cNvGrpSpPr/>
          <p:nvPr/>
        </p:nvGrpSpPr>
        <p:grpSpPr>
          <a:xfrm>
            <a:off x="504234" y="1690688"/>
            <a:ext cx="2419060" cy="4220688"/>
            <a:chOff x="504234" y="1690688"/>
            <a:chExt cx="2419060" cy="4220688"/>
          </a:xfrm>
        </p:grpSpPr>
        <p:pic>
          <p:nvPicPr>
            <p:cNvPr id="9" name="Picture 8">
              <a:extLst>
                <a:ext uri="{FF2B5EF4-FFF2-40B4-BE49-F238E27FC236}">
                  <a16:creationId xmlns:a16="http://schemas.microsoft.com/office/drawing/2014/main" id="{7F4BB869-5EBE-4FCB-AEBB-CC648D724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751129" cy="3453160"/>
            </a:xfrm>
            <a:prstGeom prst="rect">
              <a:avLst/>
            </a:prstGeom>
          </p:spPr>
        </p:pic>
        <p:sp>
          <p:nvSpPr>
            <p:cNvPr id="2" name="TextBox 1">
              <a:extLst>
                <a:ext uri="{FF2B5EF4-FFF2-40B4-BE49-F238E27FC236}">
                  <a16:creationId xmlns:a16="http://schemas.microsoft.com/office/drawing/2014/main" id="{A6FEAF74-0332-475D-A88D-AA78A00B6D85}"/>
                </a:ext>
              </a:extLst>
            </p:cNvPr>
            <p:cNvSpPr txBox="1"/>
            <p:nvPr/>
          </p:nvSpPr>
          <p:spPr>
            <a:xfrm>
              <a:off x="504234" y="5326601"/>
              <a:ext cx="2419060" cy="584775"/>
            </a:xfrm>
            <a:prstGeom prst="rect">
              <a:avLst/>
            </a:prstGeom>
            <a:noFill/>
          </p:spPr>
          <p:txBody>
            <a:bodyPr wrap="none" rtlCol="0">
              <a:spAutoFit/>
            </a:bodyPr>
            <a:lstStyle/>
            <a:p>
              <a:r>
                <a:rPr lang="en-GB" sz="3200" dirty="0"/>
                <a:t>I can DO this!</a:t>
              </a:r>
            </a:p>
          </p:txBody>
        </p:sp>
      </p:grpSp>
      <p:sp>
        <p:nvSpPr>
          <p:cNvPr id="8" name="TextBox 7">
            <a:extLst>
              <a:ext uri="{FF2B5EF4-FFF2-40B4-BE49-F238E27FC236}">
                <a16:creationId xmlns:a16="http://schemas.microsoft.com/office/drawing/2014/main" id="{F7FEA2E3-E814-45D1-BF9E-177E02C0B3E4}"/>
              </a:ext>
            </a:extLst>
          </p:cNvPr>
          <p:cNvSpPr txBox="1"/>
          <p:nvPr/>
        </p:nvSpPr>
        <p:spPr>
          <a:xfrm>
            <a:off x="8707865" y="5326601"/>
            <a:ext cx="1656223" cy="584775"/>
          </a:xfrm>
          <a:prstGeom prst="rect">
            <a:avLst/>
          </a:prstGeom>
          <a:noFill/>
        </p:spPr>
        <p:txBody>
          <a:bodyPr wrap="none" rtlCol="0">
            <a:spAutoFit/>
          </a:bodyPr>
          <a:lstStyle/>
          <a:p>
            <a:r>
              <a:rPr lang="en-GB" sz="3200" dirty="0"/>
              <a:t>I DID IT!!</a:t>
            </a:r>
          </a:p>
        </p:txBody>
      </p:sp>
      <p:grpSp>
        <p:nvGrpSpPr>
          <p:cNvPr id="5" name="Group 4">
            <a:extLst>
              <a:ext uri="{FF2B5EF4-FFF2-40B4-BE49-F238E27FC236}">
                <a16:creationId xmlns:a16="http://schemas.microsoft.com/office/drawing/2014/main" id="{C9CB8F56-DA60-4F3C-A938-7FA012F7FAEC}"/>
              </a:ext>
            </a:extLst>
          </p:cNvPr>
          <p:cNvGrpSpPr/>
          <p:nvPr/>
        </p:nvGrpSpPr>
        <p:grpSpPr>
          <a:xfrm>
            <a:off x="2782692" y="1607736"/>
            <a:ext cx="5416062" cy="3477558"/>
            <a:chOff x="2782692" y="1607736"/>
            <a:chExt cx="5416062" cy="3477558"/>
          </a:xfrm>
        </p:grpSpPr>
        <p:sp>
          <p:nvSpPr>
            <p:cNvPr id="6" name="Arrow: Right 5">
              <a:extLst>
                <a:ext uri="{FF2B5EF4-FFF2-40B4-BE49-F238E27FC236}">
                  <a16:creationId xmlns:a16="http://schemas.microsoft.com/office/drawing/2014/main" id="{E06CC13B-8EFC-470D-84B6-7C4150321DBE}"/>
                </a:ext>
              </a:extLst>
            </p:cNvPr>
            <p:cNvSpPr/>
            <p:nvPr/>
          </p:nvSpPr>
          <p:spPr>
            <a:xfrm>
              <a:off x="2782693" y="1607736"/>
              <a:ext cx="5416061" cy="1668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Achieve THEIR goals</a:t>
              </a:r>
            </a:p>
          </p:txBody>
        </p:sp>
        <p:sp>
          <p:nvSpPr>
            <p:cNvPr id="12" name="Arrow: Right 11">
              <a:extLst>
                <a:ext uri="{FF2B5EF4-FFF2-40B4-BE49-F238E27FC236}">
                  <a16:creationId xmlns:a16="http://schemas.microsoft.com/office/drawing/2014/main" id="{87852D74-FBBD-4B25-94FE-AFC52118D0B8}"/>
                </a:ext>
              </a:extLst>
            </p:cNvPr>
            <p:cNvSpPr/>
            <p:nvPr/>
          </p:nvSpPr>
          <p:spPr>
            <a:xfrm>
              <a:off x="2782692" y="3417268"/>
              <a:ext cx="5416061" cy="1668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As quickly as possible</a:t>
              </a:r>
            </a:p>
          </p:txBody>
        </p:sp>
      </p:grpSp>
    </p:spTree>
    <p:extLst>
      <p:ext uri="{BB962C8B-B14F-4D97-AF65-F5344CB8AC3E}">
        <p14:creationId xmlns:p14="http://schemas.microsoft.com/office/powerpoint/2010/main" val="557171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CA36-4F58-4B31-B96E-FB109527CC07}"/>
              </a:ext>
            </a:extLst>
          </p:cNvPr>
          <p:cNvSpPr>
            <a:spLocks noGrp="1"/>
          </p:cNvSpPr>
          <p:nvPr>
            <p:ph type="title"/>
          </p:nvPr>
        </p:nvSpPr>
        <p:spPr/>
        <p:txBody>
          <a:bodyPr/>
          <a:lstStyle/>
          <a:p>
            <a:r>
              <a:rPr lang="en-GB" dirty="0"/>
              <a:t>Find out more</a:t>
            </a:r>
          </a:p>
        </p:txBody>
      </p:sp>
      <p:sp>
        <p:nvSpPr>
          <p:cNvPr id="3" name="Content Placeholder 2">
            <a:extLst>
              <a:ext uri="{FF2B5EF4-FFF2-40B4-BE49-F238E27FC236}">
                <a16:creationId xmlns:a16="http://schemas.microsoft.com/office/drawing/2014/main" id="{62660EEF-541F-40E2-848B-E51551038F2F}"/>
              </a:ext>
            </a:extLst>
          </p:cNvPr>
          <p:cNvSpPr>
            <a:spLocks noGrp="1"/>
          </p:cNvSpPr>
          <p:nvPr>
            <p:ph idx="1"/>
          </p:nvPr>
        </p:nvSpPr>
        <p:spPr>
          <a:xfrm>
            <a:off x="838200" y="1541417"/>
            <a:ext cx="10515600" cy="4635546"/>
          </a:xfrm>
        </p:spPr>
        <p:txBody>
          <a:bodyPr/>
          <a:lstStyle/>
          <a:p>
            <a:r>
              <a:rPr lang="en-GB" dirty="0"/>
              <a:t>Find a certified trainer near you:</a:t>
            </a:r>
          </a:p>
          <a:p>
            <a:pPr lvl="1"/>
            <a:r>
              <a:rPr lang="en-GB" dirty="0">
                <a:hlinkClick r:id="rId3"/>
              </a:rPr>
              <a:t>https://education.rstudio.com/trainers#people</a:t>
            </a:r>
            <a:endParaRPr lang="en-GB" dirty="0"/>
          </a:p>
          <a:p>
            <a:endParaRPr lang="en-GB" dirty="0"/>
          </a:p>
          <a:p>
            <a:r>
              <a:rPr lang="en-GB" dirty="0"/>
              <a:t>Become a certified trainer:</a:t>
            </a:r>
          </a:p>
          <a:p>
            <a:pPr lvl="1"/>
            <a:r>
              <a:rPr lang="en-GB" dirty="0">
                <a:hlinkClick r:id="rId4"/>
              </a:rPr>
              <a:t>https://education.rstudio.com/trainers#info</a:t>
            </a:r>
            <a:endParaRPr lang="en-GB" dirty="0"/>
          </a:p>
          <a:p>
            <a:pPr lvl="1"/>
            <a:r>
              <a:rPr lang="en-GB" dirty="0"/>
              <a:t>Instructor training in February 2020. Contact Greg Wilson or Carl Howe at RStudio.</a:t>
            </a:r>
          </a:p>
          <a:p>
            <a:endParaRPr lang="en-GB" dirty="0"/>
          </a:p>
          <a:p>
            <a:r>
              <a:rPr lang="en-GB" dirty="0"/>
              <a:t>RStudio Education material (CC-BY-SA license)</a:t>
            </a:r>
          </a:p>
          <a:p>
            <a:pPr lvl="1"/>
            <a:r>
              <a:rPr lang="en-GB" dirty="0">
                <a:hlinkClick r:id="rId5"/>
              </a:rPr>
              <a:t>https://github.com/rstudio-education</a:t>
            </a:r>
            <a:endParaRPr lang="en-GB" dirty="0"/>
          </a:p>
        </p:txBody>
      </p:sp>
      <p:grpSp>
        <p:nvGrpSpPr>
          <p:cNvPr id="11" name="Group 10">
            <a:extLst>
              <a:ext uri="{FF2B5EF4-FFF2-40B4-BE49-F238E27FC236}">
                <a16:creationId xmlns:a16="http://schemas.microsoft.com/office/drawing/2014/main" id="{311AF60B-EE68-40DE-BEBE-551EDA02FACC}"/>
              </a:ext>
            </a:extLst>
          </p:cNvPr>
          <p:cNvGrpSpPr/>
          <p:nvPr/>
        </p:nvGrpSpPr>
        <p:grpSpPr>
          <a:xfrm>
            <a:off x="1480033" y="6176963"/>
            <a:ext cx="9231934" cy="523025"/>
            <a:chOff x="1993414" y="6309324"/>
            <a:chExt cx="9231934" cy="523025"/>
          </a:xfrm>
        </p:grpSpPr>
        <p:grpSp>
          <p:nvGrpSpPr>
            <p:cNvPr id="4" name="Group 3">
              <a:extLst>
                <a:ext uri="{FF2B5EF4-FFF2-40B4-BE49-F238E27FC236}">
                  <a16:creationId xmlns:a16="http://schemas.microsoft.com/office/drawing/2014/main" id="{F025299F-D9C8-44D4-B433-BA4A5BEEC8DF}"/>
                </a:ext>
              </a:extLst>
            </p:cNvPr>
            <p:cNvGrpSpPr/>
            <p:nvPr/>
          </p:nvGrpSpPr>
          <p:grpSpPr>
            <a:xfrm>
              <a:off x="1993414" y="6309324"/>
              <a:ext cx="5426288" cy="523025"/>
              <a:chOff x="5860852" y="10817241"/>
              <a:chExt cx="10349592" cy="1064887"/>
            </a:xfrm>
          </p:grpSpPr>
          <p:sp>
            <p:nvSpPr>
              <p:cNvPr id="5" name=" @StatGarrett">
                <a:extLst>
                  <a:ext uri="{FF2B5EF4-FFF2-40B4-BE49-F238E27FC236}">
                    <a16:creationId xmlns:a16="http://schemas.microsoft.com/office/drawing/2014/main" id="{F1B796BB-BDDE-425B-BB96-4C63400BB476}"/>
                  </a:ext>
                </a:extLst>
              </p:cNvPr>
              <p:cNvSpPr txBox="1"/>
              <p:nvPr/>
            </p:nvSpPr>
            <p:spPr>
              <a:xfrm>
                <a:off x="5860852" y="10817241"/>
                <a:ext cx="5359082" cy="106488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lstStyle/>
              <a:p>
                <a:pPr algn="l">
                  <a:defRPr sz="5600">
                    <a:latin typeface="+mn-lt"/>
                    <a:ea typeface="+mn-ea"/>
                    <a:cs typeface="+mn-cs"/>
                    <a:sym typeface="Helvetica Neue"/>
                  </a:defRPr>
                </a:pPr>
                <a:r>
                  <a:rPr sz="2800" dirty="0">
                    <a:solidFill>
                      <a:srgbClr val="78AAD6"/>
                    </a:solidFill>
                    <a:latin typeface="FontAwesome"/>
                    <a:ea typeface="FontAwesome"/>
                    <a:cs typeface="FontAwesome"/>
                    <a:sym typeface="FontAwesome"/>
                  </a:rPr>
                  <a:t></a:t>
                </a:r>
                <a:r>
                  <a:rPr sz="2800" dirty="0"/>
                  <a:t> </a:t>
                </a:r>
                <a:r>
                  <a:rPr sz="2800" dirty="0">
                    <a:solidFill>
                      <a:srgbClr val="53585F"/>
                    </a:solidFill>
                  </a:rPr>
                  <a:t>@</a:t>
                </a:r>
                <a:r>
                  <a:rPr lang="en-GB" sz="2800" dirty="0" err="1">
                    <a:solidFill>
                      <a:srgbClr val="53585F"/>
                    </a:solidFill>
                  </a:rPr>
                  <a:t>MikeKSmith</a:t>
                </a:r>
                <a:endParaRPr sz="2800" dirty="0">
                  <a:solidFill>
                    <a:srgbClr val="53585F"/>
                  </a:solidFill>
                </a:endParaRPr>
              </a:p>
            </p:txBody>
          </p:sp>
          <p:pic>
            <p:nvPicPr>
              <p:cNvPr id="6" name="Picture 6" descr="Image result for github">
                <a:extLst>
                  <a:ext uri="{FF2B5EF4-FFF2-40B4-BE49-F238E27FC236}">
                    <a16:creationId xmlns:a16="http://schemas.microsoft.com/office/drawing/2014/main" id="{D289C10A-E4C7-427C-B72F-DA97849BCD3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19933" y="10920286"/>
                <a:ext cx="858795" cy="858795"/>
              </a:xfrm>
              <a:prstGeom prst="rect">
                <a:avLst/>
              </a:prstGeom>
              <a:noFill/>
              <a:extLst>
                <a:ext uri="{909E8E84-426E-40DD-AFC4-6F175D3DCCD1}">
                  <a14:hiddenFill xmlns:a14="http://schemas.microsoft.com/office/drawing/2010/main">
                    <a:solidFill>
                      <a:srgbClr val="FFFFFF"/>
                    </a:solidFill>
                  </a14:hiddenFill>
                </a:ext>
              </a:extLst>
            </p:spPr>
          </p:pic>
          <p:sp>
            <p:nvSpPr>
              <p:cNvPr id="7" name=" @StatGarrett">
                <a:extLst>
                  <a:ext uri="{FF2B5EF4-FFF2-40B4-BE49-F238E27FC236}">
                    <a16:creationId xmlns:a16="http://schemas.microsoft.com/office/drawing/2014/main" id="{2B04BBB2-5F6C-49ED-A79A-D160DB27C60D}"/>
                  </a:ext>
                </a:extLst>
              </p:cNvPr>
              <p:cNvSpPr txBox="1"/>
              <p:nvPr/>
            </p:nvSpPr>
            <p:spPr>
              <a:xfrm>
                <a:off x="12078728" y="10817241"/>
                <a:ext cx="4131716" cy="106488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lstStyle/>
              <a:p>
                <a:pPr algn="l">
                  <a:defRPr sz="5600">
                    <a:latin typeface="+mn-lt"/>
                    <a:ea typeface="+mn-ea"/>
                    <a:cs typeface="+mn-cs"/>
                    <a:sym typeface="Helvetica Neue"/>
                  </a:defRPr>
                </a:pPr>
                <a:r>
                  <a:rPr lang="en-GB" sz="2800" dirty="0" err="1">
                    <a:solidFill>
                      <a:srgbClr val="53585F"/>
                    </a:solidFill>
                  </a:rPr>
                  <a:t>MikeKSmith</a:t>
                </a:r>
                <a:endParaRPr sz="2800" dirty="0">
                  <a:solidFill>
                    <a:srgbClr val="53585F"/>
                  </a:solidFill>
                </a:endParaRPr>
              </a:p>
            </p:txBody>
          </p:sp>
        </p:grpSp>
        <p:grpSp>
          <p:nvGrpSpPr>
            <p:cNvPr id="10" name="Group 9">
              <a:extLst>
                <a:ext uri="{FF2B5EF4-FFF2-40B4-BE49-F238E27FC236}">
                  <a16:creationId xmlns:a16="http://schemas.microsoft.com/office/drawing/2014/main" id="{79C625B3-50DE-4B0D-8852-057DCB54BECF}"/>
                </a:ext>
              </a:extLst>
            </p:cNvPr>
            <p:cNvGrpSpPr/>
            <p:nvPr/>
          </p:nvGrpSpPr>
          <p:grpSpPr>
            <a:xfrm>
              <a:off x="7324602" y="6326709"/>
              <a:ext cx="3900746" cy="505640"/>
              <a:chOff x="8291254" y="6309324"/>
              <a:chExt cx="3900746" cy="505640"/>
            </a:xfrm>
          </p:grpSpPr>
          <p:sp>
            <p:nvSpPr>
              <p:cNvPr id="8" name=" @StatGarrett">
                <a:extLst>
                  <a:ext uri="{FF2B5EF4-FFF2-40B4-BE49-F238E27FC236}">
                    <a16:creationId xmlns:a16="http://schemas.microsoft.com/office/drawing/2014/main" id="{D881E01C-33DC-4528-84BC-9C10A8AC3ADF}"/>
                  </a:ext>
                </a:extLst>
              </p:cNvPr>
              <p:cNvSpPr txBox="1"/>
              <p:nvPr/>
            </p:nvSpPr>
            <p:spPr>
              <a:xfrm>
                <a:off x="8746283" y="6326707"/>
                <a:ext cx="3445717" cy="488257"/>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nchor="ctr"/>
              <a:lstStyle/>
              <a:p>
                <a:pPr algn="l">
                  <a:defRPr sz="5600">
                    <a:latin typeface="+mn-lt"/>
                    <a:ea typeface="+mn-ea"/>
                    <a:cs typeface="+mn-cs"/>
                    <a:sym typeface="Helvetica Neue"/>
                  </a:defRPr>
                </a:pPr>
                <a:r>
                  <a:rPr lang="en-GB" sz="2400" dirty="0"/>
                  <a:t>Mike.K.Smith@Pfizer.com</a:t>
                </a:r>
                <a:endParaRPr sz="2400" dirty="0">
                  <a:solidFill>
                    <a:srgbClr val="53585F"/>
                  </a:solidFill>
                </a:endParaRPr>
              </a:p>
            </p:txBody>
          </p:sp>
          <p:pic>
            <p:nvPicPr>
              <p:cNvPr id="9" name="Graphic 8" descr="Email">
                <a:extLst>
                  <a:ext uri="{FF2B5EF4-FFF2-40B4-BE49-F238E27FC236}">
                    <a16:creationId xmlns:a16="http://schemas.microsoft.com/office/drawing/2014/main" id="{DCF71A11-F087-4965-9DC0-66A6B0C674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1254" y="6309324"/>
                <a:ext cx="455029" cy="455029"/>
              </a:xfrm>
              <a:prstGeom prst="rect">
                <a:avLst/>
              </a:prstGeom>
            </p:spPr>
          </p:pic>
        </p:grpSp>
      </p:grpSp>
    </p:spTree>
    <p:extLst>
      <p:ext uri="{BB962C8B-B14F-4D97-AF65-F5344CB8AC3E}">
        <p14:creationId xmlns:p14="http://schemas.microsoft.com/office/powerpoint/2010/main" val="28192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942A-2056-4711-B050-C2A8C84F217F}"/>
              </a:ext>
            </a:extLst>
          </p:cNvPr>
          <p:cNvSpPr>
            <a:spLocks noGrp="1"/>
          </p:cNvSpPr>
          <p:nvPr>
            <p:ph type="title"/>
          </p:nvPr>
        </p:nvSpPr>
        <p:spPr/>
        <p:txBody>
          <a:bodyPr/>
          <a:lstStyle/>
          <a:p>
            <a:r>
              <a:rPr lang="en-GB" dirty="0"/>
              <a:t>This talk is for </a:t>
            </a:r>
            <a:r>
              <a:rPr lang="en-GB" b="1" i="1" dirty="0"/>
              <a:t>YOU</a:t>
            </a:r>
            <a:r>
              <a:rPr lang="en-GB" dirty="0"/>
              <a:t>…</a:t>
            </a:r>
          </a:p>
        </p:txBody>
      </p:sp>
      <p:sp>
        <p:nvSpPr>
          <p:cNvPr id="3" name="Content Placeholder 2">
            <a:extLst>
              <a:ext uri="{FF2B5EF4-FFF2-40B4-BE49-F238E27FC236}">
                <a16:creationId xmlns:a16="http://schemas.microsoft.com/office/drawing/2014/main" id="{2B10E3A3-6492-43E5-A4BE-9B3EE5F66027}"/>
              </a:ext>
            </a:extLst>
          </p:cNvPr>
          <p:cNvSpPr>
            <a:spLocks noGrp="1"/>
          </p:cNvSpPr>
          <p:nvPr>
            <p:ph idx="1"/>
          </p:nvPr>
        </p:nvSpPr>
        <p:spPr>
          <a:xfrm>
            <a:off x="838200" y="1984193"/>
            <a:ext cx="10515600" cy="3390220"/>
          </a:xfrm>
        </p:spPr>
        <p:txBody>
          <a:bodyPr>
            <a:normAutofit/>
          </a:bodyPr>
          <a:lstStyle/>
          <a:p>
            <a:r>
              <a:rPr lang="en-GB" sz="3200" dirty="0"/>
              <a:t>If you are looking for an R trainer and want to know what "RStudio certification" means</a:t>
            </a:r>
          </a:p>
          <a:p>
            <a:endParaRPr lang="en-GB" sz="3200" dirty="0"/>
          </a:p>
          <a:p>
            <a:r>
              <a:rPr lang="en-GB" sz="3200" dirty="0"/>
              <a:t>If you are interested in becoming an RStudio certified trainer</a:t>
            </a:r>
          </a:p>
          <a:p>
            <a:endParaRPr lang="en-GB" sz="3200" dirty="0"/>
          </a:p>
          <a:p>
            <a:r>
              <a:rPr lang="en-GB" sz="3200" dirty="0"/>
              <a:t>If you are creating training materials for others</a:t>
            </a:r>
          </a:p>
        </p:txBody>
      </p:sp>
    </p:spTree>
    <p:extLst>
      <p:ext uri="{BB962C8B-B14F-4D97-AF65-F5344CB8AC3E}">
        <p14:creationId xmlns:p14="http://schemas.microsoft.com/office/powerpoint/2010/main" val="360876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428A8-A98A-40AB-81C5-C551F957BB2D}"/>
              </a:ext>
            </a:extLst>
          </p:cNvPr>
          <p:cNvSpPr>
            <a:spLocks noGrp="1"/>
          </p:cNvSpPr>
          <p:nvPr>
            <p:ph type="title"/>
          </p:nvPr>
        </p:nvSpPr>
        <p:spPr/>
        <p:txBody>
          <a:bodyPr/>
          <a:lstStyle/>
          <a:p>
            <a:r>
              <a:rPr lang="en-GB" dirty="0"/>
              <a:t>An analogy: learning and teaching others R is a bit like training for and running a marathon</a:t>
            </a:r>
          </a:p>
        </p:txBody>
      </p:sp>
      <p:grpSp>
        <p:nvGrpSpPr>
          <p:cNvPr id="3" name="Group 2">
            <a:extLst>
              <a:ext uri="{FF2B5EF4-FFF2-40B4-BE49-F238E27FC236}">
                <a16:creationId xmlns:a16="http://schemas.microsoft.com/office/drawing/2014/main" id="{D03E0C55-3A07-4ADD-BA5B-EA8B94387006}"/>
              </a:ext>
            </a:extLst>
          </p:cNvPr>
          <p:cNvGrpSpPr/>
          <p:nvPr/>
        </p:nvGrpSpPr>
        <p:grpSpPr>
          <a:xfrm>
            <a:off x="321107" y="1690688"/>
            <a:ext cx="2785314" cy="4713131"/>
            <a:chOff x="321107" y="1690688"/>
            <a:chExt cx="2785314" cy="4713131"/>
          </a:xfrm>
        </p:grpSpPr>
        <p:pic>
          <p:nvPicPr>
            <p:cNvPr id="9" name="Picture 8">
              <a:extLst>
                <a:ext uri="{FF2B5EF4-FFF2-40B4-BE49-F238E27FC236}">
                  <a16:creationId xmlns:a16="http://schemas.microsoft.com/office/drawing/2014/main" id="{7F4BB869-5EBE-4FCB-AEBB-CC648D724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751129" cy="3453160"/>
            </a:xfrm>
            <a:prstGeom prst="rect">
              <a:avLst/>
            </a:prstGeom>
          </p:spPr>
        </p:pic>
        <p:sp>
          <p:nvSpPr>
            <p:cNvPr id="2" name="TextBox 1">
              <a:extLst>
                <a:ext uri="{FF2B5EF4-FFF2-40B4-BE49-F238E27FC236}">
                  <a16:creationId xmlns:a16="http://schemas.microsoft.com/office/drawing/2014/main" id="{A6FEAF74-0332-475D-A88D-AA78A00B6D85}"/>
                </a:ext>
              </a:extLst>
            </p:cNvPr>
            <p:cNvSpPr txBox="1"/>
            <p:nvPr/>
          </p:nvSpPr>
          <p:spPr>
            <a:xfrm>
              <a:off x="321107" y="5326601"/>
              <a:ext cx="2785314" cy="1077218"/>
            </a:xfrm>
            <a:prstGeom prst="rect">
              <a:avLst/>
            </a:prstGeom>
            <a:noFill/>
          </p:spPr>
          <p:txBody>
            <a:bodyPr wrap="none" rtlCol="0">
              <a:spAutoFit/>
            </a:bodyPr>
            <a:lstStyle/>
            <a:p>
              <a:pPr algn="ctr"/>
              <a:r>
                <a:rPr lang="en-GB" sz="3200" dirty="0"/>
                <a:t>I can DO this!</a:t>
              </a:r>
            </a:p>
            <a:p>
              <a:pPr algn="ctr"/>
              <a:r>
                <a:rPr lang="en-GB" sz="3200" dirty="0"/>
                <a:t>(first 100 yards)</a:t>
              </a:r>
            </a:p>
          </p:txBody>
        </p:sp>
      </p:grpSp>
      <p:grpSp>
        <p:nvGrpSpPr>
          <p:cNvPr id="11" name="Group 10">
            <a:extLst>
              <a:ext uri="{FF2B5EF4-FFF2-40B4-BE49-F238E27FC236}">
                <a16:creationId xmlns:a16="http://schemas.microsoft.com/office/drawing/2014/main" id="{E9E542A0-2331-420A-A4CA-0BCEB7517B6F}"/>
              </a:ext>
            </a:extLst>
          </p:cNvPr>
          <p:cNvGrpSpPr/>
          <p:nvPr/>
        </p:nvGrpSpPr>
        <p:grpSpPr>
          <a:xfrm>
            <a:off x="4483086" y="1690688"/>
            <a:ext cx="2503884" cy="4997293"/>
            <a:chOff x="4238781" y="1749456"/>
            <a:chExt cx="2503884" cy="4997293"/>
          </a:xfrm>
        </p:grpSpPr>
        <p:pic>
          <p:nvPicPr>
            <p:cNvPr id="10" name="Picture 9">
              <a:extLst>
                <a:ext uri="{FF2B5EF4-FFF2-40B4-BE49-F238E27FC236}">
                  <a16:creationId xmlns:a16="http://schemas.microsoft.com/office/drawing/2014/main" id="{600F8BCC-C4E1-42A7-88DB-442A9D3ED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781" y="1749456"/>
              <a:ext cx="2503884" cy="3338512"/>
            </a:xfrm>
            <a:prstGeom prst="rect">
              <a:avLst/>
            </a:prstGeom>
          </p:spPr>
        </p:pic>
        <p:sp>
          <p:nvSpPr>
            <p:cNvPr id="13" name="TextBox 12">
              <a:extLst>
                <a:ext uri="{FF2B5EF4-FFF2-40B4-BE49-F238E27FC236}">
                  <a16:creationId xmlns:a16="http://schemas.microsoft.com/office/drawing/2014/main" id="{42FD3984-AACB-4D66-8DB9-5453F47A5B3D}"/>
                </a:ext>
              </a:extLst>
            </p:cNvPr>
            <p:cNvSpPr txBox="1"/>
            <p:nvPr/>
          </p:nvSpPr>
          <p:spPr>
            <a:xfrm>
              <a:off x="4282700" y="5177089"/>
              <a:ext cx="2416046" cy="1569660"/>
            </a:xfrm>
            <a:prstGeom prst="rect">
              <a:avLst/>
            </a:prstGeom>
            <a:noFill/>
          </p:spPr>
          <p:txBody>
            <a:bodyPr wrap="none" rtlCol="0">
              <a:spAutoFit/>
            </a:bodyPr>
            <a:lstStyle/>
            <a:p>
              <a:pPr algn="ctr"/>
              <a:r>
                <a:rPr lang="en-GB" sz="3200" dirty="0"/>
                <a:t>OMG, why is </a:t>
              </a:r>
            </a:p>
            <a:p>
              <a:pPr algn="ctr"/>
              <a:r>
                <a:rPr lang="en-GB" sz="3200" dirty="0"/>
                <a:t>it SO HARD??</a:t>
              </a:r>
            </a:p>
            <a:p>
              <a:pPr algn="ctr"/>
              <a:r>
                <a:rPr lang="en-GB" sz="3200" dirty="0"/>
                <a:t>(miles 8 - 26)</a:t>
              </a:r>
            </a:p>
          </p:txBody>
        </p:sp>
      </p:grpSp>
      <p:pic>
        <p:nvPicPr>
          <p:cNvPr id="7" name="Content Placeholder 6">
            <a:extLst>
              <a:ext uri="{FF2B5EF4-FFF2-40B4-BE49-F238E27FC236}">
                <a16:creationId xmlns:a16="http://schemas.microsoft.com/office/drawing/2014/main" id="{66D32203-0CC3-4736-85BF-946B4EF0924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392118" y="1690688"/>
            <a:ext cx="2287719" cy="3453161"/>
          </a:xfrm>
        </p:spPr>
      </p:pic>
      <p:sp>
        <p:nvSpPr>
          <p:cNvPr id="8" name="TextBox 7">
            <a:extLst>
              <a:ext uri="{FF2B5EF4-FFF2-40B4-BE49-F238E27FC236}">
                <a16:creationId xmlns:a16="http://schemas.microsoft.com/office/drawing/2014/main" id="{F7FEA2E3-E814-45D1-BF9E-177E02C0B3E4}"/>
              </a:ext>
            </a:extLst>
          </p:cNvPr>
          <p:cNvSpPr txBox="1"/>
          <p:nvPr/>
        </p:nvSpPr>
        <p:spPr>
          <a:xfrm>
            <a:off x="8175093" y="5326601"/>
            <a:ext cx="2721772" cy="1077218"/>
          </a:xfrm>
          <a:prstGeom prst="rect">
            <a:avLst/>
          </a:prstGeom>
          <a:noFill/>
        </p:spPr>
        <p:txBody>
          <a:bodyPr wrap="none" rtlCol="0">
            <a:spAutoFit/>
          </a:bodyPr>
          <a:lstStyle/>
          <a:p>
            <a:pPr algn="ctr"/>
            <a:r>
              <a:rPr lang="en-GB" sz="3200" dirty="0"/>
              <a:t>I DID IT!!</a:t>
            </a:r>
          </a:p>
          <a:p>
            <a:pPr algn="ctr"/>
            <a:r>
              <a:rPr lang="en-GB" sz="3200" dirty="0"/>
              <a:t>(last 100 yards)</a:t>
            </a:r>
          </a:p>
        </p:txBody>
      </p:sp>
    </p:spTree>
    <p:extLst>
      <p:ext uri="{BB962C8B-B14F-4D97-AF65-F5344CB8AC3E}">
        <p14:creationId xmlns:p14="http://schemas.microsoft.com/office/powerpoint/2010/main" val="228666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AA6E9A-C5E8-4091-8679-499E847DAD14}"/>
              </a:ext>
            </a:extLst>
          </p:cNvPr>
          <p:cNvSpPr>
            <a:spLocks noGrp="1"/>
          </p:cNvSpPr>
          <p:nvPr>
            <p:ph type="title"/>
          </p:nvPr>
        </p:nvSpPr>
        <p:spPr/>
        <p:txBody>
          <a:bodyPr/>
          <a:lstStyle/>
          <a:p>
            <a:r>
              <a:rPr lang="en-GB" dirty="0"/>
              <a:t>There’s more to teaching R than “simply” telling others how </a:t>
            </a:r>
            <a:r>
              <a:rPr lang="en-GB" b="1" i="1" dirty="0">
                <a:solidFill>
                  <a:srgbClr val="FF0000"/>
                </a:solidFill>
              </a:rPr>
              <a:t>YOU</a:t>
            </a:r>
            <a:r>
              <a:rPr lang="en-GB" dirty="0"/>
              <a:t> do R…</a:t>
            </a:r>
          </a:p>
        </p:txBody>
      </p:sp>
    </p:spTree>
    <p:extLst>
      <p:ext uri="{BB962C8B-B14F-4D97-AF65-F5344CB8AC3E}">
        <p14:creationId xmlns:p14="http://schemas.microsoft.com/office/powerpoint/2010/main" val="217102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BA71D4-0736-4C20-AB4C-57079B852148}"/>
              </a:ext>
            </a:extLst>
          </p:cNvPr>
          <p:cNvSpPr>
            <a:spLocks noGrp="1"/>
          </p:cNvSpPr>
          <p:nvPr>
            <p:ph type="title"/>
          </p:nvPr>
        </p:nvSpPr>
        <p:spPr>
          <a:xfrm>
            <a:off x="838200" y="2519362"/>
            <a:ext cx="10515600" cy="1819275"/>
          </a:xfrm>
        </p:spPr>
        <p:txBody>
          <a:bodyPr/>
          <a:lstStyle/>
          <a:p>
            <a:r>
              <a:rPr lang="en-GB" dirty="0"/>
              <a:t>Certification training has changed how I approach training others…</a:t>
            </a:r>
          </a:p>
        </p:txBody>
      </p:sp>
    </p:spTree>
    <p:extLst>
      <p:ext uri="{BB962C8B-B14F-4D97-AF65-F5344CB8AC3E}">
        <p14:creationId xmlns:p14="http://schemas.microsoft.com/office/powerpoint/2010/main" val="3921367021"/>
      </p:ext>
    </p:extLst>
  </p:cSld>
  <p:clrMapOvr>
    <a:masterClrMapping/>
  </p:clrMapOvr>
  <mc:AlternateContent xmlns:mc="http://schemas.openxmlformats.org/markup-compatibility/2006" xmlns:p14="http://schemas.microsoft.com/office/powerpoint/2010/main">
    <mc:Choice Requires="p14">
      <p:transition spd="slow" p14:dur="2000">
        <p:fade thruBlk="1"/>
      </p:transition>
    </mc:Choice>
    <mc:Fallback xmlns="">
      <p:transition spd="slow">
        <p:fade thruBlk="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p:txBody>
          <a:bodyPr>
            <a:normAutofit/>
          </a:bodyPr>
          <a:lstStyle/>
          <a:p>
            <a:r>
              <a:rPr lang="en-GB" dirty="0"/>
              <a:t>Plan your route: how far you are going, how long it will take.</a:t>
            </a:r>
          </a:p>
        </p:txBody>
      </p:sp>
      <p:pic>
        <p:nvPicPr>
          <p:cNvPr id="6" name="Picture 5">
            <a:extLst>
              <a:ext uri="{FF2B5EF4-FFF2-40B4-BE49-F238E27FC236}">
                <a16:creationId xmlns:a16="http://schemas.microsoft.com/office/drawing/2014/main" id="{881839ED-36C0-4CBD-BEA3-B460CFE0F48B}"/>
              </a:ext>
            </a:extLst>
          </p:cNvPr>
          <p:cNvPicPr>
            <a:picLocks noChangeAspect="1"/>
          </p:cNvPicPr>
          <p:nvPr/>
        </p:nvPicPr>
        <p:blipFill>
          <a:blip r:embed="rId3"/>
          <a:stretch>
            <a:fillRect/>
          </a:stretch>
        </p:blipFill>
        <p:spPr>
          <a:xfrm>
            <a:off x="3412384" y="1989158"/>
            <a:ext cx="5367231" cy="3915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351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p:txBody>
          <a:bodyPr>
            <a:normAutofit/>
          </a:bodyPr>
          <a:lstStyle/>
          <a:p>
            <a:r>
              <a:rPr lang="en-GB" dirty="0"/>
              <a:t>Plan your training: how many topics are you covering, how concepts relate to each other.</a:t>
            </a:r>
          </a:p>
        </p:txBody>
      </p:sp>
      <p:pic>
        <p:nvPicPr>
          <p:cNvPr id="7" name="Picture 6">
            <a:extLst>
              <a:ext uri="{FF2B5EF4-FFF2-40B4-BE49-F238E27FC236}">
                <a16:creationId xmlns:a16="http://schemas.microsoft.com/office/drawing/2014/main" id="{5B25D49C-BE36-4E2D-AF1F-AD1BB39D5905}"/>
              </a:ext>
            </a:extLst>
          </p:cNvPr>
          <p:cNvPicPr>
            <a:picLocks noChangeAspect="1"/>
          </p:cNvPicPr>
          <p:nvPr/>
        </p:nvPicPr>
        <p:blipFill>
          <a:blip r:embed="rId3"/>
          <a:stretch>
            <a:fillRect/>
          </a:stretch>
        </p:blipFill>
        <p:spPr>
          <a:xfrm>
            <a:off x="3086099" y="2175647"/>
            <a:ext cx="6019800" cy="340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138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784860" y="355500"/>
            <a:ext cx="10622280" cy="1812018"/>
          </a:xfrm>
        </p:spPr>
        <p:txBody>
          <a:bodyPr>
            <a:normAutofit/>
          </a:bodyPr>
          <a:lstStyle/>
          <a:p>
            <a:r>
              <a:rPr lang="en-GB" dirty="0"/>
              <a:t>Structure training to build on earlier training sessions…</a:t>
            </a:r>
          </a:p>
        </p:txBody>
      </p:sp>
      <p:graphicFrame>
        <p:nvGraphicFramePr>
          <p:cNvPr id="6" name="Table 5">
            <a:extLst>
              <a:ext uri="{FF2B5EF4-FFF2-40B4-BE49-F238E27FC236}">
                <a16:creationId xmlns:a16="http://schemas.microsoft.com/office/drawing/2014/main" id="{830FFD33-D6DF-4DF0-9D0A-17D92C6D23CB}"/>
              </a:ext>
            </a:extLst>
          </p:cNvPr>
          <p:cNvGraphicFramePr>
            <a:graphicFrameLocks noGrp="1"/>
          </p:cNvGraphicFramePr>
          <p:nvPr>
            <p:extLst>
              <p:ext uri="{D42A27DB-BD31-4B8C-83A1-F6EECF244321}">
                <p14:modId xmlns:p14="http://schemas.microsoft.com/office/powerpoint/2010/main" val="3393697495"/>
              </p:ext>
            </p:extLst>
          </p:nvPr>
        </p:nvGraphicFramePr>
        <p:xfrm>
          <a:off x="1139993" y="2416418"/>
          <a:ext cx="9912014" cy="3827570"/>
        </p:xfrm>
        <a:graphic>
          <a:graphicData uri="http://schemas.openxmlformats.org/drawingml/2006/table">
            <a:tbl>
              <a:tblPr/>
              <a:tblGrid>
                <a:gridCol w="1299762">
                  <a:extLst>
                    <a:ext uri="{9D8B030D-6E8A-4147-A177-3AD203B41FA5}">
                      <a16:colId xmlns:a16="http://schemas.microsoft.com/office/drawing/2014/main" val="3693639221"/>
                    </a:ext>
                  </a:extLst>
                </a:gridCol>
                <a:gridCol w="1071284">
                  <a:extLst>
                    <a:ext uri="{9D8B030D-6E8A-4147-A177-3AD203B41FA5}">
                      <a16:colId xmlns:a16="http://schemas.microsoft.com/office/drawing/2014/main" val="302076751"/>
                    </a:ext>
                  </a:extLst>
                </a:gridCol>
                <a:gridCol w="852067">
                  <a:extLst>
                    <a:ext uri="{9D8B030D-6E8A-4147-A177-3AD203B41FA5}">
                      <a16:colId xmlns:a16="http://schemas.microsoft.com/office/drawing/2014/main" val="4071914447"/>
                    </a:ext>
                  </a:extLst>
                </a:gridCol>
                <a:gridCol w="1089351">
                  <a:extLst>
                    <a:ext uri="{9D8B030D-6E8A-4147-A177-3AD203B41FA5}">
                      <a16:colId xmlns:a16="http://schemas.microsoft.com/office/drawing/2014/main" val="2615334561"/>
                    </a:ext>
                  </a:extLst>
                </a:gridCol>
                <a:gridCol w="891744">
                  <a:extLst>
                    <a:ext uri="{9D8B030D-6E8A-4147-A177-3AD203B41FA5}">
                      <a16:colId xmlns:a16="http://schemas.microsoft.com/office/drawing/2014/main" val="146551761"/>
                    </a:ext>
                  </a:extLst>
                </a:gridCol>
                <a:gridCol w="1038234">
                  <a:extLst>
                    <a:ext uri="{9D8B030D-6E8A-4147-A177-3AD203B41FA5}">
                      <a16:colId xmlns:a16="http://schemas.microsoft.com/office/drawing/2014/main" val="1928664565"/>
                    </a:ext>
                  </a:extLst>
                </a:gridCol>
                <a:gridCol w="1413574">
                  <a:extLst>
                    <a:ext uri="{9D8B030D-6E8A-4147-A177-3AD203B41FA5}">
                      <a16:colId xmlns:a16="http://schemas.microsoft.com/office/drawing/2014/main" val="2602580722"/>
                    </a:ext>
                  </a:extLst>
                </a:gridCol>
                <a:gridCol w="2255998">
                  <a:extLst>
                    <a:ext uri="{9D8B030D-6E8A-4147-A177-3AD203B41FA5}">
                      <a16:colId xmlns:a16="http://schemas.microsoft.com/office/drawing/2014/main" val="739095414"/>
                    </a:ext>
                  </a:extLst>
                </a:gridCol>
              </a:tblGrid>
              <a:tr h="501241">
                <a:tc>
                  <a:txBody>
                    <a:bodyPr/>
                    <a:lstStyle/>
                    <a:p>
                      <a:r>
                        <a:rPr lang="en-GB" sz="2800" b="1" dirty="0">
                          <a:effectLst/>
                        </a:rPr>
                        <a:t>Week 1</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15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20 mins </a:t>
                      </a:r>
                      <a:r>
                        <a:rPr lang="en-GB" sz="2000" kern="1200" dirty="0">
                          <a:solidFill>
                            <a:schemeClr val="bg1">
                              <a:lumMod val="85000"/>
                            </a:schemeClr>
                          </a:solidFill>
                          <a:effectLst/>
                          <a:latin typeface="+mn-lt"/>
                          <a:ea typeface="+mn-ea"/>
                          <a:cs typeface="+mn-cs"/>
                        </a:rPr>
                        <a:t>jogging. </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25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1 hour ramble</a:t>
                      </a:r>
                    </a:p>
                  </a:txBody>
                  <a:tcPr marL="16997" marR="16997" marT="16997" marB="16997"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9610694"/>
                  </a:ext>
                </a:extLst>
              </a:tr>
              <a:tr h="441716">
                <a:tc>
                  <a:txBody>
                    <a:bodyPr/>
                    <a:lstStyle/>
                    <a:p>
                      <a:r>
                        <a:rPr lang="en-GB" sz="2800" b="1" dirty="0">
                          <a:effectLst/>
                        </a:rPr>
                        <a:t>Week 2</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25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35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30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75-min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74197366"/>
                  </a:ext>
                </a:extLst>
              </a:tr>
              <a:tr h="441716">
                <a:tc>
                  <a:txBody>
                    <a:bodyPr/>
                    <a:lstStyle/>
                    <a:p>
                      <a:r>
                        <a:rPr lang="en-GB" sz="2800" b="1" dirty="0">
                          <a:effectLst/>
                        </a:rPr>
                        <a:t>Week 3</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30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40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35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90-min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08435965"/>
                  </a:ext>
                </a:extLst>
              </a:tr>
              <a:tr h="441716">
                <a:tc>
                  <a:txBody>
                    <a:bodyPr/>
                    <a:lstStyle/>
                    <a:p>
                      <a:r>
                        <a:rPr lang="en-GB" sz="2800" b="1" dirty="0">
                          <a:effectLst/>
                        </a:rPr>
                        <a:t>Week 4</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45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35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1 hr jogging and walking.</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028427573"/>
                  </a:ext>
                </a:extLst>
              </a:tr>
              <a:tr h="641738">
                <a:tc>
                  <a:txBody>
                    <a:bodyPr/>
                    <a:lstStyle/>
                    <a:p>
                      <a:r>
                        <a:rPr lang="en-GB" sz="2800" b="1" dirty="0">
                          <a:effectLst/>
                        </a:rPr>
                        <a:t>Week 5</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20-min run</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50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Timed run over a 2M course</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90-min ramble, or run in a 10K road race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59567723"/>
                  </a:ext>
                </a:extLst>
              </a:tr>
            </a:tbl>
          </a:graphicData>
        </a:graphic>
      </p:graphicFrame>
    </p:spTree>
    <p:extLst>
      <p:ext uri="{BB962C8B-B14F-4D97-AF65-F5344CB8AC3E}">
        <p14:creationId xmlns:p14="http://schemas.microsoft.com/office/powerpoint/2010/main" val="155435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784860" y="355500"/>
            <a:ext cx="10622280" cy="1812018"/>
          </a:xfrm>
        </p:spPr>
        <p:txBody>
          <a:bodyPr>
            <a:normAutofit/>
          </a:bodyPr>
          <a:lstStyle/>
          <a:p>
            <a:r>
              <a:rPr lang="en-GB" dirty="0"/>
              <a:t>A</a:t>
            </a:r>
            <a:r>
              <a:rPr lang="en-GB"/>
              <a:t>llow </a:t>
            </a:r>
            <a:r>
              <a:rPr lang="en-GB" dirty="0"/>
              <a:t>learners time to assimilate what you've taught and prepare for the next topic …</a:t>
            </a:r>
          </a:p>
        </p:txBody>
      </p:sp>
      <p:graphicFrame>
        <p:nvGraphicFramePr>
          <p:cNvPr id="6" name="Table 5">
            <a:extLst>
              <a:ext uri="{FF2B5EF4-FFF2-40B4-BE49-F238E27FC236}">
                <a16:creationId xmlns:a16="http://schemas.microsoft.com/office/drawing/2014/main" id="{830FFD33-D6DF-4DF0-9D0A-17D92C6D23CB}"/>
              </a:ext>
            </a:extLst>
          </p:cNvPr>
          <p:cNvGraphicFramePr>
            <a:graphicFrameLocks noGrp="1"/>
          </p:cNvGraphicFramePr>
          <p:nvPr>
            <p:extLst/>
          </p:nvPr>
        </p:nvGraphicFramePr>
        <p:xfrm>
          <a:off x="1139993" y="2416418"/>
          <a:ext cx="9912014" cy="3827570"/>
        </p:xfrm>
        <a:graphic>
          <a:graphicData uri="http://schemas.openxmlformats.org/drawingml/2006/table">
            <a:tbl>
              <a:tblPr/>
              <a:tblGrid>
                <a:gridCol w="1299762">
                  <a:extLst>
                    <a:ext uri="{9D8B030D-6E8A-4147-A177-3AD203B41FA5}">
                      <a16:colId xmlns:a16="http://schemas.microsoft.com/office/drawing/2014/main" val="3693639221"/>
                    </a:ext>
                  </a:extLst>
                </a:gridCol>
                <a:gridCol w="1071284">
                  <a:extLst>
                    <a:ext uri="{9D8B030D-6E8A-4147-A177-3AD203B41FA5}">
                      <a16:colId xmlns:a16="http://schemas.microsoft.com/office/drawing/2014/main" val="302076751"/>
                    </a:ext>
                  </a:extLst>
                </a:gridCol>
                <a:gridCol w="852067">
                  <a:extLst>
                    <a:ext uri="{9D8B030D-6E8A-4147-A177-3AD203B41FA5}">
                      <a16:colId xmlns:a16="http://schemas.microsoft.com/office/drawing/2014/main" val="4071914447"/>
                    </a:ext>
                  </a:extLst>
                </a:gridCol>
                <a:gridCol w="1089351">
                  <a:extLst>
                    <a:ext uri="{9D8B030D-6E8A-4147-A177-3AD203B41FA5}">
                      <a16:colId xmlns:a16="http://schemas.microsoft.com/office/drawing/2014/main" val="2615334561"/>
                    </a:ext>
                  </a:extLst>
                </a:gridCol>
                <a:gridCol w="891744">
                  <a:extLst>
                    <a:ext uri="{9D8B030D-6E8A-4147-A177-3AD203B41FA5}">
                      <a16:colId xmlns:a16="http://schemas.microsoft.com/office/drawing/2014/main" val="146551761"/>
                    </a:ext>
                  </a:extLst>
                </a:gridCol>
                <a:gridCol w="1040842">
                  <a:extLst>
                    <a:ext uri="{9D8B030D-6E8A-4147-A177-3AD203B41FA5}">
                      <a16:colId xmlns:a16="http://schemas.microsoft.com/office/drawing/2014/main" val="1928664565"/>
                    </a:ext>
                  </a:extLst>
                </a:gridCol>
                <a:gridCol w="1410966">
                  <a:extLst>
                    <a:ext uri="{9D8B030D-6E8A-4147-A177-3AD203B41FA5}">
                      <a16:colId xmlns:a16="http://schemas.microsoft.com/office/drawing/2014/main" val="2602580722"/>
                    </a:ext>
                  </a:extLst>
                </a:gridCol>
                <a:gridCol w="2255998">
                  <a:extLst>
                    <a:ext uri="{9D8B030D-6E8A-4147-A177-3AD203B41FA5}">
                      <a16:colId xmlns:a16="http://schemas.microsoft.com/office/drawing/2014/main" val="739095414"/>
                    </a:ext>
                  </a:extLst>
                </a:gridCol>
              </a:tblGrid>
              <a:tr h="501241">
                <a:tc>
                  <a:txBody>
                    <a:bodyPr/>
                    <a:lstStyle/>
                    <a:p>
                      <a:r>
                        <a:rPr lang="en-GB" sz="2800" b="1" dirty="0">
                          <a:effectLst/>
                        </a:rPr>
                        <a:t>Week 1</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15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20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25 minutes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 hour ramble</a:t>
                      </a:r>
                    </a:p>
                  </a:txBody>
                  <a:tcPr marL="16997" marR="16997" marT="16997" marB="16997"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9610694"/>
                  </a:ext>
                </a:extLst>
              </a:tr>
              <a:tr h="441716">
                <a:tc>
                  <a:txBody>
                    <a:bodyPr/>
                    <a:lstStyle/>
                    <a:p>
                      <a:r>
                        <a:rPr lang="en-GB" sz="2800" b="1" dirty="0">
                          <a:effectLst/>
                        </a:rPr>
                        <a:t>Week 2</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25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75-min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74197366"/>
                  </a:ext>
                </a:extLst>
              </a:tr>
              <a:tr h="441716">
                <a:tc>
                  <a:txBody>
                    <a:bodyPr/>
                    <a:lstStyle/>
                    <a:p>
                      <a:r>
                        <a:rPr lang="en-GB" sz="2800" b="1" dirty="0">
                          <a:effectLst/>
                        </a:rPr>
                        <a:t>Week 3</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40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a:solidFill>
                            <a:schemeClr val="bg1">
                              <a:lumMod val="85000"/>
                            </a:schemeClr>
                          </a:solidFill>
                          <a:effectLst/>
                        </a:rPr>
                        <a:t>35 mins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08435965"/>
                  </a:ext>
                </a:extLst>
              </a:tr>
              <a:tr h="441716">
                <a:tc>
                  <a:txBody>
                    <a:bodyPr/>
                    <a:lstStyle/>
                    <a:p>
                      <a:r>
                        <a:rPr lang="en-GB" sz="2800" b="1" dirty="0">
                          <a:effectLst/>
                        </a:rPr>
                        <a:t>Week 4</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45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1 hr jogging and walking.</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028427573"/>
                  </a:ext>
                </a:extLst>
              </a:tr>
              <a:tr h="641738">
                <a:tc>
                  <a:txBody>
                    <a:bodyPr/>
                    <a:lstStyle/>
                    <a:p>
                      <a:r>
                        <a:rPr lang="en-GB" sz="2800" b="1" dirty="0">
                          <a:effectLst/>
                        </a:rPr>
                        <a:t>Week 5</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20-min run</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50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dirty="0">
                          <a:solidFill>
                            <a:schemeClr val="bg1">
                              <a:lumMod val="85000"/>
                            </a:schemeClr>
                          </a:solidFill>
                          <a:effectLst/>
                        </a:rPr>
                        <a:t>Timed run over a 2M course</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 or run in a 10K road race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59567723"/>
                  </a:ext>
                </a:extLst>
              </a:tr>
            </a:tbl>
          </a:graphicData>
        </a:graphic>
      </p:graphicFrame>
    </p:spTree>
    <p:extLst>
      <p:ext uri="{BB962C8B-B14F-4D97-AF65-F5344CB8AC3E}">
        <p14:creationId xmlns:p14="http://schemas.microsoft.com/office/powerpoint/2010/main" val="421086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989</Words>
  <Application>Microsoft Office PowerPoint</Application>
  <PresentationFormat>Widescreen</PresentationFormat>
  <Paragraphs>192</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Calibri Light</vt:lpstr>
      <vt:lpstr>FontAwesome</vt:lpstr>
      <vt:lpstr>Office Theme</vt:lpstr>
      <vt:lpstr>Learn to teach,  for goodness sake.  How RStudio certification is changing my teaching methods.</vt:lpstr>
      <vt:lpstr>This talk is for YOU…</vt:lpstr>
      <vt:lpstr>An analogy: learning and teaching others R is a bit like training for and running a marathon</vt:lpstr>
      <vt:lpstr>There’s more to teaching R than “simply” telling others how YOU do R…</vt:lpstr>
      <vt:lpstr>Certification training has changed how I approach training others…</vt:lpstr>
      <vt:lpstr>Plan your route: how far you are going, how long it will take.</vt:lpstr>
      <vt:lpstr>Plan your training: how many topics are you covering, how concepts relate to each other.</vt:lpstr>
      <vt:lpstr>Structure training to build on earlier training sessions…</vt:lpstr>
      <vt:lpstr>Allow learners time to assimilate what you've taught and prepare for the next topic …</vt:lpstr>
      <vt:lpstr>… and use planned assessments to check progress.</vt:lpstr>
      <vt:lpstr>Each training session should help individuals attending towards achieving their goal.</vt:lpstr>
      <vt:lpstr>Doing too much too soon can lead to injury…</vt:lpstr>
      <vt:lpstr>PowerPoint Presentation</vt:lpstr>
      <vt:lpstr>PowerPoint Presentation</vt:lpstr>
      <vt:lpstr>The journey - IDEAL</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to teach,  for goodness sake.</dc:title>
  <dc:creator>Smith, Mike K</dc:creator>
  <cp:lastModifiedBy>Smith, Mike K</cp:lastModifiedBy>
  <cp:revision>119</cp:revision>
  <dcterms:created xsi:type="dcterms:W3CDTF">2019-09-16T15:19:28Z</dcterms:created>
  <dcterms:modified xsi:type="dcterms:W3CDTF">2020-01-13T14:59:19Z</dcterms:modified>
</cp:coreProperties>
</file>