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23.02.2024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качество текущего состояния</a:t>
            </a:r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78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(rec3)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779" y="6481011"/>
            <a:ext cx="18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rec0 not used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236" y="211318"/>
            <a:ext cx="6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3071" y="6328611"/>
            <a:ext cx="8075499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(rec2)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601427" y="6109088"/>
            <a:ext cx="166918" cy="2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90" idx="5"/>
          </p:cNvCxnSpPr>
          <p:nvPr/>
        </p:nvCxnSpPr>
        <p:spPr>
          <a:xfrm flipH="1" flipV="1">
            <a:off x="2894888" y="5961156"/>
            <a:ext cx="1775883" cy="36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99" idx="3"/>
          </p:cNvCxnSpPr>
          <p:nvPr/>
        </p:nvCxnSpPr>
        <p:spPr>
          <a:xfrm flipV="1">
            <a:off x="8675615" y="6049370"/>
            <a:ext cx="1599784" cy="27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0823451" y="6144883"/>
            <a:ext cx="12559" cy="1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9558" y="5493352"/>
            <a:ext cx="6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2079" y="3760927"/>
            <a:ext cx="1051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ACTIONGATESREW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9736" y="3336667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ACTIONGATESSECREW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65018" y="3304401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ACTIONGATESSECPUN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763839" y="3104169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ACTGEN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9635" y="854653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ACTREP</a:t>
            </a:r>
          </a:p>
        </p:txBody>
      </p: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WTA without anti-</a:t>
            </a:r>
            <a:r>
              <a:rPr lang="en-US" sz="2800" dirty="0" err="1"/>
              <a:t>Hebbian</a:t>
            </a:r>
            <a:r>
              <a:rPr lang="en-US" sz="2800" dirty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assumed that the internal punishment will come first and therefore the external evaluation will not take effect. Therefore, internal punishment does not depend on dopamine plasticity time.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16" idx="6"/>
          </p:cNvCxnSpPr>
          <p:nvPr/>
        </p:nvCxnSpPr>
        <p:spPr>
          <a:xfrm>
            <a:off x="9231745" y="3186546"/>
            <a:ext cx="2419017" cy="371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550" y="2909916"/>
            <a:ext cx="10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3709" y="1716505"/>
            <a:ext cx="12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ANTIHEBB</a:t>
            </a:r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477194" y="26999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21996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2"/>
            <a:endCxn id="140" idx="1"/>
          </p:cNvCxnSpPr>
          <p:nvPr/>
        </p:nvCxnSpPr>
        <p:spPr>
          <a:xfrm>
            <a:off x="1273848" y="506125"/>
            <a:ext cx="525330" cy="79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33" idx="3"/>
            <a:endCxn id="179" idx="1"/>
          </p:cNvCxnSpPr>
          <p:nvPr/>
        </p:nvCxnSpPr>
        <p:spPr>
          <a:xfrm>
            <a:off x="1838695" y="321459"/>
            <a:ext cx="2745528" cy="102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1694273" y="120888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140" idx="3"/>
            <a:endCxn id="77" idx="7"/>
          </p:cNvCxnSpPr>
          <p:nvPr/>
        </p:nvCxnSpPr>
        <p:spPr>
          <a:xfrm flipH="1">
            <a:off x="929635" y="1758691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32"/>
          <p:cNvSpPr/>
          <p:nvPr/>
        </p:nvSpPr>
        <p:spPr>
          <a:xfrm>
            <a:off x="3268645" y="131768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78" name="Straight Arrow Connector 31"/>
          <p:cNvCxnSpPr>
            <a:stCxn id="176" idx="3"/>
            <a:endCxn id="79" idx="7"/>
          </p:cNvCxnSpPr>
          <p:nvPr/>
        </p:nvCxnSpPr>
        <p:spPr>
          <a:xfrm flipH="1">
            <a:off x="2328907" y="1867497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32"/>
          <p:cNvSpPr/>
          <p:nvPr/>
        </p:nvSpPr>
        <p:spPr>
          <a:xfrm>
            <a:off x="4479318" y="12541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81" name="Straight Arrow Connector 31"/>
          <p:cNvCxnSpPr>
            <a:stCxn id="179" idx="4"/>
            <a:endCxn id="80" idx="7"/>
          </p:cNvCxnSpPr>
          <p:nvPr/>
        </p:nvCxnSpPr>
        <p:spPr>
          <a:xfrm flipH="1">
            <a:off x="4174353" y="1898294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33" idx="3"/>
            <a:endCxn id="176" idx="1"/>
          </p:cNvCxnSpPr>
          <p:nvPr/>
        </p:nvCxnSpPr>
        <p:spPr>
          <a:xfrm>
            <a:off x="1838695" y="321459"/>
            <a:ext cx="1534855" cy="10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35364" y="3344066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76" idx="2"/>
          </p:cNvCxnSpPr>
          <p:nvPr/>
        </p:nvCxnSpPr>
        <p:spPr>
          <a:xfrm flipV="1">
            <a:off x="863156" y="1639759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7"/>
            <a:endCxn id="179" idx="3"/>
          </p:cNvCxnSpPr>
          <p:nvPr/>
        </p:nvCxnSpPr>
        <p:spPr>
          <a:xfrm flipV="1">
            <a:off x="863156" y="1803962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5"/>
          </p:cNvCxnSpPr>
          <p:nvPr/>
        </p:nvCxnSpPr>
        <p:spPr>
          <a:xfrm flipV="1">
            <a:off x="2027328" y="1758691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7"/>
            <a:endCxn id="179" idx="3"/>
          </p:cNvCxnSpPr>
          <p:nvPr/>
        </p:nvCxnSpPr>
        <p:spPr>
          <a:xfrm flipV="1">
            <a:off x="2533857" y="1803962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1"/>
            <a:endCxn id="140" idx="5"/>
          </p:cNvCxnSpPr>
          <p:nvPr/>
        </p:nvCxnSpPr>
        <p:spPr>
          <a:xfrm flipH="1" flipV="1">
            <a:off x="2305707" y="1758691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1"/>
            <a:endCxn id="176" idx="5"/>
          </p:cNvCxnSpPr>
          <p:nvPr/>
        </p:nvCxnSpPr>
        <p:spPr>
          <a:xfrm flipV="1">
            <a:off x="3582099" y="1867497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endCxn id="89" idx="2"/>
          </p:cNvCxnSpPr>
          <p:nvPr/>
        </p:nvCxnSpPr>
        <p:spPr>
          <a:xfrm flipV="1">
            <a:off x="3834733" y="2135932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2"/>
          <p:cNvSpPr/>
          <p:nvPr/>
        </p:nvSpPr>
        <p:spPr>
          <a:xfrm>
            <a:off x="6034430" y="40154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3" name="Oval 32"/>
          <p:cNvSpPr/>
          <p:nvPr/>
        </p:nvSpPr>
        <p:spPr>
          <a:xfrm>
            <a:off x="7433702" y="408578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5" name="Oval 32"/>
          <p:cNvSpPr/>
          <p:nvPr/>
        </p:nvSpPr>
        <p:spPr>
          <a:xfrm>
            <a:off x="9279148" y="3980504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7" name="Oval 32"/>
          <p:cNvSpPr/>
          <p:nvPr/>
        </p:nvSpPr>
        <p:spPr>
          <a:xfrm>
            <a:off x="5967951" y="267947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148" name="Oval 32"/>
          <p:cNvSpPr/>
          <p:nvPr/>
        </p:nvSpPr>
        <p:spPr>
          <a:xfrm>
            <a:off x="7638652" y="2692027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150" name="Oval 32"/>
          <p:cNvSpPr/>
          <p:nvPr/>
        </p:nvSpPr>
        <p:spPr>
          <a:xfrm>
            <a:off x="9193423" y="264457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151" name="Прямая со стрелкой 150"/>
          <p:cNvCxnSpPr>
            <a:stCxn id="148" idx="6"/>
            <a:endCxn id="150" idx="2"/>
          </p:cNvCxnSpPr>
          <p:nvPr/>
        </p:nvCxnSpPr>
        <p:spPr>
          <a:xfrm flipV="1">
            <a:off x="8354991" y="2966644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2"/>
            <a:endCxn id="147" idx="6"/>
          </p:cNvCxnSpPr>
          <p:nvPr/>
        </p:nvCxnSpPr>
        <p:spPr>
          <a:xfrm flipH="1" flipV="1">
            <a:off x="6684290" y="3001541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47"/>
          <p:cNvCxnSpPr/>
          <p:nvPr/>
        </p:nvCxnSpPr>
        <p:spPr>
          <a:xfrm flipH="1" flipV="1">
            <a:off x="6326121" y="3342083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47"/>
          <p:cNvCxnSpPr>
            <a:stCxn id="112" idx="5"/>
            <a:endCxn id="157" idx="1"/>
          </p:cNvCxnSpPr>
          <p:nvPr/>
        </p:nvCxnSpPr>
        <p:spPr>
          <a:xfrm>
            <a:off x="6088964" y="779685"/>
            <a:ext cx="1426443" cy="46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7"/>
          <p:cNvCxnSpPr>
            <a:stCxn id="112" idx="7"/>
            <a:endCxn id="161" idx="1"/>
          </p:cNvCxnSpPr>
          <p:nvPr/>
        </p:nvCxnSpPr>
        <p:spPr>
          <a:xfrm>
            <a:off x="6088964" y="324208"/>
            <a:ext cx="4211488" cy="96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2"/>
          <p:cNvSpPr/>
          <p:nvPr/>
        </p:nvSpPr>
        <p:spPr>
          <a:xfrm>
            <a:off x="7410502" y="115353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58" name="Straight Arrow Connector 31"/>
          <p:cNvCxnSpPr>
            <a:stCxn id="157" idx="3"/>
            <a:endCxn id="142" idx="7"/>
          </p:cNvCxnSpPr>
          <p:nvPr/>
        </p:nvCxnSpPr>
        <p:spPr>
          <a:xfrm flipH="1">
            <a:off x="6645864" y="1703339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2"/>
          <p:cNvSpPr/>
          <p:nvPr/>
        </p:nvSpPr>
        <p:spPr>
          <a:xfrm>
            <a:off x="8984874" y="126233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60" name="Straight Arrow Connector 31"/>
          <p:cNvCxnSpPr>
            <a:stCxn id="159" idx="3"/>
            <a:endCxn id="143" idx="7"/>
          </p:cNvCxnSpPr>
          <p:nvPr/>
        </p:nvCxnSpPr>
        <p:spPr>
          <a:xfrm flipH="1">
            <a:off x="8045136" y="1812145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2"/>
          <p:cNvSpPr/>
          <p:nvPr/>
        </p:nvSpPr>
        <p:spPr>
          <a:xfrm>
            <a:off x="10195547" y="11988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62" name="Straight Arrow Connector 31"/>
          <p:cNvCxnSpPr>
            <a:stCxn id="161" idx="4"/>
            <a:endCxn id="145" idx="7"/>
          </p:cNvCxnSpPr>
          <p:nvPr/>
        </p:nvCxnSpPr>
        <p:spPr>
          <a:xfrm flipH="1">
            <a:off x="9890582" y="1842942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7"/>
          <p:cNvCxnSpPr>
            <a:stCxn id="112" idx="6"/>
            <a:endCxn id="159" idx="1"/>
          </p:cNvCxnSpPr>
          <p:nvPr/>
        </p:nvCxnSpPr>
        <p:spPr>
          <a:xfrm>
            <a:off x="6193869" y="551947"/>
            <a:ext cx="2895910" cy="80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7"/>
          <p:cNvCxnSpPr>
            <a:stCxn id="143" idx="0"/>
            <a:endCxn id="148" idx="4"/>
          </p:cNvCxnSpPr>
          <p:nvPr/>
        </p:nvCxnSpPr>
        <p:spPr>
          <a:xfrm flipV="1">
            <a:off x="7791872" y="3336168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47"/>
          <p:cNvCxnSpPr>
            <a:stCxn id="145" idx="0"/>
            <a:endCxn id="150" idx="4"/>
          </p:cNvCxnSpPr>
          <p:nvPr/>
        </p:nvCxnSpPr>
        <p:spPr>
          <a:xfrm flipH="1" flipV="1">
            <a:off x="9551593" y="3288714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47" idx="7"/>
            <a:endCxn id="159" idx="2"/>
          </p:cNvCxnSpPr>
          <p:nvPr/>
        </p:nvCxnSpPr>
        <p:spPr>
          <a:xfrm flipV="1">
            <a:off x="6579385" y="1584407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7" idx="7"/>
            <a:endCxn id="161" idx="3"/>
          </p:cNvCxnSpPr>
          <p:nvPr/>
        </p:nvCxnSpPr>
        <p:spPr>
          <a:xfrm flipV="1">
            <a:off x="6579385" y="1748610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8" idx="1"/>
            <a:endCxn id="157" idx="5"/>
          </p:cNvCxnSpPr>
          <p:nvPr/>
        </p:nvCxnSpPr>
        <p:spPr>
          <a:xfrm flipV="1">
            <a:off x="7743557" y="1703339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48" idx="7"/>
            <a:endCxn id="161" idx="3"/>
          </p:cNvCxnSpPr>
          <p:nvPr/>
        </p:nvCxnSpPr>
        <p:spPr>
          <a:xfrm flipV="1">
            <a:off x="8250086" y="1748610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0" idx="1"/>
            <a:endCxn id="157" idx="5"/>
          </p:cNvCxnSpPr>
          <p:nvPr/>
        </p:nvCxnSpPr>
        <p:spPr>
          <a:xfrm flipH="1" flipV="1">
            <a:off x="8021936" y="1703339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0" idx="1"/>
            <a:endCxn id="159" idx="5"/>
          </p:cNvCxnSpPr>
          <p:nvPr/>
        </p:nvCxnSpPr>
        <p:spPr>
          <a:xfrm flipV="1">
            <a:off x="9298328" y="1812145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1070017" y="175850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173" name="Straight Arrow Connector 47"/>
          <p:cNvCxnSpPr>
            <a:endCxn id="172" idx="2"/>
          </p:cNvCxnSpPr>
          <p:nvPr/>
        </p:nvCxnSpPr>
        <p:spPr>
          <a:xfrm flipV="1">
            <a:off x="6326121" y="2080580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7"/>
          <p:cNvCxnSpPr>
            <a:stCxn id="148" idx="0"/>
            <a:endCxn id="172" idx="2"/>
          </p:cNvCxnSpPr>
          <p:nvPr/>
        </p:nvCxnSpPr>
        <p:spPr>
          <a:xfrm flipV="1">
            <a:off x="7996822" y="2080580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47"/>
          <p:cNvCxnSpPr>
            <a:endCxn id="172" idx="2"/>
          </p:cNvCxnSpPr>
          <p:nvPr/>
        </p:nvCxnSpPr>
        <p:spPr>
          <a:xfrm flipV="1">
            <a:off x="9550962" y="2080580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H="1" flipV="1">
            <a:off x="10877563" y="478123"/>
            <a:ext cx="297359" cy="137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H="1" flipV="1">
            <a:off x="11235733" y="800193"/>
            <a:ext cx="192454" cy="95831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142" idx="2"/>
          </p:cNvCxnSpPr>
          <p:nvPr/>
        </p:nvCxnSpPr>
        <p:spPr>
          <a:xfrm flipV="1">
            <a:off x="609891" y="4337472"/>
            <a:ext cx="5424539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143" idx="2"/>
          </p:cNvCxnSpPr>
          <p:nvPr/>
        </p:nvCxnSpPr>
        <p:spPr>
          <a:xfrm flipV="1">
            <a:off x="609892" y="4407852"/>
            <a:ext cx="6823810" cy="13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145" idx="2"/>
          </p:cNvCxnSpPr>
          <p:nvPr/>
        </p:nvCxnSpPr>
        <p:spPr>
          <a:xfrm flipV="1">
            <a:off x="609889" y="4302575"/>
            <a:ext cx="8669259" cy="14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142" idx="6"/>
          </p:cNvCxnSpPr>
          <p:nvPr/>
        </p:nvCxnSpPr>
        <p:spPr>
          <a:xfrm flipH="1" flipV="1">
            <a:off x="6750769" y="4337472"/>
            <a:ext cx="4801160" cy="143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143" idx="6"/>
          </p:cNvCxnSpPr>
          <p:nvPr/>
        </p:nvCxnSpPr>
        <p:spPr>
          <a:xfrm flipH="1" flipV="1">
            <a:off x="8150041" y="4407852"/>
            <a:ext cx="3443862" cy="1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145" idx="6"/>
          </p:cNvCxnSpPr>
          <p:nvPr/>
        </p:nvCxnSpPr>
        <p:spPr>
          <a:xfrm flipH="1" flipV="1">
            <a:off x="9995487" y="4302575"/>
            <a:ext cx="1598416" cy="14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681451" y="1610173"/>
            <a:ext cx="359753" cy="2426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33" idx="3"/>
            <a:endCxn id="112" idx="2"/>
          </p:cNvCxnSpPr>
          <p:nvPr/>
        </p:nvCxnSpPr>
        <p:spPr>
          <a:xfrm>
            <a:off x="1838695" y="321459"/>
            <a:ext cx="3638835" cy="230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12" idx="6"/>
            <a:endCxn id="177" idx="2"/>
          </p:cNvCxnSpPr>
          <p:nvPr/>
        </p:nvCxnSpPr>
        <p:spPr>
          <a:xfrm flipV="1">
            <a:off x="6193869" y="478123"/>
            <a:ext cx="4683694" cy="73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00452" y="3192029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Output – SECREW or V.</a:t>
            </a:r>
          </a:p>
          <a:p>
            <a:r>
              <a:rPr lang="en-US" sz="1050" dirty="0"/>
              <a:t>SECREW indicates reaching new level and is used in multi-level event prediction.</a:t>
            </a:r>
          </a:p>
          <a:p>
            <a:r>
              <a:rPr lang="en-US" sz="1050" dirty="0"/>
              <a:t>V indicates being in the highest state (only highest active V should be taken into account). It is used as input for </a:t>
            </a:r>
            <a:r>
              <a:rPr lang="en-US" sz="1050" dirty="0" err="1"/>
              <a:t>dynpos</a:t>
            </a:r>
            <a:r>
              <a:rPr lang="en-US" sz="1050" dirty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REWGATE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SECREWINT</a:t>
            </a:r>
          </a:p>
        </p:txBody>
      </p:sp>
    </p:spTree>
    <p:extLst>
      <p:ext uri="{BB962C8B-B14F-4D97-AF65-F5344CB8AC3E}">
        <p14:creationId xmlns:p14="http://schemas.microsoft.com/office/powerpoint/2010/main" val="21085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532344" y="26920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14097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3"/>
            <a:endCxn id="140" idx="2"/>
          </p:cNvCxnSpPr>
          <p:nvPr/>
        </p:nvCxnSpPr>
        <p:spPr>
          <a:xfrm>
            <a:off x="1838695" y="321459"/>
            <a:ext cx="624349" cy="34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40" idx="4"/>
            <a:endCxn id="104" idx="0"/>
          </p:cNvCxnSpPr>
          <p:nvPr/>
        </p:nvCxnSpPr>
        <p:spPr>
          <a:xfrm>
            <a:off x="2821214" y="992949"/>
            <a:ext cx="289216" cy="237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2463044" y="348808"/>
            <a:ext cx="716339" cy="644141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REWBIAS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99" idx="3"/>
            <a:endCxn id="77" idx="7"/>
          </p:cNvCxnSpPr>
          <p:nvPr/>
        </p:nvCxnSpPr>
        <p:spPr>
          <a:xfrm flipH="1">
            <a:off x="929635" y="3862347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1"/>
          <p:cNvCxnSpPr>
            <a:stCxn id="104" idx="3"/>
            <a:endCxn id="79" idx="7"/>
          </p:cNvCxnSpPr>
          <p:nvPr/>
        </p:nvCxnSpPr>
        <p:spPr>
          <a:xfrm flipH="1">
            <a:off x="2328907" y="3921069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31"/>
          <p:cNvCxnSpPr>
            <a:stCxn id="102" idx="3"/>
            <a:endCxn id="80" idx="7"/>
          </p:cNvCxnSpPr>
          <p:nvPr/>
        </p:nvCxnSpPr>
        <p:spPr>
          <a:xfrm flipH="1">
            <a:off x="4174353" y="3426612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40" idx="3"/>
            <a:endCxn id="99" idx="0"/>
          </p:cNvCxnSpPr>
          <p:nvPr/>
        </p:nvCxnSpPr>
        <p:spPr>
          <a:xfrm flipH="1">
            <a:off x="1480526" y="898617"/>
            <a:ext cx="1087423" cy="241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90514" y="3336167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40" idx="2"/>
          </p:cNvCxnSpPr>
          <p:nvPr/>
        </p:nvCxnSpPr>
        <p:spPr>
          <a:xfrm flipV="1">
            <a:off x="863156" y="670879"/>
            <a:ext cx="1599888" cy="21582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4"/>
          </p:cNvCxnSpPr>
          <p:nvPr/>
        </p:nvCxnSpPr>
        <p:spPr>
          <a:xfrm flipV="1">
            <a:off x="2027328" y="992949"/>
            <a:ext cx="793886" cy="18487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0"/>
            <a:endCxn id="140" idx="5"/>
          </p:cNvCxnSpPr>
          <p:nvPr/>
        </p:nvCxnSpPr>
        <p:spPr>
          <a:xfrm flipH="1" flipV="1">
            <a:off x="3074478" y="898617"/>
            <a:ext cx="816036" cy="17934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stCxn id="83" idx="7"/>
            <a:endCxn id="89" idx="2"/>
          </p:cNvCxnSpPr>
          <p:nvPr/>
        </p:nvCxnSpPr>
        <p:spPr>
          <a:xfrm flipV="1">
            <a:off x="4143778" y="2135932"/>
            <a:ext cx="1210010" cy="65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0682559" y="15270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V="1">
            <a:off x="10787464" y="478123"/>
            <a:ext cx="90099" cy="114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V="1">
            <a:off x="11040729" y="800193"/>
            <a:ext cx="195004" cy="72682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210" idx="2"/>
          </p:cNvCxnSpPr>
          <p:nvPr/>
        </p:nvCxnSpPr>
        <p:spPr>
          <a:xfrm flipV="1">
            <a:off x="609891" y="4434517"/>
            <a:ext cx="5168545" cy="129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211" idx="2"/>
          </p:cNvCxnSpPr>
          <p:nvPr/>
        </p:nvCxnSpPr>
        <p:spPr>
          <a:xfrm flipV="1">
            <a:off x="609892" y="4504897"/>
            <a:ext cx="6567816" cy="12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212" idx="2"/>
          </p:cNvCxnSpPr>
          <p:nvPr/>
        </p:nvCxnSpPr>
        <p:spPr>
          <a:xfrm flipV="1">
            <a:off x="609889" y="4399620"/>
            <a:ext cx="8413265" cy="13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210" idx="6"/>
          </p:cNvCxnSpPr>
          <p:nvPr/>
        </p:nvCxnSpPr>
        <p:spPr>
          <a:xfrm flipH="1" flipV="1">
            <a:off x="6494775" y="4434517"/>
            <a:ext cx="5057154" cy="133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211" idx="6"/>
          </p:cNvCxnSpPr>
          <p:nvPr/>
        </p:nvCxnSpPr>
        <p:spPr>
          <a:xfrm flipH="1" flipV="1">
            <a:off x="7894047" y="4504897"/>
            <a:ext cx="3699856" cy="12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212" idx="6"/>
          </p:cNvCxnSpPr>
          <p:nvPr/>
        </p:nvCxnSpPr>
        <p:spPr>
          <a:xfrm flipH="1" flipV="1">
            <a:off x="9739493" y="4399620"/>
            <a:ext cx="1854410" cy="136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293993" y="1307027"/>
            <a:ext cx="747211" cy="314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40" idx="6"/>
            <a:endCxn id="112" idx="2"/>
          </p:cNvCxnSpPr>
          <p:nvPr/>
        </p:nvCxnSpPr>
        <p:spPr>
          <a:xfrm flipV="1">
            <a:off x="3179383" y="551947"/>
            <a:ext cx="2298147" cy="1189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54641" y="3511271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Output – SECREW or V.</a:t>
            </a:r>
          </a:p>
          <a:p>
            <a:r>
              <a:rPr lang="en-US" sz="1050" dirty="0"/>
              <a:t>SECREW indicates reaching new level and is used in multi-level event prediction.</a:t>
            </a:r>
          </a:p>
          <a:p>
            <a:r>
              <a:rPr lang="en-US" sz="1050" dirty="0"/>
              <a:t>V indicates being in the highest state (only highest active V should be taken into account). It is used as input for </a:t>
            </a:r>
            <a:r>
              <a:rPr lang="en-US" sz="1050" dirty="0" err="1"/>
              <a:t>dynpos</a:t>
            </a:r>
            <a:r>
              <a:rPr lang="en-US" sz="1050" dirty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REWGATE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SECREWINT</a:t>
            </a:r>
          </a:p>
        </p:txBody>
      </p:sp>
      <p:sp>
        <p:nvSpPr>
          <p:cNvPr id="99" name="Oval 32"/>
          <p:cNvSpPr/>
          <p:nvPr/>
        </p:nvSpPr>
        <p:spPr>
          <a:xfrm>
            <a:off x="1122356" y="331253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02" name="Oval 32"/>
          <p:cNvSpPr/>
          <p:nvPr/>
        </p:nvSpPr>
        <p:spPr>
          <a:xfrm>
            <a:off x="4531307" y="2876803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04" name="Oval 32"/>
          <p:cNvSpPr/>
          <p:nvPr/>
        </p:nvSpPr>
        <p:spPr>
          <a:xfrm>
            <a:off x="2752260" y="337126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7328" y="4893276"/>
            <a:ext cx="2166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Chartime</a:t>
            </a:r>
            <a:r>
              <a:rPr lang="en-US" sz="1050" dirty="0"/>
              <a:t> ~ 0.5 prognosis period (L)</a:t>
            </a:r>
          </a:p>
        </p:txBody>
      </p:sp>
      <p:cxnSp>
        <p:nvCxnSpPr>
          <p:cNvPr id="109" name="Прямая со стрелкой 108"/>
          <p:cNvCxnSpPr>
            <a:stCxn id="81" idx="5"/>
            <a:endCxn id="99" idx="1"/>
          </p:cNvCxnSpPr>
          <p:nvPr/>
        </p:nvCxnSpPr>
        <p:spPr>
          <a:xfrm>
            <a:off x="863156" y="3284631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102" idx="2"/>
          </p:cNvCxnSpPr>
          <p:nvPr/>
        </p:nvCxnSpPr>
        <p:spPr>
          <a:xfrm>
            <a:off x="4248683" y="3014097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2" idx="5"/>
            <a:endCxn id="104" idx="1"/>
          </p:cNvCxnSpPr>
          <p:nvPr/>
        </p:nvCxnSpPr>
        <p:spPr>
          <a:xfrm>
            <a:off x="2533857" y="3297188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48683" y="3088167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10430" y="2815533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cxnSp>
        <p:nvCxnSpPr>
          <p:cNvPr id="123" name="Прямая со стрелкой 122"/>
          <p:cNvCxnSpPr>
            <a:stCxn id="140" idx="3"/>
            <a:endCxn id="77" idx="0"/>
          </p:cNvCxnSpPr>
          <p:nvPr/>
        </p:nvCxnSpPr>
        <p:spPr>
          <a:xfrm flipH="1">
            <a:off x="676371" y="898617"/>
            <a:ext cx="1891578" cy="31721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40" idx="3"/>
            <a:endCxn id="79" idx="1"/>
          </p:cNvCxnSpPr>
          <p:nvPr/>
        </p:nvCxnSpPr>
        <p:spPr>
          <a:xfrm flipH="1">
            <a:off x="1822378" y="898617"/>
            <a:ext cx="745571" cy="33368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40" idx="5"/>
            <a:endCxn id="80" idx="1"/>
          </p:cNvCxnSpPr>
          <p:nvPr/>
        </p:nvCxnSpPr>
        <p:spPr>
          <a:xfrm>
            <a:off x="3074478" y="898617"/>
            <a:ext cx="593346" cy="32315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47"/>
          <p:cNvCxnSpPr>
            <a:stCxn id="140" idx="6"/>
            <a:endCxn id="102" idx="0"/>
          </p:cNvCxnSpPr>
          <p:nvPr/>
        </p:nvCxnSpPr>
        <p:spPr>
          <a:xfrm>
            <a:off x="3179383" y="670879"/>
            <a:ext cx="1706218" cy="2205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1090" y="2179104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cxnSp>
        <p:nvCxnSpPr>
          <p:cNvPr id="184" name="Straight Arrow Connector 47"/>
          <p:cNvCxnSpPr>
            <a:stCxn id="133" idx="2"/>
            <a:endCxn id="104" idx="0"/>
          </p:cNvCxnSpPr>
          <p:nvPr/>
        </p:nvCxnSpPr>
        <p:spPr>
          <a:xfrm>
            <a:off x="1273848" y="506125"/>
            <a:ext cx="1836582" cy="28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47"/>
          <p:cNvCxnSpPr>
            <a:stCxn id="133" idx="2"/>
            <a:endCxn id="99" idx="0"/>
          </p:cNvCxnSpPr>
          <p:nvPr/>
        </p:nvCxnSpPr>
        <p:spPr>
          <a:xfrm>
            <a:off x="1273848" y="506125"/>
            <a:ext cx="206678" cy="280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47"/>
          <p:cNvCxnSpPr>
            <a:stCxn id="133" idx="2"/>
            <a:endCxn id="102" idx="1"/>
          </p:cNvCxnSpPr>
          <p:nvPr/>
        </p:nvCxnSpPr>
        <p:spPr>
          <a:xfrm>
            <a:off x="1273848" y="506125"/>
            <a:ext cx="3361229" cy="246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32"/>
          <p:cNvSpPr/>
          <p:nvPr/>
        </p:nvSpPr>
        <p:spPr>
          <a:xfrm>
            <a:off x="5778436" y="411244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1" name="Oval 32"/>
          <p:cNvSpPr/>
          <p:nvPr/>
        </p:nvSpPr>
        <p:spPr>
          <a:xfrm>
            <a:off x="7177708" y="41828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2" name="Oval 32"/>
          <p:cNvSpPr/>
          <p:nvPr/>
        </p:nvSpPr>
        <p:spPr>
          <a:xfrm>
            <a:off x="9023154" y="407754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3" name="Oval 32"/>
          <p:cNvSpPr/>
          <p:nvPr/>
        </p:nvSpPr>
        <p:spPr>
          <a:xfrm>
            <a:off x="5711957" y="277651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214" name="Oval 32"/>
          <p:cNvSpPr/>
          <p:nvPr/>
        </p:nvSpPr>
        <p:spPr>
          <a:xfrm>
            <a:off x="7382658" y="278907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215" name="Oval 32"/>
          <p:cNvSpPr/>
          <p:nvPr/>
        </p:nvSpPr>
        <p:spPr>
          <a:xfrm>
            <a:off x="8992579" y="27337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17" name="Прямая со стрелкой 216"/>
          <p:cNvCxnSpPr>
            <a:stCxn id="214" idx="6"/>
            <a:endCxn id="215" idx="2"/>
          </p:cNvCxnSpPr>
          <p:nvPr/>
        </p:nvCxnSpPr>
        <p:spPr>
          <a:xfrm flipV="1">
            <a:off x="8098997" y="3055790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14" idx="2"/>
            <a:endCxn id="213" idx="6"/>
          </p:cNvCxnSpPr>
          <p:nvPr/>
        </p:nvCxnSpPr>
        <p:spPr>
          <a:xfrm flipH="1" flipV="1">
            <a:off x="6428296" y="3098586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7"/>
          <p:cNvCxnSpPr/>
          <p:nvPr/>
        </p:nvCxnSpPr>
        <p:spPr>
          <a:xfrm flipH="1" flipV="1">
            <a:off x="6070127" y="3439128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1"/>
          <p:cNvCxnSpPr>
            <a:stCxn id="259" idx="3"/>
            <a:endCxn id="210" idx="7"/>
          </p:cNvCxnSpPr>
          <p:nvPr/>
        </p:nvCxnSpPr>
        <p:spPr>
          <a:xfrm flipH="1">
            <a:off x="6389870" y="3904040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31"/>
          <p:cNvCxnSpPr>
            <a:stCxn id="261" idx="3"/>
            <a:endCxn id="211" idx="7"/>
          </p:cNvCxnSpPr>
          <p:nvPr/>
        </p:nvCxnSpPr>
        <p:spPr>
          <a:xfrm flipH="1">
            <a:off x="7789142" y="3962762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31"/>
          <p:cNvCxnSpPr>
            <a:stCxn id="260" idx="3"/>
            <a:endCxn id="212" idx="7"/>
          </p:cNvCxnSpPr>
          <p:nvPr/>
        </p:nvCxnSpPr>
        <p:spPr>
          <a:xfrm flipH="1">
            <a:off x="9634588" y="3468305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47"/>
          <p:cNvCxnSpPr>
            <a:stCxn id="211" idx="0"/>
            <a:endCxn id="214" idx="4"/>
          </p:cNvCxnSpPr>
          <p:nvPr/>
        </p:nvCxnSpPr>
        <p:spPr>
          <a:xfrm flipV="1">
            <a:off x="7535878" y="3433213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47"/>
          <p:cNvCxnSpPr>
            <a:stCxn id="212" idx="0"/>
            <a:endCxn id="215" idx="4"/>
          </p:cNvCxnSpPr>
          <p:nvPr/>
        </p:nvCxnSpPr>
        <p:spPr>
          <a:xfrm flipH="1" flipV="1">
            <a:off x="9350749" y="3377860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32"/>
          <p:cNvSpPr/>
          <p:nvPr/>
        </p:nvSpPr>
        <p:spPr>
          <a:xfrm>
            <a:off x="6582591" y="335423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260" name="Oval 32"/>
          <p:cNvSpPr/>
          <p:nvPr/>
        </p:nvSpPr>
        <p:spPr>
          <a:xfrm>
            <a:off x="9991542" y="2918496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261" name="Oval 32"/>
          <p:cNvSpPr/>
          <p:nvPr/>
        </p:nvSpPr>
        <p:spPr>
          <a:xfrm>
            <a:off x="8212495" y="34129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cxnSp>
        <p:nvCxnSpPr>
          <p:cNvPr id="262" name="Прямая со стрелкой 261"/>
          <p:cNvCxnSpPr>
            <a:stCxn id="213" idx="5"/>
            <a:endCxn id="259" idx="1"/>
          </p:cNvCxnSpPr>
          <p:nvPr/>
        </p:nvCxnSpPr>
        <p:spPr>
          <a:xfrm>
            <a:off x="6323391" y="3326324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 стрелкой 262"/>
          <p:cNvCxnSpPr>
            <a:stCxn id="215" idx="6"/>
            <a:endCxn id="260" idx="2"/>
          </p:cNvCxnSpPr>
          <p:nvPr/>
        </p:nvCxnSpPr>
        <p:spPr>
          <a:xfrm>
            <a:off x="9708918" y="3055790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214" idx="5"/>
            <a:endCxn id="261" idx="1"/>
          </p:cNvCxnSpPr>
          <p:nvPr/>
        </p:nvCxnSpPr>
        <p:spPr>
          <a:xfrm>
            <a:off x="7994092" y="3338881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9708918" y="3129860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570665" y="2857226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270" name="Oval 32"/>
          <p:cNvSpPr/>
          <p:nvPr/>
        </p:nvSpPr>
        <p:spPr>
          <a:xfrm>
            <a:off x="6672439" y="255282"/>
            <a:ext cx="716339" cy="644141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REWBIAS</a:t>
            </a:r>
            <a:endParaRPr lang="ru-RU" sz="1100" dirty="0"/>
          </a:p>
        </p:txBody>
      </p:sp>
      <p:cxnSp>
        <p:nvCxnSpPr>
          <p:cNvPr id="271" name="Straight Arrow Connector 47"/>
          <p:cNvCxnSpPr>
            <a:stCxn id="112" idx="6"/>
            <a:endCxn id="270" idx="2"/>
          </p:cNvCxnSpPr>
          <p:nvPr/>
        </p:nvCxnSpPr>
        <p:spPr>
          <a:xfrm>
            <a:off x="6193869" y="551947"/>
            <a:ext cx="478570" cy="2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 стрелкой 273"/>
          <p:cNvCxnSpPr>
            <a:stCxn id="270" idx="6"/>
            <a:endCxn id="177" idx="2"/>
          </p:cNvCxnSpPr>
          <p:nvPr/>
        </p:nvCxnSpPr>
        <p:spPr>
          <a:xfrm flipV="1">
            <a:off x="7388778" y="478123"/>
            <a:ext cx="3488785" cy="992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47"/>
          <p:cNvCxnSpPr>
            <a:stCxn id="112" idx="5"/>
            <a:endCxn id="261" idx="0"/>
          </p:cNvCxnSpPr>
          <p:nvPr/>
        </p:nvCxnSpPr>
        <p:spPr>
          <a:xfrm>
            <a:off x="6088964" y="779685"/>
            <a:ext cx="2481701" cy="263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47"/>
          <p:cNvCxnSpPr>
            <a:stCxn id="112" idx="5"/>
            <a:endCxn id="259" idx="0"/>
          </p:cNvCxnSpPr>
          <p:nvPr/>
        </p:nvCxnSpPr>
        <p:spPr>
          <a:xfrm>
            <a:off x="6088964" y="779685"/>
            <a:ext cx="851797" cy="2574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47"/>
          <p:cNvCxnSpPr>
            <a:stCxn id="112" idx="5"/>
            <a:endCxn id="260" idx="0"/>
          </p:cNvCxnSpPr>
          <p:nvPr/>
        </p:nvCxnSpPr>
        <p:spPr>
          <a:xfrm>
            <a:off x="6088964" y="779685"/>
            <a:ext cx="4256872" cy="213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47"/>
          <p:cNvCxnSpPr>
            <a:stCxn id="270" idx="4"/>
            <a:endCxn id="261" idx="0"/>
          </p:cNvCxnSpPr>
          <p:nvPr/>
        </p:nvCxnSpPr>
        <p:spPr>
          <a:xfrm>
            <a:off x="7030609" y="899423"/>
            <a:ext cx="1540056" cy="251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47"/>
          <p:cNvCxnSpPr>
            <a:stCxn id="270" idx="4"/>
          </p:cNvCxnSpPr>
          <p:nvPr/>
        </p:nvCxnSpPr>
        <p:spPr>
          <a:xfrm flipH="1">
            <a:off x="6940760" y="899423"/>
            <a:ext cx="89849" cy="256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47"/>
          <p:cNvCxnSpPr>
            <a:stCxn id="270" idx="4"/>
            <a:endCxn id="260" idx="0"/>
          </p:cNvCxnSpPr>
          <p:nvPr/>
        </p:nvCxnSpPr>
        <p:spPr>
          <a:xfrm>
            <a:off x="7030609" y="899423"/>
            <a:ext cx="3315227" cy="201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70" idx="3"/>
            <a:endCxn id="210" idx="7"/>
          </p:cNvCxnSpPr>
          <p:nvPr/>
        </p:nvCxnSpPr>
        <p:spPr>
          <a:xfrm flipH="1">
            <a:off x="6389870" y="805091"/>
            <a:ext cx="387474" cy="34016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270" idx="5"/>
            <a:endCxn id="211" idx="0"/>
          </p:cNvCxnSpPr>
          <p:nvPr/>
        </p:nvCxnSpPr>
        <p:spPr>
          <a:xfrm>
            <a:off x="7283873" y="805091"/>
            <a:ext cx="252005" cy="33777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>
            <a:stCxn id="270" idx="5"/>
            <a:endCxn id="212" idx="0"/>
          </p:cNvCxnSpPr>
          <p:nvPr/>
        </p:nvCxnSpPr>
        <p:spPr>
          <a:xfrm>
            <a:off x="7283873" y="805091"/>
            <a:ext cx="2097451" cy="32724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47"/>
          <p:cNvCxnSpPr>
            <a:stCxn id="213" idx="7"/>
            <a:endCxn id="172" idx="2"/>
          </p:cNvCxnSpPr>
          <p:nvPr/>
        </p:nvCxnSpPr>
        <p:spPr>
          <a:xfrm flipV="1">
            <a:off x="6323391" y="1849090"/>
            <a:ext cx="4359168" cy="1021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47"/>
          <p:cNvCxnSpPr>
            <a:stCxn id="214" idx="7"/>
            <a:endCxn id="172" idx="2"/>
          </p:cNvCxnSpPr>
          <p:nvPr/>
        </p:nvCxnSpPr>
        <p:spPr>
          <a:xfrm flipV="1">
            <a:off x="7994092" y="1849090"/>
            <a:ext cx="2688467" cy="103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47"/>
          <p:cNvCxnSpPr>
            <a:stCxn id="215" idx="7"/>
            <a:endCxn id="172" idx="2"/>
          </p:cNvCxnSpPr>
          <p:nvPr/>
        </p:nvCxnSpPr>
        <p:spPr>
          <a:xfrm flipV="1">
            <a:off x="9604013" y="1849090"/>
            <a:ext cx="1078546" cy="978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15" idx="0"/>
          </p:cNvCxnSpPr>
          <p:nvPr/>
        </p:nvCxnSpPr>
        <p:spPr>
          <a:xfrm flipH="1" flipV="1">
            <a:off x="7409875" y="670878"/>
            <a:ext cx="1940874" cy="2062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213" idx="0"/>
            <a:endCxn id="270" idx="2"/>
          </p:cNvCxnSpPr>
          <p:nvPr/>
        </p:nvCxnSpPr>
        <p:spPr>
          <a:xfrm flipV="1">
            <a:off x="6070127" y="577353"/>
            <a:ext cx="602312" cy="21991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14" idx="0"/>
          </p:cNvCxnSpPr>
          <p:nvPr/>
        </p:nvCxnSpPr>
        <p:spPr>
          <a:xfrm flipH="1" flipV="1">
            <a:off x="7409875" y="705861"/>
            <a:ext cx="330953" cy="2083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2"/>
          <p:cNvSpPr/>
          <p:nvPr/>
        </p:nvSpPr>
        <p:spPr>
          <a:xfrm>
            <a:off x="1478492" y="5317612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" name="Oval 32"/>
          <p:cNvSpPr/>
          <p:nvPr/>
        </p:nvSpPr>
        <p:spPr>
          <a:xfrm>
            <a:off x="5335315" y="5545351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5" name="Oval 32"/>
          <p:cNvSpPr/>
          <p:nvPr/>
        </p:nvSpPr>
        <p:spPr>
          <a:xfrm>
            <a:off x="5366908" y="3956697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6" name="Oval 32"/>
          <p:cNvSpPr/>
          <p:nvPr/>
        </p:nvSpPr>
        <p:spPr>
          <a:xfrm>
            <a:off x="4044752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" name="Прямая со стрелкой 7"/>
          <p:cNvCxnSpPr>
            <a:stCxn id="3" idx="0"/>
            <a:endCxn id="5" idx="4"/>
          </p:cNvCxnSpPr>
          <p:nvPr/>
        </p:nvCxnSpPr>
        <p:spPr>
          <a:xfrm flipV="1">
            <a:off x="5693485" y="4600838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1"/>
            <a:endCxn id="6" idx="5"/>
          </p:cNvCxnSpPr>
          <p:nvPr/>
        </p:nvCxnSpPr>
        <p:spPr>
          <a:xfrm flipH="1" flipV="1">
            <a:off x="4656186" y="4506505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6"/>
          </p:cNvCxnSpPr>
          <p:nvPr/>
        </p:nvCxnSpPr>
        <p:spPr>
          <a:xfrm flipH="1" flipV="1">
            <a:off x="4761091" y="4278767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973077" y="1126919"/>
            <a:ext cx="1176580" cy="29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2"/>
          <p:cNvSpPr/>
          <p:nvPr/>
        </p:nvSpPr>
        <p:spPr>
          <a:xfrm>
            <a:off x="6785896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23" name="Прямая со стрелкой 22"/>
          <p:cNvCxnSpPr>
            <a:stCxn id="3" idx="7"/>
            <a:endCxn id="22" idx="3"/>
          </p:cNvCxnSpPr>
          <p:nvPr/>
        </p:nvCxnSpPr>
        <p:spPr>
          <a:xfrm flipV="1">
            <a:off x="5946749" y="4506505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22" idx="2"/>
          </p:cNvCxnSpPr>
          <p:nvPr/>
        </p:nvCxnSpPr>
        <p:spPr>
          <a:xfrm flipV="1">
            <a:off x="6083247" y="4278767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7"/>
          </p:cNvCxnSpPr>
          <p:nvPr/>
        </p:nvCxnSpPr>
        <p:spPr>
          <a:xfrm flipV="1">
            <a:off x="7397330" y="1032587"/>
            <a:ext cx="2036304" cy="30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2" idx="1"/>
            <a:endCxn id="5" idx="7"/>
          </p:cNvCxnSpPr>
          <p:nvPr/>
        </p:nvCxnSpPr>
        <p:spPr>
          <a:xfrm flipH="1">
            <a:off x="5978342" y="4051028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2"/>
          <p:cNvSpPr/>
          <p:nvPr/>
        </p:nvSpPr>
        <p:spPr>
          <a:xfrm>
            <a:off x="1478493" y="3939326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</a:t>
            </a:r>
            <a:endParaRPr lang="ru-RU" sz="1100" dirty="0"/>
          </a:p>
        </p:txBody>
      </p:sp>
      <p:sp>
        <p:nvSpPr>
          <p:cNvPr id="50" name="Oval 32"/>
          <p:cNvSpPr/>
          <p:nvPr/>
        </p:nvSpPr>
        <p:spPr>
          <a:xfrm>
            <a:off x="157353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RIND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2"/>
            <a:endCxn id="50" idx="6"/>
          </p:cNvCxnSpPr>
          <p:nvPr/>
        </p:nvCxnSpPr>
        <p:spPr>
          <a:xfrm flipH="1" flipV="1">
            <a:off x="873692" y="4261396"/>
            <a:ext cx="604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2897834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PIND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49" idx="6"/>
            <a:endCxn id="52" idx="2"/>
          </p:cNvCxnSpPr>
          <p:nvPr/>
        </p:nvCxnSpPr>
        <p:spPr>
          <a:xfrm flipV="1">
            <a:off x="2194832" y="4261396"/>
            <a:ext cx="703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1"/>
            <a:endCxn id="49" idx="7"/>
          </p:cNvCxnSpPr>
          <p:nvPr/>
        </p:nvCxnSpPr>
        <p:spPr>
          <a:xfrm flipH="1">
            <a:off x="2089927" y="4033657"/>
            <a:ext cx="9128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" idx="0"/>
            <a:endCxn id="49" idx="4"/>
          </p:cNvCxnSpPr>
          <p:nvPr/>
        </p:nvCxnSpPr>
        <p:spPr>
          <a:xfrm flipV="1">
            <a:off x="1836662" y="4583467"/>
            <a:ext cx="1" cy="73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" idx="1"/>
            <a:endCxn id="50" idx="5"/>
          </p:cNvCxnSpPr>
          <p:nvPr/>
        </p:nvCxnSpPr>
        <p:spPr>
          <a:xfrm flipH="1" flipV="1">
            <a:off x="768787" y="4489134"/>
            <a:ext cx="814610" cy="92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7"/>
            <a:endCxn id="52" idx="3"/>
          </p:cNvCxnSpPr>
          <p:nvPr/>
        </p:nvCxnSpPr>
        <p:spPr>
          <a:xfrm flipV="1">
            <a:off x="2089926" y="4489134"/>
            <a:ext cx="912813" cy="92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0" idx="0"/>
          </p:cNvCxnSpPr>
          <p:nvPr/>
        </p:nvCxnSpPr>
        <p:spPr>
          <a:xfrm flipV="1">
            <a:off x="515523" y="1126919"/>
            <a:ext cx="1951025" cy="281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2" idx="7"/>
          </p:cNvCxnSpPr>
          <p:nvPr/>
        </p:nvCxnSpPr>
        <p:spPr>
          <a:xfrm flipV="1">
            <a:off x="3509268" y="804849"/>
            <a:ext cx="5819461" cy="322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" idx="6"/>
            <a:endCxn id="5" idx="3"/>
          </p:cNvCxnSpPr>
          <p:nvPr/>
        </p:nvCxnSpPr>
        <p:spPr>
          <a:xfrm flipV="1">
            <a:off x="2194831" y="4506506"/>
            <a:ext cx="3276982" cy="1133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" idx="6"/>
            <a:endCxn id="22" idx="3"/>
          </p:cNvCxnSpPr>
          <p:nvPr/>
        </p:nvCxnSpPr>
        <p:spPr>
          <a:xfrm flipV="1">
            <a:off x="2194831" y="4506505"/>
            <a:ext cx="4695970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2"/>
          <p:cNvSpPr/>
          <p:nvPr/>
        </p:nvSpPr>
        <p:spPr>
          <a:xfrm>
            <a:off x="9544783" y="5558738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79" name="Oval 32"/>
          <p:cNvSpPr/>
          <p:nvPr/>
        </p:nvSpPr>
        <p:spPr>
          <a:xfrm>
            <a:off x="9576376" y="3970084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80" name="Oval 32"/>
          <p:cNvSpPr/>
          <p:nvPr/>
        </p:nvSpPr>
        <p:spPr>
          <a:xfrm>
            <a:off x="8254220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1" name="Прямая со стрелкой 80"/>
          <p:cNvCxnSpPr>
            <a:stCxn id="78" idx="0"/>
            <a:endCxn id="79" idx="4"/>
          </p:cNvCxnSpPr>
          <p:nvPr/>
        </p:nvCxnSpPr>
        <p:spPr>
          <a:xfrm flipV="1">
            <a:off x="9902953" y="4614225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1"/>
            <a:endCxn id="80" idx="5"/>
          </p:cNvCxnSpPr>
          <p:nvPr/>
        </p:nvCxnSpPr>
        <p:spPr>
          <a:xfrm flipH="1" flipV="1">
            <a:off x="8865654" y="4519892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9" idx="2"/>
            <a:endCxn id="80" idx="6"/>
          </p:cNvCxnSpPr>
          <p:nvPr/>
        </p:nvCxnSpPr>
        <p:spPr>
          <a:xfrm flipH="1" flipV="1">
            <a:off x="8970559" y="4292154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2"/>
          <p:cNvSpPr/>
          <p:nvPr/>
        </p:nvSpPr>
        <p:spPr>
          <a:xfrm>
            <a:off x="10995364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5" name="Прямая со стрелкой 84"/>
          <p:cNvCxnSpPr>
            <a:stCxn id="78" idx="7"/>
            <a:endCxn id="84" idx="3"/>
          </p:cNvCxnSpPr>
          <p:nvPr/>
        </p:nvCxnSpPr>
        <p:spPr>
          <a:xfrm flipV="1">
            <a:off x="10156217" y="4519892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9" idx="6"/>
            <a:endCxn id="84" idx="2"/>
          </p:cNvCxnSpPr>
          <p:nvPr/>
        </p:nvCxnSpPr>
        <p:spPr>
          <a:xfrm flipV="1">
            <a:off x="10292715" y="4292154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84" idx="1"/>
            <a:endCxn id="79" idx="7"/>
          </p:cNvCxnSpPr>
          <p:nvPr/>
        </p:nvCxnSpPr>
        <p:spPr>
          <a:xfrm flipH="1">
            <a:off x="10187810" y="4064415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0" idx="1"/>
          </p:cNvCxnSpPr>
          <p:nvPr/>
        </p:nvCxnSpPr>
        <p:spPr>
          <a:xfrm flipH="1" flipV="1">
            <a:off x="3077982" y="899181"/>
            <a:ext cx="5281143" cy="316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4" idx="0"/>
          </p:cNvCxnSpPr>
          <p:nvPr/>
        </p:nvCxnSpPr>
        <p:spPr>
          <a:xfrm flipH="1" flipV="1">
            <a:off x="9940163" y="1032587"/>
            <a:ext cx="1413371" cy="293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" idx="6"/>
            <a:endCxn id="79" idx="3"/>
          </p:cNvCxnSpPr>
          <p:nvPr/>
        </p:nvCxnSpPr>
        <p:spPr>
          <a:xfrm flipV="1">
            <a:off x="2194831" y="4519893"/>
            <a:ext cx="7486450" cy="111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" idx="6"/>
            <a:endCxn id="79" idx="3"/>
          </p:cNvCxnSpPr>
          <p:nvPr/>
        </p:nvCxnSpPr>
        <p:spPr>
          <a:xfrm flipV="1">
            <a:off x="6051654" y="4519893"/>
            <a:ext cx="3629627" cy="134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84" idx="3"/>
          </p:cNvCxnSpPr>
          <p:nvPr/>
        </p:nvCxnSpPr>
        <p:spPr>
          <a:xfrm flipV="1">
            <a:off x="2012726" y="4519892"/>
            <a:ext cx="9087543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3" idx="6"/>
            <a:endCxn id="84" idx="3"/>
          </p:cNvCxnSpPr>
          <p:nvPr/>
        </p:nvCxnSpPr>
        <p:spPr>
          <a:xfrm flipV="1">
            <a:off x="6051654" y="4519892"/>
            <a:ext cx="5048615" cy="1347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3397" y="406400"/>
            <a:ext cx="13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77326" y="345279"/>
            <a:ext cx="18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PUNISHMENTS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2805" y="6318585"/>
            <a:ext cx="890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indicating being in a state (only the highest level node activity is taken into account.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63999" y="591066"/>
            <a:ext cx="26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 also can serve as output as normalized indicator of current state.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122" y="4717149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95434" y="3546258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SECPUN</a:t>
            </a:r>
          </a:p>
        </p:txBody>
      </p:sp>
    </p:spTree>
    <p:extLst>
      <p:ext uri="{BB962C8B-B14F-4D97-AF65-F5344CB8AC3E}">
        <p14:creationId xmlns:p14="http://schemas.microsoft.com/office/powerpoint/2010/main" val="2123877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32851</TotalTime>
  <Words>316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Mikhail Kiselev</cp:lastModifiedBy>
  <cp:revision>39</cp:revision>
  <dcterms:created xsi:type="dcterms:W3CDTF">2023-09-05T17:58:43Z</dcterms:created>
  <dcterms:modified xsi:type="dcterms:W3CDTF">2024-02-23T13:50:04Z</dcterms:modified>
</cp:coreProperties>
</file>