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0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DD1D-B22B-4ED6-A560-FD2CA5D857D7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46F6-F961-4E20-A06F-4F72F279B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604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DD1D-B22B-4ED6-A560-FD2CA5D857D7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46F6-F961-4E20-A06F-4F72F279B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3318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DD1D-B22B-4ED6-A560-FD2CA5D857D7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46F6-F961-4E20-A06F-4F72F279B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76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DD1D-B22B-4ED6-A560-FD2CA5D857D7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46F6-F961-4E20-A06F-4F72F279B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5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DD1D-B22B-4ED6-A560-FD2CA5D857D7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46F6-F961-4E20-A06F-4F72F279B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1629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DD1D-B22B-4ED6-A560-FD2CA5D857D7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46F6-F961-4E20-A06F-4F72F279B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532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DD1D-B22B-4ED6-A560-FD2CA5D857D7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46F6-F961-4E20-A06F-4F72F279B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231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DD1D-B22B-4ED6-A560-FD2CA5D857D7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46F6-F961-4E20-A06F-4F72F279B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13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DD1D-B22B-4ED6-A560-FD2CA5D857D7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46F6-F961-4E20-A06F-4F72F279B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388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DD1D-B22B-4ED6-A560-FD2CA5D857D7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46F6-F961-4E20-A06F-4F72F279B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34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DD1D-B22B-4ED6-A560-FD2CA5D857D7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46F6-F961-4E20-A06F-4F72F279B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8156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BDD1D-B22B-4ED6-A560-FD2CA5D857D7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646F6-F961-4E20-A06F-4F72F279B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96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7039370" y="356436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7441152" y="356435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7842934" y="356435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8166207" y="310252"/>
            <a:ext cx="2170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к</a:t>
            </a:r>
            <a:r>
              <a:rPr lang="ru-RU" sz="1200" dirty="0" smtClean="0"/>
              <a:t>ачество текущего состояния</a:t>
            </a:r>
            <a:endParaRPr lang="ru-RU" sz="1200" dirty="0"/>
          </a:p>
        </p:txBody>
      </p:sp>
      <p:sp>
        <p:nvSpPr>
          <p:cNvPr id="9" name="Овал 8"/>
          <p:cNvSpPr/>
          <p:nvPr/>
        </p:nvSpPr>
        <p:spPr>
          <a:xfrm>
            <a:off x="1177636" y="1288473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1177636" y="1676400"/>
            <a:ext cx="193964" cy="18472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1177636" y="2064327"/>
            <a:ext cx="193964" cy="184727"/>
          </a:xfrm>
          <a:prstGeom prst="ellips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1182254" y="2452254"/>
            <a:ext cx="193964" cy="184727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4133800" y="3019773"/>
            <a:ext cx="472169" cy="422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</a:t>
            </a:r>
          </a:p>
        </p:txBody>
      </p:sp>
      <p:cxnSp>
        <p:nvCxnSpPr>
          <p:cNvPr id="15" name="Прямая со стрелкой 14"/>
          <p:cNvCxnSpPr>
            <a:stCxn id="4" idx="3"/>
            <a:endCxn id="12" idx="6"/>
          </p:cNvCxnSpPr>
          <p:nvPr/>
        </p:nvCxnSpPr>
        <p:spPr>
          <a:xfrm flipH="1">
            <a:off x="1376218" y="514110"/>
            <a:ext cx="5691557" cy="20305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5" idx="3"/>
            <a:endCxn id="12" idx="5"/>
          </p:cNvCxnSpPr>
          <p:nvPr/>
        </p:nvCxnSpPr>
        <p:spPr>
          <a:xfrm flipH="1">
            <a:off x="1347813" y="514109"/>
            <a:ext cx="6121744" cy="2095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6" idx="3"/>
            <a:endCxn id="12" idx="5"/>
          </p:cNvCxnSpPr>
          <p:nvPr/>
        </p:nvCxnSpPr>
        <p:spPr>
          <a:xfrm flipH="1">
            <a:off x="1347813" y="514109"/>
            <a:ext cx="6523526" cy="2095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3" idx="2"/>
            <a:endCxn id="12" idx="5"/>
          </p:cNvCxnSpPr>
          <p:nvPr/>
        </p:nvCxnSpPr>
        <p:spPr>
          <a:xfrm flipH="1" flipV="1">
            <a:off x="1347813" y="2609928"/>
            <a:ext cx="2785987" cy="620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3" idx="1"/>
            <a:endCxn id="11" idx="6"/>
          </p:cNvCxnSpPr>
          <p:nvPr/>
        </p:nvCxnSpPr>
        <p:spPr>
          <a:xfrm flipH="1" flipV="1">
            <a:off x="1371600" y="2156691"/>
            <a:ext cx="2831348" cy="92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3" idx="1"/>
            <a:endCxn id="10" idx="5"/>
          </p:cNvCxnSpPr>
          <p:nvPr/>
        </p:nvCxnSpPr>
        <p:spPr>
          <a:xfrm flipH="1" flipV="1">
            <a:off x="1343195" y="1834074"/>
            <a:ext cx="2859753" cy="1247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13" idx="1"/>
            <a:endCxn id="9" idx="5"/>
          </p:cNvCxnSpPr>
          <p:nvPr/>
        </p:nvCxnSpPr>
        <p:spPr>
          <a:xfrm flipH="1" flipV="1">
            <a:off x="1343195" y="1446147"/>
            <a:ext cx="2859753" cy="1635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1262058" y="1360122"/>
            <a:ext cx="25119" cy="120409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4" idx="2"/>
            <a:endCxn id="9" idx="6"/>
          </p:cNvCxnSpPr>
          <p:nvPr/>
        </p:nvCxnSpPr>
        <p:spPr>
          <a:xfrm flipH="1">
            <a:off x="1371600" y="448800"/>
            <a:ext cx="5667770" cy="93203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5" idx="3"/>
            <a:endCxn id="10" idx="6"/>
          </p:cNvCxnSpPr>
          <p:nvPr/>
        </p:nvCxnSpPr>
        <p:spPr>
          <a:xfrm flipH="1">
            <a:off x="1371600" y="514109"/>
            <a:ext cx="6097957" cy="125465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6" idx="3"/>
            <a:endCxn id="11" idx="7"/>
          </p:cNvCxnSpPr>
          <p:nvPr/>
        </p:nvCxnSpPr>
        <p:spPr>
          <a:xfrm flipH="1">
            <a:off x="1343195" y="514109"/>
            <a:ext cx="6528144" cy="157727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трелка вправо 45"/>
          <p:cNvSpPr/>
          <p:nvPr/>
        </p:nvSpPr>
        <p:spPr>
          <a:xfrm flipH="1">
            <a:off x="660871" y="1452746"/>
            <a:ext cx="371475" cy="1024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/>
          <p:cNvSpPr/>
          <p:nvPr/>
        </p:nvSpPr>
        <p:spPr>
          <a:xfrm flipH="1">
            <a:off x="10739028" y="1452734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Овал 47"/>
          <p:cNvSpPr/>
          <p:nvPr/>
        </p:nvSpPr>
        <p:spPr>
          <a:xfrm flipH="1">
            <a:off x="10739028" y="1840661"/>
            <a:ext cx="193964" cy="18472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Овал 48"/>
          <p:cNvSpPr/>
          <p:nvPr/>
        </p:nvSpPr>
        <p:spPr>
          <a:xfrm flipH="1">
            <a:off x="10739028" y="2228588"/>
            <a:ext cx="193964" cy="184727"/>
          </a:xfrm>
          <a:prstGeom prst="ellips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/>
          <p:cNvSpPr/>
          <p:nvPr/>
        </p:nvSpPr>
        <p:spPr>
          <a:xfrm flipH="1">
            <a:off x="10734410" y="2616515"/>
            <a:ext cx="193964" cy="184727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Овал 50"/>
          <p:cNvSpPr/>
          <p:nvPr/>
        </p:nvSpPr>
        <p:spPr>
          <a:xfrm flipH="1">
            <a:off x="8537112" y="3042344"/>
            <a:ext cx="472169" cy="422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</a:t>
            </a:r>
          </a:p>
        </p:txBody>
      </p:sp>
      <p:cxnSp>
        <p:nvCxnSpPr>
          <p:cNvPr id="52" name="Прямая со стрелкой 51"/>
          <p:cNvCxnSpPr>
            <a:stCxn id="6" idx="5"/>
            <a:endCxn id="50" idx="6"/>
          </p:cNvCxnSpPr>
          <p:nvPr/>
        </p:nvCxnSpPr>
        <p:spPr>
          <a:xfrm>
            <a:off x="8008493" y="514109"/>
            <a:ext cx="2725917" cy="2194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5" idx="5"/>
            <a:endCxn id="50" idx="5"/>
          </p:cNvCxnSpPr>
          <p:nvPr/>
        </p:nvCxnSpPr>
        <p:spPr>
          <a:xfrm>
            <a:off x="7606711" y="514109"/>
            <a:ext cx="3156104" cy="2260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4" idx="5"/>
            <a:endCxn id="50" idx="5"/>
          </p:cNvCxnSpPr>
          <p:nvPr/>
        </p:nvCxnSpPr>
        <p:spPr>
          <a:xfrm>
            <a:off x="7204929" y="514110"/>
            <a:ext cx="3557886" cy="2260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51" idx="2"/>
            <a:endCxn id="50" idx="5"/>
          </p:cNvCxnSpPr>
          <p:nvPr/>
        </p:nvCxnSpPr>
        <p:spPr>
          <a:xfrm flipV="1">
            <a:off x="9009281" y="2774189"/>
            <a:ext cx="1753534" cy="479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51" idx="1"/>
            <a:endCxn id="49" idx="6"/>
          </p:cNvCxnSpPr>
          <p:nvPr/>
        </p:nvCxnSpPr>
        <p:spPr>
          <a:xfrm flipV="1">
            <a:off x="8940133" y="2320952"/>
            <a:ext cx="1798895" cy="783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51" idx="1"/>
            <a:endCxn id="48" idx="5"/>
          </p:cNvCxnSpPr>
          <p:nvPr/>
        </p:nvCxnSpPr>
        <p:spPr>
          <a:xfrm flipV="1">
            <a:off x="8940133" y="1998335"/>
            <a:ext cx="1827300" cy="1105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51" idx="1"/>
            <a:endCxn id="47" idx="5"/>
          </p:cNvCxnSpPr>
          <p:nvPr/>
        </p:nvCxnSpPr>
        <p:spPr>
          <a:xfrm flipV="1">
            <a:off x="8940133" y="1610408"/>
            <a:ext cx="1827300" cy="1493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H="1">
            <a:off x="10823451" y="1524383"/>
            <a:ext cx="25119" cy="120409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6" idx="5"/>
            <a:endCxn id="47" idx="6"/>
          </p:cNvCxnSpPr>
          <p:nvPr/>
        </p:nvCxnSpPr>
        <p:spPr>
          <a:xfrm>
            <a:off x="8008493" y="514109"/>
            <a:ext cx="2730535" cy="103098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" idx="5"/>
            <a:endCxn id="48" idx="6"/>
          </p:cNvCxnSpPr>
          <p:nvPr/>
        </p:nvCxnSpPr>
        <p:spPr>
          <a:xfrm>
            <a:off x="7606711" y="514109"/>
            <a:ext cx="3132317" cy="141891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4" idx="5"/>
            <a:endCxn id="49" idx="7"/>
          </p:cNvCxnSpPr>
          <p:nvPr/>
        </p:nvCxnSpPr>
        <p:spPr>
          <a:xfrm>
            <a:off x="7204929" y="514110"/>
            <a:ext cx="3562504" cy="174153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Стрелка вправо 62"/>
          <p:cNvSpPr/>
          <p:nvPr/>
        </p:nvSpPr>
        <p:spPr>
          <a:xfrm>
            <a:off x="11078282" y="1617007"/>
            <a:ext cx="371475" cy="1024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4" name="Прямая со стрелкой 73"/>
          <p:cNvCxnSpPr>
            <a:stCxn id="9" idx="6"/>
            <a:endCxn id="51" idx="7"/>
          </p:cNvCxnSpPr>
          <p:nvPr/>
        </p:nvCxnSpPr>
        <p:spPr>
          <a:xfrm>
            <a:off x="1371600" y="1380837"/>
            <a:ext cx="7234660" cy="1723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10" idx="6"/>
            <a:endCxn id="51" idx="7"/>
          </p:cNvCxnSpPr>
          <p:nvPr/>
        </p:nvCxnSpPr>
        <p:spPr>
          <a:xfrm>
            <a:off x="1371600" y="1768764"/>
            <a:ext cx="7234660" cy="13354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11" idx="7"/>
            <a:endCxn id="51" idx="6"/>
          </p:cNvCxnSpPr>
          <p:nvPr/>
        </p:nvCxnSpPr>
        <p:spPr>
          <a:xfrm>
            <a:off x="1343195" y="2091380"/>
            <a:ext cx="7193917" cy="1162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12" idx="7"/>
            <a:endCxn id="51" idx="6"/>
          </p:cNvCxnSpPr>
          <p:nvPr/>
        </p:nvCxnSpPr>
        <p:spPr>
          <a:xfrm>
            <a:off x="1347813" y="2479307"/>
            <a:ext cx="7189299" cy="774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Овал 93"/>
          <p:cNvSpPr/>
          <p:nvPr/>
        </p:nvSpPr>
        <p:spPr>
          <a:xfrm>
            <a:off x="6127759" y="3786219"/>
            <a:ext cx="706444" cy="584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SPOFF</a:t>
            </a:r>
            <a:endParaRPr lang="ru-RU" sz="900" dirty="0"/>
          </a:p>
        </p:txBody>
      </p:sp>
      <p:cxnSp>
        <p:nvCxnSpPr>
          <p:cNvPr id="107" name="Прямая со стрелкой 106"/>
          <p:cNvCxnSpPr>
            <a:stCxn id="94" idx="3"/>
            <a:endCxn id="195" idx="7"/>
          </p:cNvCxnSpPr>
          <p:nvPr/>
        </p:nvCxnSpPr>
        <p:spPr>
          <a:xfrm flipH="1">
            <a:off x="4301776" y="4285039"/>
            <a:ext cx="1929439" cy="11229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Овал 109"/>
          <p:cNvSpPr/>
          <p:nvPr/>
        </p:nvSpPr>
        <p:spPr>
          <a:xfrm>
            <a:off x="1906426" y="5109532"/>
            <a:ext cx="1158240" cy="1010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LACT</a:t>
            </a:r>
            <a:endParaRPr lang="ru-RU" sz="2400" dirty="0"/>
          </a:p>
        </p:txBody>
      </p:sp>
      <p:cxnSp>
        <p:nvCxnSpPr>
          <p:cNvPr id="117" name="Прямая со стрелкой 116"/>
          <p:cNvCxnSpPr/>
          <p:nvPr/>
        </p:nvCxnSpPr>
        <p:spPr>
          <a:xfrm flipV="1">
            <a:off x="470593" y="3673178"/>
            <a:ext cx="3017630" cy="2782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0" y="3278326"/>
            <a:ext cx="154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action (rec3)</a:t>
            </a:r>
            <a:endParaRPr lang="ru-RU" dirty="0"/>
          </a:p>
        </p:txBody>
      </p:sp>
      <p:sp>
        <p:nvSpPr>
          <p:cNvPr id="132" name="Овал 131"/>
          <p:cNvSpPr/>
          <p:nvPr/>
        </p:nvSpPr>
        <p:spPr>
          <a:xfrm>
            <a:off x="4168093" y="280001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Овал 132"/>
          <p:cNvSpPr/>
          <p:nvPr/>
        </p:nvSpPr>
        <p:spPr>
          <a:xfrm>
            <a:off x="4569875" y="280000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4" name="Овал 133"/>
          <p:cNvSpPr/>
          <p:nvPr/>
        </p:nvSpPr>
        <p:spPr>
          <a:xfrm>
            <a:off x="4971657" y="280000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5" name="TextBox 134"/>
          <p:cNvSpPr txBox="1"/>
          <p:nvPr/>
        </p:nvSpPr>
        <p:spPr>
          <a:xfrm>
            <a:off x="5294930" y="264998"/>
            <a:ext cx="1186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Sec punishment</a:t>
            </a:r>
            <a:endParaRPr lang="ru-RU" sz="1200" dirty="0"/>
          </a:p>
        </p:txBody>
      </p:sp>
      <p:sp>
        <p:nvSpPr>
          <p:cNvPr id="136" name="Овал 135"/>
          <p:cNvSpPr/>
          <p:nvPr/>
        </p:nvSpPr>
        <p:spPr>
          <a:xfrm>
            <a:off x="2005681" y="272488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7" name="Овал 136"/>
          <p:cNvSpPr/>
          <p:nvPr/>
        </p:nvSpPr>
        <p:spPr>
          <a:xfrm>
            <a:off x="2407463" y="272487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Овал 137"/>
          <p:cNvSpPr/>
          <p:nvPr/>
        </p:nvSpPr>
        <p:spPr>
          <a:xfrm>
            <a:off x="2809245" y="272487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9" name="TextBox 138"/>
          <p:cNvSpPr txBox="1"/>
          <p:nvPr/>
        </p:nvSpPr>
        <p:spPr>
          <a:xfrm>
            <a:off x="3132518" y="257485"/>
            <a:ext cx="979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Sec reward</a:t>
            </a:r>
            <a:endParaRPr lang="ru-RU" sz="1200" dirty="0"/>
          </a:p>
        </p:txBody>
      </p:sp>
      <p:sp>
        <p:nvSpPr>
          <p:cNvPr id="140" name="Овал 139"/>
          <p:cNvSpPr/>
          <p:nvPr/>
        </p:nvSpPr>
        <p:spPr>
          <a:xfrm>
            <a:off x="1442720" y="272487"/>
            <a:ext cx="213360" cy="1922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Овал 140"/>
          <p:cNvSpPr/>
          <p:nvPr/>
        </p:nvSpPr>
        <p:spPr>
          <a:xfrm>
            <a:off x="4172007" y="281762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2" name="Овал 141"/>
          <p:cNvSpPr/>
          <p:nvPr/>
        </p:nvSpPr>
        <p:spPr>
          <a:xfrm>
            <a:off x="4573789" y="281761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3" name="Овал 142"/>
          <p:cNvSpPr/>
          <p:nvPr/>
        </p:nvSpPr>
        <p:spPr>
          <a:xfrm>
            <a:off x="4975571" y="281761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4" name="Овал 143"/>
          <p:cNvSpPr/>
          <p:nvPr/>
        </p:nvSpPr>
        <p:spPr>
          <a:xfrm>
            <a:off x="2009595" y="274249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5" name="Овал 144"/>
          <p:cNvSpPr/>
          <p:nvPr/>
        </p:nvSpPr>
        <p:spPr>
          <a:xfrm>
            <a:off x="2411377" y="274248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6" name="Овал 145"/>
          <p:cNvSpPr/>
          <p:nvPr/>
        </p:nvSpPr>
        <p:spPr>
          <a:xfrm>
            <a:off x="2813159" y="274248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7" name="TextBox 146"/>
          <p:cNvSpPr txBox="1"/>
          <p:nvPr/>
        </p:nvSpPr>
        <p:spPr>
          <a:xfrm>
            <a:off x="3136432" y="259246"/>
            <a:ext cx="979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Sec reward</a:t>
            </a:r>
            <a:endParaRPr lang="ru-RU" sz="1200" dirty="0"/>
          </a:p>
        </p:txBody>
      </p:sp>
      <p:sp>
        <p:nvSpPr>
          <p:cNvPr id="148" name="Овал 147"/>
          <p:cNvSpPr/>
          <p:nvPr/>
        </p:nvSpPr>
        <p:spPr>
          <a:xfrm>
            <a:off x="1446634" y="274248"/>
            <a:ext cx="213360" cy="1922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3" name="Овал 152"/>
          <p:cNvSpPr/>
          <p:nvPr/>
        </p:nvSpPr>
        <p:spPr>
          <a:xfrm>
            <a:off x="2998326" y="3617826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4" name="Овал 153"/>
          <p:cNvSpPr/>
          <p:nvPr/>
        </p:nvSpPr>
        <p:spPr>
          <a:xfrm>
            <a:off x="3264498" y="3601492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5" name="Овал 154"/>
          <p:cNvSpPr/>
          <p:nvPr/>
        </p:nvSpPr>
        <p:spPr>
          <a:xfrm>
            <a:off x="3517984" y="3601492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2" name="Овал 161"/>
          <p:cNvSpPr/>
          <p:nvPr/>
        </p:nvSpPr>
        <p:spPr>
          <a:xfrm>
            <a:off x="3268412" y="3603253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4" name="Овал 163"/>
          <p:cNvSpPr/>
          <p:nvPr/>
        </p:nvSpPr>
        <p:spPr>
          <a:xfrm>
            <a:off x="2033510" y="3630139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5" name="Овал 164"/>
          <p:cNvSpPr/>
          <p:nvPr/>
        </p:nvSpPr>
        <p:spPr>
          <a:xfrm>
            <a:off x="2365751" y="3630140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6" name="Овал 165"/>
          <p:cNvSpPr/>
          <p:nvPr/>
        </p:nvSpPr>
        <p:spPr>
          <a:xfrm>
            <a:off x="2671363" y="3622848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8" name="Овал 167"/>
          <p:cNvSpPr/>
          <p:nvPr/>
        </p:nvSpPr>
        <p:spPr>
          <a:xfrm>
            <a:off x="1669752" y="3643116"/>
            <a:ext cx="213360" cy="19224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3" name="TextBox 172"/>
          <p:cNvSpPr txBox="1"/>
          <p:nvPr/>
        </p:nvSpPr>
        <p:spPr>
          <a:xfrm>
            <a:off x="660871" y="41781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74" name="TextBox 173"/>
          <p:cNvSpPr txBox="1"/>
          <p:nvPr/>
        </p:nvSpPr>
        <p:spPr>
          <a:xfrm>
            <a:off x="900580" y="3943009"/>
            <a:ext cx="68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gates</a:t>
            </a:r>
            <a:endParaRPr lang="ru-RU" dirty="0"/>
          </a:p>
        </p:txBody>
      </p:sp>
      <p:cxnSp>
        <p:nvCxnSpPr>
          <p:cNvPr id="176" name="Прямая со стрелкой 175"/>
          <p:cNvCxnSpPr>
            <a:stCxn id="143" idx="4"/>
            <a:endCxn id="155" idx="7"/>
          </p:cNvCxnSpPr>
          <p:nvPr/>
        </p:nvCxnSpPr>
        <p:spPr>
          <a:xfrm flipH="1">
            <a:off x="3683543" y="466488"/>
            <a:ext cx="1389010" cy="3162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Прямая со стрелкой 180"/>
          <p:cNvCxnSpPr>
            <a:stCxn id="142" idx="4"/>
            <a:endCxn id="162" idx="0"/>
          </p:cNvCxnSpPr>
          <p:nvPr/>
        </p:nvCxnSpPr>
        <p:spPr>
          <a:xfrm flipH="1">
            <a:off x="3365394" y="466488"/>
            <a:ext cx="1305377" cy="3136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Прямая со стрелкой 182"/>
          <p:cNvCxnSpPr>
            <a:stCxn id="141" idx="4"/>
            <a:endCxn id="153" idx="0"/>
          </p:cNvCxnSpPr>
          <p:nvPr/>
        </p:nvCxnSpPr>
        <p:spPr>
          <a:xfrm flipH="1">
            <a:off x="3095308" y="466489"/>
            <a:ext cx="1173681" cy="3151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Прямая со стрелкой 184"/>
          <p:cNvCxnSpPr>
            <a:stCxn id="146" idx="4"/>
            <a:endCxn id="166" idx="0"/>
          </p:cNvCxnSpPr>
          <p:nvPr/>
        </p:nvCxnSpPr>
        <p:spPr>
          <a:xfrm flipH="1">
            <a:off x="2768345" y="458975"/>
            <a:ext cx="141796" cy="3163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Прямая со стрелкой 186"/>
          <p:cNvCxnSpPr>
            <a:stCxn id="145" idx="4"/>
            <a:endCxn id="165" idx="0"/>
          </p:cNvCxnSpPr>
          <p:nvPr/>
        </p:nvCxnSpPr>
        <p:spPr>
          <a:xfrm flipH="1">
            <a:off x="2462733" y="458975"/>
            <a:ext cx="45626" cy="3171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Прямая со стрелкой 190"/>
          <p:cNvCxnSpPr>
            <a:stCxn id="144" idx="4"/>
            <a:endCxn id="164" idx="0"/>
          </p:cNvCxnSpPr>
          <p:nvPr/>
        </p:nvCxnSpPr>
        <p:spPr>
          <a:xfrm>
            <a:off x="2106577" y="458976"/>
            <a:ext cx="23915" cy="3171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Прямая со стрелкой 192"/>
          <p:cNvCxnSpPr>
            <a:stCxn id="148" idx="4"/>
            <a:endCxn id="168" idx="1"/>
          </p:cNvCxnSpPr>
          <p:nvPr/>
        </p:nvCxnSpPr>
        <p:spPr>
          <a:xfrm>
            <a:off x="1553314" y="466488"/>
            <a:ext cx="147684" cy="3204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Прямая со стрелкой 196"/>
          <p:cNvCxnSpPr>
            <a:stCxn id="168" idx="4"/>
          </p:cNvCxnSpPr>
          <p:nvPr/>
        </p:nvCxnSpPr>
        <p:spPr>
          <a:xfrm>
            <a:off x="1776432" y="3835356"/>
            <a:ext cx="451042" cy="134080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Прямая со стрелкой 197"/>
          <p:cNvCxnSpPr>
            <a:stCxn id="164" idx="4"/>
            <a:endCxn id="110" idx="0"/>
          </p:cNvCxnSpPr>
          <p:nvPr/>
        </p:nvCxnSpPr>
        <p:spPr>
          <a:xfrm>
            <a:off x="2130492" y="3814866"/>
            <a:ext cx="355054" cy="129466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Прямая со стрелкой 200"/>
          <p:cNvCxnSpPr>
            <a:stCxn id="165" idx="4"/>
          </p:cNvCxnSpPr>
          <p:nvPr/>
        </p:nvCxnSpPr>
        <p:spPr>
          <a:xfrm flipH="1">
            <a:off x="2451698" y="3814867"/>
            <a:ext cx="11035" cy="142412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Прямая со стрелкой 203"/>
          <p:cNvCxnSpPr>
            <a:stCxn id="166" idx="4"/>
            <a:endCxn id="110" idx="0"/>
          </p:cNvCxnSpPr>
          <p:nvPr/>
        </p:nvCxnSpPr>
        <p:spPr>
          <a:xfrm flipH="1">
            <a:off x="2485546" y="3807575"/>
            <a:ext cx="282799" cy="1301957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Прямая со стрелкой 206"/>
          <p:cNvCxnSpPr>
            <a:stCxn id="153" idx="4"/>
            <a:endCxn id="110" idx="7"/>
          </p:cNvCxnSpPr>
          <p:nvPr/>
        </p:nvCxnSpPr>
        <p:spPr>
          <a:xfrm flipH="1">
            <a:off x="2895046" y="3802553"/>
            <a:ext cx="200262" cy="1454911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 стрелкой 209"/>
          <p:cNvCxnSpPr>
            <a:stCxn id="162" idx="3"/>
            <a:endCxn id="110" idx="7"/>
          </p:cNvCxnSpPr>
          <p:nvPr/>
        </p:nvCxnSpPr>
        <p:spPr>
          <a:xfrm flipH="1">
            <a:off x="2895046" y="3760927"/>
            <a:ext cx="401771" cy="1496537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 стрелкой 212"/>
          <p:cNvCxnSpPr>
            <a:stCxn id="155" idx="4"/>
            <a:endCxn id="110" idx="7"/>
          </p:cNvCxnSpPr>
          <p:nvPr/>
        </p:nvCxnSpPr>
        <p:spPr>
          <a:xfrm flipH="1">
            <a:off x="2895046" y="3786219"/>
            <a:ext cx="719920" cy="1471245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Прямоугольник 113"/>
          <p:cNvSpPr/>
          <p:nvPr/>
        </p:nvSpPr>
        <p:spPr>
          <a:xfrm>
            <a:off x="7426859" y="5322418"/>
            <a:ext cx="1026114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Poisson</a:t>
            </a:r>
            <a:endParaRPr lang="ru-RU" dirty="0"/>
          </a:p>
        </p:txBody>
      </p:sp>
      <p:cxnSp>
        <p:nvCxnSpPr>
          <p:cNvPr id="121" name="Прямая со стрелкой 120"/>
          <p:cNvCxnSpPr>
            <a:stCxn id="110" idx="6"/>
            <a:endCxn id="94" idx="2"/>
          </p:cNvCxnSpPr>
          <p:nvPr/>
        </p:nvCxnSpPr>
        <p:spPr>
          <a:xfrm flipV="1">
            <a:off x="3064666" y="4078421"/>
            <a:ext cx="3063093" cy="15361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Прямоугольник 183"/>
          <p:cNvSpPr/>
          <p:nvPr/>
        </p:nvSpPr>
        <p:spPr>
          <a:xfrm>
            <a:off x="5169418" y="5238991"/>
            <a:ext cx="1026114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Poisson</a:t>
            </a:r>
            <a:endParaRPr lang="ru-RU" dirty="0"/>
          </a:p>
        </p:txBody>
      </p:sp>
      <p:cxnSp>
        <p:nvCxnSpPr>
          <p:cNvPr id="188" name="Прямая со стрелкой 187"/>
          <p:cNvCxnSpPr>
            <a:stCxn id="184" idx="1"/>
            <a:endCxn id="195" idx="6"/>
          </p:cNvCxnSpPr>
          <p:nvPr/>
        </p:nvCxnSpPr>
        <p:spPr>
          <a:xfrm flipH="1">
            <a:off x="4405232" y="5594591"/>
            <a:ext cx="764186" cy="200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Овал 189"/>
          <p:cNvSpPr/>
          <p:nvPr/>
        </p:nvSpPr>
        <p:spPr>
          <a:xfrm>
            <a:off x="1906268" y="5098944"/>
            <a:ext cx="1158240" cy="1010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LACT</a:t>
            </a:r>
            <a:endParaRPr lang="ru-RU" sz="2400" dirty="0"/>
          </a:p>
        </p:txBody>
      </p:sp>
      <p:sp>
        <p:nvSpPr>
          <p:cNvPr id="195" name="Овал 194"/>
          <p:cNvSpPr/>
          <p:nvPr/>
        </p:nvSpPr>
        <p:spPr>
          <a:xfrm>
            <a:off x="3698788" y="5322418"/>
            <a:ext cx="706444" cy="584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SPON</a:t>
            </a:r>
            <a:endParaRPr lang="ru-RU" sz="1050" dirty="0"/>
          </a:p>
        </p:txBody>
      </p:sp>
      <p:cxnSp>
        <p:nvCxnSpPr>
          <p:cNvPr id="196" name="Прямая со стрелкой 195"/>
          <p:cNvCxnSpPr>
            <a:stCxn id="195" idx="2"/>
            <a:endCxn id="190" idx="6"/>
          </p:cNvCxnSpPr>
          <p:nvPr/>
        </p:nvCxnSpPr>
        <p:spPr>
          <a:xfrm flipH="1" flipV="1">
            <a:off x="3064508" y="5604016"/>
            <a:ext cx="634280" cy="106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Овал 198"/>
          <p:cNvSpPr/>
          <p:nvPr/>
        </p:nvSpPr>
        <p:spPr>
          <a:xfrm>
            <a:off x="10105779" y="5187158"/>
            <a:ext cx="1158240" cy="1010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LACT</a:t>
            </a:r>
            <a:endParaRPr lang="ru-RU" sz="2400" dirty="0"/>
          </a:p>
        </p:txBody>
      </p:sp>
      <p:sp>
        <p:nvSpPr>
          <p:cNvPr id="200" name="Овал 199"/>
          <p:cNvSpPr/>
          <p:nvPr/>
        </p:nvSpPr>
        <p:spPr>
          <a:xfrm>
            <a:off x="8898257" y="5414241"/>
            <a:ext cx="706444" cy="584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SPON</a:t>
            </a:r>
            <a:endParaRPr lang="ru-RU" sz="1050" dirty="0"/>
          </a:p>
        </p:txBody>
      </p:sp>
      <p:cxnSp>
        <p:nvCxnSpPr>
          <p:cNvPr id="202" name="Прямая со стрелкой 201"/>
          <p:cNvCxnSpPr>
            <a:stCxn id="200" idx="6"/>
            <a:endCxn id="199" idx="2"/>
          </p:cNvCxnSpPr>
          <p:nvPr/>
        </p:nvCxnSpPr>
        <p:spPr>
          <a:xfrm flipV="1">
            <a:off x="9604701" y="5692230"/>
            <a:ext cx="501078" cy="142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Прямая со стрелкой 204"/>
          <p:cNvCxnSpPr>
            <a:stCxn id="114" idx="3"/>
            <a:endCxn id="200" idx="2"/>
          </p:cNvCxnSpPr>
          <p:nvPr/>
        </p:nvCxnSpPr>
        <p:spPr>
          <a:xfrm>
            <a:off x="8452973" y="5678018"/>
            <a:ext cx="445284" cy="28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 стрелкой 213"/>
          <p:cNvCxnSpPr>
            <a:stCxn id="199" idx="1"/>
            <a:endCxn id="94" idx="6"/>
          </p:cNvCxnSpPr>
          <p:nvPr/>
        </p:nvCxnSpPr>
        <p:spPr>
          <a:xfrm flipH="1" flipV="1">
            <a:off x="6834203" y="4078421"/>
            <a:ext cx="3441196" cy="12566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Прямая со стрелкой 216"/>
          <p:cNvCxnSpPr>
            <a:stCxn id="94" idx="5"/>
            <a:endCxn id="200" idx="0"/>
          </p:cNvCxnSpPr>
          <p:nvPr/>
        </p:nvCxnSpPr>
        <p:spPr>
          <a:xfrm>
            <a:off x="6730747" y="4285039"/>
            <a:ext cx="2520732" cy="112920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Прямая со стрелкой 230"/>
          <p:cNvCxnSpPr>
            <a:stCxn id="184" idx="0"/>
            <a:endCxn id="94" idx="4"/>
          </p:cNvCxnSpPr>
          <p:nvPr/>
        </p:nvCxnSpPr>
        <p:spPr>
          <a:xfrm flipV="1">
            <a:off x="5682475" y="4370623"/>
            <a:ext cx="798506" cy="8683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Прямая со стрелкой 233"/>
          <p:cNvCxnSpPr>
            <a:stCxn id="114" idx="0"/>
            <a:endCxn id="94" idx="4"/>
          </p:cNvCxnSpPr>
          <p:nvPr/>
        </p:nvCxnSpPr>
        <p:spPr>
          <a:xfrm flipH="1" flipV="1">
            <a:off x="6480981" y="4370623"/>
            <a:ext cx="1458935" cy="9517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Прямая со стрелкой 267"/>
          <p:cNvCxnSpPr>
            <a:stCxn id="190" idx="7"/>
            <a:endCxn id="13" idx="4"/>
          </p:cNvCxnSpPr>
          <p:nvPr/>
        </p:nvCxnSpPr>
        <p:spPr>
          <a:xfrm flipV="1">
            <a:off x="2894888" y="3441938"/>
            <a:ext cx="1474997" cy="18049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6779" y="6481011"/>
            <a:ext cx="180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rec0 not used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3236" y="211318"/>
            <a:ext cx="62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rec1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773071" y="6328611"/>
            <a:ext cx="8075499" cy="33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(rec2)</a:t>
            </a:r>
            <a:endParaRPr lang="en-US" dirty="0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 flipV="1">
            <a:off x="2601427" y="6109088"/>
            <a:ext cx="166918" cy="219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endCxn id="190" idx="5"/>
          </p:cNvCxnSpPr>
          <p:nvPr/>
        </p:nvCxnSpPr>
        <p:spPr>
          <a:xfrm flipH="1" flipV="1">
            <a:off x="2894888" y="5961156"/>
            <a:ext cx="1775883" cy="367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endCxn id="199" idx="3"/>
          </p:cNvCxnSpPr>
          <p:nvPr/>
        </p:nvCxnSpPr>
        <p:spPr>
          <a:xfrm flipV="1">
            <a:off x="8675615" y="6049370"/>
            <a:ext cx="1599784" cy="279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 flipV="1">
            <a:off x="10823451" y="6144883"/>
            <a:ext cx="12559" cy="183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549558" y="5493352"/>
            <a:ext cx="65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rec4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32079" y="3760927"/>
            <a:ext cx="10510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ACTIONGATESREW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09736" y="3336667"/>
            <a:ext cx="912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ACTIONGATESSECREW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065018" y="3304401"/>
            <a:ext cx="912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ACTIONGATESSECPUN</a:t>
            </a:r>
            <a:endParaRPr lang="en-US" sz="600" dirty="0"/>
          </a:p>
        </p:txBody>
      </p:sp>
      <p:sp>
        <p:nvSpPr>
          <p:cNvPr id="224" name="TextBox 223"/>
          <p:cNvSpPr txBox="1"/>
          <p:nvPr/>
        </p:nvSpPr>
        <p:spPr>
          <a:xfrm>
            <a:off x="4763839" y="3104169"/>
            <a:ext cx="112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ACTGEN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79635" y="854653"/>
            <a:ext cx="112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ACTREP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18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41142" y="389188"/>
            <a:ext cx="5625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WTA without anti-</a:t>
            </a:r>
            <a:r>
              <a:rPr lang="en-US" sz="2800" dirty="0" err="1" smtClean="0"/>
              <a:t>Hebbian</a:t>
            </a:r>
            <a:r>
              <a:rPr lang="en-US" sz="2800" dirty="0" smtClean="0"/>
              <a:t> plasticity</a:t>
            </a:r>
            <a:endParaRPr lang="ru-RU" sz="2800" dirty="0"/>
          </a:p>
        </p:txBody>
      </p:sp>
      <p:sp>
        <p:nvSpPr>
          <p:cNvPr id="3" name="Овал 2"/>
          <p:cNvSpPr/>
          <p:nvPr/>
        </p:nvSpPr>
        <p:spPr>
          <a:xfrm>
            <a:off x="1736436" y="4193309"/>
            <a:ext cx="1173019" cy="1099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LWTA</a:t>
            </a:r>
            <a:endParaRPr lang="ru-RU" sz="2000" dirty="0"/>
          </a:p>
        </p:txBody>
      </p:sp>
      <p:sp>
        <p:nvSpPr>
          <p:cNvPr id="4" name="Овал 3"/>
          <p:cNvSpPr/>
          <p:nvPr/>
        </p:nvSpPr>
        <p:spPr>
          <a:xfrm>
            <a:off x="5029199" y="4271819"/>
            <a:ext cx="1173019" cy="1099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LWTA</a:t>
            </a:r>
            <a:endParaRPr lang="ru-RU" sz="2000" dirty="0"/>
          </a:p>
        </p:txBody>
      </p:sp>
      <p:sp>
        <p:nvSpPr>
          <p:cNvPr id="5" name="Овал 4"/>
          <p:cNvSpPr/>
          <p:nvPr/>
        </p:nvSpPr>
        <p:spPr>
          <a:xfrm>
            <a:off x="8446654" y="4271818"/>
            <a:ext cx="1173019" cy="1099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LWTA</a:t>
            </a:r>
            <a:endParaRPr lang="ru-RU" sz="2000" dirty="0"/>
          </a:p>
        </p:txBody>
      </p:sp>
      <p:sp>
        <p:nvSpPr>
          <p:cNvPr id="6" name="Овал 5"/>
          <p:cNvSpPr/>
          <p:nvPr/>
        </p:nvSpPr>
        <p:spPr>
          <a:xfrm>
            <a:off x="1988127" y="2817091"/>
            <a:ext cx="544945" cy="526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 стрелкой 7"/>
          <p:cNvCxnSpPr>
            <a:stCxn id="3" idx="0"/>
            <a:endCxn id="6" idx="4"/>
          </p:cNvCxnSpPr>
          <p:nvPr/>
        </p:nvCxnSpPr>
        <p:spPr>
          <a:xfrm flipH="1" flipV="1">
            <a:off x="2260600" y="3343564"/>
            <a:ext cx="62346" cy="849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5290127" y="2895600"/>
            <a:ext cx="544945" cy="526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 стрелкой 14"/>
          <p:cNvCxnSpPr>
            <a:endCxn id="14" idx="4"/>
          </p:cNvCxnSpPr>
          <p:nvPr/>
        </p:nvCxnSpPr>
        <p:spPr>
          <a:xfrm flipH="1" flipV="1">
            <a:off x="5562600" y="3422073"/>
            <a:ext cx="62346" cy="849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вал 15"/>
          <p:cNvSpPr/>
          <p:nvPr/>
        </p:nvSpPr>
        <p:spPr>
          <a:xfrm>
            <a:off x="8686800" y="2923309"/>
            <a:ext cx="544945" cy="526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endCxn id="16" idx="4"/>
          </p:cNvCxnSpPr>
          <p:nvPr/>
        </p:nvCxnSpPr>
        <p:spPr>
          <a:xfrm flipH="1" flipV="1">
            <a:off x="8959273" y="3449782"/>
            <a:ext cx="62346" cy="849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6" idx="6"/>
            <a:endCxn id="14" idx="2"/>
          </p:cNvCxnSpPr>
          <p:nvPr/>
        </p:nvCxnSpPr>
        <p:spPr>
          <a:xfrm>
            <a:off x="2533072" y="3080328"/>
            <a:ext cx="2757055" cy="78509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4" idx="6"/>
            <a:endCxn id="16" idx="2"/>
          </p:cNvCxnSpPr>
          <p:nvPr/>
        </p:nvCxnSpPr>
        <p:spPr>
          <a:xfrm>
            <a:off x="5835072" y="3158837"/>
            <a:ext cx="2851728" cy="27709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038764" y="2064327"/>
            <a:ext cx="544945" cy="526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/>
          <p:cNvSpPr/>
          <p:nvPr/>
        </p:nvSpPr>
        <p:spPr>
          <a:xfrm>
            <a:off x="6340764" y="2142836"/>
            <a:ext cx="544945" cy="526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/>
          <p:cNvSpPr/>
          <p:nvPr/>
        </p:nvSpPr>
        <p:spPr>
          <a:xfrm>
            <a:off x="9737437" y="2170545"/>
            <a:ext cx="544945" cy="526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3" name="Прямая со стрелкой 32"/>
          <p:cNvCxnSpPr>
            <a:stCxn id="6" idx="6"/>
            <a:endCxn id="30" idx="2"/>
          </p:cNvCxnSpPr>
          <p:nvPr/>
        </p:nvCxnSpPr>
        <p:spPr>
          <a:xfrm flipV="1">
            <a:off x="2533072" y="2406073"/>
            <a:ext cx="3807692" cy="67425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6" idx="6"/>
            <a:endCxn id="31" idx="2"/>
          </p:cNvCxnSpPr>
          <p:nvPr/>
        </p:nvCxnSpPr>
        <p:spPr>
          <a:xfrm flipV="1">
            <a:off x="2533072" y="2433782"/>
            <a:ext cx="7204365" cy="646546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14" idx="1"/>
            <a:endCxn id="29" idx="5"/>
          </p:cNvCxnSpPr>
          <p:nvPr/>
        </p:nvCxnSpPr>
        <p:spPr>
          <a:xfrm flipH="1" flipV="1">
            <a:off x="3503904" y="2513700"/>
            <a:ext cx="1866028" cy="45900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14" idx="6"/>
            <a:endCxn id="31" idx="2"/>
          </p:cNvCxnSpPr>
          <p:nvPr/>
        </p:nvCxnSpPr>
        <p:spPr>
          <a:xfrm flipV="1">
            <a:off x="5835072" y="2433782"/>
            <a:ext cx="3902365" cy="72505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16" idx="2"/>
            <a:endCxn id="29" idx="5"/>
          </p:cNvCxnSpPr>
          <p:nvPr/>
        </p:nvCxnSpPr>
        <p:spPr>
          <a:xfrm flipH="1" flipV="1">
            <a:off x="3503904" y="2513700"/>
            <a:ext cx="5182896" cy="672846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16" idx="1"/>
            <a:endCxn id="30" idx="6"/>
          </p:cNvCxnSpPr>
          <p:nvPr/>
        </p:nvCxnSpPr>
        <p:spPr>
          <a:xfrm flipH="1" flipV="1">
            <a:off x="6885709" y="2406073"/>
            <a:ext cx="1880896" cy="594336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3" idx="7"/>
            <a:endCxn id="29" idx="3"/>
          </p:cNvCxnSpPr>
          <p:nvPr/>
        </p:nvCxnSpPr>
        <p:spPr>
          <a:xfrm flipV="1">
            <a:off x="2737670" y="2513700"/>
            <a:ext cx="380899" cy="18405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4" idx="7"/>
            <a:endCxn id="30" idx="3"/>
          </p:cNvCxnSpPr>
          <p:nvPr/>
        </p:nvCxnSpPr>
        <p:spPr>
          <a:xfrm flipV="1">
            <a:off x="6030433" y="2592209"/>
            <a:ext cx="390136" cy="18405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5" idx="7"/>
            <a:endCxn id="31" idx="4"/>
          </p:cNvCxnSpPr>
          <p:nvPr/>
        </p:nvCxnSpPr>
        <p:spPr>
          <a:xfrm flipV="1">
            <a:off x="9447888" y="2697018"/>
            <a:ext cx="562022" cy="17357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29" idx="4"/>
            <a:endCxn id="3" idx="6"/>
          </p:cNvCxnSpPr>
          <p:nvPr/>
        </p:nvCxnSpPr>
        <p:spPr>
          <a:xfrm flipH="1">
            <a:off x="2909455" y="2590800"/>
            <a:ext cx="401782" cy="2152073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30" idx="4"/>
            <a:endCxn id="4" idx="6"/>
          </p:cNvCxnSpPr>
          <p:nvPr/>
        </p:nvCxnSpPr>
        <p:spPr>
          <a:xfrm flipH="1">
            <a:off x="6202218" y="2669309"/>
            <a:ext cx="411019" cy="215207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31" idx="5"/>
            <a:endCxn id="5" idx="6"/>
          </p:cNvCxnSpPr>
          <p:nvPr/>
        </p:nvCxnSpPr>
        <p:spPr>
          <a:xfrm flipH="1">
            <a:off x="9619673" y="2619918"/>
            <a:ext cx="582904" cy="220146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6" idx="0"/>
          </p:cNvCxnSpPr>
          <p:nvPr/>
        </p:nvCxnSpPr>
        <p:spPr>
          <a:xfrm flipV="1">
            <a:off x="2260600" y="790383"/>
            <a:ext cx="31173" cy="20267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>
            <a:stCxn id="14" idx="0"/>
          </p:cNvCxnSpPr>
          <p:nvPr/>
        </p:nvCxnSpPr>
        <p:spPr>
          <a:xfrm flipH="1" flipV="1">
            <a:off x="5474206" y="1158398"/>
            <a:ext cx="88394" cy="17372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16" idx="0"/>
          </p:cNvCxnSpPr>
          <p:nvPr/>
        </p:nvCxnSpPr>
        <p:spPr>
          <a:xfrm flipH="1" flipV="1">
            <a:off x="8785179" y="1019503"/>
            <a:ext cx="174094" cy="19038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endCxn id="3" idx="6"/>
          </p:cNvCxnSpPr>
          <p:nvPr/>
        </p:nvCxnSpPr>
        <p:spPr>
          <a:xfrm flipH="1">
            <a:off x="2909455" y="748145"/>
            <a:ext cx="7740073" cy="3994728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endCxn id="5" idx="6"/>
          </p:cNvCxnSpPr>
          <p:nvPr/>
        </p:nvCxnSpPr>
        <p:spPr>
          <a:xfrm flipH="1">
            <a:off x="9619673" y="790383"/>
            <a:ext cx="1562342" cy="4030999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endCxn id="4" idx="6"/>
          </p:cNvCxnSpPr>
          <p:nvPr/>
        </p:nvCxnSpPr>
        <p:spPr>
          <a:xfrm flipH="1">
            <a:off x="6202218" y="790383"/>
            <a:ext cx="4604326" cy="403100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endCxn id="3" idx="2"/>
          </p:cNvCxnSpPr>
          <p:nvPr/>
        </p:nvCxnSpPr>
        <p:spPr>
          <a:xfrm>
            <a:off x="582802" y="1019503"/>
            <a:ext cx="1153634" cy="3723370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/>
          <p:cNvCxnSpPr>
            <a:endCxn id="5" idx="2"/>
          </p:cNvCxnSpPr>
          <p:nvPr/>
        </p:nvCxnSpPr>
        <p:spPr>
          <a:xfrm>
            <a:off x="1219200" y="790383"/>
            <a:ext cx="7227454" cy="4030999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/>
          <p:cNvCxnSpPr>
            <a:endCxn id="4" idx="2"/>
          </p:cNvCxnSpPr>
          <p:nvPr/>
        </p:nvCxnSpPr>
        <p:spPr>
          <a:xfrm>
            <a:off x="928011" y="1019503"/>
            <a:ext cx="4101188" cy="3801880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582802" y="5695640"/>
            <a:ext cx="9281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is assumed that the internal punishment will come first and therefore the external evaluation will not take effect. Therefore, internal punishment does not depend on dopamine plasticity time.</a:t>
            </a:r>
            <a:endParaRPr lang="ru-RU" dirty="0"/>
          </a:p>
        </p:txBody>
      </p:sp>
      <p:cxnSp>
        <p:nvCxnSpPr>
          <p:cNvPr id="41" name="Прямая со стрелкой 40"/>
          <p:cNvCxnSpPr>
            <a:stCxn id="16" idx="6"/>
          </p:cNvCxnSpPr>
          <p:nvPr/>
        </p:nvCxnSpPr>
        <p:spPr>
          <a:xfrm>
            <a:off x="9231745" y="3186546"/>
            <a:ext cx="2419017" cy="37108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02550" y="2909916"/>
            <a:ext cx="1085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ACTOUT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83709" y="1716505"/>
            <a:ext cx="124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ANTIHEBB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23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2475" y="5779698"/>
            <a:ext cx="10981427" cy="560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ru-RU" dirty="0"/>
          </a:p>
        </p:txBody>
      </p:sp>
      <p:cxnSp>
        <p:nvCxnSpPr>
          <p:cNvPr id="9" name="Straight Connector 8"/>
          <p:cNvCxnSpPr>
            <a:endCxn id="77" idx="2"/>
          </p:cNvCxnSpPr>
          <p:nvPr/>
        </p:nvCxnSpPr>
        <p:spPr>
          <a:xfrm flipH="1" flipV="1">
            <a:off x="318201" y="4392824"/>
            <a:ext cx="294274" cy="1386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77" idx="6"/>
          </p:cNvCxnSpPr>
          <p:nvPr/>
        </p:nvCxnSpPr>
        <p:spPr>
          <a:xfrm flipH="1" flipV="1">
            <a:off x="1034540" y="4392824"/>
            <a:ext cx="10559364" cy="1386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79" idx="2"/>
          </p:cNvCxnSpPr>
          <p:nvPr/>
        </p:nvCxnSpPr>
        <p:spPr>
          <a:xfrm flipV="1">
            <a:off x="612474" y="4463204"/>
            <a:ext cx="1104999" cy="1316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9" idx="6"/>
          </p:cNvCxnSpPr>
          <p:nvPr/>
        </p:nvCxnSpPr>
        <p:spPr>
          <a:xfrm flipH="1" flipV="1">
            <a:off x="2433812" y="4463204"/>
            <a:ext cx="9160093" cy="1316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80" idx="2"/>
          </p:cNvCxnSpPr>
          <p:nvPr/>
        </p:nvCxnSpPr>
        <p:spPr>
          <a:xfrm flipV="1">
            <a:off x="612475" y="4357927"/>
            <a:ext cx="2950444" cy="1421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80" idx="6"/>
          </p:cNvCxnSpPr>
          <p:nvPr/>
        </p:nvCxnSpPr>
        <p:spPr>
          <a:xfrm flipH="1" flipV="1">
            <a:off x="4279258" y="4357927"/>
            <a:ext cx="7314645" cy="1421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32"/>
          <p:cNvSpPr/>
          <p:nvPr/>
        </p:nvSpPr>
        <p:spPr>
          <a:xfrm>
            <a:off x="318201" y="4070753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</a:t>
            </a:r>
            <a:endParaRPr lang="ru-RU" sz="3600" dirty="0"/>
          </a:p>
        </p:txBody>
      </p:sp>
      <p:sp>
        <p:nvSpPr>
          <p:cNvPr id="78" name="TextBox 77"/>
          <p:cNvSpPr txBox="1"/>
          <p:nvPr/>
        </p:nvSpPr>
        <p:spPr>
          <a:xfrm>
            <a:off x="5671127" y="4802770"/>
            <a:ext cx="32321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Possibly fully connected, with small (or negative) random initial resources and random delays.</a:t>
            </a:r>
            <a:endParaRPr lang="ru-RU" sz="1600" dirty="0"/>
          </a:p>
        </p:txBody>
      </p:sp>
      <p:sp>
        <p:nvSpPr>
          <p:cNvPr id="79" name="Oval 32"/>
          <p:cNvSpPr/>
          <p:nvPr/>
        </p:nvSpPr>
        <p:spPr>
          <a:xfrm>
            <a:off x="1717473" y="4141133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</a:t>
            </a:r>
            <a:endParaRPr lang="ru-RU" sz="3600" dirty="0"/>
          </a:p>
        </p:txBody>
      </p:sp>
      <p:sp>
        <p:nvSpPr>
          <p:cNvPr id="80" name="Oval 32"/>
          <p:cNvSpPr/>
          <p:nvPr/>
        </p:nvSpPr>
        <p:spPr>
          <a:xfrm>
            <a:off x="3562919" y="4035856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</a:t>
            </a:r>
            <a:endParaRPr lang="ru-RU" sz="3600" dirty="0"/>
          </a:p>
        </p:txBody>
      </p:sp>
      <p:sp>
        <p:nvSpPr>
          <p:cNvPr id="81" name="Oval 32"/>
          <p:cNvSpPr/>
          <p:nvPr/>
        </p:nvSpPr>
        <p:spPr>
          <a:xfrm>
            <a:off x="251722" y="2734822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WTA</a:t>
            </a:r>
            <a:endParaRPr lang="ru-RU" sz="1200" dirty="0"/>
          </a:p>
        </p:txBody>
      </p:sp>
      <p:sp>
        <p:nvSpPr>
          <p:cNvPr id="82" name="Oval 32"/>
          <p:cNvSpPr/>
          <p:nvPr/>
        </p:nvSpPr>
        <p:spPr>
          <a:xfrm>
            <a:off x="1922423" y="2747379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WTA</a:t>
            </a:r>
            <a:endParaRPr lang="ru-RU" sz="1200" dirty="0"/>
          </a:p>
        </p:txBody>
      </p:sp>
      <p:sp>
        <p:nvSpPr>
          <p:cNvPr id="83" name="Oval 32"/>
          <p:cNvSpPr/>
          <p:nvPr/>
        </p:nvSpPr>
        <p:spPr>
          <a:xfrm>
            <a:off x="3477194" y="2699925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WTA</a:t>
            </a:r>
            <a:endParaRPr lang="ru-RU" sz="1200" dirty="0"/>
          </a:p>
        </p:txBody>
      </p:sp>
      <p:cxnSp>
        <p:nvCxnSpPr>
          <p:cNvPr id="26" name="Прямая со стрелкой 25"/>
          <p:cNvCxnSpPr>
            <a:stCxn id="82" idx="6"/>
            <a:endCxn id="83" idx="2"/>
          </p:cNvCxnSpPr>
          <p:nvPr/>
        </p:nvCxnSpPr>
        <p:spPr>
          <a:xfrm flipV="1">
            <a:off x="2638762" y="3021996"/>
            <a:ext cx="838432" cy="4745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>
            <a:stCxn id="82" idx="2"/>
            <a:endCxn id="81" idx="6"/>
          </p:cNvCxnSpPr>
          <p:nvPr/>
        </p:nvCxnSpPr>
        <p:spPr>
          <a:xfrm flipH="1" flipV="1">
            <a:off x="968061" y="3056893"/>
            <a:ext cx="954362" cy="1255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47"/>
          <p:cNvCxnSpPr/>
          <p:nvPr/>
        </p:nvCxnSpPr>
        <p:spPr>
          <a:xfrm flipH="1" flipV="1">
            <a:off x="609892" y="3397435"/>
            <a:ext cx="66479" cy="6917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47"/>
          <p:cNvCxnSpPr>
            <a:stCxn id="133" idx="2"/>
            <a:endCxn id="140" idx="1"/>
          </p:cNvCxnSpPr>
          <p:nvPr/>
        </p:nvCxnSpPr>
        <p:spPr>
          <a:xfrm>
            <a:off x="1273848" y="506125"/>
            <a:ext cx="525330" cy="7970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47"/>
          <p:cNvCxnSpPr>
            <a:stCxn id="133" idx="3"/>
            <a:endCxn id="179" idx="1"/>
          </p:cNvCxnSpPr>
          <p:nvPr/>
        </p:nvCxnSpPr>
        <p:spPr>
          <a:xfrm>
            <a:off x="1838695" y="321459"/>
            <a:ext cx="2745528" cy="1027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709000" y="136793"/>
            <a:ext cx="1129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REWARD</a:t>
            </a:r>
            <a:endParaRPr lang="ru-RU" dirty="0"/>
          </a:p>
        </p:txBody>
      </p:sp>
      <p:sp>
        <p:nvSpPr>
          <p:cNvPr id="140" name="Oval 32"/>
          <p:cNvSpPr/>
          <p:nvPr/>
        </p:nvSpPr>
        <p:spPr>
          <a:xfrm>
            <a:off x="1694273" y="1208882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GATE</a:t>
            </a:r>
            <a:endParaRPr lang="ru-RU" sz="1100" dirty="0"/>
          </a:p>
        </p:txBody>
      </p:sp>
      <p:cxnSp>
        <p:nvCxnSpPr>
          <p:cNvPr id="144" name="Straight Arrow Connector 31"/>
          <p:cNvCxnSpPr>
            <a:stCxn id="140" idx="3"/>
            <a:endCxn id="77" idx="7"/>
          </p:cNvCxnSpPr>
          <p:nvPr/>
        </p:nvCxnSpPr>
        <p:spPr>
          <a:xfrm flipH="1">
            <a:off x="929635" y="1758691"/>
            <a:ext cx="869543" cy="2406394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32"/>
          <p:cNvSpPr/>
          <p:nvPr/>
        </p:nvSpPr>
        <p:spPr>
          <a:xfrm>
            <a:off x="3268645" y="1317688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GATE</a:t>
            </a:r>
            <a:endParaRPr lang="ru-RU" sz="1100" dirty="0"/>
          </a:p>
        </p:txBody>
      </p:sp>
      <p:cxnSp>
        <p:nvCxnSpPr>
          <p:cNvPr id="178" name="Straight Arrow Connector 31"/>
          <p:cNvCxnSpPr>
            <a:stCxn id="176" idx="3"/>
            <a:endCxn id="79" idx="7"/>
          </p:cNvCxnSpPr>
          <p:nvPr/>
        </p:nvCxnSpPr>
        <p:spPr>
          <a:xfrm flipH="1">
            <a:off x="2328907" y="1867497"/>
            <a:ext cx="1044643" cy="2367968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32"/>
          <p:cNvSpPr/>
          <p:nvPr/>
        </p:nvSpPr>
        <p:spPr>
          <a:xfrm>
            <a:off x="4479318" y="1254153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GATE</a:t>
            </a:r>
            <a:endParaRPr lang="ru-RU" sz="1100" dirty="0"/>
          </a:p>
        </p:txBody>
      </p:sp>
      <p:cxnSp>
        <p:nvCxnSpPr>
          <p:cNvPr id="181" name="Straight Arrow Connector 31"/>
          <p:cNvCxnSpPr>
            <a:stCxn id="179" idx="4"/>
            <a:endCxn id="80" idx="7"/>
          </p:cNvCxnSpPr>
          <p:nvPr/>
        </p:nvCxnSpPr>
        <p:spPr>
          <a:xfrm flipH="1">
            <a:off x="4174353" y="1898294"/>
            <a:ext cx="663135" cy="2231894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47"/>
          <p:cNvCxnSpPr>
            <a:stCxn id="133" idx="3"/>
            <a:endCxn id="176" idx="1"/>
          </p:cNvCxnSpPr>
          <p:nvPr/>
        </p:nvCxnSpPr>
        <p:spPr>
          <a:xfrm>
            <a:off x="1838695" y="321459"/>
            <a:ext cx="1534855" cy="10905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47"/>
          <p:cNvCxnSpPr>
            <a:stCxn id="79" idx="0"/>
            <a:endCxn id="82" idx="4"/>
          </p:cNvCxnSpPr>
          <p:nvPr/>
        </p:nvCxnSpPr>
        <p:spPr>
          <a:xfrm flipV="1">
            <a:off x="2075643" y="3391520"/>
            <a:ext cx="204950" cy="7496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47"/>
          <p:cNvCxnSpPr>
            <a:stCxn id="80" idx="0"/>
            <a:endCxn id="83" idx="4"/>
          </p:cNvCxnSpPr>
          <p:nvPr/>
        </p:nvCxnSpPr>
        <p:spPr>
          <a:xfrm flipH="1" flipV="1">
            <a:off x="3835364" y="3344066"/>
            <a:ext cx="85725" cy="6917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>
            <a:stCxn id="81" idx="7"/>
            <a:endCxn id="176" idx="2"/>
          </p:cNvCxnSpPr>
          <p:nvPr/>
        </p:nvCxnSpPr>
        <p:spPr>
          <a:xfrm flipV="1">
            <a:off x="863156" y="1639759"/>
            <a:ext cx="2405489" cy="118939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1" idx="7"/>
            <a:endCxn id="179" idx="3"/>
          </p:cNvCxnSpPr>
          <p:nvPr/>
        </p:nvCxnSpPr>
        <p:spPr>
          <a:xfrm flipV="1">
            <a:off x="863156" y="1803962"/>
            <a:ext cx="3721067" cy="102519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2" idx="1"/>
            <a:endCxn id="140" idx="5"/>
          </p:cNvCxnSpPr>
          <p:nvPr/>
        </p:nvCxnSpPr>
        <p:spPr>
          <a:xfrm flipV="1">
            <a:off x="2027328" y="1758691"/>
            <a:ext cx="278379" cy="108302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>
            <a:stCxn id="82" idx="7"/>
            <a:endCxn id="179" idx="3"/>
          </p:cNvCxnSpPr>
          <p:nvPr/>
        </p:nvCxnSpPr>
        <p:spPr>
          <a:xfrm flipV="1">
            <a:off x="2533857" y="1803962"/>
            <a:ext cx="2050366" cy="103774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 стрелкой 92"/>
          <p:cNvCxnSpPr>
            <a:stCxn id="83" idx="1"/>
            <a:endCxn id="140" idx="5"/>
          </p:cNvCxnSpPr>
          <p:nvPr/>
        </p:nvCxnSpPr>
        <p:spPr>
          <a:xfrm flipH="1" flipV="1">
            <a:off x="2305707" y="1758691"/>
            <a:ext cx="1276392" cy="103556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/>
          <p:cNvCxnSpPr>
            <a:stCxn id="83" idx="1"/>
            <a:endCxn id="176" idx="5"/>
          </p:cNvCxnSpPr>
          <p:nvPr/>
        </p:nvCxnSpPr>
        <p:spPr>
          <a:xfrm flipV="1">
            <a:off x="3582099" y="1867497"/>
            <a:ext cx="297980" cy="92676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32"/>
          <p:cNvSpPr/>
          <p:nvPr/>
        </p:nvSpPr>
        <p:spPr>
          <a:xfrm>
            <a:off x="5353788" y="1813861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OR</a:t>
            </a:r>
            <a:endParaRPr lang="ru-RU" sz="2000" dirty="0"/>
          </a:p>
        </p:txBody>
      </p:sp>
      <p:cxnSp>
        <p:nvCxnSpPr>
          <p:cNvPr id="90" name="Straight Arrow Connector 47"/>
          <p:cNvCxnSpPr>
            <a:endCxn id="89" idx="2"/>
          </p:cNvCxnSpPr>
          <p:nvPr/>
        </p:nvCxnSpPr>
        <p:spPr>
          <a:xfrm flipV="1">
            <a:off x="609892" y="2135932"/>
            <a:ext cx="4743896" cy="6173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47"/>
          <p:cNvCxnSpPr>
            <a:stCxn id="82" idx="0"/>
            <a:endCxn id="89" idx="2"/>
          </p:cNvCxnSpPr>
          <p:nvPr/>
        </p:nvCxnSpPr>
        <p:spPr>
          <a:xfrm flipV="1">
            <a:off x="2280593" y="2135932"/>
            <a:ext cx="3073195" cy="6114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47"/>
          <p:cNvCxnSpPr>
            <a:endCxn id="89" idx="2"/>
          </p:cNvCxnSpPr>
          <p:nvPr/>
        </p:nvCxnSpPr>
        <p:spPr>
          <a:xfrm flipV="1">
            <a:off x="3834733" y="2135932"/>
            <a:ext cx="1519055" cy="5639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32"/>
          <p:cNvSpPr/>
          <p:nvPr/>
        </p:nvSpPr>
        <p:spPr>
          <a:xfrm>
            <a:off x="5477530" y="229876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SECREW</a:t>
            </a:r>
            <a:endParaRPr lang="ru-RU" sz="700" dirty="0"/>
          </a:p>
        </p:txBody>
      </p:sp>
      <p:cxnSp>
        <p:nvCxnSpPr>
          <p:cNvPr id="113" name="Straight Arrow Connector 47"/>
          <p:cNvCxnSpPr>
            <a:stCxn id="89" idx="1"/>
            <a:endCxn id="112" idx="2"/>
          </p:cNvCxnSpPr>
          <p:nvPr/>
        </p:nvCxnSpPr>
        <p:spPr>
          <a:xfrm flipV="1">
            <a:off x="5458693" y="551947"/>
            <a:ext cx="18837" cy="13562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/>
          <p:cNvCxnSpPr>
            <a:stCxn id="89" idx="0"/>
            <a:endCxn id="112" idx="4"/>
          </p:cNvCxnSpPr>
          <p:nvPr/>
        </p:nvCxnSpPr>
        <p:spPr>
          <a:xfrm flipV="1">
            <a:off x="5711958" y="874017"/>
            <a:ext cx="123742" cy="939844"/>
          </a:xfrm>
          <a:prstGeom prst="straightConnector1">
            <a:avLst/>
          </a:prstGeom>
          <a:ln>
            <a:solidFill>
              <a:schemeClr val="tx1">
                <a:alpha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32"/>
          <p:cNvSpPr/>
          <p:nvPr/>
        </p:nvSpPr>
        <p:spPr>
          <a:xfrm>
            <a:off x="6034430" y="4015401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</a:t>
            </a:r>
            <a:endParaRPr lang="ru-RU" sz="3600" dirty="0"/>
          </a:p>
        </p:txBody>
      </p:sp>
      <p:sp>
        <p:nvSpPr>
          <p:cNvPr id="143" name="Oval 32"/>
          <p:cNvSpPr/>
          <p:nvPr/>
        </p:nvSpPr>
        <p:spPr>
          <a:xfrm>
            <a:off x="7433702" y="4085781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</a:t>
            </a:r>
            <a:endParaRPr lang="ru-RU" sz="3600" dirty="0"/>
          </a:p>
        </p:txBody>
      </p:sp>
      <p:sp>
        <p:nvSpPr>
          <p:cNvPr id="145" name="Oval 32"/>
          <p:cNvSpPr/>
          <p:nvPr/>
        </p:nvSpPr>
        <p:spPr>
          <a:xfrm>
            <a:off x="9279148" y="3980504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</a:t>
            </a:r>
            <a:endParaRPr lang="ru-RU" sz="3600" dirty="0"/>
          </a:p>
        </p:txBody>
      </p:sp>
      <p:sp>
        <p:nvSpPr>
          <p:cNvPr id="147" name="Oval 32"/>
          <p:cNvSpPr/>
          <p:nvPr/>
        </p:nvSpPr>
        <p:spPr>
          <a:xfrm>
            <a:off x="5967951" y="2679470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WTA</a:t>
            </a:r>
            <a:endParaRPr lang="ru-RU" sz="1200" dirty="0"/>
          </a:p>
        </p:txBody>
      </p:sp>
      <p:sp>
        <p:nvSpPr>
          <p:cNvPr id="148" name="Oval 32"/>
          <p:cNvSpPr/>
          <p:nvPr/>
        </p:nvSpPr>
        <p:spPr>
          <a:xfrm>
            <a:off x="7638652" y="2692027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WTA</a:t>
            </a:r>
            <a:endParaRPr lang="ru-RU" sz="1200" dirty="0"/>
          </a:p>
        </p:txBody>
      </p:sp>
      <p:sp>
        <p:nvSpPr>
          <p:cNvPr id="150" name="Oval 32"/>
          <p:cNvSpPr/>
          <p:nvPr/>
        </p:nvSpPr>
        <p:spPr>
          <a:xfrm>
            <a:off x="9193423" y="2644573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WTA</a:t>
            </a:r>
            <a:endParaRPr lang="ru-RU" sz="1200" dirty="0"/>
          </a:p>
        </p:txBody>
      </p:sp>
      <p:cxnSp>
        <p:nvCxnSpPr>
          <p:cNvPr id="151" name="Прямая со стрелкой 150"/>
          <p:cNvCxnSpPr>
            <a:stCxn id="148" idx="6"/>
            <a:endCxn id="150" idx="2"/>
          </p:cNvCxnSpPr>
          <p:nvPr/>
        </p:nvCxnSpPr>
        <p:spPr>
          <a:xfrm flipV="1">
            <a:off x="8354991" y="2966644"/>
            <a:ext cx="838432" cy="4745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 стрелкой 151"/>
          <p:cNvCxnSpPr>
            <a:stCxn id="148" idx="2"/>
            <a:endCxn id="147" idx="6"/>
          </p:cNvCxnSpPr>
          <p:nvPr/>
        </p:nvCxnSpPr>
        <p:spPr>
          <a:xfrm flipH="1" flipV="1">
            <a:off x="6684290" y="3001541"/>
            <a:ext cx="954362" cy="1255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47"/>
          <p:cNvCxnSpPr/>
          <p:nvPr/>
        </p:nvCxnSpPr>
        <p:spPr>
          <a:xfrm flipH="1" flipV="1">
            <a:off x="6326121" y="3342083"/>
            <a:ext cx="66479" cy="6917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47"/>
          <p:cNvCxnSpPr>
            <a:stCxn id="112" idx="5"/>
            <a:endCxn id="157" idx="1"/>
          </p:cNvCxnSpPr>
          <p:nvPr/>
        </p:nvCxnSpPr>
        <p:spPr>
          <a:xfrm>
            <a:off x="6088964" y="779685"/>
            <a:ext cx="1426443" cy="4681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47"/>
          <p:cNvCxnSpPr>
            <a:stCxn id="112" idx="7"/>
            <a:endCxn id="161" idx="1"/>
          </p:cNvCxnSpPr>
          <p:nvPr/>
        </p:nvCxnSpPr>
        <p:spPr>
          <a:xfrm>
            <a:off x="6088964" y="324208"/>
            <a:ext cx="4211488" cy="9689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32"/>
          <p:cNvSpPr/>
          <p:nvPr/>
        </p:nvSpPr>
        <p:spPr>
          <a:xfrm>
            <a:off x="7410502" y="1153530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GATE</a:t>
            </a:r>
            <a:endParaRPr lang="ru-RU" sz="1100" dirty="0"/>
          </a:p>
        </p:txBody>
      </p:sp>
      <p:cxnSp>
        <p:nvCxnSpPr>
          <p:cNvPr id="158" name="Straight Arrow Connector 31"/>
          <p:cNvCxnSpPr>
            <a:stCxn id="157" idx="3"/>
            <a:endCxn id="142" idx="7"/>
          </p:cNvCxnSpPr>
          <p:nvPr/>
        </p:nvCxnSpPr>
        <p:spPr>
          <a:xfrm flipH="1">
            <a:off x="6645864" y="1703339"/>
            <a:ext cx="869543" cy="2406394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Oval 32"/>
          <p:cNvSpPr/>
          <p:nvPr/>
        </p:nvSpPr>
        <p:spPr>
          <a:xfrm>
            <a:off x="8984874" y="1262336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GATE</a:t>
            </a:r>
            <a:endParaRPr lang="ru-RU" sz="1100" dirty="0"/>
          </a:p>
        </p:txBody>
      </p:sp>
      <p:cxnSp>
        <p:nvCxnSpPr>
          <p:cNvPr id="160" name="Straight Arrow Connector 31"/>
          <p:cNvCxnSpPr>
            <a:stCxn id="159" idx="3"/>
            <a:endCxn id="143" idx="7"/>
          </p:cNvCxnSpPr>
          <p:nvPr/>
        </p:nvCxnSpPr>
        <p:spPr>
          <a:xfrm flipH="1">
            <a:off x="8045136" y="1812145"/>
            <a:ext cx="1044643" cy="2367968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32"/>
          <p:cNvSpPr/>
          <p:nvPr/>
        </p:nvSpPr>
        <p:spPr>
          <a:xfrm>
            <a:off x="10195547" y="1198801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GATE</a:t>
            </a:r>
            <a:endParaRPr lang="ru-RU" sz="1100" dirty="0"/>
          </a:p>
        </p:txBody>
      </p:sp>
      <p:cxnSp>
        <p:nvCxnSpPr>
          <p:cNvPr id="162" name="Straight Arrow Connector 31"/>
          <p:cNvCxnSpPr>
            <a:stCxn id="161" idx="4"/>
            <a:endCxn id="145" idx="7"/>
          </p:cNvCxnSpPr>
          <p:nvPr/>
        </p:nvCxnSpPr>
        <p:spPr>
          <a:xfrm flipH="1">
            <a:off x="9890582" y="1842942"/>
            <a:ext cx="663135" cy="2231894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47"/>
          <p:cNvCxnSpPr>
            <a:stCxn id="112" idx="6"/>
            <a:endCxn id="159" idx="1"/>
          </p:cNvCxnSpPr>
          <p:nvPr/>
        </p:nvCxnSpPr>
        <p:spPr>
          <a:xfrm>
            <a:off x="6193869" y="551947"/>
            <a:ext cx="2895910" cy="8047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47"/>
          <p:cNvCxnSpPr>
            <a:stCxn id="143" idx="0"/>
            <a:endCxn id="148" idx="4"/>
          </p:cNvCxnSpPr>
          <p:nvPr/>
        </p:nvCxnSpPr>
        <p:spPr>
          <a:xfrm flipV="1">
            <a:off x="7791872" y="3336168"/>
            <a:ext cx="204950" cy="7496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47"/>
          <p:cNvCxnSpPr>
            <a:stCxn id="145" idx="0"/>
            <a:endCxn id="150" idx="4"/>
          </p:cNvCxnSpPr>
          <p:nvPr/>
        </p:nvCxnSpPr>
        <p:spPr>
          <a:xfrm flipH="1" flipV="1">
            <a:off x="9551593" y="3288714"/>
            <a:ext cx="85725" cy="6917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Прямая со стрелкой 165"/>
          <p:cNvCxnSpPr>
            <a:stCxn id="147" idx="7"/>
            <a:endCxn id="159" idx="2"/>
          </p:cNvCxnSpPr>
          <p:nvPr/>
        </p:nvCxnSpPr>
        <p:spPr>
          <a:xfrm flipV="1">
            <a:off x="6579385" y="1584407"/>
            <a:ext cx="2405489" cy="118939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Прямая со стрелкой 166"/>
          <p:cNvCxnSpPr>
            <a:stCxn id="147" idx="7"/>
            <a:endCxn id="161" idx="3"/>
          </p:cNvCxnSpPr>
          <p:nvPr/>
        </p:nvCxnSpPr>
        <p:spPr>
          <a:xfrm flipV="1">
            <a:off x="6579385" y="1748610"/>
            <a:ext cx="3721067" cy="102519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Прямая со стрелкой 167"/>
          <p:cNvCxnSpPr>
            <a:stCxn id="148" idx="1"/>
            <a:endCxn id="157" idx="5"/>
          </p:cNvCxnSpPr>
          <p:nvPr/>
        </p:nvCxnSpPr>
        <p:spPr>
          <a:xfrm flipV="1">
            <a:off x="7743557" y="1703339"/>
            <a:ext cx="278379" cy="108302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Прямая со стрелкой 168"/>
          <p:cNvCxnSpPr>
            <a:stCxn id="148" idx="7"/>
            <a:endCxn id="161" idx="3"/>
          </p:cNvCxnSpPr>
          <p:nvPr/>
        </p:nvCxnSpPr>
        <p:spPr>
          <a:xfrm flipV="1">
            <a:off x="8250086" y="1748610"/>
            <a:ext cx="2050366" cy="103774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Прямая со стрелкой 169"/>
          <p:cNvCxnSpPr>
            <a:stCxn id="150" idx="1"/>
            <a:endCxn id="157" idx="5"/>
          </p:cNvCxnSpPr>
          <p:nvPr/>
        </p:nvCxnSpPr>
        <p:spPr>
          <a:xfrm flipH="1" flipV="1">
            <a:off x="8021936" y="1703339"/>
            <a:ext cx="1276392" cy="103556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Прямая со стрелкой 170"/>
          <p:cNvCxnSpPr>
            <a:stCxn id="150" idx="1"/>
            <a:endCxn id="159" idx="5"/>
          </p:cNvCxnSpPr>
          <p:nvPr/>
        </p:nvCxnSpPr>
        <p:spPr>
          <a:xfrm flipV="1">
            <a:off x="9298328" y="1812145"/>
            <a:ext cx="297980" cy="92676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32"/>
          <p:cNvSpPr/>
          <p:nvPr/>
        </p:nvSpPr>
        <p:spPr>
          <a:xfrm>
            <a:off x="11070017" y="1758509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OR</a:t>
            </a:r>
            <a:endParaRPr lang="ru-RU" sz="2000" dirty="0"/>
          </a:p>
        </p:txBody>
      </p:sp>
      <p:cxnSp>
        <p:nvCxnSpPr>
          <p:cNvPr id="173" name="Straight Arrow Connector 47"/>
          <p:cNvCxnSpPr>
            <a:endCxn id="172" idx="2"/>
          </p:cNvCxnSpPr>
          <p:nvPr/>
        </p:nvCxnSpPr>
        <p:spPr>
          <a:xfrm flipV="1">
            <a:off x="6326121" y="2080580"/>
            <a:ext cx="4743896" cy="6173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47"/>
          <p:cNvCxnSpPr>
            <a:stCxn id="148" idx="0"/>
            <a:endCxn id="172" idx="2"/>
          </p:cNvCxnSpPr>
          <p:nvPr/>
        </p:nvCxnSpPr>
        <p:spPr>
          <a:xfrm flipV="1">
            <a:off x="7996822" y="2080580"/>
            <a:ext cx="3073195" cy="6114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47"/>
          <p:cNvCxnSpPr>
            <a:endCxn id="172" idx="2"/>
          </p:cNvCxnSpPr>
          <p:nvPr/>
        </p:nvCxnSpPr>
        <p:spPr>
          <a:xfrm flipV="1">
            <a:off x="9550962" y="2080580"/>
            <a:ext cx="1519055" cy="5639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Oval 32"/>
          <p:cNvSpPr/>
          <p:nvPr/>
        </p:nvSpPr>
        <p:spPr>
          <a:xfrm>
            <a:off x="10877563" y="156052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SECREW</a:t>
            </a:r>
            <a:endParaRPr lang="ru-RU" sz="700" dirty="0"/>
          </a:p>
        </p:txBody>
      </p:sp>
      <p:cxnSp>
        <p:nvCxnSpPr>
          <p:cNvPr id="180" name="Straight Arrow Connector 47"/>
          <p:cNvCxnSpPr>
            <a:stCxn id="172" idx="1"/>
            <a:endCxn id="177" idx="2"/>
          </p:cNvCxnSpPr>
          <p:nvPr/>
        </p:nvCxnSpPr>
        <p:spPr>
          <a:xfrm flipH="1" flipV="1">
            <a:off x="10877563" y="478123"/>
            <a:ext cx="297359" cy="13747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Прямая со стрелкой 181"/>
          <p:cNvCxnSpPr>
            <a:stCxn id="172" idx="0"/>
            <a:endCxn id="177" idx="4"/>
          </p:cNvCxnSpPr>
          <p:nvPr/>
        </p:nvCxnSpPr>
        <p:spPr>
          <a:xfrm flipH="1" flipV="1">
            <a:off x="11235733" y="800193"/>
            <a:ext cx="192454" cy="958316"/>
          </a:xfrm>
          <a:prstGeom prst="straightConnector1">
            <a:avLst/>
          </a:prstGeom>
          <a:ln>
            <a:solidFill>
              <a:schemeClr val="tx1">
                <a:alpha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11446076" y="2326420"/>
            <a:ext cx="4323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…</a:t>
            </a:r>
            <a:endParaRPr lang="ru-RU" sz="6000" b="1" dirty="0"/>
          </a:p>
        </p:txBody>
      </p:sp>
      <p:cxnSp>
        <p:nvCxnSpPr>
          <p:cNvPr id="190" name="Straight Connector 8"/>
          <p:cNvCxnSpPr>
            <a:endCxn id="142" idx="2"/>
          </p:cNvCxnSpPr>
          <p:nvPr/>
        </p:nvCxnSpPr>
        <p:spPr>
          <a:xfrm flipV="1">
            <a:off x="609891" y="4337472"/>
            <a:ext cx="5424539" cy="1391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8"/>
          <p:cNvCxnSpPr>
            <a:endCxn id="143" idx="2"/>
          </p:cNvCxnSpPr>
          <p:nvPr/>
        </p:nvCxnSpPr>
        <p:spPr>
          <a:xfrm flipV="1">
            <a:off x="609892" y="4407852"/>
            <a:ext cx="6823810" cy="1341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8"/>
          <p:cNvCxnSpPr>
            <a:endCxn id="145" idx="2"/>
          </p:cNvCxnSpPr>
          <p:nvPr/>
        </p:nvCxnSpPr>
        <p:spPr>
          <a:xfrm flipV="1">
            <a:off x="609889" y="4302575"/>
            <a:ext cx="8669259" cy="1456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8"/>
          <p:cNvCxnSpPr>
            <a:endCxn id="142" idx="6"/>
          </p:cNvCxnSpPr>
          <p:nvPr/>
        </p:nvCxnSpPr>
        <p:spPr>
          <a:xfrm flipH="1" flipV="1">
            <a:off x="6750769" y="4337472"/>
            <a:ext cx="4801160" cy="1432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8"/>
          <p:cNvCxnSpPr>
            <a:endCxn id="143" idx="6"/>
          </p:cNvCxnSpPr>
          <p:nvPr/>
        </p:nvCxnSpPr>
        <p:spPr>
          <a:xfrm flipH="1" flipV="1">
            <a:off x="8150041" y="4407852"/>
            <a:ext cx="3443862" cy="135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8"/>
          <p:cNvCxnSpPr>
            <a:endCxn id="145" idx="6"/>
          </p:cNvCxnSpPr>
          <p:nvPr/>
        </p:nvCxnSpPr>
        <p:spPr>
          <a:xfrm flipH="1" flipV="1">
            <a:off x="9995487" y="4302575"/>
            <a:ext cx="1598416" cy="1466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 стрелкой 208"/>
          <p:cNvCxnSpPr>
            <a:stCxn id="89" idx="7"/>
            <a:endCxn id="177" idx="3"/>
          </p:cNvCxnSpPr>
          <p:nvPr/>
        </p:nvCxnSpPr>
        <p:spPr>
          <a:xfrm flipV="1">
            <a:off x="5965222" y="705861"/>
            <a:ext cx="5017246" cy="120233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 стрелкой 215"/>
          <p:cNvCxnSpPr>
            <a:stCxn id="89" idx="7"/>
          </p:cNvCxnSpPr>
          <p:nvPr/>
        </p:nvCxnSpPr>
        <p:spPr>
          <a:xfrm flipV="1">
            <a:off x="5965222" y="1095485"/>
            <a:ext cx="6075982" cy="81270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Прямая со стрелкой 218"/>
          <p:cNvCxnSpPr>
            <a:stCxn id="172" idx="7"/>
          </p:cNvCxnSpPr>
          <p:nvPr/>
        </p:nvCxnSpPr>
        <p:spPr>
          <a:xfrm flipV="1">
            <a:off x="11681451" y="1610173"/>
            <a:ext cx="359753" cy="24266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47"/>
          <p:cNvCxnSpPr>
            <a:stCxn id="177" idx="5"/>
          </p:cNvCxnSpPr>
          <p:nvPr/>
        </p:nvCxnSpPr>
        <p:spPr>
          <a:xfrm>
            <a:off x="11488997" y="705861"/>
            <a:ext cx="254848" cy="2642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47"/>
          <p:cNvCxnSpPr/>
          <p:nvPr/>
        </p:nvCxnSpPr>
        <p:spPr>
          <a:xfrm>
            <a:off x="11593902" y="496595"/>
            <a:ext cx="219683" cy="2332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47"/>
          <p:cNvCxnSpPr>
            <a:stCxn id="177" idx="5"/>
          </p:cNvCxnSpPr>
          <p:nvPr/>
        </p:nvCxnSpPr>
        <p:spPr>
          <a:xfrm>
            <a:off x="11488997" y="705861"/>
            <a:ext cx="324588" cy="1164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 стрелкой 91"/>
          <p:cNvCxnSpPr>
            <a:stCxn id="133" idx="3"/>
            <a:endCxn id="112" idx="2"/>
          </p:cNvCxnSpPr>
          <p:nvPr/>
        </p:nvCxnSpPr>
        <p:spPr>
          <a:xfrm>
            <a:off x="1838695" y="321459"/>
            <a:ext cx="3638835" cy="23048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 стрелкой 94"/>
          <p:cNvCxnSpPr>
            <a:stCxn id="112" idx="6"/>
            <a:endCxn id="177" idx="2"/>
          </p:cNvCxnSpPr>
          <p:nvPr/>
        </p:nvCxnSpPr>
        <p:spPr>
          <a:xfrm flipV="1">
            <a:off x="6193869" y="478123"/>
            <a:ext cx="4683694" cy="7382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/>
          <p:cNvCxnSpPr>
            <a:stCxn id="177" idx="6"/>
          </p:cNvCxnSpPr>
          <p:nvPr/>
        </p:nvCxnSpPr>
        <p:spPr>
          <a:xfrm flipV="1">
            <a:off x="11593902" y="441243"/>
            <a:ext cx="447302" cy="3688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13066" y="6461108"/>
            <a:ext cx="548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Multilevel event prediction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0300452" y="3192029"/>
            <a:ext cx="1755265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Output – SECREW or V.</a:t>
            </a:r>
          </a:p>
          <a:p>
            <a:r>
              <a:rPr lang="en-US" sz="1050" dirty="0" smtClean="0"/>
              <a:t>SECREW indicates reaching new level and is used in multi-level event prediction.</a:t>
            </a:r>
          </a:p>
          <a:p>
            <a:r>
              <a:rPr lang="en-US" sz="1050" dirty="0" smtClean="0"/>
              <a:t>V indicates being in the highest state (only highest active V should be taken into account). It is used as input for </a:t>
            </a:r>
            <a:r>
              <a:rPr lang="en-US" sz="1050" dirty="0" err="1" smtClean="0"/>
              <a:t>dynpos</a:t>
            </a:r>
            <a:r>
              <a:rPr lang="en-US" sz="1050" dirty="0" smtClean="0"/>
              <a:t>.</a:t>
            </a:r>
            <a:endParaRPr lang="ru-RU" sz="1050" dirty="0"/>
          </a:p>
        </p:txBody>
      </p:sp>
      <p:sp>
        <p:nvSpPr>
          <p:cNvPr id="5" name="TextBox 4"/>
          <p:cNvSpPr txBox="1"/>
          <p:nvPr/>
        </p:nvSpPr>
        <p:spPr>
          <a:xfrm>
            <a:off x="251722" y="1343939"/>
            <a:ext cx="11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REWGATE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15407" y="156052"/>
            <a:ext cx="1782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SECREWINT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52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2475" y="5779698"/>
            <a:ext cx="10981427" cy="560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ru-RU" dirty="0"/>
          </a:p>
        </p:txBody>
      </p:sp>
      <p:cxnSp>
        <p:nvCxnSpPr>
          <p:cNvPr id="9" name="Straight Connector 8"/>
          <p:cNvCxnSpPr>
            <a:endCxn id="77" idx="2"/>
          </p:cNvCxnSpPr>
          <p:nvPr/>
        </p:nvCxnSpPr>
        <p:spPr>
          <a:xfrm flipH="1" flipV="1">
            <a:off x="318201" y="4392824"/>
            <a:ext cx="294274" cy="1386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77" idx="6"/>
          </p:cNvCxnSpPr>
          <p:nvPr/>
        </p:nvCxnSpPr>
        <p:spPr>
          <a:xfrm flipH="1" flipV="1">
            <a:off x="1034540" y="4392824"/>
            <a:ext cx="10559364" cy="1386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79" idx="2"/>
          </p:cNvCxnSpPr>
          <p:nvPr/>
        </p:nvCxnSpPr>
        <p:spPr>
          <a:xfrm flipV="1">
            <a:off x="612474" y="4463204"/>
            <a:ext cx="1104999" cy="1316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9" idx="6"/>
          </p:cNvCxnSpPr>
          <p:nvPr/>
        </p:nvCxnSpPr>
        <p:spPr>
          <a:xfrm flipH="1" flipV="1">
            <a:off x="2433812" y="4463204"/>
            <a:ext cx="9160093" cy="1316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80" idx="2"/>
          </p:cNvCxnSpPr>
          <p:nvPr/>
        </p:nvCxnSpPr>
        <p:spPr>
          <a:xfrm flipV="1">
            <a:off x="612475" y="4357927"/>
            <a:ext cx="2950444" cy="1421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80" idx="6"/>
          </p:cNvCxnSpPr>
          <p:nvPr/>
        </p:nvCxnSpPr>
        <p:spPr>
          <a:xfrm flipH="1" flipV="1">
            <a:off x="4279258" y="4357927"/>
            <a:ext cx="7314645" cy="1421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32"/>
          <p:cNvSpPr/>
          <p:nvPr/>
        </p:nvSpPr>
        <p:spPr>
          <a:xfrm>
            <a:off x="318201" y="4070753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</a:t>
            </a:r>
            <a:endParaRPr lang="ru-RU" sz="3600" dirty="0"/>
          </a:p>
        </p:txBody>
      </p:sp>
      <p:sp>
        <p:nvSpPr>
          <p:cNvPr id="78" name="TextBox 77"/>
          <p:cNvSpPr txBox="1"/>
          <p:nvPr/>
        </p:nvSpPr>
        <p:spPr>
          <a:xfrm>
            <a:off x="5671127" y="4802770"/>
            <a:ext cx="32321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Possibly fully connected, with small (or negative) random initial resources and random delays.</a:t>
            </a:r>
            <a:endParaRPr lang="ru-RU" sz="1600" dirty="0"/>
          </a:p>
        </p:txBody>
      </p:sp>
      <p:sp>
        <p:nvSpPr>
          <p:cNvPr id="79" name="Oval 32"/>
          <p:cNvSpPr/>
          <p:nvPr/>
        </p:nvSpPr>
        <p:spPr>
          <a:xfrm>
            <a:off x="1717473" y="4141133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</a:t>
            </a:r>
            <a:endParaRPr lang="ru-RU" sz="3600" dirty="0"/>
          </a:p>
        </p:txBody>
      </p:sp>
      <p:sp>
        <p:nvSpPr>
          <p:cNvPr id="80" name="Oval 32"/>
          <p:cNvSpPr/>
          <p:nvPr/>
        </p:nvSpPr>
        <p:spPr>
          <a:xfrm>
            <a:off x="3562919" y="4035856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</a:t>
            </a:r>
            <a:endParaRPr lang="ru-RU" sz="3600" dirty="0"/>
          </a:p>
        </p:txBody>
      </p:sp>
      <p:sp>
        <p:nvSpPr>
          <p:cNvPr id="81" name="Oval 32"/>
          <p:cNvSpPr/>
          <p:nvPr/>
        </p:nvSpPr>
        <p:spPr>
          <a:xfrm>
            <a:off x="251722" y="2734822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WTA</a:t>
            </a:r>
            <a:endParaRPr lang="ru-RU" sz="1200" dirty="0"/>
          </a:p>
        </p:txBody>
      </p:sp>
      <p:sp>
        <p:nvSpPr>
          <p:cNvPr id="82" name="Oval 32"/>
          <p:cNvSpPr/>
          <p:nvPr/>
        </p:nvSpPr>
        <p:spPr>
          <a:xfrm>
            <a:off x="1922423" y="2747379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WTA</a:t>
            </a:r>
            <a:endParaRPr lang="ru-RU" sz="1200" dirty="0"/>
          </a:p>
        </p:txBody>
      </p:sp>
      <p:sp>
        <p:nvSpPr>
          <p:cNvPr id="83" name="Oval 32"/>
          <p:cNvSpPr/>
          <p:nvPr/>
        </p:nvSpPr>
        <p:spPr>
          <a:xfrm>
            <a:off x="3532344" y="2692026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WTA</a:t>
            </a:r>
            <a:endParaRPr lang="ru-RU" sz="1200" dirty="0"/>
          </a:p>
        </p:txBody>
      </p:sp>
      <p:cxnSp>
        <p:nvCxnSpPr>
          <p:cNvPr id="26" name="Прямая со стрелкой 25"/>
          <p:cNvCxnSpPr>
            <a:stCxn id="82" idx="6"/>
            <a:endCxn id="83" idx="2"/>
          </p:cNvCxnSpPr>
          <p:nvPr/>
        </p:nvCxnSpPr>
        <p:spPr>
          <a:xfrm flipV="1">
            <a:off x="2638762" y="3014097"/>
            <a:ext cx="893582" cy="553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>
            <a:stCxn id="82" idx="2"/>
            <a:endCxn id="81" idx="6"/>
          </p:cNvCxnSpPr>
          <p:nvPr/>
        </p:nvCxnSpPr>
        <p:spPr>
          <a:xfrm flipH="1" flipV="1">
            <a:off x="968061" y="3056893"/>
            <a:ext cx="954362" cy="1255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47"/>
          <p:cNvCxnSpPr/>
          <p:nvPr/>
        </p:nvCxnSpPr>
        <p:spPr>
          <a:xfrm flipH="1" flipV="1">
            <a:off x="609892" y="3397435"/>
            <a:ext cx="66479" cy="6917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47"/>
          <p:cNvCxnSpPr>
            <a:stCxn id="133" idx="3"/>
            <a:endCxn id="140" idx="2"/>
          </p:cNvCxnSpPr>
          <p:nvPr/>
        </p:nvCxnSpPr>
        <p:spPr>
          <a:xfrm>
            <a:off x="1838695" y="321459"/>
            <a:ext cx="624349" cy="3494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47"/>
          <p:cNvCxnSpPr>
            <a:stCxn id="140" idx="4"/>
            <a:endCxn id="104" idx="0"/>
          </p:cNvCxnSpPr>
          <p:nvPr/>
        </p:nvCxnSpPr>
        <p:spPr>
          <a:xfrm>
            <a:off x="2821214" y="992949"/>
            <a:ext cx="289216" cy="23783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709000" y="136793"/>
            <a:ext cx="1129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REWARD</a:t>
            </a:r>
            <a:endParaRPr lang="ru-RU" dirty="0"/>
          </a:p>
        </p:txBody>
      </p:sp>
      <p:sp>
        <p:nvSpPr>
          <p:cNvPr id="140" name="Oval 32"/>
          <p:cNvSpPr/>
          <p:nvPr/>
        </p:nvSpPr>
        <p:spPr>
          <a:xfrm>
            <a:off x="2463044" y="348808"/>
            <a:ext cx="716339" cy="64414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REWBIAS</a:t>
            </a:r>
            <a:endParaRPr lang="ru-RU" sz="1100" dirty="0"/>
          </a:p>
        </p:txBody>
      </p:sp>
      <p:cxnSp>
        <p:nvCxnSpPr>
          <p:cNvPr id="144" name="Straight Arrow Connector 31"/>
          <p:cNvCxnSpPr>
            <a:stCxn id="99" idx="3"/>
            <a:endCxn id="77" idx="7"/>
          </p:cNvCxnSpPr>
          <p:nvPr/>
        </p:nvCxnSpPr>
        <p:spPr>
          <a:xfrm flipH="1">
            <a:off x="929635" y="3862347"/>
            <a:ext cx="297626" cy="302738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31"/>
          <p:cNvCxnSpPr>
            <a:stCxn id="104" idx="3"/>
            <a:endCxn id="79" idx="7"/>
          </p:cNvCxnSpPr>
          <p:nvPr/>
        </p:nvCxnSpPr>
        <p:spPr>
          <a:xfrm flipH="1">
            <a:off x="2328907" y="3921069"/>
            <a:ext cx="528258" cy="314396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31"/>
          <p:cNvCxnSpPr>
            <a:stCxn id="102" idx="3"/>
            <a:endCxn id="80" idx="7"/>
          </p:cNvCxnSpPr>
          <p:nvPr/>
        </p:nvCxnSpPr>
        <p:spPr>
          <a:xfrm flipH="1">
            <a:off x="4174353" y="3426612"/>
            <a:ext cx="460724" cy="703576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47"/>
          <p:cNvCxnSpPr>
            <a:stCxn id="140" idx="3"/>
            <a:endCxn id="99" idx="0"/>
          </p:cNvCxnSpPr>
          <p:nvPr/>
        </p:nvCxnSpPr>
        <p:spPr>
          <a:xfrm flipH="1">
            <a:off x="1480526" y="898617"/>
            <a:ext cx="1087423" cy="24139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47"/>
          <p:cNvCxnSpPr>
            <a:stCxn id="79" idx="0"/>
            <a:endCxn id="82" idx="4"/>
          </p:cNvCxnSpPr>
          <p:nvPr/>
        </p:nvCxnSpPr>
        <p:spPr>
          <a:xfrm flipV="1">
            <a:off x="2075643" y="3391520"/>
            <a:ext cx="204950" cy="7496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47"/>
          <p:cNvCxnSpPr>
            <a:stCxn id="80" idx="0"/>
            <a:endCxn id="83" idx="4"/>
          </p:cNvCxnSpPr>
          <p:nvPr/>
        </p:nvCxnSpPr>
        <p:spPr>
          <a:xfrm flipH="1" flipV="1">
            <a:off x="3890514" y="3336167"/>
            <a:ext cx="30575" cy="6996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>
            <a:stCxn id="81" idx="7"/>
            <a:endCxn id="140" idx="2"/>
          </p:cNvCxnSpPr>
          <p:nvPr/>
        </p:nvCxnSpPr>
        <p:spPr>
          <a:xfrm flipV="1">
            <a:off x="863156" y="670879"/>
            <a:ext cx="1599888" cy="215827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2" idx="1"/>
            <a:endCxn id="140" idx="4"/>
          </p:cNvCxnSpPr>
          <p:nvPr/>
        </p:nvCxnSpPr>
        <p:spPr>
          <a:xfrm flipV="1">
            <a:off x="2027328" y="992949"/>
            <a:ext cx="793886" cy="184876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 стрелкой 92"/>
          <p:cNvCxnSpPr>
            <a:stCxn id="83" idx="0"/>
            <a:endCxn id="140" idx="5"/>
          </p:cNvCxnSpPr>
          <p:nvPr/>
        </p:nvCxnSpPr>
        <p:spPr>
          <a:xfrm flipH="1" flipV="1">
            <a:off x="3074478" y="898617"/>
            <a:ext cx="816036" cy="179340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32"/>
          <p:cNvSpPr/>
          <p:nvPr/>
        </p:nvSpPr>
        <p:spPr>
          <a:xfrm>
            <a:off x="5353788" y="1813861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OR</a:t>
            </a:r>
            <a:endParaRPr lang="ru-RU" sz="2000" dirty="0"/>
          </a:p>
        </p:txBody>
      </p:sp>
      <p:cxnSp>
        <p:nvCxnSpPr>
          <p:cNvPr id="90" name="Straight Arrow Connector 47"/>
          <p:cNvCxnSpPr>
            <a:endCxn id="89" idx="2"/>
          </p:cNvCxnSpPr>
          <p:nvPr/>
        </p:nvCxnSpPr>
        <p:spPr>
          <a:xfrm flipV="1">
            <a:off x="609892" y="2135932"/>
            <a:ext cx="4743896" cy="6173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47"/>
          <p:cNvCxnSpPr>
            <a:stCxn id="82" idx="0"/>
            <a:endCxn id="89" idx="2"/>
          </p:cNvCxnSpPr>
          <p:nvPr/>
        </p:nvCxnSpPr>
        <p:spPr>
          <a:xfrm flipV="1">
            <a:off x="2280593" y="2135932"/>
            <a:ext cx="3073195" cy="6114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47"/>
          <p:cNvCxnSpPr>
            <a:stCxn id="83" idx="7"/>
            <a:endCxn id="89" idx="2"/>
          </p:cNvCxnSpPr>
          <p:nvPr/>
        </p:nvCxnSpPr>
        <p:spPr>
          <a:xfrm flipV="1">
            <a:off x="4143778" y="2135932"/>
            <a:ext cx="1210010" cy="6504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32"/>
          <p:cNvSpPr/>
          <p:nvPr/>
        </p:nvSpPr>
        <p:spPr>
          <a:xfrm>
            <a:off x="5477530" y="229876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SECREW</a:t>
            </a:r>
            <a:endParaRPr lang="ru-RU" sz="700" dirty="0"/>
          </a:p>
        </p:txBody>
      </p:sp>
      <p:cxnSp>
        <p:nvCxnSpPr>
          <p:cNvPr id="113" name="Straight Arrow Connector 47"/>
          <p:cNvCxnSpPr>
            <a:stCxn id="89" idx="1"/>
            <a:endCxn id="112" idx="2"/>
          </p:cNvCxnSpPr>
          <p:nvPr/>
        </p:nvCxnSpPr>
        <p:spPr>
          <a:xfrm flipV="1">
            <a:off x="5458693" y="551947"/>
            <a:ext cx="18837" cy="13562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/>
          <p:cNvCxnSpPr>
            <a:stCxn id="89" idx="0"/>
            <a:endCxn id="112" idx="4"/>
          </p:cNvCxnSpPr>
          <p:nvPr/>
        </p:nvCxnSpPr>
        <p:spPr>
          <a:xfrm flipV="1">
            <a:off x="5711958" y="874017"/>
            <a:ext cx="123742" cy="939844"/>
          </a:xfrm>
          <a:prstGeom prst="straightConnector1">
            <a:avLst/>
          </a:prstGeom>
          <a:ln>
            <a:solidFill>
              <a:schemeClr val="tx1">
                <a:alpha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32"/>
          <p:cNvSpPr/>
          <p:nvPr/>
        </p:nvSpPr>
        <p:spPr>
          <a:xfrm>
            <a:off x="10682559" y="1527019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OR</a:t>
            </a:r>
            <a:endParaRPr lang="ru-RU" sz="2000" dirty="0"/>
          </a:p>
        </p:txBody>
      </p:sp>
      <p:sp>
        <p:nvSpPr>
          <p:cNvPr id="177" name="Oval 32"/>
          <p:cNvSpPr/>
          <p:nvPr/>
        </p:nvSpPr>
        <p:spPr>
          <a:xfrm>
            <a:off x="10877563" y="156052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SECREW</a:t>
            </a:r>
            <a:endParaRPr lang="ru-RU" sz="700" dirty="0"/>
          </a:p>
        </p:txBody>
      </p:sp>
      <p:cxnSp>
        <p:nvCxnSpPr>
          <p:cNvPr id="180" name="Straight Arrow Connector 47"/>
          <p:cNvCxnSpPr>
            <a:stCxn id="172" idx="1"/>
            <a:endCxn id="177" idx="2"/>
          </p:cNvCxnSpPr>
          <p:nvPr/>
        </p:nvCxnSpPr>
        <p:spPr>
          <a:xfrm flipV="1">
            <a:off x="10787464" y="478123"/>
            <a:ext cx="90099" cy="11432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Прямая со стрелкой 181"/>
          <p:cNvCxnSpPr>
            <a:stCxn id="172" idx="0"/>
            <a:endCxn id="177" idx="4"/>
          </p:cNvCxnSpPr>
          <p:nvPr/>
        </p:nvCxnSpPr>
        <p:spPr>
          <a:xfrm flipV="1">
            <a:off x="11040729" y="800193"/>
            <a:ext cx="195004" cy="726826"/>
          </a:xfrm>
          <a:prstGeom prst="straightConnector1">
            <a:avLst/>
          </a:prstGeom>
          <a:ln>
            <a:solidFill>
              <a:schemeClr val="tx1">
                <a:alpha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11446076" y="2326420"/>
            <a:ext cx="4323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…</a:t>
            </a:r>
            <a:endParaRPr lang="ru-RU" sz="6000" b="1" dirty="0"/>
          </a:p>
        </p:txBody>
      </p:sp>
      <p:cxnSp>
        <p:nvCxnSpPr>
          <p:cNvPr id="190" name="Straight Connector 8"/>
          <p:cNvCxnSpPr>
            <a:endCxn id="210" idx="2"/>
          </p:cNvCxnSpPr>
          <p:nvPr/>
        </p:nvCxnSpPr>
        <p:spPr>
          <a:xfrm flipV="1">
            <a:off x="609891" y="4434517"/>
            <a:ext cx="5168545" cy="1294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8"/>
          <p:cNvCxnSpPr>
            <a:endCxn id="211" idx="2"/>
          </p:cNvCxnSpPr>
          <p:nvPr/>
        </p:nvCxnSpPr>
        <p:spPr>
          <a:xfrm flipV="1">
            <a:off x="609892" y="4504897"/>
            <a:ext cx="6567816" cy="1244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8"/>
          <p:cNvCxnSpPr>
            <a:endCxn id="212" idx="2"/>
          </p:cNvCxnSpPr>
          <p:nvPr/>
        </p:nvCxnSpPr>
        <p:spPr>
          <a:xfrm flipV="1">
            <a:off x="609889" y="4399620"/>
            <a:ext cx="8413265" cy="1359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8"/>
          <p:cNvCxnSpPr>
            <a:endCxn id="210" idx="6"/>
          </p:cNvCxnSpPr>
          <p:nvPr/>
        </p:nvCxnSpPr>
        <p:spPr>
          <a:xfrm flipH="1" flipV="1">
            <a:off x="6494775" y="4434517"/>
            <a:ext cx="5057154" cy="1335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8"/>
          <p:cNvCxnSpPr>
            <a:endCxn id="211" idx="6"/>
          </p:cNvCxnSpPr>
          <p:nvPr/>
        </p:nvCxnSpPr>
        <p:spPr>
          <a:xfrm flipH="1" flipV="1">
            <a:off x="7894047" y="4504897"/>
            <a:ext cx="3699856" cy="1254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8"/>
          <p:cNvCxnSpPr>
            <a:endCxn id="212" idx="6"/>
          </p:cNvCxnSpPr>
          <p:nvPr/>
        </p:nvCxnSpPr>
        <p:spPr>
          <a:xfrm flipH="1" flipV="1">
            <a:off x="9739493" y="4399620"/>
            <a:ext cx="1854410" cy="1369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 стрелкой 208"/>
          <p:cNvCxnSpPr>
            <a:stCxn id="89" idx="7"/>
            <a:endCxn id="177" idx="3"/>
          </p:cNvCxnSpPr>
          <p:nvPr/>
        </p:nvCxnSpPr>
        <p:spPr>
          <a:xfrm flipV="1">
            <a:off x="5965222" y="705861"/>
            <a:ext cx="5017246" cy="120233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 стрелкой 215"/>
          <p:cNvCxnSpPr>
            <a:stCxn id="89" idx="7"/>
          </p:cNvCxnSpPr>
          <p:nvPr/>
        </p:nvCxnSpPr>
        <p:spPr>
          <a:xfrm flipV="1">
            <a:off x="5965222" y="1095485"/>
            <a:ext cx="6075982" cy="81270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Прямая со стрелкой 218"/>
          <p:cNvCxnSpPr>
            <a:stCxn id="172" idx="7"/>
          </p:cNvCxnSpPr>
          <p:nvPr/>
        </p:nvCxnSpPr>
        <p:spPr>
          <a:xfrm flipV="1">
            <a:off x="11293993" y="1307027"/>
            <a:ext cx="747211" cy="31432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47"/>
          <p:cNvCxnSpPr>
            <a:stCxn id="177" idx="5"/>
          </p:cNvCxnSpPr>
          <p:nvPr/>
        </p:nvCxnSpPr>
        <p:spPr>
          <a:xfrm>
            <a:off x="11488997" y="705861"/>
            <a:ext cx="254848" cy="2642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47"/>
          <p:cNvCxnSpPr/>
          <p:nvPr/>
        </p:nvCxnSpPr>
        <p:spPr>
          <a:xfrm>
            <a:off x="11593902" y="496595"/>
            <a:ext cx="219683" cy="2332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47"/>
          <p:cNvCxnSpPr>
            <a:stCxn id="177" idx="5"/>
          </p:cNvCxnSpPr>
          <p:nvPr/>
        </p:nvCxnSpPr>
        <p:spPr>
          <a:xfrm>
            <a:off x="11488997" y="705861"/>
            <a:ext cx="324588" cy="1164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 стрелкой 91"/>
          <p:cNvCxnSpPr>
            <a:stCxn id="140" idx="6"/>
            <a:endCxn id="112" idx="2"/>
          </p:cNvCxnSpPr>
          <p:nvPr/>
        </p:nvCxnSpPr>
        <p:spPr>
          <a:xfrm flipV="1">
            <a:off x="3179383" y="551947"/>
            <a:ext cx="2298147" cy="11893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/>
          <p:cNvCxnSpPr>
            <a:stCxn id="177" idx="6"/>
          </p:cNvCxnSpPr>
          <p:nvPr/>
        </p:nvCxnSpPr>
        <p:spPr>
          <a:xfrm flipV="1">
            <a:off x="11593902" y="441243"/>
            <a:ext cx="447302" cy="3688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13066" y="6461108"/>
            <a:ext cx="548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Multilevel event prediction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0454641" y="3511271"/>
            <a:ext cx="1755265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Output – SECREW or V.</a:t>
            </a:r>
          </a:p>
          <a:p>
            <a:r>
              <a:rPr lang="en-US" sz="1050" dirty="0" smtClean="0"/>
              <a:t>SECREW indicates reaching new level and is used in multi-level event prediction.</a:t>
            </a:r>
          </a:p>
          <a:p>
            <a:r>
              <a:rPr lang="en-US" sz="1050" dirty="0" smtClean="0"/>
              <a:t>V indicates being in the highest state (only highest active V should be taken into account). It is used as input for </a:t>
            </a:r>
            <a:r>
              <a:rPr lang="en-US" sz="1050" dirty="0" err="1" smtClean="0"/>
              <a:t>dynpos</a:t>
            </a:r>
            <a:r>
              <a:rPr lang="en-US" sz="1050" dirty="0" smtClean="0"/>
              <a:t>.</a:t>
            </a:r>
            <a:endParaRPr lang="ru-RU" sz="1050" dirty="0"/>
          </a:p>
        </p:txBody>
      </p:sp>
      <p:sp>
        <p:nvSpPr>
          <p:cNvPr id="6" name="TextBox 5"/>
          <p:cNvSpPr txBox="1"/>
          <p:nvPr/>
        </p:nvSpPr>
        <p:spPr>
          <a:xfrm>
            <a:off x="4279258" y="156052"/>
            <a:ext cx="1782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SECREWINT</a:t>
            </a:r>
            <a:endParaRPr lang="en-US" dirty="0"/>
          </a:p>
        </p:txBody>
      </p:sp>
      <p:sp>
        <p:nvSpPr>
          <p:cNvPr id="99" name="Oval 32"/>
          <p:cNvSpPr/>
          <p:nvPr/>
        </p:nvSpPr>
        <p:spPr>
          <a:xfrm>
            <a:off x="1122356" y="3312538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REWGATE</a:t>
            </a:r>
            <a:endParaRPr lang="ru-RU" sz="600" dirty="0"/>
          </a:p>
        </p:txBody>
      </p:sp>
      <p:sp>
        <p:nvSpPr>
          <p:cNvPr id="102" name="Oval 32"/>
          <p:cNvSpPr/>
          <p:nvPr/>
        </p:nvSpPr>
        <p:spPr>
          <a:xfrm>
            <a:off x="4531307" y="2876803"/>
            <a:ext cx="708587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REWGATE</a:t>
            </a:r>
            <a:endParaRPr lang="ru-RU" sz="600" dirty="0"/>
          </a:p>
        </p:txBody>
      </p:sp>
      <p:sp>
        <p:nvSpPr>
          <p:cNvPr id="104" name="Oval 32"/>
          <p:cNvSpPr/>
          <p:nvPr/>
        </p:nvSpPr>
        <p:spPr>
          <a:xfrm>
            <a:off x="2752260" y="3371260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REWGATE</a:t>
            </a:r>
            <a:endParaRPr lang="ru-RU" sz="600" dirty="0"/>
          </a:p>
        </p:txBody>
      </p:sp>
      <p:sp>
        <p:nvSpPr>
          <p:cNvPr id="16" name="TextBox 15"/>
          <p:cNvSpPr txBox="1"/>
          <p:nvPr/>
        </p:nvSpPr>
        <p:spPr>
          <a:xfrm>
            <a:off x="2027328" y="4893276"/>
            <a:ext cx="21662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 smtClean="0"/>
              <a:t>Chartime</a:t>
            </a:r>
            <a:r>
              <a:rPr lang="en-US" sz="1050" dirty="0" smtClean="0"/>
              <a:t> ~ 0.5 prognosis period (L)</a:t>
            </a:r>
            <a:endParaRPr lang="en-US" sz="1050" dirty="0"/>
          </a:p>
        </p:txBody>
      </p:sp>
      <p:cxnSp>
        <p:nvCxnSpPr>
          <p:cNvPr id="109" name="Прямая со стрелкой 108"/>
          <p:cNvCxnSpPr>
            <a:stCxn id="81" idx="5"/>
            <a:endCxn id="99" idx="1"/>
          </p:cNvCxnSpPr>
          <p:nvPr/>
        </p:nvCxnSpPr>
        <p:spPr>
          <a:xfrm>
            <a:off x="863156" y="3284631"/>
            <a:ext cx="364105" cy="12223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 стрелкой 109"/>
          <p:cNvCxnSpPr>
            <a:stCxn id="83" idx="6"/>
            <a:endCxn id="102" idx="2"/>
          </p:cNvCxnSpPr>
          <p:nvPr/>
        </p:nvCxnSpPr>
        <p:spPr>
          <a:xfrm>
            <a:off x="4248683" y="3014097"/>
            <a:ext cx="282624" cy="18477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 стрелкой 110"/>
          <p:cNvCxnSpPr>
            <a:stCxn id="82" idx="5"/>
            <a:endCxn id="104" idx="1"/>
          </p:cNvCxnSpPr>
          <p:nvPr/>
        </p:nvCxnSpPr>
        <p:spPr>
          <a:xfrm>
            <a:off x="2533857" y="3297188"/>
            <a:ext cx="323308" cy="16840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4248683" y="3088167"/>
            <a:ext cx="2724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L</a:t>
            </a:r>
            <a:endParaRPr lang="en-US" sz="1050" dirty="0"/>
          </a:p>
        </p:txBody>
      </p:sp>
      <p:sp>
        <p:nvSpPr>
          <p:cNvPr id="121" name="TextBox 120"/>
          <p:cNvSpPr txBox="1"/>
          <p:nvPr/>
        </p:nvSpPr>
        <p:spPr>
          <a:xfrm>
            <a:off x="3110430" y="2815533"/>
            <a:ext cx="2724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L</a:t>
            </a:r>
            <a:endParaRPr lang="en-US" sz="1050" dirty="0"/>
          </a:p>
        </p:txBody>
      </p:sp>
      <p:cxnSp>
        <p:nvCxnSpPr>
          <p:cNvPr id="123" name="Прямая со стрелкой 122"/>
          <p:cNvCxnSpPr>
            <a:stCxn id="140" idx="3"/>
            <a:endCxn id="77" idx="0"/>
          </p:cNvCxnSpPr>
          <p:nvPr/>
        </p:nvCxnSpPr>
        <p:spPr>
          <a:xfrm flipH="1">
            <a:off x="676371" y="898617"/>
            <a:ext cx="1891578" cy="317213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 стрелкой 123"/>
          <p:cNvCxnSpPr>
            <a:stCxn id="140" idx="3"/>
            <a:endCxn id="79" idx="1"/>
          </p:cNvCxnSpPr>
          <p:nvPr/>
        </p:nvCxnSpPr>
        <p:spPr>
          <a:xfrm flipH="1">
            <a:off x="1822378" y="898617"/>
            <a:ext cx="745571" cy="333684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/>
          <p:cNvCxnSpPr>
            <a:stCxn id="140" idx="5"/>
            <a:endCxn id="80" idx="1"/>
          </p:cNvCxnSpPr>
          <p:nvPr/>
        </p:nvCxnSpPr>
        <p:spPr>
          <a:xfrm>
            <a:off x="3074478" y="898617"/>
            <a:ext cx="593346" cy="3231571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47"/>
          <p:cNvCxnSpPr>
            <a:stCxn id="140" idx="6"/>
            <a:endCxn id="102" idx="0"/>
          </p:cNvCxnSpPr>
          <p:nvPr/>
        </p:nvCxnSpPr>
        <p:spPr>
          <a:xfrm>
            <a:off x="3179383" y="670879"/>
            <a:ext cx="1706218" cy="22059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861090" y="2179104"/>
            <a:ext cx="2724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L</a:t>
            </a:r>
            <a:endParaRPr lang="en-US" sz="1050" dirty="0"/>
          </a:p>
        </p:txBody>
      </p:sp>
      <p:cxnSp>
        <p:nvCxnSpPr>
          <p:cNvPr id="184" name="Straight Arrow Connector 47"/>
          <p:cNvCxnSpPr>
            <a:stCxn id="133" idx="2"/>
            <a:endCxn id="104" idx="0"/>
          </p:cNvCxnSpPr>
          <p:nvPr/>
        </p:nvCxnSpPr>
        <p:spPr>
          <a:xfrm>
            <a:off x="1273848" y="506125"/>
            <a:ext cx="1836582" cy="28651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47"/>
          <p:cNvCxnSpPr>
            <a:stCxn id="133" idx="2"/>
            <a:endCxn id="99" idx="0"/>
          </p:cNvCxnSpPr>
          <p:nvPr/>
        </p:nvCxnSpPr>
        <p:spPr>
          <a:xfrm>
            <a:off x="1273848" y="506125"/>
            <a:ext cx="206678" cy="28064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47"/>
          <p:cNvCxnSpPr>
            <a:stCxn id="133" idx="2"/>
            <a:endCxn id="102" idx="1"/>
          </p:cNvCxnSpPr>
          <p:nvPr/>
        </p:nvCxnSpPr>
        <p:spPr>
          <a:xfrm>
            <a:off x="1273848" y="506125"/>
            <a:ext cx="3361229" cy="24650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Oval 32"/>
          <p:cNvSpPr/>
          <p:nvPr/>
        </p:nvSpPr>
        <p:spPr>
          <a:xfrm>
            <a:off x="5778436" y="4112446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</a:t>
            </a:r>
            <a:endParaRPr lang="ru-RU" sz="3600" dirty="0"/>
          </a:p>
        </p:txBody>
      </p:sp>
      <p:sp>
        <p:nvSpPr>
          <p:cNvPr id="211" name="Oval 32"/>
          <p:cNvSpPr/>
          <p:nvPr/>
        </p:nvSpPr>
        <p:spPr>
          <a:xfrm>
            <a:off x="7177708" y="4182826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</a:t>
            </a:r>
            <a:endParaRPr lang="ru-RU" sz="3600" dirty="0"/>
          </a:p>
        </p:txBody>
      </p:sp>
      <p:sp>
        <p:nvSpPr>
          <p:cNvPr id="212" name="Oval 32"/>
          <p:cNvSpPr/>
          <p:nvPr/>
        </p:nvSpPr>
        <p:spPr>
          <a:xfrm>
            <a:off x="9023154" y="4077549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</a:t>
            </a:r>
            <a:endParaRPr lang="ru-RU" sz="3600" dirty="0"/>
          </a:p>
        </p:txBody>
      </p:sp>
      <p:sp>
        <p:nvSpPr>
          <p:cNvPr id="213" name="Oval 32"/>
          <p:cNvSpPr/>
          <p:nvPr/>
        </p:nvSpPr>
        <p:spPr>
          <a:xfrm>
            <a:off x="5711957" y="2776515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WTA</a:t>
            </a:r>
            <a:endParaRPr lang="ru-RU" sz="1200" dirty="0"/>
          </a:p>
        </p:txBody>
      </p:sp>
      <p:sp>
        <p:nvSpPr>
          <p:cNvPr id="214" name="Oval 32"/>
          <p:cNvSpPr/>
          <p:nvPr/>
        </p:nvSpPr>
        <p:spPr>
          <a:xfrm>
            <a:off x="7382658" y="2789072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WTA</a:t>
            </a:r>
            <a:endParaRPr lang="ru-RU" sz="1200" dirty="0"/>
          </a:p>
        </p:txBody>
      </p:sp>
      <p:sp>
        <p:nvSpPr>
          <p:cNvPr id="215" name="Oval 32"/>
          <p:cNvSpPr/>
          <p:nvPr/>
        </p:nvSpPr>
        <p:spPr>
          <a:xfrm>
            <a:off x="8992579" y="2733719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WTA</a:t>
            </a:r>
            <a:endParaRPr lang="ru-RU" sz="1200" dirty="0"/>
          </a:p>
        </p:txBody>
      </p:sp>
      <p:cxnSp>
        <p:nvCxnSpPr>
          <p:cNvPr id="217" name="Прямая со стрелкой 216"/>
          <p:cNvCxnSpPr>
            <a:stCxn id="214" idx="6"/>
            <a:endCxn id="215" idx="2"/>
          </p:cNvCxnSpPr>
          <p:nvPr/>
        </p:nvCxnSpPr>
        <p:spPr>
          <a:xfrm flipV="1">
            <a:off x="8098997" y="3055790"/>
            <a:ext cx="893582" cy="553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Прямая со стрелкой 217"/>
          <p:cNvCxnSpPr>
            <a:stCxn id="214" idx="2"/>
            <a:endCxn id="213" idx="6"/>
          </p:cNvCxnSpPr>
          <p:nvPr/>
        </p:nvCxnSpPr>
        <p:spPr>
          <a:xfrm flipH="1" flipV="1">
            <a:off x="6428296" y="3098586"/>
            <a:ext cx="954362" cy="1255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47"/>
          <p:cNvCxnSpPr/>
          <p:nvPr/>
        </p:nvCxnSpPr>
        <p:spPr>
          <a:xfrm flipH="1" flipV="1">
            <a:off x="6070127" y="3439128"/>
            <a:ext cx="66479" cy="6917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31"/>
          <p:cNvCxnSpPr>
            <a:stCxn id="259" idx="3"/>
            <a:endCxn id="210" idx="7"/>
          </p:cNvCxnSpPr>
          <p:nvPr/>
        </p:nvCxnSpPr>
        <p:spPr>
          <a:xfrm flipH="1">
            <a:off x="6389870" y="3904040"/>
            <a:ext cx="297626" cy="302738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31"/>
          <p:cNvCxnSpPr>
            <a:stCxn id="261" idx="3"/>
            <a:endCxn id="211" idx="7"/>
          </p:cNvCxnSpPr>
          <p:nvPr/>
        </p:nvCxnSpPr>
        <p:spPr>
          <a:xfrm flipH="1">
            <a:off x="7789142" y="3962762"/>
            <a:ext cx="528258" cy="314396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31"/>
          <p:cNvCxnSpPr>
            <a:stCxn id="260" idx="3"/>
            <a:endCxn id="212" idx="7"/>
          </p:cNvCxnSpPr>
          <p:nvPr/>
        </p:nvCxnSpPr>
        <p:spPr>
          <a:xfrm flipH="1">
            <a:off x="9634588" y="3468305"/>
            <a:ext cx="460724" cy="703576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47"/>
          <p:cNvCxnSpPr>
            <a:stCxn id="211" idx="0"/>
            <a:endCxn id="214" idx="4"/>
          </p:cNvCxnSpPr>
          <p:nvPr/>
        </p:nvCxnSpPr>
        <p:spPr>
          <a:xfrm flipV="1">
            <a:off x="7535878" y="3433213"/>
            <a:ext cx="204950" cy="7496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47"/>
          <p:cNvCxnSpPr>
            <a:stCxn id="212" idx="0"/>
            <a:endCxn id="215" idx="4"/>
          </p:cNvCxnSpPr>
          <p:nvPr/>
        </p:nvCxnSpPr>
        <p:spPr>
          <a:xfrm flipH="1" flipV="1">
            <a:off x="9350749" y="3377860"/>
            <a:ext cx="30575" cy="6996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Oval 32"/>
          <p:cNvSpPr/>
          <p:nvPr/>
        </p:nvSpPr>
        <p:spPr>
          <a:xfrm>
            <a:off x="6582591" y="3354231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REWGATE</a:t>
            </a:r>
            <a:endParaRPr lang="ru-RU" sz="600" dirty="0"/>
          </a:p>
        </p:txBody>
      </p:sp>
      <p:sp>
        <p:nvSpPr>
          <p:cNvPr id="260" name="Oval 32"/>
          <p:cNvSpPr/>
          <p:nvPr/>
        </p:nvSpPr>
        <p:spPr>
          <a:xfrm>
            <a:off x="9991542" y="2918496"/>
            <a:ext cx="708587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REWGATE</a:t>
            </a:r>
            <a:endParaRPr lang="ru-RU" sz="600" dirty="0"/>
          </a:p>
        </p:txBody>
      </p:sp>
      <p:sp>
        <p:nvSpPr>
          <p:cNvPr id="261" name="Oval 32"/>
          <p:cNvSpPr/>
          <p:nvPr/>
        </p:nvSpPr>
        <p:spPr>
          <a:xfrm>
            <a:off x="8212495" y="3412953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REWGATE</a:t>
            </a:r>
            <a:endParaRPr lang="ru-RU" sz="600" dirty="0"/>
          </a:p>
        </p:txBody>
      </p:sp>
      <p:cxnSp>
        <p:nvCxnSpPr>
          <p:cNvPr id="262" name="Прямая со стрелкой 261"/>
          <p:cNvCxnSpPr>
            <a:stCxn id="213" idx="5"/>
            <a:endCxn id="259" idx="1"/>
          </p:cNvCxnSpPr>
          <p:nvPr/>
        </p:nvCxnSpPr>
        <p:spPr>
          <a:xfrm>
            <a:off x="6323391" y="3326324"/>
            <a:ext cx="364105" cy="12223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Прямая со стрелкой 262"/>
          <p:cNvCxnSpPr>
            <a:stCxn id="215" idx="6"/>
            <a:endCxn id="260" idx="2"/>
          </p:cNvCxnSpPr>
          <p:nvPr/>
        </p:nvCxnSpPr>
        <p:spPr>
          <a:xfrm>
            <a:off x="9708918" y="3055790"/>
            <a:ext cx="282624" cy="18477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Прямая со стрелкой 263"/>
          <p:cNvCxnSpPr>
            <a:stCxn id="214" idx="5"/>
            <a:endCxn id="261" idx="1"/>
          </p:cNvCxnSpPr>
          <p:nvPr/>
        </p:nvCxnSpPr>
        <p:spPr>
          <a:xfrm>
            <a:off x="7994092" y="3338881"/>
            <a:ext cx="323308" cy="16840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TextBox 264"/>
          <p:cNvSpPr txBox="1"/>
          <p:nvPr/>
        </p:nvSpPr>
        <p:spPr>
          <a:xfrm>
            <a:off x="9708918" y="3129860"/>
            <a:ext cx="2724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L</a:t>
            </a:r>
            <a:endParaRPr lang="en-US" sz="1050" dirty="0"/>
          </a:p>
        </p:txBody>
      </p:sp>
      <p:sp>
        <p:nvSpPr>
          <p:cNvPr id="266" name="TextBox 265"/>
          <p:cNvSpPr txBox="1"/>
          <p:nvPr/>
        </p:nvSpPr>
        <p:spPr>
          <a:xfrm>
            <a:off x="8570665" y="2857226"/>
            <a:ext cx="2724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L</a:t>
            </a:r>
            <a:endParaRPr lang="en-US" sz="1050" dirty="0"/>
          </a:p>
        </p:txBody>
      </p:sp>
      <p:sp>
        <p:nvSpPr>
          <p:cNvPr id="270" name="Oval 32"/>
          <p:cNvSpPr/>
          <p:nvPr/>
        </p:nvSpPr>
        <p:spPr>
          <a:xfrm>
            <a:off x="6672439" y="255282"/>
            <a:ext cx="716339" cy="644141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REWBIAS</a:t>
            </a:r>
            <a:endParaRPr lang="ru-RU" sz="1100" dirty="0"/>
          </a:p>
        </p:txBody>
      </p:sp>
      <p:cxnSp>
        <p:nvCxnSpPr>
          <p:cNvPr id="271" name="Straight Arrow Connector 47"/>
          <p:cNvCxnSpPr>
            <a:stCxn id="112" idx="6"/>
            <a:endCxn id="270" idx="2"/>
          </p:cNvCxnSpPr>
          <p:nvPr/>
        </p:nvCxnSpPr>
        <p:spPr>
          <a:xfrm>
            <a:off x="6193869" y="551947"/>
            <a:ext cx="478570" cy="254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Прямая со стрелкой 273"/>
          <p:cNvCxnSpPr>
            <a:stCxn id="270" idx="6"/>
            <a:endCxn id="177" idx="2"/>
          </p:cNvCxnSpPr>
          <p:nvPr/>
        </p:nvCxnSpPr>
        <p:spPr>
          <a:xfrm flipV="1">
            <a:off x="7388778" y="478123"/>
            <a:ext cx="3488785" cy="9923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47"/>
          <p:cNvCxnSpPr>
            <a:stCxn id="112" idx="5"/>
            <a:endCxn id="261" idx="0"/>
          </p:cNvCxnSpPr>
          <p:nvPr/>
        </p:nvCxnSpPr>
        <p:spPr>
          <a:xfrm>
            <a:off x="6088964" y="779685"/>
            <a:ext cx="2481701" cy="26332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47"/>
          <p:cNvCxnSpPr>
            <a:stCxn id="112" idx="5"/>
            <a:endCxn id="259" idx="0"/>
          </p:cNvCxnSpPr>
          <p:nvPr/>
        </p:nvCxnSpPr>
        <p:spPr>
          <a:xfrm>
            <a:off x="6088964" y="779685"/>
            <a:ext cx="851797" cy="25745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47"/>
          <p:cNvCxnSpPr>
            <a:stCxn id="112" idx="5"/>
            <a:endCxn id="260" idx="0"/>
          </p:cNvCxnSpPr>
          <p:nvPr/>
        </p:nvCxnSpPr>
        <p:spPr>
          <a:xfrm>
            <a:off x="6088964" y="779685"/>
            <a:ext cx="4256872" cy="21388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47"/>
          <p:cNvCxnSpPr>
            <a:stCxn id="270" idx="4"/>
            <a:endCxn id="261" idx="0"/>
          </p:cNvCxnSpPr>
          <p:nvPr/>
        </p:nvCxnSpPr>
        <p:spPr>
          <a:xfrm>
            <a:off x="7030609" y="899423"/>
            <a:ext cx="1540056" cy="25135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47"/>
          <p:cNvCxnSpPr>
            <a:stCxn id="270" idx="4"/>
          </p:cNvCxnSpPr>
          <p:nvPr/>
        </p:nvCxnSpPr>
        <p:spPr>
          <a:xfrm flipH="1">
            <a:off x="6940760" y="899423"/>
            <a:ext cx="89849" cy="25688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47"/>
          <p:cNvCxnSpPr>
            <a:stCxn id="270" idx="4"/>
            <a:endCxn id="260" idx="0"/>
          </p:cNvCxnSpPr>
          <p:nvPr/>
        </p:nvCxnSpPr>
        <p:spPr>
          <a:xfrm>
            <a:off x="7030609" y="899423"/>
            <a:ext cx="3315227" cy="20190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Прямая со стрелкой 294"/>
          <p:cNvCxnSpPr>
            <a:stCxn id="270" idx="3"/>
            <a:endCxn id="210" idx="7"/>
          </p:cNvCxnSpPr>
          <p:nvPr/>
        </p:nvCxnSpPr>
        <p:spPr>
          <a:xfrm flipH="1">
            <a:off x="6389870" y="805091"/>
            <a:ext cx="387474" cy="340168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Прямая со стрелкой 295"/>
          <p:cNvCxnSpPr>
            <a:stCxn id="270" idx="5"/>
            <a:endCxn id="211" idx="0"/>
          </p:cNvCxnSpPr>
          <p:nvPr/>
        </p:nvCxnSpPr>
        <p:spPr>
          <a:xfrm>
            <a:off x="7283873" y="805091"/>
            <a:ext cx="252005" cy="337773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Прямая со стрелкой 296"/>
          <p:cNvCxnSpPr>
            <a:stCxn id="270" idx="5"/>
            <a:endCxn id="212" idx="0"/>
          </p:cNvCxnSpPr>
          <p:nvPr/>
        </p:nvCxnSpPr>
        <p:spPr>
          <a:xfrm>
            <a:off x="7283873" y="805091"/>
            <a:ext cx="2097451" cy="327245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47"/>
          <p:cNvCxnSpPr>
            <a:stCxn id="213" idx="7"/>
            <a:endCxn id="172" idx="2"/>
          </p:cNvCxnSpPr>
          <p:nvPr/>
        </p:nvCxnSpPr>
        <p:spPr>
          <a:xfrm flipV="1">
            <a:off x="6323391" y="1849090"/>
            <a:ext cx="4359168" cy="10217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47"/>
          <p:cNvCxnSpPr>
            <a:stCxn id="214" idx="7"/>
            <a:endCxn id="172" idx="2"/>
          </p:cNvCxnSpPr>
          <p:nvPr/>
        </p:nvCxnSpPr>
        <p:spPr>
          <a:xfrm flipV="1">
            <a:off x="7994092" y="1849090"/>
            <a:ext cx="2688467" cy="10343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47"/>
          <p:cNvCxnSpPr>
            <a:stCxn id="215" idx="7"/>
            <a:endCxn id="172" idx="2"/>
          </p:cNvCxnSpPr>
          <p:nvPr/>
        </p:nvCxnSpPr>
        <p:spPr>
          <a:xfrm flipV="1">
            <a:off x="9604013" y="1849090"/>
            <a:ext cx="1078546" cy="9789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Прямая со стрелкой 321"/>
          <p:cNvCxnSpPr>
            <a:stCxn id="215" idx="0"/>
          </p:cNvCxnSpPr>
          <p:nvPr/>
        </p:nvCxnSpPr>
        <p:spPr>
          <a:xfrm flipH="1" flipV="1">
            <a:off x="7409875" y="670878"/>
            <a:ext cx="1940874" cy="206284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Прямая со стрелкой 322"/>
          <p:cNvCxnSpPr>
            <a:stCxn id="213" idx="0"/>
            <a:endCxn id="270" idx="2"/>
          </p:cNvCxnSpPr>
          <p:nvPr/>
        </p:nvCxnSpPr>
        <p:spPr>
          <a:xfrm flipV="1">
            <a:off x="6070127" y="577353"/>
            <a:ext cx="602312" cy="219916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Прямая со стрелкой 323"/>
          <p:cNvCxnSpPr>
            <a:stCxn id="214" idx="0"/>
          </p:cNvCxnSpPr>
          <p:nvPr/>
        </p:nvCxnSpPr>
        <p:spPr>
          <a:xfrm flipH="1" flipV="1">
            <a:off x="7409875" y="705861"/>
            <a:ext cx="330953" cy="208321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0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2"/>
          <p:cNvSpPr/>
          <p:nvPr/>
        </p:nvSpPr>
        <p:spPr>
          <a:xfrm>
            <a:off x="1478492" y="5317612"/>
            <a:ext cx="716339" cy="6441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 dirty="0"/>
          </a:p>
        </p:txBody>
      </p:sp>
      <p:sp>
        <p:nvSpPr>
          <p:cNvPr id="3" name="Oval 32"/>
          <p:cNvSpPr/>
          <p:nvPr/>
        </p:nvSpPr>
        <p:spPr>
          <a:xfrm>
            <a:off x="5335315" y="5545351"/>
            <a:ext cx="716339" cy="6441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 dirty="0"/>
          </a:p>
        </p:txBody>
      </p:sp>
      <p:sp>
        <p:nvSpPr>
          <p:cNvPr id="5" name="Oval 32"/>
          <p:cNvSpPr/>
          <p:nvPr/>
        </p:nvSpPr>
        <p:spPr>
          <a:xfrm>
            <a:off x="5366908" y="3956697"/>
            <a:ext cx="716339" cy="644141"/>
          </a:xfrm>
          <a:prstGeom prst="ellipse">
            <a:avLst/>
          </a:prstGeom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 dirty="0"/>
          </a:p>
        </p:txBody>
      </p:sp>
      <p:sp>
        <p:nvSpPr>
          <p:cNvPr id="6" name="Oval 32"/>
          <p:cNvSpPr/>
          <p:nvPr/>
        </p:nvSpPr>
        <p:spPr>
          <a:xfrm>
            <a:off x="4044752" y="3956696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 dirty="0"/>
          </a:p>
        </p:txBody>
      </p:sp>
      <p:cxnSp>
        <p:nvCxnSpPr>
          <p:cNvPr id="8" name="Прямая со стрелкой 7"/>
          <p:cNvCxnSpPr>
            <a:stCxn id="3" idx="0"/>
            <a:endCxn id="5" idx="4"/>
          </p:cNvCxnSpPr>
          <p:nvPr/>
        </p:nvCxnSpPr>
        <p:spPr>
          <a:xfrm flipV="1">
            <a:off x="5693485" y="4600838"/>
            <a:ext cx="31593" cy="9445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3" idx="1"/>
            <a:endCxn id="6" idx="5"/>
          </p:cNvCxnSpPr>
          <p:nvPr/>
        </p:nvCxnSpPr>
        <p:spPr>
          <a:xfrm flipH="1" flipV="1">
            <a:off x="4656186" y="4506505"/>
            <a:ext cx="784034" cy="11331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5" idx="2"/>
            <a:endCxn id="6" idx="6"/>
          </p:cNvCxnSpPr>
          <p:nvPr/>
        </p:nvCxnSpPr>
        <p:spPr>
          <a:xfrm flipH="1" flipV="1">
            <a:off x="4761091" y="4278767"/>
            <a:ext cx="60581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6" idx="1"/>
          </p:cNvCxnSpPr>
          <p:nvPr/>
        </p:nvCxnSpPr>
        <p:spPr>
          <a:xfrm flipH="1" flipV="1">
            <a:off x="2973077" y="1126919"/>
            <a:ext cx="1176580" cy="29241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2"/>
          <p:cNvSpPr/>
          <p:nvPr/>
        </p:nvSpPr>
        <p:spPr>
          <a:xfrm>
            <a:off x="6785896" y="3956696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 dirty="0"/>
          </a:p>
        </p:txBody>
      </p:sp>
      <p:cxnSp>
        <p:nvCxnSpPr>
          <p:cNvPr id="23" name="Прямая со стрелкой 22"/>
          <p:cNvCxnSpPr>
            <a:stCxn id="3" idx="7"/>
            <a:endCxn id="22" idx="3"/>
          </p:cNvCxnSpPr>
          <p:nvPr/>
        </p:nvCxnSpPr>
        <p:spPr>
          <a:xfrm flipV="1">
            <a:off x="5946749" y="4506505"/>
            <a:ext cx="944052" cy="1133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5" idx="6"/>
            <a:endCxn id="22" idx="2"/>
          </p:cNvCxnSpPr>
          <p:nvPr/>
        </p:nvCxnSpPr>
        <p:spPr>
          <a:xfrm flipV="1">
            <a:off x="6083247" y="4278767"/>
            <a:ext cx="70264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2" idx="7"/>
          </p:cNvCxnSpPr>
          <p:nvPr/>
        </p:nvCxnSpPr>
        <p:spPr>
          <a:xfrm flipV="1">
            <a:off x="7397330" y="1032587"/>
            <a:ext cx="2036304" cy="30184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22" idx="1"/>
            <a:endCxn id="5" idx="7"/>
          </p:cNvCxnSpPr>
          <p:nvPr/>
        </p:nvCxnSpPr>
        <p:spPr>
          <a:xfrm flipH="1">
            <a:off x="5978342" y="4051028"/>
            <a:ext cx="912459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32"/>
          <p:cNvSpPr/>
          <p:nvPr/>
        </p:nvSpPr>
        <p:spPr>
          <a:xfrm>
            <a:off x="1478493" y="3939326"/>
            <a:ext cx="716339" cy="644141"/>
          </a:xfrm>
          <a:prstGeom prst="ellipse">
            <a:avLst/>
          </a:prstGeom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MEM</a:t>
            </a:r>
            <a:endParaRPr lang="ru-RU" sz="1100" dirty="0"/>
          </a:p>
        </p:txBody>
      </p:sp>
      <p:sp>
        <p:nvSpPr>
          <p:cNvPr id="50" name="Oval 32"/>
          <p:cNvSpPr/>
          <p:nvPr/>
        </p:nvSpPr>
        <p:spPr>
          <a:xfrm>
            <a:off x="157353" y="3939325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RIND</a:t>
            </a:r>
            <a:endParaRPr lang="ru-RU" sz="1200" dirty="0"/>
          </a:p>
        </p:txBody>
      </p:sp>
      <p:cxnSp>
        <p:nvCxnSpPr>
          <p:cNvPr id="51" name="Прямая со стрелкой 50"/>
          <p:cNvCxnSpPr>
            <a:stCxn id="49" idx="2"/>
            <a:endCxn id="50" idx="6"/>
          </p:cNvCxnSpPr>
          <p:nvPr/>
        </p:nvCxnSpPr>
        <p:spPr>
          <a:xfrm flipH="1" flipV="1">
            <a:off x="873692" y="4261396"/>
            <a:ext cx="60480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32"/>
          <p:cNvSpPr/>
          <p:nvPr/>
        </p:nvSpPr>
        <p:spPr>
          <a:xfrm>
            <a:off x="2897834" y="3939325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PIND</a:t>
            </a:r>
            <a:endParaRPr lang="ru-RU" sz="1200" dirty="0"/>
          </a:p>
        </p:txBody>
      </p:sp>
      <p:cxnSp>
        <p:nvCxnSpPr>
          <p:cNvPr id="53" name="Прямая со стрелкой 52"/>
          <p:cNvCxnSpPr>
            <a:stCxn id="49" idx="6"/>
            <a:endCxn id="52" idx="2"/>
          </p:cNvCxnSpPr>
          <p:nvPr/>
        </p:nvCxnSpPr>
        <p:spPr>
          <a:xfrm flipV="1">
            <a:off x="2194832" y="4261396"/>
            <a:ext cx="70300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52" idx="1"/>
            <a:endCxn id="49" idx="7"/>
          </p:cNvCxnSpPr>
          <p:nvPr/>
        </p:nvCxnSpPr>
        <p:spPr>
          <a:xfrm flipH="1">
            <a:off x="2089927" y="4033657"/>
            <a:ext cx="91281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2" idx="0"/>
            <a:endCxn id="49" idx="4"/>
          </p:cNvCxnSpPr>
          <p:nvPr/>
        </p:nvCxnSpPr>
        <p:spPr>
          <a:xfrm flipV="1">
            <a:off x="1836662" y="4583467"/>
            <a:ext cx="1" cy="7341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2" idx="1"/>
            <a:endCxn id="50" idx="5"/>
          </p:cNvCxnSpPr>
          <p:nvPr/>
        </p:nvCxnSpPr>
        <p:spPr>
          <a:xfrm flipH="1" flipV="1">
            <a:off x="768787" y="4489134"/>
            <a:ext cx="814610" cy="9228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2" idx="7"/>
            <a:endCxn id="52" idx="3"/>
          </p:cNvCxnSpPr>
          <p:nvPr/>
        </p:nvCxnSpPr>
        <p:spPr>
          <a:xfrm flipV="1">
            <a:off x="2089926" y="4489134"/>
            <a:ext cx="912813" cy="9228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>
            <a:stCxn id="50" idx="0"/>
          </p:cNvCxnSpPr>
          <p:nvPr/>
        </p:nvCxnSpPr>
        <p:spPr>
          <a:xfrm flipV="1">
            <a:off x="515523" y="1126919"/>
            <a:ext cx="1951025" cy="28124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>
            <a:stCxn id="52" idx="7"/>
          </p:cNvCxnSpPr>
          <p:nvPr/>
        </p:nvCxnSpPr>
        <p:spPr>
          <a:xfrm flipV="1">
            <a:off x="3509268" y="804849"/>
            <a:ext cx="5819461" cy="3228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" idx="6"/>
            <a:endCxn id="5" idx="3"/>
          </p:cNvCxnSpPr>
          <p:nvPr/>
        </p:nvCxnSpPr>
        <p:spPr>
          <a:xfrm flipV="1">
            <a:off x="2194831" y="4506506"/>
            <a:ext cx="3276982" cy="11331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" idx="6"/>
            <a:endCxn id="22" idx="3"/>
          </p:cNvCxnSpPr>
          <p:nvPr/>
        </p:nvCxnSpPr>
        <p:spPr>
          <a:xfrm flipV="1">
            <a:off x="2194831" y="4506505"/>
            <a:ext cx="4695970" cy="1133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32"/>
          <p:cNvSpPr/>
          <p:nvPr/>
        </p:nvSpPr>
        <p:spPr>
          <a:xfrm>
            <a:off x="9544783" y="5558738"/>
            <a:ext cx="716339" cy="6441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 dirty="0"/>
          </a:p>
        </p:txBody>
      </p:sp>
      <p:sp>
        <p:nvSpPr>
          <p:cNvPr id="79" name="Oval 32"/>
          <p:cNvSpPr/>
          <p:nvPr/>
        </p:nvSpPr>
        <p:spPr>
          <a:xfrm>
            <a:off x="9576376" y="3970084"/>
            <a:ext cx="716339" cy="644141"/>
          </a:xfrm>
          <a:prstGeom prst="ellipse">
            <a:avLst/>
          </a:prstGeom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 dirty="0"/>
          </a:p>
        </p:txBody>
      </p:sp>
      <p:sp>
        <p:nvSpPr>
          <p:cNvPr id="80" name="Oval 32"/>
          <p:cNvSpPr/>
          <p:nvPr/>
        </p:nvSpPr>
        <p:spPr>
          <a:xfrm>
            <a:off x="8254220" y="3970083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 dirty="0"/>
          </a:p>
        </p:txBody>
      </p:sp>
      <p:cxnSp>
        <p:nvCxnSpPr>
          <p:cNvPr id="81" name="Прямая со стрелкой 80"/>
          <p:cNvCxnSpPr>
            <a:stCxn id="78" idx="0"/>
            <a:endCxn id="79" idx="4"/>
          </p:cNvCxnSpPr>
          <p:nvPr/>
        </p:nvCxnSpPr>
        <p:spPr>
          <a:xfrm flipV="1">
            <a:off x="9902953" y="4614225"/>
            <a:ext cx="31593" cy="9445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78" idx="1"/>
            <a:endCxn id="80" idx="5"/>
          </p:cNvCxnSpPr>
          <p:nvPr/>
        </p:nvCxnSpPr>
        <p:spPr>
          <a:xfrm flipH="1" flipV="1">
            <a:off x="8865654" y="4519892"/>
            <a:ext cx="784034" cy="11331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>
            <a:stCxn id="79" idx="2"/>
            <a:endCxn id="80" idx="6"/>
          </p:cNvCxnSpPr>
          <p:nvPr/>
        </p:nvCxnSpPr>
        <p:spPr>
          <a:xfrm flipH="1" flipV="1">
            <a:off x="8970559" y="4292154"/>
            <a:ext cx="60581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32"/>
          <p:cNvSpPr/>
          <p:nvPr/>
        </p:nvSpPr>
        <p:spPr>
          <a:xfrm>
            <a:off x="10995364" y="3970083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 dirty="0"/>
          </a:p>
        </p:txBody>
      </p:sp>
      <p:cxnSp>
        <p:nvCxnSpPr>
          <p:cNvPr id="85" name="Прямая со стрелкой 84"/>
          <p:cNvCxnSpPr>
            <a:stCxn id="78" idx="7"/>
            <a:endCxn id="84" idx="3"/>
          </p:cNvCxnSpPr>
          <p:nvPr/>
        </p:nvCxnSpPr>
        <p:spPr>
          <a:xfrm flipV="1">
            <a:off x="10156217" y="4519892"/>
            <a:ext cx="944052" cy="1133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>
            <a:stCxn id="79" idx="6"/>
            <a:endCxn id="84" idx="2"/>
          </p:cNvCxnSpPr>
          <p:nvPr/>
        </p:nvCxnSpPr>
        <p:spPr>
          <a:xfrm flipV="1">
            <a:off x="10292715" y="4292154"/>
            <a:ext cx="70264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84" idx="1"/>
            <a:endCxn id="79" idx="7"/>
          </p:cNvCxnSpPr>
          <p:nvPr/>
        </p:nvCxnSpPr>
        <p:spPr>
          <a:xfrm flipH="1">
            <a:off x="10187810" y="4064415"/>
            <a:ext cx="912459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>
            <a:stCxn id="80" idx="1"/>
          </p:cNvCxnSpPr>
          <p:nvPr/>
        </p:nvCxnSpPr>
        <p:spPr>
          <a:xfrm flipH="1" flipV="1">
            <a:off x="3077982" y="899181"/>
            <a:ext cx="5281143" cy="31652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>
            <a:stCxn id="84" idx="0"/>
          </p:cNvCxnSpPr>
          <p:nvPr/>
        </p:nvCxnSpPr>
        <p:spPr>
          <a:xfrm flipH="1" flipV="1">
            <a:off x="9940163" y="1032587"/>
            <a:ext cx="1413371" cy="2937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/>
          <p:cNvCxnSpPr>
            <a:stCxn id="2" idx="6"/>
            <a:endCxn id="79" idx="3"/>
          </p:cNvCxnSpPr>
          <p:nvPr/>
        </p:nvCxnSpPr>
        <p:spPr>
          <a:xfrm flipV="1">
            <a:off x="2194831" y="4519893"/>
            <a:ext cx="7486450" cy="11197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 стрелкой 98"/>
          <p:cNvCxnSpPr>
            <a:stCxn id="3" idx="6"/>
            <a:endCxn id="79" idx="3"/>
          </p:cNvCxnSpPr>
          <p:nvPr/>
        </p:nvCxnSpPr>
        <p:spPr>
          <a:xfrm flipV="1">
            <a:off x="6051654" y="4519893"/>
            <a:ext cx="3629627" cy="13475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 стрелкой 101"/>
          <p:cNvCxnSpPr>
            <a:endCxn id="84" idx="3"/>
          </p:cNvCxnSpPr>
          <p:nvPr/>
        </p:nvCxnSpPr>
        <p:spPr>
          <a:xfrm flipV="1">
            <a:off x="2012726" y="4519892"/>
            <a:ext cx="9087543" cy="1133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 стрелкой 104"/>
          <p:cNvCxnSpPr>
            <a:stCxn id="3" idx="6"/>
            <a:endCxn id="84" idx="3"/>
          </p:cNvCxnSpPr>
          <p:nvPr/>
        </p:nvCxnSpPr>
        <p:spPr>
          <a:xfrm flipV="1">
            <a:off x="6051654" y="4519892"/>
            <a:ext cx="5048615" cy="13475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583397" y="406400"/>
            <a:ext cx="131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REWARDS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9277326" y="345279"/>
            <a:ext cx="182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PUNISHMENTS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722805" y="6318585"/>
            <a:ext cx="890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Inputs indicating being in a state (only the highest level node activity is taken into account. 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063999" y="591066"/>
            <a:ext cx="2682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 also can serve as output as normalized indicator of current state.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69122" y="4717149"/>
            <a:ext cx="1018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SECREW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595434" y="3546258"/>
            <a:ext cx="1018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SECPUN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87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32505</TotalTime>
  <Words>315</Words>
  <Application>Microsoft Office PowerPoint</Application>
  <PresentationFormat>Произвольный</PresentationFormat>
  <Paragraphs>112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Mike</cp:lastModifiedBy>
  <cp:revision>39</cp:revision>
  <dcterms:created xsi:type="dcterms:W3CDTF">2023-09-05T17:58:43Z</dcterms:created>
  <dcterms:modified xsi:type="dcterms:W3CDTF">2024-02-27T07:40:16Z</dcterms:modified>
</cp:coreProperties>
</file>