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1.xml" ContentType="application/vnd.openxmlformats-officedocument.theme+xml"/>
  <Override PartName="/ppt/media/image26.png" ContentType="image/png"/>
  <Override PartName="/ppt/media/image29.png" ContentType="image/png"/>
  <Override PartName="/ppt/media/image30.png" ContentType="image/png"/>
  <Override PartName="/ppt/media/image33.png" ContentType="image/png"/>
  <Override PartName="/ppt/media/image36.png" ContentType="image/png"/>
  <Override PartName="/ppt/media/image5.png" ContentType="image/png"/>
  <Override PartName="/ppt/media/image39.png" ContentType="image/png"/>
  <Override PartName="/ppt/media/image12.png" ContentType="image/png"/>
  <Override PartName="/ppt/media/image8.png" ContentType="image/png"/>
  <Override PartName="/ppt/media/image15.png" ContentType="image/png"/>
  <Override PartName="/ppt/media/image18.png" ContentType="image/png"/>
  <Override PartName="/ppt/media/image22.png" ContentType="image/png"/>
  <Override PartName="/ppt/media/image25.png" ContentType="image/png"/>
  <Override PartName="/ppt/media/image28.png" ContentType="image/png"/>
  <Override PartName="/ppt/media/image32.png" ContentType="image/png"/>
  <Override PartName="/ppt/media/image1.png" ContentType="image/png"/>
  <Override PartName="/ppt/media/image35.png" ContentType="image/png"/>
  <Override PartName="/ppt/media/image4.png" ContentType="image/png"/>
  <Override PartName="/ppt/media/image38.png" ContentType="image/png"/>
  <Override PartName="/ppt/media/image11.png" ContentType="image/png"/>
  <Override PartName="/ppt/media/image7.png" ContentType="image/png"/>
  <Override PartName="/ppt/media/image14.png" ContentType="image/png"/>
  <Override PartName="/ppt/media/image17.png" ContentType="image/png"/>
  <Override PartName="/ppt/media/image21.png" ContentType="image/png"/>
  <Override PartName="/ppt/media/image24.png" ContentType="image/png"/>
  <Override PartName="/ppt/media/image27.png" ContentType="image/png"/>
  <Override PartName="/ppt/media/image31.png" ContentType="image/png"/>
  <Override PartName="/ppt/media/image34.png" ContentType="image/png"/>
  <Override PartName="/ppt/media/image3.png" ContentType="image/png"/>
  <Override PartName="/ppt/media/image37.png" ContentType="image/png"/>
  <Override PartName="/ppt/media/image10.png" ContentType="image/png"/>
  <Override PartName="/ppt/media/image6.png" ContentType="image/png"/>
  <Override PartName="/ppt/media/image13.png" ContentType="image/png"/>
  <Override PartName="/ppt/media/image9.png" ContentType="image/png"/>
  <Override PartName="/ppt/media/image16.png" ContentType="image/png"/>
  <Override PartName="/ppt/media/image2.jpeg" ContentType="image/jpeg"/>
  <Override PartName="/ppt/media/image19.png" ContentType="image/png"/>
  <Override PartName="/ppt/media/image20.png" ContentType="image/png"/>
  <Override PartName="/ppt/media/image23.png" ContentType="image/png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51C191C1-3141-41F1-B1C1-51A1D1D171D1}" type="slidenum">
              <a:rPr lang="en-US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504000" y="34632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FINAL PRESENTATION</a:t>
            </a:r>
            <a:endParaRPr/>
          </a:p>
        </p:txBody>
      </p:sp>
      <p:sp>
        <p:nvSpPr>
          <p:cNvPr id="6" name="TextShape 2"/>
          <p:cNvSpPr txBox="1"/>
          <p:nvPr/>
        </p:nvSpPr>
        <p:spPr>
          <a:xfrm>
            <a:off x="504000" y="1814040"/>
            <a:ext cx="9071640" cy="48996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Mike Ludwig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descr="" id="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86400" y="4114800"/>
            <a:ext cx="3657600" cy="2057400"/>
          </a:xfrm>
          <a:prstGeom prst="rect">
            <a:avLst/>
          </a:prstGeom>
        </p:spPr>
      </p:pic>
      <p:pic>
        <p:nvPicPr>
          <p:cNvPr descr="" id="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8960" y="3886200"/>
            <a:ext cx="5028840" cy="2514600"/>
          </a:xfrm>
          <a:prstGeom prst="rect">
            <a:avLst/>
          </a:prstGeom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504000" y="34632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CORRELATIONS</a:t>
            </a:r>
            <a:endParaRPr/>
          </a:p>
        </p:txBody>
      </p:sp>
      <p:sp>
        <p:nvSpPr>
          <p:cNvPr id="38" name="TextShape 2"/>
          <p:cNvSpPr txBox="1"/>
          <p:nvPr/>
        </p:nvSpPr>
        <p:spPr>
          <a:xfrm>
            <a:off x="504000" y="1814040"/>
            <a:ext cx="9071640" cy="4899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Using public transportation to go to work: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descr="" id="3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2743200"/>
            <a:ext cx="8610120" cy="3704760"/>
          </a:xfrm>
          <a:prstGeom prst="rect">
            <a:avLst/>
          </a:prstGeom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4632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VISUALIZATION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504000" y="1814040"/>
            <a:ext cx="9071640" cy="4899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Needed sense of data’s distribution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descr="" id="4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2514600"/>
            <a:ext cx="4343400" cy="2514600"/>
          </a:xfrm>
          <a:prstGeom prst="rect">
            <a:avLst/>
          </a:prstGeom>
        </p:spPr>
      </p:pic>
      <p:pic>
        <p:nvPicPr>
          <p:cNvPr descr="" id="4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800600" y="2514600"/>
            <a:ext cx="3721320" cy="2514600"/>
          </a:xfrm>
          <a:prstGeom prst="rect">
            <a:avLst/>
          </a:prstGeom>
        </p:spPr>
      </p:pic>
      <p:pic>
        <p:nvPicPr>
          <p:cNvPr descr="" id="44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3200400" y="5029200"/>
            <a:ext cx="3657600" cy="2057400"/>
          </a:xfrm>
          <a:prstGeom prst="rect">
            <a:avLst/>
          </a:prstGeom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4632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FEATURES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814040"/>
            <a:ext cx="9071640" cy="4899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Since data was so heavily correlated with itself (and large), needed to engineer columns to select a subset of relevant features 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descr="" id="4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57600" y="2514600"/>
            <a:ext cx="2999880" cy="685800"/>
          </a:xfrm>
          <a:prstGeom prst="rect">
            <a:avLst/>
          </a:prstGeom>
        </p:spPr>
      </p:pic>
      <p:pic>
        <p:nvPicPr>
          <p:cNvPr descr="" id="4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4600800"/>
            <a:ext cx="6400800" cy="2257200"/>
          </a:xfrm>
          <a:prstGeom prst="rect">
            <a:avLst/>
          </a:prstGeom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4632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FEATURE SELECTION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699560"/>
            <a:ext cx="9071640" cy="512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Focused on retaining information and avoiding abstractions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descr="" id="5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2743200"/>
            <a:ext cx="4803840" cy="2057400"/>
          </a:xfrm>
          <a:prstGeom prst="rect">
            <a:avLst/>
          </a:prstGeom>
        </p:spPr>
      </p:pic>
      <p:pic>
        <p:nvPicPr>
          <p:cNvPr descr="" id="5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4572000"/>
            <a:ext cx="5029200" cy="2514600"/>
          </a:xfrm>
          <a:prstGeom prst="rect">
            <a:avLst/>
          </a:prstGeom>
        </p:spPr>
      </p:pic>
      <p:pic>
        <p:nvPicPr>
          <p:cNvPr descr="" id="53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5715000" y="2743200"/>
            <a:ext cx="3524040" cy="3723840"/>
          </a:xfrm>
          <a:prstGeom prst="rect">
            <a:avLst/>
          </a:prstGeom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4632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MODELING/CLASSIFYING</a:t>
            </a:r>
            <a:endParaRPr/>
          </a:p>
        </p:txBody>
      </p:sp>
      <p:sp>
        <p:nvSpPr>
          <p:cNvPr id="55" name="TextShape 2"/>
          <p:cNvSpPr txBox="1"/>
          <p:nvPr/>
        </p:nvSpPr>
        <p:spPr>
          <a:xfrm>
            <a:off x="504000" y="1814040"/>
            <a:ext cx="9071640" cy="4899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Random Forests (to narrow down the number of features)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descr="" id="5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2514600"/>
            <a:ext cx="2971800" cy="914400"/>
          </a:xfrm>
          <a:prstGeom prst="rect">
            <a:avLst/>
          </a:prstGeom>
        </p:spPr>
      </p:pic>
      <p:pic>
        <p:nvPicPr>
          <p:cNvPr descr="" id="5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4343400" cy="3200400"/>
          </a:xfrm>
          <a:prstGeom prst="rect">
            <a:avLst/>
          </a:prstGeom>
        </p:spPr>
      </p:pic>
      <p:pic>
        <p:nvPicPr>
          <p:cNvPr descr="" id="5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5257800" y="3019680"/>
            <a:ext cx="4343400" cy="3609720"/>
          </a:xfrm>
          <a:prstGeom prst="rect">
            <a:avLst/>
          </a:prstGeom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4632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CLUSTERING</a:t>
            </a:r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504000" y="1814040"/>
            <a:ext cx="9071640" cy="4899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To find candidates for recycling awareness programs, group together places with similar characteristics related  to recycling </a:t>
            </a:r>
            <a:endParaRPr/>
          </a:p>
          <a:p>
            <a:endParaRPr/>
          </a:p>
          <a:p>
            <a:pPr algn="ctr"/>
            <a:r>
              <a:rPr lang="en-US"/>
              <a:t>But how many groups?</a:t>
            </a:r>
            <a:endParaRPr/>
          </a:p>
          <a:p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4632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ELBOWS AND SILHOUETTES</a:t>
            </a:r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504000" y="1814040"/>
            <a:ext cx="9071640" cy="4899240"/>
          </a:xfrm>
          <a:prstGeom prst="rect">
            <a:avLst/>
          </a:prstGeom>
        </p:spPr>
      </p:sp>
      <p:pic>
        <p:nvPicPr>
          <p:cNvPr descr="" id="6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1810080"/>
            <a:ext cx="4114800" cy="3219120"/>
          </a:xfrm>
          <a:prstGeom prst="rect">
            <a:avLst/>
          </a:prstGeom>
        </p:spPr>
      </p:pic>
      <p:pic>
        <p:nvPicPr>
          <p:cNvPr descr="" id="6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800600" y="1828800"/>
            <a:ext cx="3657600" cy="2514600"/>
          </a:xfrm>
          <a:prstGeom prst="rect">
            <a:avLst/>
          </a:prstGeom>
        </p:spPr>
      </p:pic>
      <p:pic>
        <p:nvPicPr>
          <p:cNvPr descr="" id="6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4800600" y="4343400"/>
            <a:ext cx="3886200" cy="2286000"/>
          </a:xfrm>
          <a:prstGeom prst="rect">
            <a:avLst/>
          </a:prstGeom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4632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BUT DO THEY SEPARATE?</a:t>
            </a:r>
            <a:endParaRPr/>
          </a:p>
        </p:txBody>
      </p:sp>
      <p:sp>
        <p:nvSpPr>
          <p:cNvPr id="67" name="TextShape 2"/>
          <p:cNvSpPr txBox="1"/>
          <p:nvPr/>
        </p:nvSpPr>
        <p:spPr>
          <a:xfrm>
            <a:off x="504000" y="1814040"/>
            <a:ext cx="9071640" cy="4899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 algn="ctr"/>
            <a:r>
              <a:rPr lang="en-US"/>
              <a:t>Chose 4 clusters, since the elbow plots/silhouette score didn’t have a clear inflection point</a:t>
            </a:r>
            <a:endParaRPr/>
          </a:p>
        </p:txBody>
      </p:sp>
      <p:pic>
        <p:nvPicPr>
          <p:cNvPr descr="" id="68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71600" y="1828800"/>
            <a:ext cx="7515000" cy="3200400"/>
          </a:xfrm>
          <a:prstGeom prst="rect">
            <a:avLst/>
          </a:prstGeom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4632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THE 4 CLUSTERS</a:t>
            </a:r>
            <a:endParaRPr/>
          </a:p>
        </p:txBody>
      </p:sp>
      <p:sp>
        <p:nvSpPr>
          <p:cNvPr id="70" name="TextShape 2"/>
          <p:cNvSpPr txBox="1"/>
          <p:nvPr/>
        </p:nvSpPr>
        <p:spPr>
          <a:xfrm>
            <a:off x="504000" y="1814040"/>
            <a:ext cx="9071640" cy="4899240"/>
          </a:xfrm>
          <a:prstGeom prst="rect">
            <a:avLst/>
          </a:prstGeom>
        </p:spPr>
      </p:sp>
      <p:pic>
        <p:nvPicPr>
          <p:cNvPr descr="" id="7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1829160"/>
            <a:ext cx="6172200" cy="2514240"/>
          </a:xfrm>
          <a:prstGeom prst="rect">
            <a:avLst/>
          </a:prstGeom>
        </p:spPr>
      </p:pic>
      <p:pic>
        <p:nvPicPr>
          <p:cNvPr descr="" id="7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4343400"/>
            <a:ext cx="6400800" cy="2971800"/>
          </a:xfrm>
          <a:prstGeom prst="rect">
            <a:avLst/>
          </a:prstGeom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4632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THE 4 CLUSTERS</a:t>
            </a:r>
            <a:endParaRPr/>
          </a:p>
        </p:txBody>
      </p:sp>
      <p:sp>
        <p:nvSpPr>
          <p:cNvPr id="74" name="TextShape 2"/>
          <p:cNvSpPr txBox="1"/>
          <p:nvPr/>
        </p:nvSpPr>
        <p:spPr>
          <a:xfrm>
            <a:off x="504000" y="1814040"/>
            <a:ext cx="9071640" cy="4899240"/>
          </a:xfrm>
          <a:prstGeom prst="rect">
            <a:avLst/>
          </a:prstGeom>
        </p:spPr>
      </p:sp>
      <p:pic>
        <p:nvPicPr>
          <p:cNvPr descr="" id="7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96960" y="1828800"/>
            <a:ext cx="7089840" cy="2743200"/>
          </a:xfrm>
          <a:prstGeom prst="rect">
            <a:avLst/>
          </a:prstGeom>
        </p:spPr>
      </p:pic>
      <p:pic>
        <p:nvPicPr>
          <p:cNvPr descr="" id="7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4572000"/>
            <a:ext cx="7086600" cy="2286000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Shape 1"/>
          <p:cNvSpPr txBox="1"/>
          <p:nvPr/>
        </p:nvSpPr>
        <p:spPr>
          <a:xfrm>
            <a:off x="504000" y="34632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THE PROBLEM</a:t>
            </a:r>
            <a:endParaRPr/>
          </a:p>
        </p:txBody>
      </p:sp>
      <p:sp>
        <p:nvSpPr>
          <p:cNvPr id="10" name="TextShape 2"/>
          <p:cNvSpPr txBox="1"/>
          <p:nvPr/>
        </p:nvSpPr>
        <p:spPr>
          <a:xfrm>
            <a:off x="504000" y="1814040"/>
            <a:ext cx="9071640" cy="4899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how to predict recycling-- or how to predict the ability to improve?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descr="" id="11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749880" y="4183920"/>
            <a:ext cx="8372160" cy="2590560"/>
          </a:xfrm>
          <a:prstGeom prst="rect">
            <a:avLst/>
          </a:prstGeom>
        </p:spPr>
      </p:pic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4632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NARROWING DOWN</a:t>
            </a:r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504000" y="1699560"/>
            <a:ext cx="9071640" cy="51285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Plotted recycling behavior, looked at 50-75 percentile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descr="" id="7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2971800"/>
            <a:ext cx="4343400" cy="3200400"/>
          </a:xfrm>
          <a:prstGeom prst="rect">
            <a:avLst/>
          </a:prstGeom>
        </p:spPr>
      </p:pic>
      <p:pic>
        <p:nvPicPr>
          <p:cNvPr descr="" id="8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029200" y="3200400"/>
            <a:ext cx="4572000" cy="2286000"/>
          </a:xfrm>
          <a:prstGeom prst="rect">
            <a:avLst/>
          </a:prstGeom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4632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BEHAVIOR OVER TIME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504000" y="1814040"/>
            <a:ext cx="9071640" cy="4899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To better account for behavior over time, checked if target rate was higher than annual rate, or if rate went up over 2 and 3 year interval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descr="" id="8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71800" y="3277080"/>
            <a:ext cx="6648120" cy="1752120"/>
          </a:xfrm>
          <a:prstGeom prst="rect">
            <a:avLst/>
          </a:prstGeom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4632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RECOMMENDATIONS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504000" y="1814040"/>
            <a:ext cx="9071640" cy="4899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Places which had increases in Employee or Residential PPD rates over the last 3 years, and were above the 65% percentile in PPD rates of others in their cluster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descr="" id="8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29040" y="3886200"/>
            <a:ext cx="3571560" cy="2857320"/>
          </a:xfrm>
          <a:prstGeom prst="rect">
            <a:avLst/>
          </a:prstGeom>
        </p:spPr>
      </p:pic>
      <p:pic>
        <p:nvPicPr>
          <p:cNvPr descr="" id="8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15000" y="3886200"/>
            <a:ext cx="3200400" cy="2971800"/>
          </a:xfrm>
          <a:prstGeom prst="rect">
            <a:avLst/>
          </a:prstGeom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4632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SUMMARY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504000" y="1814040"/>
            <a:ext cx="9071640" cy="4899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Arrived at recommendations by looking at behavior compared to others in cluster</a:t>
            </a:r>
            <a:endParaRPr/>
          </a:p>
          <a:p>
            <a:endParaRPr/>
          </a:p>
          <a:p>
            <a:pPr algn="ctr"/>
            <a:r>
              <a:rPr lang="en-US"/>
              <a:t>Created dashboard for each cluster-- along with  exploration of correlations, which may be useful in examining what correlates with recycling and grouping recycling behaviors</a:t>
            </a:r>
            <a:endParaRPr/>
          </a:p>
          <a:p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Shape 1"/>
          <p:cNvSpPr txBox="1"/>
          <p:nvPr/>
        </p:nvSpPr>
        <p:spPr>
          <a:xfrm>
            <a:off x="504000" y="34632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THE DATA</a:t>
            </a:r>
            <a:endParaRPr/>
          </a:p>
        </p:txBody>
      </p:sp>
      <p:sp>
        <p:nvSpPr>
          <p:cNvPr id="13" name="TextShape 2"/>
          <p:cNvSpPr txBox="1"/>
          <p:nvPr/>
        </p:nvSpPr>
        <p:spPr>
          <a:xfrm>
            <a:off x="504000" y="1814040"/>
            <a:ext cx="9071640" cy="489924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descr="" id="1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5800" y="2743200"/>
            <a:ext cx="4572000" cy="3657600"/>
          </a:xfrm>
          <a:prstGeom prst="rect">
            <a:avLst/>
          </a:prstGeom>
        </p:spPr>
      </p:pic>
      <p:pic>
        <p:nvPicPr>
          <p:cNvPr descr="" id="1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715000" y="2743200"/>
            <a:ext cx="3429000" cy="3657600"/>
          </a:xfrm>
          <a:prstGeom prst="rect">
            <a:avLst/>
          </a:prstGeom>
        </p:spPr>
      </p:pic>
      <p:pic>
        <p:nvPicPr>
          <p:cNvPr descr="" id="16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3886200" y="1371600"/>
            <a:ext cx="5609880" cy="1266480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Shape 1"/>
          <p:cNvSpPr txBox="1"/>
          <p:nvPr/>
        </p:nvSpPr>
        <p:spPr>
          <a:xfrm>
            <a:off x="504000" y="34632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CENSUS DATA</a:t>
            </a:r>
            <a:endParaRPr/>
          </a:p>
        </p:txBody>
      </p:sp>
      <p:sp>
        <p:nvSpPr>
          <p:cNvPr id="18" name="TextShape 2"/>
          <p:cNvSpPr txBox="1"/>
          <p:nvPr/>
        </p:nvSpPr>
        <p:spPr>
          <a:xfrm>
            <a:off x="504000" y="1814040"/>
            <a:ext cx="9071640" cy="4899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Educational Attainment</a:t>
            </a:r>
            <a:endParaRPr/>
          </a:p>
          <a:p>
            <a:pPr algn="ctr"/>
            <a:r>
              <a:rPr lang="en-US"/>
              <a:t>Commuting Characteristics by Sex</a:t>
            </a:r>
            <a:endParaRPr/>
          </a:p>
          <a:p>
            <a:pPr algn="ctr"/>
            <a:r>
              <a:rPr lang="en-US"/>
              <a:t>Selected Economic Characteristics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descr="" id="1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14880" y="4114800"/>
            <a:ext cx="7171920" cy="704520"/>
          </a:xfrm>
          <a:prstGeom prst="rect">
            <a:avLst/>
          </a:prstGeom>
        </p:spPr>
      </p:pic>
      <p:pic>
        <p:nvPicPr>
          <p:cNvPr descr="" id="2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4915080"/>
            <a:ext cx="7315200" cy="571320"/>
          </a:xfrm>
          <a:prstGeom prst="rect">
            <a:avLst/>
          </a:prstGeom>
        </p:spPr>
      </p:pic>
      <p:pic>
        <p:nvPicPr>
          <p:cNvPr descr="" id="2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583280" y="5664960"/>
            <a:ext cx="7103520" cy="50724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/>
          <p:cNvSpPr txBox="1"/>
          <p:nvPr/>
        </p:nvSpPr>
        <p:spPr>
          <a:xfrm>
            <a:off x="504000" y="34632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DATAFRAME</a:t>
            </a:r>
            <a:endParaRPr/>
          </a:p>
        </p:txBody>
      </p:sp>
      <p:sp>
        <p:nvSpPr>
          <p:cNvPr id="23" name="TextShape 2"/>
          <p:cNvSpPr txBox="1"/>
          <p:nvPr/>
        </p:nvSpPr>
        <p:spPr>
          <a:xfrm>
            <a:off x="504000" y="1814040"/>
            <a:ext cx="9071640" cy="4899240"/>
          </a:xfrm>
          <a:prstGeom prst="rect">
            <a:avLst/>
          </a:prstGeom>
        </p:spPr>
      </p:sp>
      <p:pic>
        <p:nvPicPr>
          <p:cNvPr descr="" id="2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00920" y="2057400"/>
            <a:ext cx="2999880" cy="685800"/>
          </a:xfrm>
          <a:prstGeom prst="rect">
            <a:avLst/>
          </a:prstGeom>
        </p:spPr>
      </p:pic>
      <p:pic>
        <p:nvPicPr>
          <p:cNvPr descr="" id="2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14600" y="2971800"/>
            <a:ext cx="4800600" cy="3429000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Shape 1"/>
          <p:cNvSpPr txBox="1"/>
          <p:nvPr/>
        </p:nvSpPr>
        <p:spPr>
          <a:xfrm>
            <a:off x="504000" y="34632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EXPLORATION</a:t>
            </a:r>
            <a:endParaRPr/>
          </a:p>
        </p:txBody>
      </p:sp>
      <p:sp>
        <p:nvSpPr>
          <p:cNvPr id="27" name="TextShape 2"/>
          <p:cNvSpPr txBox="1"/>
          <p:nvPr/>
        </p:nvSpPr>
        <p:spPr>
          <a:xfrm>
            <a:off x="504000" y="1814040"/>
            <a:ext cx="9071640" cy="4899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What features correlate with recycling?</a:t>
            </a:r>
            <a:endParaRPr/>
          </a:p>
          <a:p>
            <a:pPr algn="ctr"/>
            <a:r>
              <a:rPr lang="en-US"/>
              <a:t>	</a:t>
            </a:r>
            <a:r>
              <a:rPr lang="en-US"/>
              <a:t>What correlates with those features?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Shape 1"/>
          <p:cNvSpPr txBox="1"/>
          <p:nvPr/>
        </p:nvSpPr>
        <p:spPr>
          <a:xfrm>
            <a:off x="504000" y="34632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CORRELATIONS</a:t>
            </a:r>
            <a:endParaRPr/>
          </a:p>
        </p:txBody>
      </p:sp>
      <p:sp>
        <p:nvSpPr>
          <p:cNvPr id="29" name="TextShape 2"/>
          <p:cNvSpPr txBox="1"/>
          <p:nvPr/>
        </p:nvSpPr>
        <p:spPr>
          <a:xfrm>
            <a:off x="504000" y="1814040"/>
            <a:ext cx="9071640" cy="4899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Some surprises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descr="" id="3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71600" y="2514600"/>
            <a:ext cx="8001000" cy="410508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Shape 1"/>
          <p:cNvSpPr txBox="1"/>
          <p:nvPr/>
        </p:nvSpPr>
        <p:spPr>
          <a:xfrm>
            <a:off x="504000" y="289440"/>
            <a:ext cx="9071640" cy="12862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CORRELATING THE CORRELATORS</a:t>
            </a:r>
            <a:endParaRPr/>
          </a:p>
        </p:txBody>
      </p:sp>
      <p:sp>
        <p:nvSpPr>
          <p:cNvPr id="32" name="TextShape 2"/>
          <p:cNvSpPr txBox="1"/>
          <p:nvPr/>
        </p:nvSpPr>
        <p:spPr>
          <a:xfrm>
            <a:off x="504000" y="1814040"/>
            <a:ext cx="9071640" cy="4899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Education with the rest of the dataset: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descr="" id="3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0" y="3429000"/>
            <a:ext cx="8505360" cy="2057400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Shape 1"/>
          <p:cNvSpPr txBox="1"/>
          <p:nvPr/>
        </p:nvSpPr>
        <p:spPr>
          <a:xfrm>
            <a:off x="504000" y="34632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CORRELATIONS</a:t>
            </a:r>
            <a:endParaRPr/>
          </a:p>
        </p:txBody>
      </p:sp>
      <p:sp>
        <p:nvSpPr>
          <p:cNvPr id="35" name="TextShape 2"/>
          <p:cNvSpPr txBox="1"/>
          <p:nvPr/>
        </p:nvSpPr>
        <p:spPr>
          <a:xfrm>
            <a:off x="504000" y="1814040"/>
            <a:ext cx="9071640" cy="4899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Walking to work: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descr="" id="3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53800" y="2669400"/>
            <a:ext cx="7304400" cy="350280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