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6.png" ContentType="image/png"/>
  <Override PartName="/ppt/media/image2.png" ContentType="image/png"/>
  <Override PartName="/ppt/media/image5.png" ContentType="image/png"/>
  <Override PartName="/ppt/media/image12.png" ContentType="image/png"/>
  <Override PartName="/ppt/media/image8.png" ContentType="image/png"/>
  <Override PartName="/ppt/media/image15.png" ContentType="image/png"/>
  <Override PartName="/ppt/media/image18.png" ContentType="image/png"/>
  <Override PartName="/ppt/media/image22.png" ContentType="image/png"/>
  <Override PartName="/ppt/media/image25.png" ContentType="image/png"/>
  <Override PartName="/ppt/media/image1.png" ContentType="image/png"/>
  <Override PartName="/ppt/media/image4.png" ContentType="image/png"/>
  <Override PartName="/ppt/media/image11.png" ContentType="image/png"/>
  <Override PartName="/ppt/media/image7.png" ContentType="image/png"/>
  <Override PartName="/ppt/media/image14.png" ContentType="image/png"/>
  <Override PartName="/ppt/media/image17.png" ContentType="image/png"/>
  <Override PartName="/ppt/media/image21.png" ContentType="image/png"/>
  <Override PartName="/ppt/media/image24.png" ContentType="image/png"/>
  <Override PartName="/ppt/media/image27.png" ContentType="image/png"/>
  <Override PartName="/ppt/media/image3.png" ContentType="image/png"/>
  <Override PartName="/ppt/media/image10.png" ContentType="image/png"/>
  <Override PartName="/ppt/media/image6.png" ContentType="image/png"/>
  <Override PartName="/ppt/media/image13.png" ContentType="image/png"/>
  <Override PartName="/ppt/media/image9.png" ContentType="image/png"/>
  <Override PartName="/ppt/media/image28.jpeg" ContentType="image/jpeg"/>
  <Override PartName="/ppt/media/image16.png" ContentType="image/png"/>
  <Override PartName="/ppt/media/image19.png" ContentType="image/png"/>
  <Override PartName="/ppt/media/image20.png" ContentType="image/png"/>
  <Override PartName="/ppt/media/image23.png" ContentType="image/png"/>
  <Override PartName="/ppt/media/image29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body"/>
          </p:nvPr>
        </p:nvSpPr>
        <p:spPr>
          <a:xfrm>
            <a:off x="776880" y="477720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hdr"/>
          </p:nvPr>
        </p:nvSpPr>
        <p:spPr>
          <a:xfrm>
            <a:off x="360" y="36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&lt;header&gt;</a:t>
            </a:r>
            <a:endParaRPr/>
          </a:p>
        </p:txBody>
      </p:sp>
      <p:sp>
        <p:nvSpPr>
          <p:cNvPr id="7" name="PlaceHolder 3"/>
          <p:cNvSpPr>
            <a:spLocks noGrp="1"/>
          </p:cNvSpPr>
          <p:nvPr>
            <p:ph type="dt"/>
          </p:nvPr>
        </p:nvSpPr>
        <p:spPr>
          <a:xfrm>
            <a:off x="4398480" y="36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 sz="1400"/>
              <a:t>&lt;date/time&gt;</a:t>
            </a:r>
            <a:endParaRPr/>
          </a:p>
        </p:txBody>
      </p:sp>
      <p:sp>
        <p:nvSpPr>
          <p:cNvPr id="8" name="PlaceHolder 4"/>
          <p:cNvSpPr>
            <a:spLocks noGrp="1"/>
          </p:cNvSpPr>
          <p:nvPr>
            <p:ph type="ftr"/>
          </p:nvPr>
        </p:nvSpPr>
        <p:spPr>
          <a:xfrm>
            <a:off x="360" y="955476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 sz="1400"/>
              <a:t>&lt;footer&gt;</a:t>
            </a:r>
            <a:endParaRPr/>
          </a:p>
        </p:txBody>
      </p:sp>
      <p:sp>
        <p:nvSpPr>
          <p:cNvPr id="9" name="PlaceHolder 5"/>
          <p:cNvSpPr>
            <a:spLocks noGrp="1"/>
          </p:cNvSpPr>
          <p:nvPr>
            <p:ph type="sldNum"/>
          </p:nvPr>
        </p:nvSpPr>
        <p:spPr>
          <a:xfrm>
            <a:off x="4398480" y="955476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A1719191-3181-41A1-B171-00E16161E141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body"/>
          </p:nvPr>
        </p:nvSpPr>
        <p:spPr>
          <a:xfrm>
            <a:off x="776880" y="4777200"/>
            <a:ext cx="6217560" cy="4526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2000"/>
              <a:t>FEATURE SELECTION</a:t>
            </a:r>
            <a:endParaRPr/>
          </a:p>
          <a:p>
            <a:r>
              <a:rPr lang="en-US" sz="2000"/>
              <a:t>	</a:t>
            </a:r>
            <a:r>
              <a:rPr lang="en-US" sz="2000"/>
              <a:t>first tried just using the start_point and end_point</a:t>
            </a:r>
            <a:endParaRPr/>
          </a:p>
          <a:p>
            <a:r>
              <a:rPr lang="en-US" sz="2000"/>
              <a:t>	</a:t>
            </a:r>
            <a:r>
              <a:rPr lang="en-US" sz="2000"/>
              <a:t>Sampling the data- 9000--- which was only .5% of the entire data, but still seemed big enough</a:t>
            </a:r>
            <a:endParaRPr/>
          </a:p>
          <a:p>
            <a:r>
              <a:rPr lang="en-US" sz="2000"/>
              <a:t>	</a:t>
            </a:r>
            <a:r>
              <a:rPr lang="en-US" sz="2000"/>
              <a:t>however, prediction turned out to be a problem-- almost every scikit learn package gives single variables, and GPS coordinates are tuples.  What to do? </a:t>
            </a:r>
            <a:endParaRPr/>
          </a:p>
          <a:p>
            <a:endParaRPr/>
          </a:p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76880" y="4777200"/>
            <a:ext cx="6217560" cy="4526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2000"/>
              <a:t>Clustering got around the GPS problem-- granted, it was fuzzier than I had wanted, and there was the risk of misclassification-- also, the classifier itself created a problem, of distancing from and abstracting the actual result</a:t>
            </a:r>
            <a:endParaRPr/>
          </a:p>
          <a:p>
            <a:endParaRPr/>
          </a:p>
          <a:p>
            <a:r>
              <a:rPr lang="en-US" sz="2000"/>
              <a:t>Still, it was helpful in getting to the modeling stage-- now I had something which would work with the modeling software I had</a:t>
            </a:r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body"/>
          </p:nvPr>
        </p:nvSpPr>
        <p:spPr>
          <a:xfrm>
            <a:off x="859680" y="4694400"/>
            <a:ext cx="6217560" cy="443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2000"/>
              <a:t>MODELING PROCESS</a:t>
            </a:r>
            <a:endParaRPr/>
          </a:p>
          <a:p>
            <a:r>
              <a:rPr lang="en-US" sz="2000"/>
              <a:t>On the intuition that riders leaving from the same place might also end up in the same place, I tried K-Nearest Neighbors </a:t>
            </a:r>
            <a:endParaRPr/>
          </a:p>
          <a:p>
            <a:r>
              <a:rPr lang="en-US" sz="2000"/>
              <a:t>The model only used the starting and ending GPS coordinates-- the starting GPS coordinates, along with the k means classifier label for the relevant endpoint were entered into the knn algorithm</a:t>
            </a:r>
            <a:endParaRPr/>
          </a:p>
          <a:p>
            <a:r>
              <a:rPr lang="en-US" sz="2000"/>
              <a:t>I tried a few different values for K, but it turned out to work pretty well-- 30% or so, without any other information (no actual trajectory path, no time, no day of the week, etc) actually predicted correctly about 1/3 of the time</a:t>
            </a:r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776880" y="4777200"/>
            <a:ext cx="6217560" cy="443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2000"/>
              <a:t>MODELING PROCESS</a:t>
            </a:r>
            <a:endParaRPr/>
          </a:p>
          <a:p>
            <a:endParaRPr/>
          </a:p>
          <a:p>
            <a:r>
              <a:rPr lang="en-US" sz="2000"/>
              <a:t>It was clustered, and it was 30%, so I tried to see if I could do better...</a:t>
            </a:r>
            <a:endParaRPr/>
          </a:p>
          <a:p>
            <a:endParaRPr/>
          </a:p>
          <a:p>
            <a:r>
              <a:rPr lang="en-US" sz="2000"/>
              <a:t>So I smartened the algorithm by using subsets of data, selecting it for various factors</a:t>
            </a:r>
            <a:endParaRPr/>
          </a:p>
          <a:p>
            <a:r>
              <a:rPr lang="en-US" sz="2000"/>
              <a:t>turns out day of the week, time of day, length of ride, taxi id, origin stand all made the algorithm much stronger-- sometimes by a lot</a:t>
            </a:r>
            <a:endParaRPr/>
          </a:p>
          <a:p>
            <a:endParaRPr/>
          </a:p>
          <a:p>
            <a:r>
              <a:rPr lang="en-US" sz="2000"/>
              <a:t>For example, length of ride less than 600 on weekdays brought the predictions up close to 50%</a:t>
            </a:r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76880" y="4777200"/>
            <a:ext cx="6217560" cy="443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2000"/>
              <a:t>Origin stand was even better, bringing the scores closer to 60%</a:t>
            </a:r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6880" y="4777200"/>
            <a:ext cx="6217560" cy="4526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Taxi ID, though, turned out to be very helpful, bringing the score around to 90%</a:t>
            </a:r>
            <a:endParaRPr/>
          </a:p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76880" y="4777200"/>
            <a:ext cx="6217560" cy="4526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2000"/>
              <a:t>CHALLENGES/SUCCESSES</a:t>
            </a:r>
            <a:endParaRPr/>
          </a:p>
          <a:p>
            <a:r>
              <a:rPr lang="en-US" sz="2000"/>
              <a:t>the biggest challenge by far was clustering and finding a way to represent or transform gps coordinates</a:t>
            </a:r>
            <a:endParaRPr/>
          </a:p>
          <a:p>
            <a:r>
              <a:rPr lang="en-US" sz="2000"/>
              <a:t>	</a:t>
            </a:r>
            <a:r>
              <a:rPr lang="en-US" sz="2000"/>
              <a:t>Other techniques were attempted (gridding, using shapely buffers), but inconclusively-- k means produced so far the best result</a:t>
            </a:r>
            <a:endParaRPr/>
          </a:p>
          <a:p>
            <a:r>
              <a:rPr lang="en-US" sz="2000"/>
              <a:t>The size of the dataset was also a problem-- 2 million rows can tie up the computer, so ended up sampling the data</a:t>
            </a:r>
            <a:endParaRPr/>
          </a:p>
          <a:p>
            <a:r>
              <a:rPr lang="en-US" sz="2000"/>
              <a:t>the biggest success was representing the gps and then seeing it work </a:t>
            </a:r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76880" y="4777200"/>
            <a:ext cx="6217560" cy="4526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2000"/>
              <a:t>NEXT STEPS?</a:t>
            </a:r>
            <a:endParaRPr/>
          </a:p>
          <a:p>
            <a:r>
              <a:rPr lang="en-US" sz="2000"/>
              <a:t>it’s clear the extra values in the other columns  influence the prediction, so another more sophisticated classifier might be able to combine them</a:t>
            </a:r>
            <a:endParaRPr/>
          </a:p>
          <a:p>
            <a:r>
              <a:rPr lang="en-US" sz="2000"/>
              <a:t>Started to look at/use neural nets-- somehow combine these columns to make a classifier/model</a:t>
            </a:r>
            <a:endParaRPr/>
          </a:p>
          <a:p>
            <a:r>
              <a:rPr lang="en-US" sz="2000"/>
              <a:t>make the predictions more precise-- perhaps even give an address-- overlay with GPS info for the city, somewhat based on uber’s method</a:t>
            </a: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body"/>
          </p:nvPr>
        </p:nvSpPr>
        <p:spPr>
          <a:xfrm>
            <a:off x="776880" y="4777200"/>
            <a:ext cx="6217560" cy="4998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r>
              <a:rPr lang="en-US"/>
              <a:t>TRAJECTORY PREDICTION</a:t>
            </a:r>
            <a:endParaRPr/>
          </a:p>
          <a:p>
            <a:r>
              <a:rPr lang="en-US"/>
              <a:t>KAGGLE:  data science competition website</a:t>
            </a:r>
            <a:endParaRPr/>
          </a:p>
          <a:p>
            <a:r>
              <a:rPr lang="en-US"/>
              <a:t>THE GOAL:   given the initial trajectory of a taxi, can you predict the final destination?</a:t>
            </a:r>
            <a:endParaRPr/>
          </a:p>
          <a:p>
            <a:r>
              <a:rPr lang="en-US"/>
              <a:t>One year of taxi data from Porto, Portugal – from 7/1/13 to 6/30/14 – of all the 442 taxis running in the city</a:t>
            </a:r>
            <a:endParaRPr/>
          </a:p>
          <a:p>
            <a:r>
              <a:rPr lang="en-US"/>
              <a:t>the data--  TRIP_ID, CALL_TYPE(dispatched, picked up on street/taxi stand), ORIGIN_CALL, ORIGIN_STAND, TAXI_ID, TIMESTAMP, DAYTYPE, MISSING_DATA, POLYLINE</a:t>
            </a:r>
            <a:endParaRPr/>
          </a:p>
          <a:p>
            <a:r>
              <a:rPr lang="en-US"/>
              <a:t>Size of the dataset:  1.7 million</a:t>
            </a:r>
            <a:endParaRPr/>
          </a:p>
          <a:p>
            <a:endParaRPr/>
          </a:p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body"/>
          </p:nvPr>
        </p:nvSpPr>
        <p:spPr>
          <a:xfrm>
            <a:off x="776880" y="4777200"/>
            <a:ext cx="6217560" cy="4526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 </a:t>
            </a:r>
            <a:r>
              <a:rPr lang="en-US"/>
              <a:t>PRE-PROCESSING STEPS</a:t>
            </a:r>
            <a:endParaRPr/>
          </a:p>
          <a:p>
            <a:r>
              <a:rPr lang="en-US"/>
              <a:t>	</a:t>
            </a:r>
            <a:r>
              <a:rPr lang="en-US"/>
              <a:t>had to convert the timestamps-- from Unix timecodes to date, hour, day of the week, day and time-- created about 4 extra columns for this </a:t>
            </a:r>
            <a:endParaRPr/>
          </a:p>
          <a:p>
            <a:r>
              <a:rPr lang="en-US"/>
              <a:t>	</a:t>
            </a:r>
            <a:r>
              <a:rPr lang="en-US"/>
              <a:t>had to pluck start and endpoints from polyline field</a:t>
            </a:r>
            <a:endParaRPr/>
          </a:p>
          <a:p>
            <a:r>
              <a:rPr lang="en-US"/>
              <a:t>	</a:t>
            </a:r>
            <a:r>
              <a:rPr lang="en-US"/>
              <a:t>also created a length field-- polyline field had new gps coordinates every 15 seconds</a:t>
            </a:r>
            <a:endParaRPr/>
          </a:p>
          <a:p>
            <a:r>
              <a:rPr lang="en-US"/>
              <a:t>	</a:t>
            </a:r>
            <a:r>
              <a:rPr lang="en-US"/>
              <a:t>didn’t remove the NAN values—categorized as a result of  the type of pickup</a:t>
            </a:r>
            <a:endParaRPr/>
          </a:p>
          <a:p>
            <a:endParaRPr/>
          </a:p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body"/>
          </p:nvPr>
        </p:nvSpPr>
        <p:spPr>
          <a:xfrm>
            <a:off x="776880" y="4777200"/>
            <a:ext cx="6217560" cy="4526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Looking at heatmaps of the trips showed that some places were definitely busier than others...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776880" y="4777200"/>
            <a:ext cx="6217560" cy="443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2000"/>
              <a:t>FINDINGS FROM DATA </a:t>
            </a:r>
            <a:endParaRPr/>
          </a:p>
          <a:p>
            <a:endParaRPr/>
          </a:p>
          <a:p>
            <a:r>
              <a:rPr lang="en-US" sz="2000"/>
              <a:t>Some destinations were more popular than others, too-- they actually seemed pretty distinct</a:t>
            </a:r>
            <a:endParaRPr/>
          </a:p>
          <a:p>
            <a:endParaRPr/>
          </a:p>
          <a:p>
            <a:r>
              <a:rPr lang="en-US" sz="2000"/>
              <a:t>	</a:t>
            </a:r>
            <a:r>
              <a:rPr lang="en-US" sz="2000"/>
              <a:t>certain times busier than others-- some unexpectedly so</a:t>
            </a:r>
            <a:endParaRPr/>
          </a:p>
          <a:p>
            <a:r>
              <a:rPr lang="en-US" sz="2000"/>
              <a:t>	</a:t>
            </a:r>
            <a:r>
              <a:rPr lang="en-US" sz="2000"/>
              <a:t>some weird outliers in the data = trips as long as 20 hours</a:t>
            </a:r>
            <a:endParaRPr/>
          </a:p>
          <a:p>
            <a:r>
              <a:rPr lang="en-US" sz="2000"/>
              <a:t>	</a:t>
            </a:r>
            <a:r>
              <a:rPr lang="en-US" sz="2000"/>
              <a:t>some places, times, and drivers were busier than others</a:t>
            </a:r>
            <a:endParaRPr/>
          </a:p>
          <a:p>
            <a:endParaRPr/>
          </a:p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body"/>
          </p:nvPr>
        </p:nvSpPr>
        <p:spPr>
          <a:xfrm>
            <a:off x="776880" y="4777200"/>
            <a:ext cx="6217560" cy="4526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2000"/>
              <a:t>FINDINGS FROM DATA </a:t>
            </a:r>
            <a:endParaRPr/>
          </a:p>
          <a:p>
            <a:r>
              <a:rPr lang="en-US" sz="2000"/>
              <a:t>	</a:t>
            </a:r>
            <a:r>
              <a:rPr lang="en-US" sz="2000"/>
              <a:t>Friday and Saturday were busy days, for sure, but it turned out that Mondays were also busy.  And 1 and 2 am were the busiest times by far</a:t>
            </a: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body"/>
          </p:nvPr>
        </p:nvSpPr>
        <p:spPr>
          <a:xfrm>
            <a:off x="776880" y="4777200"/>
            <a:ext cx="6217560" cy="4526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2000"/>
              <a:t>In fact 1 am and 2am were the busiest times on weekdays-- which was surprising</a:t>
            </a:r>
            <a:endParaRPr/>
          </a:p>
          <a:p>
            <a:endParaRPr/>
          </a:p>
          <a:p>
            <a:r>
              <a:rPr lang="en-US" sz="2000"/>
              <a:t>Over the weekend, Friday night, Saturday night, and Sunday night were the busiest, but during the week, 1 and 2 am were...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body"/>
          </p:nvPr>
        </p:nvSpPr>
        <p:spPr>
          <a:xfrm>
            <a:off x="776880" y="4777200"/>
            <a:ext cx="6217560" cy="4526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2000"/>
              <a:t>Looking at the data itself showed this</a:t>
            </a:r>
            <a:endParaRPr/>
          </a:p>
          <a:p>
            <a:endParaRPr/>
          </a:p>
          <a:p>
            <a:r>
              <a:rPr lang="en-US" sz="2000"/>
              <a:t>Also, certain taxis were busier than others...</a:t>
            </a:r>
            <a:endParaRPr/>
          </a:p>
          <a:p>
            <a:endParaRPr/>
          </a:p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6880" y="4777200"/>
            <a:ext cx="6217560" cy="4526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2000"/>
              <a:t>As well as taxi stands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6886800"/>
            <a:ext cx="234864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000" y="6886800"/>
            <a:ext cx="319464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6800"/>
            <a:ext cx="234864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41F15141-D1E1-4171-B101-21B13181F1B1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Shape 1"/>
          <p:cNvSpPr txBox="1"/>
          <p:nvPr/>
        </p:nvSpPr>
        <p:spPr>
          <a:xfrm>
            <a:off x="503640" y="298440"/>
            <a:ext cx="9071640" cy="1993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Taxi Destination Prediction using Knearest Neighbors and Kmeans Clustering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Shape 1"/>
          <p:cNvSpPr txBox="1"/>
          <p:nvPr/>
        </p:nvSpPr>
        <p:spPr>
          <a:xfrm>
            <a:off x="503640" y="1768680"/>
            <a:ext cx="9071640" cy="4989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  <a:p>
            <a:r>
              <a:rPr lang="en-US" sz="3200"/>
              <a:t>	</a:t>
            </a:r>
            <a:r>
              <a:rPr lang="en-US" sz="3200"/>
              <a:t>Extract first and last point in Polyline</a:t>
            </a:r>
            <a:endParaRPr/>
          </a:p>
          <a:p>
            <a:r>
              <a:rPr lang="en-US" sz="3200"/>
              <a:t>	</a:t>
            </a:r>
            <a:endParaRPr/>
          </a:p>
          <a:p>
            <a:r>
              <a:rPr lang="en-US" sz="3200"/>
              <a:t>	</a:t>
            </a:r>
            <a:endParaRPr/>
          </a:p>
        </p:txBody>
      </p:sp>
      <p:pic>
        <p:nvPicPr>
          <p:cNvPr descr="" id="3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74080" y="3560400"/>
            <a:ext cx="8334000" cy="1352160"/>
          </a:xfrm>
          <a:prstGeom prst="rect">
            <a:avLst/>
          </a:prstGeom>
        </p:spPr>
      </p:pic>
      <p:pic>
        <p:nvPicPr>
          <p:cNvPr descr="" id="3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946080" y="5045400"/>
            <a:ext cx="6362280" cy="294840"/>
          </a:xfrm>
          <a:prstGeom prst="rect">
            <a:avLst/>
          </a:prstGeom>
        </p:spPr>
      </p:pic>
      <p:sp>
        <p:nvSpPr>
          <p:cNvPr id="37" name="TextShape 2"/>
          <p:cNvSpPr txBox="1"/>
          <p:nvPr/>
        </p:nvSpPr>
        <p:spPr>
          <a:xfrm>
            <a:off x="503640" y="34596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FEATURE SELECTION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503640" y="289080"/>
            <a:ext cx="9071640" cy="128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CLUSTERING</a:t>
            </a:r>
            <a:r>
              <a:rPr lang="en-US"/>
              <a:t>
</a:t>
            </a:r>
            <a:r>
              <a:rPr lang="en-US"/>
              <a:t>k means clustering</a:t>
            </a:r>
            <a:endParaRPr/>
          </a:p>
        </p:txBody>
      </p:sp>
      <p:pic>
        <p:nvPicPr>
          <p:cNvPr descr="" id="3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74080" y="2221560"/>
            <a:ext cx="6972480" cy="3314520"/>
          </a:xfrm>
          <a:prstGeom prst="rect">
            <a:avLst/>
          </a:prstGeom>
        </p:spPr>
      </p:pic>
      <p:pic>
        <p:nvPicPr>
          <p:cNvPr descr="" id="4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79080" y="1575360"/>
            <a:ext cx="2295000" cy="451440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3640" y="1768680"/>
            <a:ext cx="9071640" cy="4989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  <a:p>
            <a:endParaRPr/>
          </a:p>
        </p:txBody>
      </p:sp>
      <p:pic>
        <p:nvPicPr>
          <p:cNvPr descr="" id="4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5200" y="1893600"/>
            <a:ext cx="5895720" cy="1761840"/>
          </a:xfrm>
          <a:prstGeom prst="rect">
            <a:avLst/>
          </a:prstGeom>
        </p:spPr>
      </p:pic>
      <p:pic>
        <p:nvPicPr>
          <p:cNvPr descr="" id="4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271320" y="3925440"/>
            <a:ext cx="5771880" cy="3099240"/>
          </a:xfrm>
          <a:prstGeom prst="rect">
            <a:avLst/>
          </a:prstGeom>
        </p:spPr>
      </p:pic>
      <p:sp>
        <p:nvSpPr>
          <p:cNvPr id="44" name="TextShape 2"/>
          <p:cNvSpPr txBox="1"/>
          <p:nvPr/>
        </p:nvSpPr>
        <p:spPr>
          <a:xfrm>
            <a:off x="503640" y="289080"/>
            <a:ext cx="9071640" cy="128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MODELING PROCESS</a:t>
            </a:r>
            <a:r>
              <a:rPr lang="en-US"/>
              <a:t>
</a:t>
            </a:r>
            <a:r>
              <a:rPr lang="en-US"/>
              <a:t>K Nearest Neighbors 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080" y="1530000"/>
            <a:ext cx="5124600" cy="2828520"/>
          </a:xfrm>
          <a:prstGeom prst="rect">
            <a:avLst/>
          </a:prstGeom>
        </p:spPr>
      </p:pic>
      <p:pic>
        <p:nvPicPr>
          <p:cNvPr descr="" id="4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34000" y="1368000"/>
            <a:ext cx="5000400" cy="2828520"/>
          </a:xfrm>
          <a:prstGeom prst="rect">
            <a:avLst/>
          </a:prstGeom>
        </p:spPr>
      </p:pic>
      <p:pic>
        <p:nvPicPr>
          <p:cNvPr descr="" id="4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03640" y="4358520"/>
            <a:ext cx="7914960" cy="761760"/>
          </a:xfrm>
          <a:prstGeom prst="rect">
            <a:avLst/>
          </a:prstGeom>
        </p:spPr>
      </p:pic>
      <p:pic>
        <p:nvPicPr>
          <p:cNvPr descr="" id="48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5727240" y="4972320"/>
            <a:ext cx="3593520" cy="2193840"/>
          </a:xfrm>
          <a:prstGeom prst="rect">
            <a:avLst/>
          </a:prstGeom>
        </p:spPr>
      </p:pic>
      <p:sp>
        <p:nvSpPr>
          <p:cNvPr id="49" name="TextShape 1"/>
          <p:cNvSpPr txBox="1"/>
          <p:nvPr/>
        </p:nvSpPr>
        <p:spPr>
          <a:xfrm>
            <a:off x="503640" y="30096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SMARTENING THE MODEL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640" y="1518120"/>
            <a:ext cx="4181040" cy="1841400"/>
          </a:xfrm>
          <a:prstGeom prst="rect">
            <a:avLst/>
          </a:prstGeom>
        </p:spPr>
      </p:pic>
      <p:pic>
        <p:nvPicPr>
          <p:cNvPr descr="" id="5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46560" y="3359520"/>
            <a:ext cx="4962240" cy="907200"/>
          </a:xfrm>
          <a:prstGeom prst="rect">
            <a:avLst/>
          </a:prstGeom>
        </p:spPr>
      </p:pic>
      <p:pic>
        <p:nvPicPr>
          <p:cNvPr descr="" id="5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424320" y="4490280"/>
            <a:ext cx="5267880" cy="2081520"/>
          </a:xfrm>
          <a:prstGeom prst="rect">
            <a:avLst/>
          </a:prstGeom>
        </p:spPr>
      </p:pic>
      <p:sp>
        <p:nvSpPr>
          <p:cNvPr id="53" name="TextShape 1"/>
          <p:cNvSpPr txBox="1"/>
          <p:nvPr/>
        </p:nvSpPr>
        <p:spPr>
          <a:xfrm>
            <a:off x="503640" y="34596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SMARTENING THE MODEL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3640" y="345960"/>
            <a:ext cx="9071640" cy="636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  <a:p>
            <a:endParaRPr/>
          </a:p>
        </p:txBody>
      </p:sp>
      <p:pic>
        <p:nvPicPr>
          <p:cNvPr descr="" id="5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04080" y="2848680"/>
            <a:ext cx="2199600" cy="1891080"/>
          </a:xfrm>
          <a:prstGeom prst="rect">
            <a:avLst/>
          </a:prstGeom>
        </p:spPr>
      </p:pic>
      <p:pic>
        <p:nvPicPr>
          <p:cNvPr descr="" id="5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73680" y="1563480"/>
            <a:ext cx="5454720" cy="1285200"/>
          </a:xfrm>
          <a:prstGeom prst="rect">
            <a:avLst/>
          </a:prstGeom>
        </p:spPr>
      </p:pic>
      <p:sp>
        <p:nvSpPr>
          <p:cNvPr id="57" name="TextShape 2"/>
          <p:cNvSpPr txBox="1"/>
          <p:nvPr/>
        </p:nvSpPr>
        <p:spPr>
          <a:xfrm>
            <a:off x="503640" y="30096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SMARTENING THE MODEL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3640" y="300960"/>
            <a:ext cx="9071640" cy="6457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200"/>
              <a:t>CHALLENGES/SUCCESSES</a:t>
            </a:r>
            <a:endParaRPr/>
          </a:p>
          <a:p>
            <a:endParaRPr/>
          </a:p>
          <a:p>
            <a:r>
              <a:rPr lang="en-US" sz="3200"/>
              <a:t>CHALLENGES</a:t>
            </a:r>
            <a:endParaRPr/>
          </a:p>
          <a:p>
            <a:r>
              <a:rPr lang="en-US" sz="3200"/>
              <a:t>	</a:t>
            </a:r>
            <a:r>
              <a:rPr lang="en-US" sz="3200"/>
              <a:t>Clustering</a:t>
            </a:r>
            <a:endParaRPr/>
          </a:p>
          <a:p>
            <a:r>
              <a:rPr lang="en-US" sz="3200"/>
              <a:t>	</a:t>
            </a:r>
            <a:r>
              <a:rPr lang="en-US" sz="3200"/>
              <a:t>Transforming GPS/Polyline</a:t>
            </a:r>
            <a:endParaRPr/>
          </a:p>
          <a:p>
            <a:r>
              <a:rPr lang="en-US" sz="3200"/>
              <a:t>SUCCESSES </a:t>
            </a:r>
            <a:endParaRPr/>
          </a:p>
          <a:p>
            <a:r>
              <a:rPr lang="en-US" sz="3200"/>
              <a:t>	</a:t>
            </a:r>
            <a:r>
              <a:rPr lang="en-US" sz="3200"/>
              <a:t>Relative efficacy of model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3640" y="-671400"/>
            <a:ext cx="9071640" cy="8403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 sz="3200"/>
              <a:t>Make predictions more precise</a:t>
            </a:r>
            <a:endParaRPr/>
          </a:p>
          <a:p>
            <a:r>
              <a:rPr lang="en-US" sz="3200"/>
              <a:t>Neural Nets?</a:t>
            </a:r>
            <a:endParaRPr/>
          </a:p>
          <a:p>
            <a:r>
              <a:rPr lang="en-US" sz="3200"/>
              <a:t>	</a:t>
            </a:r>
            <a:r>
              <a:rPr lang="en-US" sz="3200"/>
              <a:t>combine columns from earlier to make a classifier/model</a:t>
            </a:r>
            <a:endParaRPr/>
          </a:p>
          <a:p>
            <a:r>
              <a:rPr lang="en-US" sz="3200"/>
              <a:t>	</a:t>
            </a:r>
            <a:endParaRPr/>
          </a:p>
          <a:p>
            <a:endParaRPr/>
          </a:p>
          <a:p>
            <a:r>
              <a:rPr lang="en-US" sz="3200"/>
              <a:t> </a:t>
            </a:r>
            <a:endParaRPr/>
          </a:p>
        </p:txBody>
      </p:sp>
      <p:pic>
        <p:nvPicPr>
          <p:cNvPr descr="" id="6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61760" y="1179000"/>
            <a:ext cx="4898880" cy="2607840"/>
          </a:xfrm>
          <a:prstGeom prst="rect">
            <a:avLst/>
          </a:prstGeom>
        </p:spPr>
      </p:pic>
      <p:sp>
        <p:nvSpPr>
          <p:cNvPr id="61" name="TextShape 2"/>
          <p:cNvSpPr txBox="1"/>
          <p:nvPr/>
        </p:nvSpPr>
        <p:spPr>
          <a:xfrm>
            <a:off x="503640" y="30096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NEXT STEPS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3640" y="289080"/>
            <a:ext cx="9071640" cy="128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CONCLUSIONS</a:t>
            </a:r>
            <a:r>
              <a:rPr lang="en-US"/>
              <a:t>
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503640" y="1695960"/>
            <a:ext cx="9071640" cy="5135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 sz="3200"/>
              <a:t>Power of Simple-- Knearest Neighbors is very powerful!</a:t>
            </a:r>
            <a:r>
              <a:rPr lang="en-US" sz="3200"/>
              <a:t>
</a:t>
            </a:r>
            <a:r>
              <a:rPr lang="en-US" sz="3200"/>
              <a:t>Importance of transforming data</a:t>
            </a:r>
            <a:endParaRPr/>
          </a:p>
          <a:p>
            <a:r>
              <a:rPr lang="en-US" sz="3200"/>
              <a:t>Choice of non-GPS data influences result </a:t>
            </a:r>
            <a:endParaRPr/>
          </a:p>
        </p:txBody>
      </p:sp>
      <p:pic>
        <p:nvPicPr>
          <p:cNvPr descr="" id="6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33240" y="985320"/>
            <a:ext cx="2857320" cy="336204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Shape 1"/>
          <p:cNvSpPr txBox="1"/>
          <p:nvPr/>
        </p:nvSpPr>
        <p:spPr>
          <a:xfrm>
            <a:off x="503640" y="345960"/>
            <a:ext cx="9071640" cy="636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  <a:p>
            <a:pPr algn="ctr"/>
            <a:r>
              <a:rPr lang="en-US" sz="3200"/>
              <a:t>THE GOAL:   given the initial trajectory of a taxi, can you predict the final destination?</a:t>
            </a:r>
            <a:endParaRPr/>
          </a:p>
          <a:p>
            <a:endParaRPr/>
          </a:p>
          <a:p>
            <a:r>
              <a:rPr lang="en-US" sz="3200"/>
              <a:t>  </a:t>
            </a:r>
            <a:r>
              <a:rPr lang="en-US" sz="3200"/>
              <a:t>THE DATA:</a:t>
            </a:r>
            <a:endParaRPr/>
          </a:p>
          <a:p>
            <a:endParaRPr/>
          </a:p>
        </p:txBody>
      </p:sp>
      <p:pic>
        <p:nvPicPr>
          <p:cNvPr descr="" id="1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71520" y="3885840"/>
            <a:ext cx="5171760" cy="761760"/>
          </a:xfrm>
          <a:prstGeom prst="rect">
            <a:avLst/>
          </a:prstGeom>
        </p:spPr>
      </p:pic>
      <p:pic>
        <p:nvPicPr>
          <p:cNvPr descr="" id="1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71840" y="4762440"/>
            <a:ext cx="3628800" cy="209520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Shape 1"/>
          <p:cNvSpPr txBox="1"/>
          <p:nvPr/>
        </p:nvSpPr>
        <p:spPr>
          <a:xfrm>
            <a:off x="503640" y="300960"/>
            <a:ext cx="9071640" cy="6457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200"/>
              <a:t> </a:t>
            </a:r>
            <a:endParaRPr/>
          </a:p>
          <a:p>
            <a:r>
              <a:rPr lang="en-US" sz="3200"/>
              <a:t>	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descr="" id="1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6480" y="1599840"/>
            <a:ext cx="5486760" cy="3429000"/>
          </a:xfrm>
          <a:prstGeom prst="rect">
            <a:avLst/>
          </a:prstGeom>
        </p:spPr>
      </p:pic>
      <p:sp>
        <p:nvSpPr>
          <p:cNvPr id="16" name="TextShape 2"/>
          <p:cNvSpPr txBox="1"/>
          <p:nvPr/>
        </p:nvSpPr>
        <p:spPr>
          <a:xfrm>
            <a:off x="1792080" y="208440"/>
            <a:ext cx="5307120" cy="1400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200"/>
              <a:t>PRE-PROCESSING STEPS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40280" y="1338480"/>
            <a:ext cx="5600520" cy="4876560"/>
          </a:xfrm>
          <a:prstGeom prst="rect">
            <a:avLst/>
          </a:prstGeom>
        </p:spPr>
      </p:pic>
      <p:sp>
        <p:nvSpPr>
          <p:cNvPr id="18" name="TextShape 1"/>
          <p:cNvSpPr txBox="1"/>
          <p:nvPr/>
        </p:nvSpPr>
        <p:spPr>
          <a:xfrm>
            <a:off x="503640" y="30096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DATA EXPLORATION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Shape 1"/>
          <p:cNvSpPr txBox="1"/>
          <p:nvPr/>
        </p:nvSpPr>
        <p:spPr>
          <a:xfrm>
            <a:off x="503640" y="345960"/>
            <a:ext cx="9071640" cy="6366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200"/>
              <a:t>FINDINGS FROM DATA </a:t>
            </a:r>
            <a:endParaRPr/>
          </a:p>
          <a:p>
            <a:pPr algn="ctr"/>
            <a:r>
              <a:rPr lang="en-US" sz="3200"/>
              <a:t>(heatmap)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descr="" id="2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54680" y="1333440"/>
            <a:ext cx="5572080" cy="4885920"/>
          </a:xfrm>
          <a:prstGeom prst="rect">
            <a:avLst/>
          </a:prstGeom>
        </p:spPr>
      </p:pic>
      <p:sp>
        <p:nvSpPr>
          <p:cNvPr id="21" name="TextShape 2"/>
          <p:cNvSpPr txBox="1"/>
          <p:nvPr/>
        </p:nvSpPr>
        <p:spPr>
          <a:xfrm>
            <a:off x="503640" y="34596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End Points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503640" y="345960"/>
            <a:ext cx="9071640" cy="6366960"/>
          </a:xfrm>
          <a:prstGeom prst="rect">
            <a:avLst/>
          </a:prstGeom>
        </p:spPr>
      </p:sp>
      <p:pic>
        <p:nvPicPr>
          <p:cNvPr descr="" id="2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240" y="2285640"/>
            <a:ext cx="5209920" cy="3171600"/>
          </a:xfrm>
          <a:prstGeom prst="rect">
            <a:avLst/>
          </a:prstGeom>
        </p:spPr>
      </p:pic>
      <p:pic>
        <p:nvPicPr>
          <p:cNvPr descr="" id="2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76720" y="2285640"/>
            <a:ext cx="4753080" cy="3133440"/>
          </a:xfrm>
          <a:prstGeom prst="rect">
            <a:avLst/>
          </a:prstGeom>
        </p:spPr>
      </p:pic>
      <p:sp>
        <p:nvSpPr>
          <p:cNvPr id="25" name="TextShape 2"/>
          <p:cNvSpPr txBox="1"/>
          <p:nvPr/>
        </p:nvSpPr>
        <p:spPr>
          <a:xfrm>
            <a:off x="620640" y="685440"/>
            <a:ext cx="8840520" cy="18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200"/>
              <a:t>Time of day and day of the week would be important considerations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Shape 1"/>
          <p:cNvSpPr txBox="1"/>
          <p:nvPr/>
        </p:nvSpPr>
        <p:spPr>
          <a:xfrm>
            <a:off x="503640" y="345960"/>
            <a:ext cx="9071640" cy="6366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200"/>
              <a:t>FINDINGS FROM DATA 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descr="" id="2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1599840"/>
            <a:ext cx="9876600" cy="450504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Shape 1"/>
          <p:cNvSpPr txBox="1"/>
          <p:nvPr/>
        </p:nvSpPr>
        <p:spPr>
          <a:xfrm>
            <a:off x="503640" y="300960"/>
            <a:ext cx="9071640" cy="6457320"/>
          </a:xfrm>
          <a:prstGeom prst="rect">
            <a:avLst/>
          </a:prstGeom>
        </p:spPr>
      </p:sp>
      <p:pic>
        <p:nvPicPr>
          <p:cNvPr descr="" id="2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080" y="1600200"/>
            <a:ext cx="4580640" cy="4571640"/>
          </a:xfrm>
          <a:prstGeom prst="rect">
            <a:avLst/>
          </a:prstGeom>
        </p:spPr>
      </p:pic>
      <p:pic>
        <p:nvPicPr>
          <p:cNvPr descr="" id="3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62560" y="2057040"/>
            <a:ext cx="4009680" cy="383832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Shape 1"/>
          <p:cNvSpPr txBox="1"/>
          <p:nvPr/>
        </p:nvSpPr>
        <p:spPr>
          <a:xfrm>
            <a:off x="503640" y="345960"/>
            <a:ext cx="9071640" cy="636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  <a:p>
            <a:pPr algn="ctr"/>
            <a:r>
              <a:rPr lang="en-US" sz="3200">
                <a:latin typeface="Arial"/>
              </a:rPr>
              <a:t>Certain taxi stands were busier</a:t>
            </a:r>
            <a:endParaRPr/>
          </a:p>
        </p:txBody>
      </p:sp>
      <p:pic>
        <p:nvPicPr>
          <p:cNvPr descr="" id="3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99680" y="228240"/>
            <a:ext cx="4885920" cy="3200040"/>
          </a:xfrm>
          <a:prstGeom prst="rect">
            <a:avLst/>
          </a:prstGeom>
        </p:spPr>
      </p:pic>
      <p:pic>
        <p:nvPicPr>
          <p:cNvPr descr="" id="3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47240" y="4114440"/>
            <a:ext cx="6267240" cy="223812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