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D973D1-819C-4E0A-AC21-D979D47EC1E4}" v="3" dt="2025-02-15T04:21:06.6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0749379716303099" TargetMode="External"/><Relationship Id="rId2" Type="http://schemas.openxmlformats.org/officeDocument/2006/relationships/hyperlink" Target="https://pmc.ncbi.nlm.nih.gov/articles/PMC7485412/#:~:text=Poverty%20leads%20to%20financial%20constraints,but%20nutritional%20quality%20becomes%20compromise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iddk.nih.gov/health-information/health-statistics/overweight-obesity#:~:text=the%20above%20table-,Nearly%201%20in%203%20adults%20(30.7%25)%20are%20overweight.,obesity%20(including%20severe%20obesity)" TargetMode="External"/><Relationship Id="rId4" Type="http://schemas.openxmlformats.org/officeDocument/2006/relationships/hyperlink" Target="https://usafacts.org/articles/what-does-living-at-the-poverty-line-look-lik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EDE1B-F3DD-DBB2-DFB8-34F1465C6D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NutriSnap</a:t>
            </a:r>
            <a:br>
              <a:rPr lang="en-US"/>
            </a:br>
            <a:r>
              <a:rPr lang="en-US" sz="2000"/>
              <a:t>Accessible Nutrition for 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233A30-BCC2-E6FB-4AEC-910145E290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Jason Mahabir and Mike Lupton</a:t>
            </a:r>
          </a:p>
        </p:txBody>
      </p:sp>
    </p:spTree>
    <p:extLst>
      <p:ext uri="{BB962C8B-B14F-4D97-AF65-F5344CB8AC3E}">
        <p14:creationId xmlns:p14="http://schemas.microsoft.com/office/powerpoint/2010/main" val="1946427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AAD99-C3DF-35B7-0F00-B752F7800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Works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D1DF3-EFFB-FFF6-DDF1-7AA2655F9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https://pmc.ncbi.nlm.nih.gov/articles/PMC7485412/#:~:text=Poverty%20leads%20to%20financial%20constraints,but%20nutritional%20quality%20becomes%20compromised</a:t>
            </a:r>
            <a:r>
              <a:rPr lang="en-US"/>
              <a:t>. </a:t>
            </a:r>
          </a:p>
          <a:p>
            <a:r>
              <a:rPr lang="en-US">
                <a:hlinkClick r:id="rId3"/>
              </a:rPr>
              <a:t>https://www.sciencedirect.com/science/article/pii/S0749379716303099</a:t>
            </a:r>
            <a:r>
              <a:rPr lang="en-US"/>
              <a:t> </a:t>
            </a:r>
          </a:p>
          <a:p>
            <a:r>
              <a:rPr lang="en-US">
                <a:hlinkClick r:id="rId4"/>
              </a:rPr>
              <a:t>https://usafacts.org/articles/what-does-living-at-the-poverty-line-look-like/</a:t>
            </a:r>
            <a:r>
              <a:rPr lang="en-US"/>
              <a:t> </a:t>
            </a:r>
          </a:p>
          <a:p>
            <a:r>
              <a:rPr lang="en-US">
                <a:hlinkClick r:id="rId5"/>
              </a:rPr>
              <a:t>https://www.niddk.nih.gov/health-information/health-statistics/overweight-obesity#:~:text=the%20above%20table-,Nearly%201%20in%203%20adults%20(30.7%25)%20are%20overweight.,obesity%20(including%20severe%20obesity)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79969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1991A-7AF7-8B3C-C0F7-61C9365DF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Target Population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856C0-5701-3259-96A3-95CCBFBEF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Impoverished communities</a:t>
            </a:r>
          </a:p>
          <a:p>
            <a:r>
              <a:rPr lang="en-US"/>
              <a:t>Those without access to proper nutrition and health services</a:t>
            </a:r>
          </a:p>
          <a:p>
            <a:r>
              <a:rPr lang="en-US" b="0" i="0" u="none" strike="noStrike">
                <a:effectLst/>
                <a:latin typeface="+mn-lt"/>
              </a:rPr>
              <a:t>“Poverty leads to financial constraints that in turn lead to the consumption of cheap, high-energy staple foods, primarily carbohydrates, and fats rather than nutritionally dense food.” – National Institutes of Health (NIH)</a:t>
            </a:r>
          </a:p>
          <a:p>
            <a:r>
              <a:rPr lang="en-US" b="0" i="0" u="none" strike="noStrike">
                <a:effectLst/>
                <a:latin typeface="+mn-lt"/>
              </a:rPr>
              <a:t>“High levels of stress, poor sleep, and cognitive overload compound the challenges of economic constraints, creating a mentality of scarcity that leads to poor diet quality.” – American Journal of Preventative Medicine</a:t>
            </a:r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4145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7A96D-9912-9F9A-7764-5DA683927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Problem – Poor Nutrition in Impoverished Communities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4742F-1120-35AF-047C-55E379442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308951"/>
            <a:ext cx="8946541" cy="3159162"/>
          </a:xfrm>
        </p:spPr>
        <p:txBody>
          <a:bodyPr/>
          <a:lstStyle/>
          <a:p>
            <a:r>
              <a:rPr lang="en-US"/>
              <a:t>Bridge the gap between low-income communities and proper nutrition services</a:t>
            </a:r>
          </a:p>
          <a:p>
            <a:r>
              <a:rPr lang="en-US" err="1"/>
              <a:t>NutriSnap</a:t>
            </a:r>
            <a:r>
              <a:rPr lang="en-US"/>
              <a:t> seeks to provide low-income individuals with a new and accessible way to go about food shopping</a:t>
            </a:r>
          </a:p>
          <a:p>
            <a:r>
              <a:rPr lang="en-US"/>
              <a:t>Increase awareness for health and wellness</a:t>
            </a:r>
          </a:p>
          <a:p>
            <a:r>
              <a:rPr lang="en-US"/>
              <a:t>Help reduce ailments and illnesses associated with poor nutrition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65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52977-0105-077F-C03C-45E285C51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Social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DBEE1-BD84-A0D2-7A37-EC1BA95DB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Roughly 38 million (11.6%) of Americans live below the poverty line</a:t>
            </a:r>
          </a:p>
          <a:p>
            <a:r>
              <a:rPr lang="en-US"/>
              <a:t>30.7% of adults are overweight</a:t>
            </a:r>
          </a:p>
          <a:p>
            <a:r>
              <a:rPr lang="en-US" err="1"/>
              <a:t>NutriSnap</a:t>
            </a:r>
            <a:r>
              <a:rPr lang="en-US"/>
              <a:t> – provides healthy eating options and alternatives to help combat poor nutrition associated with impoverishment</a:t>
            </a:r>
          </a:p>
          <a:p>
            <a:r>
              <a:rPr lang="en-US"/>
              <a:t>Creating a healthier America</a:t>
            </a:r>
          </a:p>
          <a:p>
            <a:r>
              <a:rPr lang="en-US"/>
              <a:t>Eating healthy should not just be for those that can afford it</a:t>
            </a:r>
          </a:p>
          <a:p>
            <a:r>
              <a:rPr lang="en-US"/>
              <a:t>Nutritional literacy</a:t>
            </a:r>
          </a:p>
          <a:p>
            <a:r>
              <a:rPr lang="en-US"/>
              <a:t>Cost-effective shopping for heathy alternatives</a:t>
            </a:r>
          </a:p>
          <a:p>
            <a:r>
              <a:rPr lang="en-US"/>
              <a:t>Reduce diet-related diseases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312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395E5-E695-E833-6A4B-38E3E65FC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E4450-4213-5F88-F4F7-D8C50497E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1853248"/>
            <a:ext cx="8946541" cy="2628810"/>
          </a:xfrm>
        </p:spPr>
        <p:txBody>
          <a:bodyPr/>
          <a:lstStyle/>
          <a:p>
            <a:r>
              <a:rPr lang="en-US"/>
              <a:t>Design Ethnography</a:t>
            </a:r>
          </a:p>
          <a:p>
            <a:pPr lvl="1"/>
            <a:r>
              <a:rPr lang="en-US"/>
              <a:t>Gather data from low-income areas regarding consumer food spending habits</a:t>
            </a:r>
          </a:p>
          <a:p>
            <a:pPr lvl="1"/>
            <a:r>
              <a:rPr lang="en-US"/>
              <a:t>May have to gather data from a secondary source/study</a:t>
            </a:r>
          </a:p>
          <a:p>
            <a:pPr lvl="1"/>
            <a:r>
              <a:rPr lang="en-US"/>
              <a:t>Gain an understanding of the challenges faced by the user and what drives certain spending habits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1708B73-68DF-4B91-AAB1-F81018AB0158}"/>
              </a:ext>
            </a:extLst>
          </p:cNvPr>
          <p:cNvSpPr txBox="1">
            <a:spLocks/>
          </p:cNvSpPr>
          <p:nvPr/>
        </p:nvSpPr>
        <p:spPr>
          <a:xfrm>
            <a:off x="1103310" y="4229190"/>
            <a:ext cx="8946541" cy="2628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/>
              <a:t>Surveys</a:t>
            </a:r>
          </a:p>
          <a:p>
            <a:pPr lvl="1"/>
            <a:r>
              <a:rPr lang="en-US"/>
              <a:t>Gather a large amount of user data</a:t>
            </a:r>
          </a:p>
          <a:p>
            <a:pPr lvl="1"/>
            <a:r>
              <a:rPr lang="en-US"/>
              <a:t>Develop broad insights on community as a whole</a:t>
            </a:r>
          </a:p>
          <a:p>
            <a:pPr lvl="1"/>
            <a:r>
              <a:rPr lang="en-US"/>
              <a:t>Better able to see patterns</a:t>
            </a:r>
          </a:p>
          <a:p>
            <a:pPr marL="457200" lvl="1" indent="0">
              <a:buFont typeface="Wingdings 3" charset="2"/>
              <a:buNone/>
            </a:pP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93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57DD8-96A4-244E-A8C2-F5476CBE5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Solution/Challenges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735D2-F75F-721B-8AE7-09CC6F075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Challenges</a:t>
            </a:r>
          </a:p>
          <a:p>
            <a:pPr lvl="1">
              <a:buClr>
                <a:srgbClr val="8AD0D6"/>
              </a:buClr>
              <a:buFont typeface="Courier New,monospace" charset="2"/>
              <a:buChar char="o"/>
            </a:pPr>
            <a:r>
              <a:rPr lang="en-US"/>
              <a:t>Finding the best companies within certain prices</a:t>
            </a:r>
          </a:p>
          <a:p>
            <a:pPr lvl="1">
              <a:buClr>
                <a:srgbClr val="8AD0D6"/>
              </a:buClr>
              <a:buFont typeface="Courier New,monospace" charset="2"/>
              <a:buChar char="o"/>
            </a:pPr>
            <a:r>
              <a:rPr lang="en-US"/>
              <a:t>Finding the most nutrional companies </a:t>
            </a:r>
          </a:p>
          <a:p>
            <a:pPr lvl="1">
              <a:buClr>
                <a:srgbClr val="8AD0D6"/>
              </a:buClr>
              <a:buFont typeface="Courier New,monospace" charset="2"/>
              <a:buChar char="o"/>
            </a:pPr>
            <a:r>
              <a:rPr lang="en-US"/>
              <a:t>Companies people like</a:t>
            </a:r>
          </a:p>
          <a:p>
            <a:pPr lvl="1">
              <a:buClr>
                <a:srgbClr val="8AD0D6"/>
              </a:buClr>
              <a:buFont typeface="Courier New,monospace" charset="2"/>
              <a:buChar char="o"/>
            </a:pPr>
            <a:r>
              <a:rPr lang="en-US"/>
              <a:t>Various Diets/Dietary Restrictions </a:t>
            </a:r>
          </a:p>
          <a:p>
            <a:pPr>
              <a:buClr>
                <a:srgbClr val="8AD0D6"/>
              </a:buClr>
            </a:pPr>
            <a:r>
              <a:rPr lang="en-US"/>
              <a:t>Solutions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/>
              <a:t>Simplicity 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/>
              <a:t>User based/Participatory design proces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/>
              <a:t>Agile process with constant updates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811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452FA-1A5E-DFE2-4D3A-45645DB13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Solution - Norman’s 7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534CE-E771-22AB-51B9-CB486A5C6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/>
              <a:t>Affordances-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/>
              <a:t>Clear directions, buttons to show how to interact, scan items, and learn about companies</a:t>
            </a:r>
          </a:p>
          <a:p>
            <a:pPr>
              <a:buClr>
                <a:srgbClr val="8AD0D6"/>
              </a:buClr>
            </a:pPr>
            <a:r>
              <a:rPr lang="en-US"/>
              <a:t>Constraints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/>
              <a:t>Keep private data private</a:t>
            </a:r>
          </a:p>
          <a:p>
            <a:pPr>
              <a:buClr>
                <a:srgbClr val="8AD0D6"/>
              </a:buClr>
            </a:pPr>
            <a:r>
              <a:rPr lang="en-US"/>
              <a:t>Feedback-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/>
              <a:t>Heavily interaction based. Gives reccomendations based on info given from user</a:t>
            </a:r>
          </a:p>
          <a:p>
            <a:pPr>
              <a:buClr>
                <a:srgbClr val="8AD0D6"/>
              </a:buClr>
            </a:pPr>
            <a:r>
              <a:rPr lang="en-US"/>
              <a:t>Consistency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/>
              <a:t>Internally Consistent. Free flowing design that gives consistent pages/simplicity</a:t>
            </a:r>
          </a:p>
          <a:p>
            <a:pPr>
              <a:buClr>
                <a:srgbClr val="8AD0D6"/>
              </a:buClr>
            </a:pPr>
            <a:r>
              <a:rPr lang="en-US"/>
              <a:t>Mappings/Visibility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/>
              <a:t>Clearly labeled buttons for flow through pages for information on products</a:t>
            </a:r>
          </a:p>
          <a:p>
            <a:pPr>
              <a:buClr>
                <a:srgbClr val="8AD0D6"/>
              </a:buClr>
            </a:pPr>
            <a:r>
              <a:rPr lang="en-US"/>
              <a:t>Conceptual Model 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endParaRPr lang="en-US"/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2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79D19-B457-2C4D-B238-B8183A642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035E9-B294-BDAD-E7D2-53F2A66C7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Rate and compare brands based on environmental sustainability, price, location, nutrition, and popularity</a:t>
            </a:r>
          </a:p>
          <a:p>
            <a:r>
              <a:rPr lang="en-US"/>
              <a:t>Gives general information on the brands</a:t>
            </a:r>
          </a:p>
          <a:p>
            <a:r>
              <a:rPr lang="en-US"/>
              <a:t>Scale for daily nutritional values</a:t>
            </a:r>
          </a:p>
          <a:p>
            <a:r>
              <a:rPr lang="en-US"/>
              <a:t>Calorie Tracker</a:t>
            </a:r>
          </a:p>
          <a:p>
            <a:r>
              <a:rPr lang="en-US"/>
              <a:t>Calorie Calculator – estimate calories with a picture</a:t>
            </a:r>
          </a:p>
          <a:p>
            <a:r>
              <a:rPr lang="en-US"/>
              <a:t>Built-in coupons and promotional offers</a:t>
            </a:r>
          </a:p>
          <a:p>
            <a:r>
              <a:rPr lang="en-US"/>
              <a:t>What’s Trending?</a:t>
            </a:r>
          </a:p>
          <a:p>
            <a:pPr lvl="1"/>
            <a:r>
              <a:rPr lang="en-US"/>
              <a:t>Community inspired dishes and popular ingredients</a:t>
            </a:r>
          </a:p>
        </p:txBody>
      </p:sp>
    </p:spTree>
    <p:extLst>
      <p:ext uri="{BB962C8B-B14F-4D97-AF65-F5344CB8AC3E}">
        <p14:creationId xmlns:p14="http://schemas.microsoft.com/office/powerpoint/2010/main" val="2016174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54216-D292-EB0F-E8F3-41525D709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Sketches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32319E8-94CE-D757-5BAA-265C07C60C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1060" y="795451"/>
            <a:ext cx="3989879" cy="560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042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Metadata/LabelInfo.xml><?xml version="1.0" encoding="utf-8"?>
<clbl:labelList xmlns:clbl="http://schemas.microsoft.com/office/2020/mipLabelMetadata">
  <clbl:label id="{4278a402-1a9e-4eb9-8414-ffb55a5fcf1e}" enabled="0" method="" siteId="{4278a402-1a9e-4eb9-8414-ffb55a5fcf1e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</TotalTime>
  <Words>549</Words>
  <Application>Microsoft Office PowerPoint</Application>
  <PresentationFormat>Widescreen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Century Gothic</vt:lpstr>
      <vt:lpstr>Courier New</vt:lpstr>
      <vt:lpstr>Courier New,monospace</vt:lpstr>
      <vt:lpstr>Wingdings 3</vt:lpstr>
      <vt:lpstr>Ion</vt:lpstr>
      <vt:lpstr>NutriSnap Accessible Nutrition for All</vt:lpstr>
      <vt:lpstr>Target Population</vt:lpstr>
      <vt:lpstr>The Problem – Poor Nutrition in Impoverished Communities</vt:lpstr>
      <vt:lpstr>Social Implications</vt:lpstr>
      <vt:lpstr>User Research</vt:lpstr>
      <vt:lpstr>Design Solution/Challenges</vt:lpstr>
      <vt:lpstr>Design Solution - Norman’s 7 Principles</vt:lpstr>
      <vt:lpstr>Features</vt:lpstr>
      <vt:lpstr>Sketches</vt:lpstr>
      <vt:lpstr>Works Cited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Otto Mahabir</dc:creator>
  <cp:lastModifiedBy>Michael Lupton Jr</cp:lastModifiedBy>
  <cp:revision>1</cp:revision>
  <dcterms:created xsi:type="dcterms:W3CDTF">2025-02-12T00:10:44Z</dcterms:created>
  <dcterms:modified xsi:type="dcterms:W3CDTF">2025-03-20T10:52:18Z</dcterms:modified>
</cp:coreProperties>
</file>