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Default Extension="png" ContentType="image/png"/>
  <Default Extension="jp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3055"/>
    <p:restoredTop autoAdjust="0" sz="94719"/>
  </p:normalViewPr>
  <p:slideViewPr>
    <p:cSldViewPr snapToGrid="0" snapToObjects="1">
      <p:cViewPr>
        <p:scale>
          <a:sx d="100" n="140"/>
          <a:sy d="100" n="140"/>
        </p:scale>
        <p:origin x="2552" y="9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1" y="330543"/>
            <a:ext cx="1702580" cy="495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12" b="6466"/>
          <a:stretch/>
        </p:blipFill>
        <p:spPr>
          <a:xfrm>
            <a:off x="6463898" y="0"/>
            <a:ext cx="2260604" cy="51435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E11AFE6-028F-2D4D-F124-BF1E688E6A9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90C92EA-35CF-3D79-DA8C-2D72E4200C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87E73B-3421-79C5-02F4-72AB5B4150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9982764D-2B15-641B-6F08-72BFF6F3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06" y="1483665"/>
            <a:ext cx="5836775" cy="857250"/>
          </a:xfrm>
        </p:spPr>
        <p:txBody>
          <a:bodyPr>
            <a:normAutofit/>
          </a:bodyPr>
          <a:lstStyle>
            <a:lvl1pPr algn="l">
              <a:defRPr lang="en-US" sz="3375" b="1" kern="1200" baseline="0" dirty="0">
                <a:solidFill>
                  <a:srgbClr val="006CA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C804139-2FB9-FA1A-7F25-1BAD0DA9F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06" y="2392908"/>
            <a:ext cx="5836775" cy="81162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760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989F3E-9AA0-7FCC-3846-CAB7FBC7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53C2E89-96E9-EDBF-1559-B51A56C03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B0939E-9567-79C0-F1F3-505826D8DDB5}"/>
              </a:ext>
            </a:extLst>
          </p:cNvPr>
          <p:cNvSpPr/>
          <p:nvPr userDrawn="1"/>
        </p:nvSpPr>
        <p:spPr>
          <a:xfrm>
            <a:off x="0" y="4663440"/>
            <a:ext cx="9144000" cy="493751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7CE04-8A90-7121-1D5D-BD9ECB90AC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84" y="4788552"/>
            <a:ext cx="998220" cy="290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7184" y="4776183"/>
            <a:ext cx="669036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B0939E-9567-79C0-F1F3-505826D8DDB5}"/>
              </a:ext>
            </a:extLst>
          </p:cNvPr>
          <p:cNvSpPr/>
          <p:nvPr userDrawn="1"/>
        </p:nvSpPr>
        <p:spPr>
          <a:xfrm>
            <a:off x="0" y="4663440"/>
            <a:ext cx="9144000" cy="493751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7CE04-8A90-7121-1D5D-BD9ECB90AC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84" y="4788552"/>
            <a:ext cx="998220" cy="290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87184" y="4776183"/>
            <a:ext cx="669036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DF1196-6961-2BA1-CD3C-B22B67EC8D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0" y="1203453"/>
            <a:ext cx="4114800" cy="3394472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405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5DF370B-760F-8D4C-35BF-8D63ED0DE25E}"/>
              </a:ext>
            </a:extLst>
          </p:cNvPr>
          <p:cNvSpPr/>
          <p:nvPr userDrawn="1"/>
        </p:nvSpPr>
        <p:spPr>
          <a:xfrm>
            <a:off x="-19050" y="-9525"/>
            <a:ext cx="7068435" cy="5153025"/>
          </a:xfrm>
          <a:custGeom>
            <a:avLst/>
            <a:gdLst>
              <a:gd name="connsiteX0" fmla="*/ 9525 w 8905875"/>
              <a:gd name="connsiteY0" fmla="*/ 0 h 6896100"/>
              <a:gd name="connsiteX1" fmla="*/ 4724400 w 8905875"/>
              <a:gd name="connsiteY1" fmla="*/ 0 h 6896100"/>
              <a:gd name="connsiteX2" fmla="*/ 8905875 w 8905875"/>
              <a:gd name="connsiteY2" fmla="*/ 6896100 h 6896100"/>
              <a:gd name="connsiteX3" fmla="*/ 0 w 8905875"/>
              <a:gd name="connsiteY3" fmla="*/ 6896100 h 6896100"/>
              <a:gd name="connsiteX4" fmla="*/ 9525 w 8905875"/>
              <a:gd name="connsiteY4" fmla="*/ 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5875" h="6896100">
                <a:moveTo>
                  <a:pt x="9525" y="0"/>
                </a:moveTo>
                <a:lnTo>
                  <a:pt x="4724400" y="0"/>
                </a:lnTo>
                <a:lnTo>
                  <a:pt x="8905875" y="6896100"/>
                </a:lnTo>
                <a:lnTo>
                  <a:pt x="0" y="6896100"/>
                </a:lnTo>
                <a:lnTo>
                  <a:pt x="9525" y="0"/>
                </a:lnTo>
                <a:close/>
              </a:path>
            </a:pathLst>
          </a:custGeom>
          <a:solidFill>
            <a:srgbClr val="006D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29E61E4-8EF7-0E70-6BBE-35FFFD9FB8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69193" y="1282898"/>
            <a:ext cx="4080968" cy="2577704"/>
          </a:xfrm>
          <a:custGeom>
            <a:avLst/>
            <a:gdLst>
              <a:gd name="connsiteX0" fmla="*/ 0 w 5476875"/>
              <a:gd name="connsiteY0" fmla="*/ 0 h 3435350"/>
              <a:gd name="connsiteX1" fmla="*/ 5476875 w 5476875"/>
              <a:gd name="connsiteY1" fmla="*/ 0 h 3435350"/>
              <a:gd name="connsiteX2" fmla="*/ 5476875 w 5476875"/>
              <a:gd name="connsiteY2" fmla="*/ 3435350 h 3435350"/>
              <a:gd name="connsiteX3" fmla="*/ 0 w 5476875"/>
              <a:gd name="connsiteY3" fmla="*/ 3435350 h 3435350"/>
              <a:gd name="connsiteX4" fmla="*/ 0 w 5476875"/>
              <a:gd name="connsiteY4" fmla="*/ 0 h 3435350"/>
              <a:gd name="connsiteX0" fmla="*/ 19050 w 5476875"/>
              <a:gd name="connsiteY0" fmla="*/ 0 h 3435350"/>
              <a:gd name="connsiteX1" fmla="*/ 5476875 w 5476875"/>
              <a:gd name="connsiteY1" fmla="*/ 0 h 3435350"/>
              <a:gd name="connsiteX2" fmla="*/ 5476875 w 5476875"/>
              <a:gd name="connsiteY2" fmla="*/ 3435350 h 3435350"/>
              <a:gd name="connsiteX3" fmla="*/ 0 w 5476875"/>
              <a:gd name="connsiteY3" fmla="*/ 3435350 h 3435350"/>
              <a:gd name="connsiteX4" fmla="*/ 19050 w 5476875"/>
              <a:gd name="connsiteY4" fmla="*/ 0 h 3435350"/>
              <a:gd name="connsiteX0" fmla="*/ 0 w 5457825"/>
              <a:gd name="connsiteY0" fmla="*/ 0 h 3435350"/>
              <a:gd name="connsiteX1" fmla="*/ 5457825 w 5457825"/>
              <a:gd name="connsiteY1" fmla="*/ 0 h 3435350"/>
              <a:gd name="connsiteX2" fmla="*/ 5457825 w 5457825"/>
              <a:gd name="connsiteY2" fmla="*/ 3435350 h 3435350"/>
              <a:gd name="connsiteX3" fmla="*/ 2266950 w 5457825"/>
              <a:gd name="connsiteY3" fmla="*/ 3435350 h 3435350"/>
              <a:gd name="connsiteX4" fmla="*/ 0 w 5457825"/>
              <a:gd name="connsiteY4" fmla="*/ 0 h 3435350"/>
              <a:gd name="connsiteX0" fmla="*/ 0 w 5438775"/>
              <a:gd name="connsiteY0" fmla="*/ 0 h 3435350"/>
              <a:gd name="connsiteX1" fmla="*/ 5438775 w 5438775"/>
              <a:gd name="connsiteY1" fmla="*/ 0 h 3435350"/>
              <a:gd name="connsiteX2" fmla="*/ 5438775 w 5438775"/>
              <a:gd name="connsiteY2" fmla="*/ 3435350 h 3435350"/>
              <a:gd name="connsiteX3" fmla="*/ 2247900 w 5438775"/>
              <a:gd name="connsiteY3" fmla="*/ 3435350 h 3435350"/>
              <a:gd name="connsiteX4" fmla="*/ 0 w 5438775"/>
              <a:gd name="connsiteY4" fmla="*/ 0 h 343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3435350">
                <a:moveTo>
                  <a:pt x="0" y="0"/>
                </a:moveTo>
                <a:lnTo>
                  <a:pt x="5438775" y="0"/>
                </a:lnTo>
                <a:lnTo>
                  <a:pt x="5438775" y="3435350"/>
                </a:lnTo>
                <a:lnTo>
                  <a:pt x="2247900" y="34353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l"/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54" y="1282898"/>
            <a:ext cx="4255191" cy="2577704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554" y="3860601"/>
            <a:ext cx="4255191" cy="61376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9FBD2F-5750-54E6-7CE9-EEDD4D55DE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21" y="6319350"/>
            <a:ext cx="1262009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theme/theme1.xml" Type="http://schemas.openxmlformats.org/officeDocument/2006/relationships/them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0" r:id="rId1"/>
    <p:sldLayoutId id="2147483649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zenodo.org/communities/social_contact_data/records" TargetMode="External" /><Relationship Id="rId3" Type="http://schemas.openxmlformats.org/officeDocument/2006/relationships/hyperlink" Target="https://arxiv.org/abs/2406.01639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zenodo.org/records/12776714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github.com/MikeLydeamore/talk-conmat-projections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webp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ombat2024.numbat.space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10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>
        <p:nvSpPr>
          <p:cNvPr id="15" name="Subtitle 2">
            <a:extLst>
              <a:ext uri="{FF2B5EF4-FFF2-40B4-BE49-F238E27FC236}">
                <a16:creationId xmlns:a16="http://schemas.microsoft.com/office/drawing/2014/main" id="{9C804139-2FB9-FA1A-7F25-1BAD0DA9F0EE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84106" y="2392908"/>
            <a:ext cx="5836775" cy="811627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M. J. Lydeamore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E11AFE6-028F-2D4D-F124-BF1E688E6A96}"/>
              </a:ext>
            </a:extLst>
          </p:cNvPr>
          <p:cNvSpPr>
            <a:spLocks noGrp="1"/>
          </p:cNvSpPr>
          <p:nvPr>
            <p:ph idx="15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terms</a:t>
            </a:r>
          </a:p>
        </p:txBody>
      </p:sp>
      <p:pic>
        <p:nvPicPr>
          <p:cNvPr descr="index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Projection onto target demography</a:t>
            </a:r>
          </a:p>
        </p:txBody>
      </p:sp>
      <p:pic>
        <p:nvPicPr>
          <p:cNvPr descr="index_files/figure-pptx/partial-plots-crea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Importance of contact diary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We’ve used POLYMOD-trained models for over a decade.</a:t>
            </a:r>
          </a:p>
          <a:p>
            <a:pPr lvl="0" indent="0" marL="0">
              <a:buNone/>
            </a:pPr>
            <a:r>
              <a:rPr/>
              <a:t>There are 44 other surveys available in one collection on </a:t>
            </a:r>
            <a:r>
              <a:rPr>
                <a:hlinkClick r:id="rId2"/>
              </a:rPr>
              <a:t>Zenodo</a:t>
            </a:r>
            <a:r>
              <a:rPr/>
              <a:t>, and probably more out there in the wild.</a:t>
            </a:r>
          </a:p>
          <a:p>
            <a:pPr lvl="0" indent="0" marL="0">
              <a:buNone/>
            </a:pPr>
            <a:r>
              <a:rPr/>
              <a:t>Some recent work from </a:t>
            </a:r>
            <a:r>
              <a:rPr>
                <a:hlinkClick r:id="rId3"/>
              </a:rPr>
              <a:t>Harris et. al</a:t>
            </a:r>
            <a:r>
              <a:rPr/>
              <a:t> has shown that differences in the survey design can have a significant impact on these synthetic contact matrices.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>
                <a:latin typeface="Courier"/>
              </a:rPr>
              <a:t>conmat</a:t>
            </a:r>
            <a:r>
              <a:rPr sz="2000"/>
              <a:t> allows for training on survey of choice, and projection onto target demographic of choice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using a different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china_survey &lt;- socialmixr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get_survey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"https://doi.org/10.5281/zenodo.3878754"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contacts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(cnt_home))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china_pop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"./data/china_pop_age_dist.csv"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china_pop_cm &lt;- conmat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as_conmat_population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china_pop,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age =</a:t>
            </a:r>
            <a:r>
              <a:rPr>
                <a:solidFill>
                  <a:srgbClr val="003B4F"/>
                </a:solidFill>
                <a:latin typeface="Courier"/>
              </a:rPr>
              <a:t> lower.age.limit,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population =</a:t>
            </a:r>
            <a:r>
              <a:rPr>
                <a:solidFill>
                  <a:srgbClr val="003B4F"/>
                </a:solidFill>
                <a:latin typeface="Courier"/>
              </a:rPr>
              <a:t> population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using a different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china_survey &lt;- socialmixr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get_survey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"https://doi.org/10.5281/zenodo.3878754"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contacts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(cnt_home))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china_pop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"./data/china_pop_age_dist.csv"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china_pop_cm &lt;- conmat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as_conmat_population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china_pop,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age =</a:t>
            </a:r>
            <a:r>
              <a:rPr>
                <a:solidFill>
                  <a:srgbClr val="003B4F"/>
                </a:solidFill>
                <a:latin typeface="Courier"/>
              </a:rPr>
              <a:t> lower.age.limit,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population =</a:t>
            </a:r>
            <a:r>
              <a:rPr>
                <a:solidFill>
                  <a:srgbClr val="003B4F"/>
                </a:solidFill>
                <a:latin typeface="Courier"/>
              </a:rPr>
              <a:t> population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model &lt;- conmat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fit_single_contact_model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contact_data =</a:t>
            </a:r>
            <a:r>
              <a:rPr>
                <a:solidFill>
                  <a:srgbClr val="003B4F"/>
                </a:solidFill>
                <a:latin typeface="Courier"/>
              </a:rPr>
              <a:t> china_survey,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population =</a:t>
            </a:r>
            <a:r>
              <a:rPr>
                <a:solidFill>
                  <a:srgbClr val="003B4F"/>
                </a:solidFill>
                <a:latin typeface="Courier"/>
              </a:rPr>
              <a:t> china_pop_cm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predicted_contacts &lt;- conmat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predict_contacts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model =</a:t>
            </a:r>
            <a:r>
              <a:rPr>
                <a:solidFill>
                  <a:srgbClr val="003B4F"/>
                </a:solidFill>
                <a:latin typeface="Courier"/>
              </a:rPr>
              <a:t> model,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population =</a:t>
            </a:r>
            <a:r>
              <a:rPr>
                <a:solidFill>
                  <a:srgbClr val="003B4F"/>
                </a:solidFill>
                <a:latin typeface="Courier"/>
              </a:rPr>
              <a:t> china_pop_cm,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age_breaks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80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by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8F5902"/>
                </a:solidFill>
                <a:latin typeface="Courier"/>
              </a:rPr>
              <a:t>Inf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input survey matters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matrices are for a Chinese population, using a Chinese survey (left) and POLYMOD (right), for the home setting.</a:t>
            </a:r>
          </a:p>
        </p:txBody>
      </p:sp>
      <p:pic>
        <p:nvPicPr>
          <p:cNvPr descr="index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input survey matters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matrices are for a Chinese population, using a Chinese survey (left) and POLYMOD (right), for the home setting.</a:t>
            </a:r>
          </a:p>
        </p:txBody>
      </p:sp>
      <p:pic>
        <p:nvPicPr>
          <p:cNvPr descr="index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conmat</a:t>
            </a:r>
            <a:r>
              <a:rPr/>
              <a:t> is a new, open-source, programmable system to generate synthetic contact matrices</a:t>
            </a:r>
          </a:p>
          <a:p>
            <a:pPr lvl="0"/>
            <a:r>
              <a:rPr/>
              <a:t>Can use arbitrary contact survey and arbitrary demography</a:t>
            </a:r>
          </a:p>
          <a:p>
            <a:pPr lvl="0"/>
            <a:r>
              <a:rPr/>
              <a:t>Convenience functions for next generation matrices, numbers of contacts</a:t>
            </a:r>
          </a:p>
          <a:p>
            <a:pPr lvl="0"/>
            <a:r>
              <a:rPr/>
              <a:t>Choice of input survey </a:t>
            </a:r>
            <a:r>
              <a:rPr i="1"/>
              <a:t>is crucial</a:t>
            </a:r>
            <a:r>
              <a:rPr/>
              <a:t>:</a:t>
            </a:r>
          </a:p>
          <a:p>
            <a:pPr lvl="1"/>
            <a:r>
              <a:rPr/>
              <a:t>These models have no information on terms like “intergenerational mixing”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conmat</a:t>
            </a:r>
            <a:r>
              <a:rPr/>
              <a:t> is a new, open-source, programmable system to generate synthetic contact matrices</a:t>
            </a:r>
          </a:p>
          <a:p>
            <a:pPr lvl="0" indent="0" marL="0">
              <a:buNone/>
            </a:pPr>
            <a:r>
              <a:rPr/>
              <a:t>Available right now: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remotes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install_github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"idem-lab/conmat"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or pre-computed matrices on Zenodo: </a:t>
            </a:r>
            <a:r>
              <a:rPr>
                <a:hlinkClick r:id="rId2"/>
              </a:rPr>
              <a:t>https://zenodo.org/records/12776714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SPECTRUM-SPARK Seed Funding</a:t>
            </a:r>
          </a:p>
          <a:p>
            <a:pPr lvl="0" indent="0" marL="0">
              <a:buNone/>
            </a:pPr>
            <a:r>
              <a:rPr/>
              <a:t>Code and slides are available at </a:t>
            </a:r>
            <a:r>
              <a:rPr>
                <a:hlinkClick r:id="rId2"/>
              </a:rPr>
              <a:t>https://github.com/MikeLydeamore/talk-conmat-projections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massiveplug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the World with Open Source</a:t>
            </a:r>
          </a:p>
          <a:p>
            <a:pPr lvl="0" indent="0" marL="0">
              <a:buNone/>
            </a:pPr>
            <a:r>
              <a:rPr/>
              <a:t>Learn and discuss new open source tools for business analytics and data science!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Register at </a:t>
            </a:r>
            <a:r>
              <a:rPr b="1">
                <a:hlinkClick r:id="rId2"/>
              </a:rPr>
              <a:t>https://wombat2024.numbat.space/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contact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Estimates of the numbers of contact between individuals in various categories</a:t>
            </a:r>
          </a:p>
          <a:p>
            <a:pPr lvl="0"/>
            <a:r>
              <a:rPr/>
              <a:t>Used in models to investigate:</a:t>
            </a:r>
          </a:p>
          <a:p>
            <a:pPr lvl="1"/>
            <a:r>
              <a:rPr/>
              <a:t>Effect of NPIs</a:t>
            </a:r>
          </a:p>
          <a:p>
            <a:pPr lvl="1"/>
            <a:r>
              <a:rPr/>
              <a:t>Understand effects of demographic changes</a:t>
            </a:r>
          </a:p>
          <a:p>
            <a:pPr lvl="1"/>
            <a:r>
              <a:rPr/>
              <a:t>“More accurately” estimate transmission</a:t>
            </a:r>
          </a:p>
          <a:p>
            <a:pPr lvl="0" indent="0" marL="0">
              <a:buNone/>
            </a:pPr>
            <a:r>
              <a:rPr/>
              <a:t>But how do they come about!?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diary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diary studies follow individuals and ask them:</a:t>
            </a:r>
          </a:p>
          <a:p>
            <a:pPr lvl="0"/>
            <a:r>
              <a:rPr/>
              <a:t>how many contacts of a certain type,</a:t>
            </a:r>
          </a:p>
          <a:p>
            <a:pPr lvl="0"/>
            <a:r>
              <a:rPr/>
              <a:t>the duration of contact,</a:t>
            </a:r>
          </a:p>
          <a:p>
            <a:pPr lvl="0"/>
            <a:r>
              <a:rPr/>
              <a:t>the location of the contact,</a:t>
            </a:r>
          </a:p>
          <a:p>
            <a:pPr lvl="0"/>
            <a:r>
              <a:rPr/>
              <a:t>the frequency of the contact</a:t>
            </a:r>
          </a:p>
          <a:p>
            <a:pPr lvl="0" indent="0" marL="0">
              <a:buNone/>
            </a:pPr>
            <a:r>
              <a:rPr/>
              <a:t>They are undoubtedly the gold standard for data on the number of contacts.</a:t>
            </a:r>
          </a:p>
          <a:p>
            <a:pPr lvl="0" indent="0" marL="0">
              <a:buNone/>
            </a:pPr>
            <a:r>
              <a:rPr/>
              <a:t>But they are prohibitively expensive, and logistically very challenging.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POLYMOD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Published in 2008, Mossong et. al undertook a contact diary study of 7290 participants across Europe.</a:t>
            </a:r>
          </a:p>
          <a:p>
            <a:pPr lvl="0" indent="0" marL="0">
              <a:buNone/>
            </a:pPr>
            <a:r>
              <a:rPr i="1"/>
              <a:t>It remains the most widely cited contact diary study</a:t>
            </a:r>
            <a:r>
              <a:rPr/>
              <a:t>.</a:t>
            </a:r>
          </a:p>
        </p:txBody>
      </p:sp>
      <p:pic>
        <p:nvPicPr>
          <p:cNvPr descr="images/mossong-combin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20800"/>
            <a:ext cx="51054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matrix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 et. al formed a model that predicts the number of contacts based on the age structure of the population.</a:t>
            </a:r>
          </a:p>
          <a:p>
            <a:pPr lvl="0" indent="0" marL="0">
              <a:buNone/>
            </a:pPr>
            <a:r>
              <a:rPr/>
              <a:t>This model then allows for prediction to settings that are outside the original POLYMOD countries.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provided:</a:t>
            </a:r>
          </a:p>
        </p:txBody>
      </p:sp>
      <p:pic>
        <p:nvPicPr>
          <p:cNvPr descr="images/prem-dir-m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193800"/>
            <a:ext cx="3606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rem-spreadshee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0" y="1600200"/>
            <a:ext cx="41148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model of contact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 much information to train model. We model the number of contacts an individual in bin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has with bin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i</m:t>
                                </m:r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j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  <m:e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j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4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5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max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6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min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🤓 Akshually 🤓</a:t>
                </a:r>
              </a:p>
              <a:p>
                <a:pPr lvl="0" indent="0" marL="1270000">
                  <a:buNone/>
                </a:pPr>
                <a:r>
                  <a:rPr sz="2000"/>
                  <a:t>We want to fit this as a generalised additive model, so </a:t>
                </a:r>
                <a:r>
                  <a:rPr sz="2000" i="1"/>
                  <a:t>actually</a:t>
                </a:r>
                <a:r>
                  <a:rPr sz="2000"/>
                  <a:t> we have splines on these terms to satisfy the smoothness requirements.</a:t>
                </a:r>
              </a:p>
              <a:p>
                <a:pPr lvl="0" indent="0" marL="1270000">
                  <a:buNone/>
                </a:pPr>
                <a:r>
                  <a:rPr sz="2000"/>
                  <a:t>This is very similar to the approach by Prem et. al who perform post-hoc smoothing of the parameters after MCMC.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</Words>
  <Application>Microsoft Macintosh PowerPoint</Application>
  <PresentationFormat>On-screen Show (16:9)</PresentationFormat>
  <Paragraphs>15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Presentation Title</vt:lpstr>
      <vt:lpstr>PowerPoint Presentation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conmat: Programmatic generation of synthetic contact matrices</dc:title>
  <dc:creator>M. J. Lydeamore</dc:creator>
  <cp:keywords/>
  <dcterms:created xsi:type="dcterms:W3CDTF">2024-10-17T02:18:59Z</dcterms:created>
  <dcterms:modified xsi:type="dcterms:W3CDTF">2024-10-17T02:18:59Z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2024-10-17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