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18" r:id="rId70"/>
    <p:sldId id="319" r:id="rId71"/>
    <p:sldId id="320" r:id="rId72"/>
    <p:sldId id="321" r:id="rId73"/>
    <p:sldId id="322" r:id="rId74"/>
    <p:sldId id="323" r:id="rId75"/>
    <p:sldId id="324" r:id="rId76"/>
    <p:sldId id="325" r:id="rId77"/>
    <p:sldId id="326" r:id="rId78"/>
    <p:sldId id="327" r:id="rId79"/>
    <p:sldId id="328" r:id="rId80"/>
    <p:sldId id="329" r:id="rId81"/>
    <p:sldId id="330" r:id="rId82"/>
    <p:sldId id="331" r:id="rId83"/>
    <p:sldId id="332" r:id="rId84"/>
    <p:sldId id="333" r:id="rId85"/>
    <p:sldId id="334" r:id="rId86"/>
    <p:sldId id="335" r:id="rId87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2286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2743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3200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3657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Relationship Id="rId56" Type="http://schemas.openxmlformats.org/officeDocument/2006/relationships/slide" Target="slides/slide49.xml"/><Relationship Id="rId57" Type="http://schemas.openxmlformats.org/officeDocument/2006/relationships/slide" Target="slides/slide50.xml"/><Relationship Id="rId58" Type="http://schemas.openxmlformats.org/officeDocument/2006/relationships/slide" Target="slides/slide51.xml"/><Relationship Id="rId59" Type="http://schemas.openxmlformats.org/officeDocument/2006/relationships/slide" Target="slides/slide52.xml"/><Relationship Id="rId60" Type="http://schemas.openxmlformats.org/officeDocument/2006/relationships/slide" Target="slides/slide53.xml"/><Relationship Id="rId61" Type="http://schemas.openxmlformats.org/officeDocument/2006/relationships/slide" Target="slides/slide54.xml"/><Relationship Id="rId62" Type="http://schemas.openxmlformats.org/officeDocument/2006/relationships/slide" Target="slides/slide55.xml"/><Relationship Id="rId63" Type="http://schemas.openxmlformats.org/officeDocument/2006/relationships/slide" Target="slides/slide56.xml"/><Relationship Id="rId64" Type="http://schemas.openxmlformats.org/officeDocument/2006/relationships/slide" Target="slides/slide57.xml"/><Relationship Id="rId65" Type="http://schemas.openxmlformats.org/officeDocument/2006/relationships/slide" Target="slides/slide58.xml"/><Relationship Id="rId66" Type="http://schemas.openxmlformats.org/officeDocument/2006/relationships/slide" Target="slides/slide59.xml"/><Relationship Id="rId67" Type="http://schemas.openxmlformats.org/officeDocument/2006/relationships/slide" Target="slides/slide60.xml"/><Relationship Id="rId68" Type="http://schemas.openxmlformats.org/officeDocument/2006/relationships/slide" Target="slides/slide61.xml"/><Relationship Id="rId69" Type="http://schemas.openxmlformats.org/officeDocument/2006/relationships/slide" Target="slides/slide62.xml"/><Relationship Id="rId70" Type="http://schemas.openxmlformats.org/officeDocument/2006/relationships/slide" Target="slides/slide63.xml"/><Relationship Id="rId71" Type="http://schemas.openxmlformats.org/officeDocument/2006/relationships/slide" Target="slides/slide64.xml"/><Relationship Id="rId72" Type="http://schemas.openxmlformats.org/officeDocument/2006/relationships/slide" Target="slides/slide65.xml"/><Relationship Id="rId73" Type="http://schemas.openxmlformats.org/officeDocument/2006/relationships/slide" Target="slides/slide66.xml"/><Relationship Id="rId74" Type="http://schemas.openxmlformats.org/officeDocument/2006/relationships/slide" Target="slides/slide67.xml"/><Relationship Id="rId75" Type="http://schemas.openxmlformats.org/officeDocument/2006/relationships/slide" Target="slides/slide68.xml"/><Relationship Id="rId76" Type="http://schemas.openxmlformats.org/officeDocument/2006/relationships/slide" Target="slides/slide69.xml"/><Relationship Id="rId77" Type="http://schemas.openxmlformats.org/officeDocument/2006/relationships/slide" Target="slides/slide70.xml"/><Relationship Id="rId78" Type="http://schemas.openxmlformats.org/officeDocument/2006/relationships/slide" Target="slides/slide71.xml"/><Relationship Id="rId79" Type="http://schemas.openxmlformats.org/officeDocument/2006/relationships/slide" Target="slides/slide72.xml"/><Relationship Id="rId80" Type="http://schemas.openxmlformats.org/officeDocument/2006/relationships/slide" Target="slides/slide73.xml"/><Relationship Id="rId81" Type="http://schemas.openxmlformats.org/officeDocument/2006/relationships/slide" Target="slides/slide74.xml"/><Relationship Id="rId82" Type="http://schemas.openxmlformats.org/officeDocument/2006/relationships/slide" Target="slides/slide75.xml"/><Relationship Id="rId83" Type="http://schemas.openxmlformats.org/officeDocument/2006/relationships/slide" Target="slides/slide76.xml"/><Relationship Id="rId84" Type="http://schemas.openxmlformats.org/officeDocument/2006/relationships/slide" Target="slides/slide77.xml"/><Relationship Id="rId85" Type="http://schemas.openxmlformats.org/officeDocument/2006/relationships/slide" Target="slides/slide78.xml"/><Relationship Id="rId86" Type="http://schemas.openxmlformats.org/officeDocument/2006/relationships/slide" Target="slides/slide79.xml"/><Relationship Id="rId87" Type="http://schemas.openxmlformats.org/officeDocument/2006/relationships/slide" Target="slides/slide80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6" name="Shape 13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21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32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22"/>
          </p:nvPr>
        </p:nvSpPr>
        <p:spPr>
          <a:xfrm>
            <a:off x="2387600" y="6076950"/>
            <a:ext cx="19621500" cy="8255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8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532241774_2880x1920.jpg"/>
          <p:cNvSpPr/>
          <p:nvPr>
            <p:ph type="pic" idx="21"/>
          </p:nvPr>
        </p:nvSpPr>
        <p:spPr>
          <a:xfrm>
            <a:off x="-50800" y="-1270000"/>
            <a:ext cx="24485600" cy="1632373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Image"/>
          <p:cNvSpPr/>
          <p:nvPr>
            <p:ph type="pic" idx="21"/>
          </p:nvPr>
        </p:nvSpPr>
        <p:spPr>
          <a:xfrm>
            <a:off x="7950200" y="1104900"/>
            <a:ext cx="17259302" cy="115062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18" name="Title Text"/>
          <p:cNvSpPr txBox="1"/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Title Text</a:t>
            </a:r>
          </a:p>
        </p:txBody>
      </p:sp>
      <p:sp>
        <p:nvSpPr>
          <p:cNvPr id="119" name="Body Level One…"/>
          <p:cNvSpPr txBox="1"/>
          <p:nvPr>
            <p:ph type="body" sz="quarter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228600" algn="ctr">
              <a:spcBef>
                <a:spcPts val="0"/>
              </a:spcBef>
              <a:buSzTx/>
              <a:buNone/>
              <a:defRPr sz="5400"/>
            </a:lvl2pPr>
            <a:lvl3pPr marL="0" indent="457200" algn="ctr">
              <a:spcBef>
                <a:spcPts val="0"/>
              </a:spcBef>
              <a:buSzTx/>
              <a:buNone/>
              <a:defRPr sz="5400"/>
            </a:lvl3pPr>
            <a:lvl4pPr marL="0" indent="685800" algn="ctr">
              <a:spcBef>
                <a:spcPts val="0"/>
              </a:spcBef>
              <a:buSzTx/>
              <a:buNone/>
              <a:defRPr sz="5400"/>
            </a:lvl4pPr>
            <a:lvl5pPr marL="0" indent="91440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0" name="Slide Number"/>
          <p:cNvSpPr txBox="1"/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itle Text"/>
          <p:cNvSpPr txBox="1"/>
          <p:nvPr>
            <p:ph type="title"/>
          </p:nvPr>
        </p:nvSpPr>
        <p:spPr>
          <a:xfrm>
            <a:off x="4833937" y="2303859"/>
            <a:ext cx="14716126" cy="4643438"/>
          </a:xfrm>
          <a:prstGeom prst="rect">
            <a:avLst/>
          </a:prstGeom>
        </p:spPr>
        <p:txBody>
          <a:bodyPr lIns="71437" tIns="71437" rIns="71437" bIns="71437" anchor="b"/>
          <a:lstStyle>
            <a:lvl1pPr defTabSz="584200"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28" name="Body Level One…"/>
          <p:cNvSpPr txBox="1"/>
          <p:nvPr>
            <p:ph type="body" sz="quarter" idx="1"/>
          </p:nvPr>
        </p:nvSpPr>
        <p:spPr>
          <a:xfrm>
            <a:off x="4833937" y="7072312"/>
            <a:ext cx="14716126" cy="1589485"/>
          </a:xfrm>
          <a:prstGeom prst="rect">
            <a:avLst/>
          </a:prstGeom>
        </p:spPr>
        <p:txBody>
          <a:bodyPr lIns="71437" tIns="71437" rIns="71437" bIns="71437" anchor="t"/>
          <a:lstStyle>
            <a:lvl1pPr marL="0" indent="0" algn="ctr" defTabSz="584200">
              <a:spcBef>
                <a:spcPts val="0"/>
              </a:spcBef>
              <a:buSzTx/>
              <a:buNone/>
              <a:defRPr sz="4400"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marL="0" indent="228600" algn="ctr" defTabSz="584200">
              <a:spcBef>
                <a:spcPts val="0"/>
              </a:spcBef>
              <a:buSzTx/>
              <a:buNone/>
              <a:defRPr sz="4400"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marL="0" indent="457200" algn="ctr" defTabSz="584200">
              <a:spcBef>
                <a:spcPts val="0"/>
              </a:spcBef>
              <a:buSzTx/>
              <a:buNone/>
              <a:defRPr sz="4400"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marL="0" indent="685800" algn="ctr" defTabSz="584200">
              <a:spcBef>
                <a:spcPts val="0"/>
              </a:spcBef>
              <a:buSzTx/>
              <a:buNone/>
              <a:defRPr sz="4400"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marL="0" indent="914400" algn="ctr" defTabSz="584200">
              <a:spcBef>
                <a:spcPts val="0"/>
              </a:spcBef>
              <a:buSzTx/>
              <a:buNone/>
              <a:defRPr sz="4400">
                <a:latin typeface="Helvetica Light"/>
                <a:ea typeface="Helvetica Light"/>
                <a:cs typeface="Helvetica Light"/>
                <a:sym typeface="Helvetica Ligh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9" name="Slide Number"/>
          <p:cNvSpPr txBox="1"/>
          <p:nvPr>
            <p:ph type="sldNum" sz="quarter" idx="2"/>
          </p:nvPr>
        </p:nvSpPr>
        <p:spPr>
          <a:xfrm>
            <a:off x="11935814" y="13010554"/>
            <a:ext cx="494513" cy="511176"/>
          </a:xfrm>
          <a:prstGeom prst="rect">
            <a:avLst/>
          </a:prstGeom>
        </p:spPr>
        <p:txBody>
          <a:bodyPr lIns="71437" tIns="71437" rIns="71437" bIns="71437"/>
          <a:lstStyle>
            <a:lvl1pPr defTabSz="584200"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532241774_2880x1920.jpg"/>
          <p:cNvSpPr/>
          <p:nvPr>
            <p:ph type="pic" idx="21"/>
          </p:nvPr>
        </p:nvSpPr>
        <p:spPr>
          <a:xfrm>
            <a:off x="3125968" y="-393700"/>
            <a:ext cx="18135601" cy="12090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532204087_1355x1355.jpg"/>
          <p:cNvSpPr/>
          <p:nvPr>
            <p:ph type="pic" sz="half" idx="21"/>
          </p:nvPr>
        </p:nvSpPr>
        <p:spPr>
          <a:xfrm>
            <a:off x="12827000" y="952500"/>
            <a:ext cx="114681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532205080_1647x1098.jpg"/>
          <p:cNvSpPr/>
          <p:nvPr>
            <p:ph type="pic" sz="half" idx="21"/>
          </p:nvPr>
        </p:nvSpPr>
        <p:spPr>
          <a:xfrm>
            <a:off x="10960100" y="3149600"/>
            <a:ext cx="13944600" cy="929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3800"/>
            </a:lvl1pPr>
            <a:lvl2pPr marL="1117600" indent="-558800">
              <a:spcBef>
                <a:spcPts val="4500"/>
              </a:spcBef>
              <a:defRPr sz="3800"/>
            </a:lvl2pPr>
            <a:lvl3pPr marL="1676400" indent="-558800">
              <a:spcBef>
                <a:spcPts val="4500"/>
              </a:spcBef>
              <a:defRPr sz="3800"/>
            </a:lvl3pPr>
            <a:lvl4pPr marL="2235200" indent="-558800">
              <a:spcBef>
                <a:spcPts val="4500"/>
              </a:spcBef>
              <a:defRPr sz="3800"/>
            </a:lvl4pPr>
            <a:lvl5pPr marL="2794000" indent="-558800">
              <a:spcBef>
                <a:spcPts val="4500"/>
              </a:spcBef>
              <a:defRPr sz="3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532205080_1647x1098.jpg"/>
          <p:cNvSpPr/>
          <p:nvPr>
            <p:ph type="pic" sz="quarter" idx="21"/>
          </p:nvPr>
        </p:nvSpPr>
        <p:spPr>
          <a:xfrm>
            <a:off x="15300325" y="7048500"/>
            <a:ext cx="832485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532204087_1355x1355.jpg"/>
          <p:cNvSpPr/>
          <p:nvPr>
            <p:ph type="pic" sz="quarter" idx="22"/>
          </p:nvPr>
        </p:nvSpPr>
        <p:spPr>
          <a:xfrm>
            <a:off x="15760700" y="863600"/>
            <a:ext cx="7404100" cy="740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532241774_2880x1920.jpg"/>
          <p:cNvSpPr/>
          <p:nvPr>
            <p:ph type="pic" idx="23"/>
          </p:nvPr>
        </p:nvSpPr>
        <p:spPr>
          <a:xfrm>
            <a:off x="-990600" y="1130300"/>
            <a:ext cx="1720215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3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27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90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254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317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381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444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508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571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/Relationships>
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png"/></Relationships>
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png"/></Relationships>

</file>

<file path=ppt/slides/_rels/slide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

</file>

<file path=ppt/slides/_rels/slide6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6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6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6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6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png"/></Relationships>

</file>

<file path=ppt/slides/_rels/slide6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6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6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6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

</file>

<file path=ppt/slides/_rels/slide7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7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7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7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7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7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7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7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png"/></Relationships>

</file>

<file path=ppt/slides/_rels/slide7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app.pluralsight.com/library/courses/working-c-sharp-records/table-of-contents" TargetMode="External"/><Relationship Id="rId3" Type="http://schemas.openxmlformats.org/officeDocument/2006/relationships/hyperlink" Target="https://github.com/icsharpcode/ILSpy" TargetMode="Externa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/Relationships>

</file>

<file path=ppt/slides/_rels/slide8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jpeg"/><Relationship Id="rId3" Type="http://schemas.openxmlformats.org/officeDocument/2006/relationships/hyperlink" Target="https://github.com/MikeMKH/talk-my-compiler-did-what" TargetMode="External"/><Relationship Id="rId4" Type="http://schemas.openxmlformats.org/officeDocument/2006/relationships/image" Target="../media/image1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My Compiler Did What?!?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My Compiler Did What?!?</a:t>
            </a:r>
          </a:p>
        </p:txBody>
      </p:sp>
      <p:sp>
        <p:nvSpPr>
          <p:cNvPr id="139" name="Mike Harris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Mike Harris</a:t>
            </a:r>
          </a:p>
        </p:txBody>
      </p:sp>
      <p:pic>
        <p:nvPicPr>
          <p:cNvPr id="140" name="frame.png" descr="fram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7440" y="173799"/>
            <a:ext cx="3810001" cy="3810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Hello Worl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Hello World</a:t>
            </a:r>
          </a:p>
        </p:txBody>
      </p:sp>
      <p:sp>
        <p:nvSpPr>
          <p:cNvPr id="210" name="using System;"/>
          <p:cNvSpPr txBox="1"/>
          <p:nvPr/>
        </p:nvSpPr>
        <p:spPr>
          <a:xfrm>
            <a:off x="2699088" y="3788487"/>
            <a:ext cx="3718050" cy="647701"/>
          </a:xfrm>
          <a:prstGeom prst="rect">
            <a:avLst/>
          </a:prstGeom>
          <a:ln w="25400">
            <a:solidFill>
              <a:schemeClr val="accent1">
                <a:hueOff val="114395"/>
                <a:lumOff val="-24975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6100"/>
              </a:lnSpc>
              <a:defRPr b="0" sz="360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4B69C6"/>
                </a:solidFill>
              </a:rPr>
              <a:t>using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latin typeface="Hack Bold"/>
                <a:ea typeface="Hack Bold"/>
                <a:cs typeface="Hack Bold"/>
                <a:sym typeface="Hack Bold"/>
              </a:rPr>
              <a:t>System</a:t>
            </a:r>
            <a:r>
              <a:rPr>
                <a:solidFill>
                  <a:srgbClr val="777777"/>
                </a:solidFill>
              </a:rPr>
              <a:t>;</a:t>
            </a:r>
          </a:p>
        </p:txBody>
      </p:sp>
      <p:sp>
        <p:nvSpPr>
          <p:cNvPr id="211" name="using System;…"/>
          <p:cNvSpPr txBox="1"/>
          <p:nvPr/>
        </p:nvSpPr>
        <p:spPr>
          <a:xfrm>
            <a:off x="9782683" y="6364477"/>
            <a:ext cx="11700521" cy="4813301"/>
          </a:xfrm>
          <a:prstGeom prst="rect">
            <a:avLst/>
          </a:prstGeom>
          <a:ln w="25400">
            <a:solidFill>
              <a:schemeClr val="accent6">
                <a:satOff val="-15798"/>
                <a:lumOff val="-17517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6100"/>
              </a:lnSpc>
              <a:defRPr b="0" sz="360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4B69C6"/>
                </a:solidFill>
              </a:rPr>
              <a:t>using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latin typeface="Hack Bold"/>
                <a:ea typeface="Hack Bold"/>
                <a:cs typeface="Hack Bold"/>
                <a:sym typeface="Hack Bold"/>
              </a:rPr>
              <a:t>System</a:t>
            </a:r>
            <a:r>
              <a:rPr>
                <a:solidFill>
                  <a:srgbClr val="777777"/>
                </a:solidFill>
              </a:rPr>
              <a:t>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</a:p>
          <a:p>
            <a:pPr algn="l" defTabSz="457200">
              <a:lnSpc>
                <a:spcPts val="6100"/>
              </a:lnSpc>
              <a:defRPr b="0" sz="3600">
                <a:solidFill>
                  <a:srgbClr val="4B69C6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internal</a:t>
            </a:r>
            <a:r>
              <a:rPr>
                <a:solidFill>
                  <a:srgbClr val="333333"/>
                </a:solidFill>
              </a:rPr>
              <a:t> </a:t>
            </a:r>
            <a:r>
              <a:t>class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A3E9D"/>
                </a:solidFill>
                <a:latin typeface="Hack Bold"/>
                <a:ea typeface="Hack Bold"/>
                <a:cs typeface="Hack Bold"/>
                <a:sym typeface="Hack Bold"/>
              </a:rPr>
              <a:t>Program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777777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{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4B69C6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</a:t>
            </a:r>
            <a:r>
              <a:t>private</a:t>
            </a:r>
            <a:r>
              <a:rPr>
                <a:solidFill>
                  <a:srgbClr val="333333"/>
                </a:solidFill>
              </a:rPr>
              <a:t> </a:t>
            </a:r>
            <a:r>
              <a:t>static</a:t>
            </a:r>
            <a:r>
              <a:rPr>
                <a:solidFill>
                  <a:srgbClr val="333333"/>
                </a:solidFill>
              </a:rPr>
              <a:t> </a:t>
            </a:r>
            <a:r>
              <a:t>void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Main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(</a:t>
            </a:r>
            <a:r>
              <a:t>string</a:t>
            </a:r>
            <a:r>
              <a:rPr>
                <a:solidFill>
                  <a:srgbClr val="777777"/>
                </a:solidFill>
              </a:rPr>
              <a:t>[]</a:t>
            </a:r>
            <a:r>
              <a:rPr>
                <a:solidFill>
                  <a:srgbClr val="333333"/>
                </a:solidFill>
              </a:rPr>
              <a:t> args</a:t>
            </a:r>
            <a:r>
              <a:rPr>
                <a:solidFill>
                  <a:srgbClr val="777777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</a:t>
            </a:r>
            <a:r>
              <a:rPr>
                <a:solidFill>
                  <a:srgbClr val="777777"/>
                </a:solidFill>
              </a:rPr>
              <a:t>{</a:t>
            </a: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</a:t>
            </a:r>
            <a:r>
              <a:rPr>
                <a:solidFill>
                  <a:srgbClr val="777777"/>
                </a:solidFill>
              </a:rPr>
              <a:t>}</a:t>
            </a:r>
          </a:p>
          <a:p>
            <a:pPr algn="l" defTabSz="457200">
              <a:lnSpc>
                <a:spcPts val="6100"/>
              </a:lnSpc>
              <a:defRPr b="0" sz="3600">
                <a:solidFill>
                  <a:srgbClr val="777777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}</a:t>
            </a:r>
          </a:p>
        </p:txBody>
      </p:sp>
      <p:sp>
        <p:nvSpPr>
          <p:cNvPr id="212" name="Original"/>
          <p:cNvSpPr txBox="1"/>
          <p:nvPr/>
        </p:nvSpPr>
        <p:spPr>
          <a:xfrm>
            <a:off x="3745262" y="3058318"/>
            <a:ext cx="1625703" cy="5851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/>
            <a:r>
              <a:t>Original</a:t>
            </a:r>
          </a:p>
        </p:txBody>
      </p:sp>
      <p:sp>
        <p:nvSpPr>
          <p:cNvPr id="213" name="Compiled"/>
          <p:cNvSpPr txBox="1"/>
          <p:nvPr/>
        </p:nvSpPr>
        <p:spPr>
          <a:xfrm>
            <a:off x="14452686" y="5419926"/>
            <a:ext cx="1971549" cy="5851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/>
            <a:r>
              <a:t>Compiled</a:t>
            </a:r>
          </a:p>
        </p:txBody>
      </p:sp>
      <p:sp>
        <p:nvSpPr>
          <p:cNvPr id="214" name="C#"/>
          <p:cNvSpPr txBox="1"/>
          <p:nvPr/>
        </p:nvSpPr>
        <p:spPr>
          <a:xfrm>
            <a:off x="23266704" y="12589678"/>
            <a:ext cx="806121" cy="7338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200">
                <a:solidFill>
                  <a:srgbClr val="531B93"/>
                </a:solidFill>
              </a:defRPr>
            </a:lvl1pPr>
          </a:lstStyle>
          <a:p>
            <a:pPr/>
            <a:r>
              <a:t>C#</a:t>
            </a:r>
          </a:p>
        </p:txBody>
      </p:sp>
      <p:sp>
        <p:nvSpPr>
          <p:cNvPr id="215" name="Arrow 7"/>
          <p:cNvSpPr/>
          <p:nvPr/>
        </p:nvSpPr>
        <p:spPr>
          <a:xfrm flipH="1" rot="5400000">
            <a:off x="4746325" y="4289745"/>
            <a:ext cx="4013842" cy="51365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7367" y="0"/>
                </a:moveTo>
                <a:lnTo>
                  <a:pt x="0" y="7818"/>
                </a:lnTo>
                <a:lnTo>
                  <a:pt x="4127" y="7818"/>
                </a:lnTo>
                <a:cubicBezTo>
                  <a:pt x="4127" y="7860"/>
                  <a:pt x="4125" y="7904"/>
                  <a:pt x="4125" y="7946"/>
                </a:cubicBezTo>
                <a:cubicBezTo>
                  <a:pt x="4125" y="15487"/>
                  <a:pt x="11948" y="21600"/>
                  <a:pt x="21598" y="21600"/>
                </a:cubicBezTo>
                <a:cubicBezTo>
                  <a:pt x="21598" y="21600"/>
                  <a:pt x="21600" y="21600"/>
                  <a:pt x="21600" y="21600"/>
                </a:cubicBezTo>
                <a:lnTo>
                  <a:pt x="21600" y="16556"/>
                </a:lnTo>
                <a:cubicBezTo>
                  <a:pt x="21600" y="16556"/>
                  <a:pt x="21598" y="16556"/>
                  <a:pt x="21598" y="16556"/>
                </a:cubicBezTo>
                <a:cubicBezTo>
                  <a:pt x="15512" y="16556"/>
                  <a:pt x="10578" y="12702"/>
                  <a:pt x="10578" y="7946"/>
                </a:cubicBezTo>
                <a:cubicBezTo>
                  <a:pt x="10578" y="7903"/>
                  <a:pt x="10582" y="7860"/>
                  <a:pt x="10582" y="7818"/>
                </a:cubicBezTo>
                <a:lnTo>
                  <a:pt x="14736" y="7818"/>
                </a:lnTo>
                <a:lnTo>
                  <a:pt x="7367" y="0"/>
                </a:lnTo>
                <a:close/>
              </a:path>
            </a:pathLst>
          </a:custGeom>
          <a:solidFill>
            <a:srgbClr val="521B93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16" name="top level statement"/>
          <p:cNvSpPr/>
          <p:nvPr/>
        </p:nvSpPr>
        <p:spPr>
          <a:xfrm>
            <a:off x="1814431" y="8066944"/>
            <a:ext cx="4414459" cy="2379986"/>
          </a:xfrm>
          <a:prstGeom prst="wedgeEllipseCallout">
            <a:avLst>
              <a:gd name="adj1" fmla="val 38118"/>
              <a:gd name="adj2" fmla="val -87506"/>
            </a:avLst>
          </a:prstGeom>
          <a:solidFill>
            <a:srgbClr val="5E5E5E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top level statement</a:t>
            </a:r>
          </a:p>
        </p:txBody>
      </p:sp>
      <p:sp>
        <p:nvSpPr>
          <p:cNvPr id="217" name="simplified"/>
          <p:cNvSpPr txBox="1"/>
          <p:nvPr/>
        </p:nvSpPr>
        <p:spPr>
          <a:xfrm>
            <a:off x="21062670" y="12633023"/>
            <a:ext cx="2228393" cy="647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/>
            </a:lvl1pPr>
          </a:lstStyle>
          <a:p>
            <a:pPr/>
            <a:r>
              <a:t>simplified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Hello Worl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Hello World</a:t>
            </a:r>
          </a:p>
        </p:txBody>
      </p:sp>
      <p:sp>
        <p:nvSpPr>
          <p:cNvPr id="220" name="string text = &quot;That&quot;;…"/>
          <p:cNvSpPr txBox="1"/>
          <p:nvPr/>
        </p:nvSpPr>
        <p:spPr>
          <a:xfrm>
            <a:off x="2205199" y="8881391"/>
            <a:ext cx="21059280" cy="2730501"/>
          </a:xfrm>
          <a:prstGeom prst="rect">
            <a:avLst/>
          </a:prstGeom>
          <a:ln w="25400">
            <a:solidFill>
              <a:schemeClr val="accent6">
                <a:satOff val="-15798"/>
                <a:lumOff val="-17517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6100"/>
              </a:lnSpc>
              <a:defRPr b="0" sz="3600">
                <a:solidFill>
                  <a:srgbClr val="4B69C6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string</a:t>
            </a:r>
            <a:r>
              <a:rPr>
                <a:solidFill>
                  <a:srgbClr val="333333"/>
                </a:solidFill>
              </a:rPr>
              <a:t> text </a:t>
            </a:r>
            <a:r>
              <a:rPr>
                <a:solidFill>
                  <a:srgbClr val="777777"/>
                </a:solidFill>
              </a:rPr>
              <a:t>=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"</a:t>
            </a:r>
            <a:r>
              <a:rPr>
                <a:solidFill>
                  <a:srgbClr val="448C27"/>
                </a:solidFill>
              </a:rPr>
              <a:t>That</a:t>
            </a:r>
            <a:r>
              <a:rPr>
                <a:solidFill>
                  <a:srgbClr val="777777"/>
                </a:solidFill>
              </a:rPr>
              <a:t>";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448C27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777777"/>
                </a:solidFill>
              </a:rPr>
              <a:t>((</a:t>
            </a:r>
            <a:r>
              <a:rPr>
                <a:solidFill>
                  <a:srgbClr val="7A3E9D"/>
                </a:solidFill>
              </a:rPr>
              <a:t>Action</a:t>
            </a:r>
            <a:r>
              <a:rPr>
                <a:solidFill>
                  <a:srgbClr val="777777"/>
                </a:solidFill>
              </a:rPr>
              <a:t>&lt;</a:t>
            </a:r>
            <a:r>
              <a:rPr>
                <a:solidFill>
                  <a:srgbClr val="4B69C6"/>
                </a:solidFill>
              </a:rPr>
              <a:t>string</a:t>
            </a:r>
            <a:r>
              <a:rPr>
                <a:solidFill>
                  <a:srgbClr val="777777"/>
                </a:solidFill>
              </a:rPr>
              <a:t>&gt;)</a:t>
            </a:r>
            <a:r>
              <a:rPr>
                <a:solidFill>
                  <a:srgbClr val="4B69C6"/>
                </a:solidFill>
              </a:rPr>
              <a:t>delegate</a:t>
            </a:r>
            <a:r>
              <a:t> </a:t>
            </a:r>
            <a:r>
              <a:rPr>
                <a:solidFill>
                  <a:srgbClr val="777777"/>
                </a:solidFill>
              </a:rPr>
              <a:t>(</a:t>
            </a:r>
            <a:r>
              <a:rPr>
                <a:solidFill>
                  <a:srgbClr val="4B69C6"/>
                </a:solidFill>
              </a:rPr>
              <a:t>string</a:t>
            </a:r>
            <a:r>
              <a:t> conference</a:t>
            </a:r>
            <a:r>
              <a:rPr>
                <a:solidFill>
                  <a:srgbClr val="777777"/>
                </a:solidFill>
              </a:rPr>
              <a:t>)</a:t>
            </a:r>
            <a:r>
              <a:t> </a:t>
            </a:r>
            <a:r>
              <a:rPr>
                <a:solidFill>
                  <a:srgbClr val="777777"/>
                </a:solidFill>
              </a:rPr>
              <a:t>{</a:t>
            </a:r>
          </a:p>
          <a:p>
            <a:pPr algn="l" defTabSz="457200">
              <a:lnSpc>
                <a:spcPts val="6100"/>
              </a:lnSpc>
              <a:defRPr b="0" sz="3600">
                <a:solidFill>
                  <a:srgbClr val="448C27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</a:t>
            </a:r>
            <a:r>
              <a:rPr>
                <a:solidFill>
                  <a:srgbClr val="7A3E9D"/>
                </a:solidFill>
              </a:rPr>
              <a:t>Console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WriteLine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("</a:t>
            </a:r>
            <a:r>
              <a:t>Sorry, </a:t>
            </a:r>
            <a:r>
              <a:rPr>
                <a:solidFill>
                  <a:srgbClr val="777777"/>
                </a:solidFill>
              </a:rPr>
              <a:t>"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+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A3E9D"/>
                </a:solidFill>
              </a:rPr>
              <a:t>conference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+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"</a:t>
            </a:r>
            <a:r>
              <a:t> this is a bit ridiculous.</a:t>
            </a:r>
            <a:r>
              <a:rPr>
                <a:solidFill>
                  <a:srgbClr val="777777"/>
                </a:solidFill>
              </a:rPr>
              <a:t>");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777777"/>
                </a:solidFill>
              </a:rPr>
              <a:t>})</a:t>
            </a:r>
            <a:r>
              <a:t> </a:t>
            </a:r>
            <a:r>
              <a:rPr>
                <a:solidFill>
                  <a:srgbClr val="777777"/>
                </a:solidFill>
              </a:rPr>
              <a:t>(</a:t>
            </a:r>
            <a:r>
              <a:rPr>
                <a:solidFill>
                  <a:srgbClr val="7A3E9D"/>
                </a:solidFill>
              </a:rPr>
              <a:t>text</a:t>
            </a:r>
            <a:r>
              <a:rPr>
                <a:solidFill>
                  <a:srgbClr val="777777"/>
                </a:solidFill>
              </a:rPr>
              <a:t>);</a:t>
            </a:r>
          </a:p>
        </p:txBody>
      </p:sp>
      <p:sp>
        <p:nvSpPr>
          <p:cNvPr id="221" name="Original"/>
          <p:cNvSpPr txBox="1"/>
          <p:nvPr/>
        </p:nvSpPr>
        <p:spPr>
          <a:xfrm>
            <a:off x="5641006" y="2560686"/>
            <a:ext cx="1625703" cy="5851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/>
            <a:r>
              <a:t>Original</a:t>
            </a:r>
          </a:p>
        </p:txBody>
      </p:sp>
      <p:sp>
        <p:nvSpPr>
          <p:cNvPr id="222" name="Compiled"/>
          <p:cNvSpPr txBox="1"/>
          <p:nvPr/>
        </p:nvSpPr>
        <p:spPr>
          <a:xfrm>
            <a:off x="11749064" y="7821374"/>
            <a:ext cx="1971549" cy="5851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/>
            <a:r>
              <a:t>Compiled</a:t>
            </a:r>
          </a:p>
        </p:txBody>
      </p:sp>
      <p:sp>
        <p:nvSpPr>
          <p:cNvPr id="223" name="var conference = &quot;That&quot;;…"/>
          <p:cNvSpPr txBox="1"/>
          <p:nvPr/>
        </p:nvSpPr>
        <p:spPr>
          <a:xfrm>
            <a:off x="260106" y="3289262"/>
            <a:ext cx="15003612" cy="3251201"/>
          </a:xfrm>
          <a:prstGeom prst="rect">
            <a:avLst/>
          </a:prstGeom>
          <a:ln w="25400">
            <a:solidFill>
              <a:schemeClr val="accent1">
                <a:hueOff val="114395"/>
                <a:lumOff val="-24975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4B69C6"/>
                </a:solidFill>
              </a:rPr>
              <a:t>var</a:t>
            </a:r>
            <a:r>
              <a:t> conference </a:t>
            </a:r>
            <a:r>
              <a:rPr>
                <a:solidFill>
                  <a:srgbClr val="777777"/>
                </a:solidFill>
              </a:rPr>
              <a:t>=</a:t>
            </a:r>
            <a:r>
              <a:t> </a:t>
            </a:r>
            <a:r>
              <a:rPr>
                <a:solidFill>
                  <a:srgbClr val="777777"/>
                </a:solidFill>
              </a:rPr>
              <a:t>"</a:t>
            </a:r>
            <a:r>
              <a:rPr>
                <a:solidFill>
                  <a:srgbClr val="448C27"/>
                </a:solidFill>
              </a:rPr>
              <a:t>That</a:t>
            </a:r>
            <a:r>
              <a:rPr>
                <a:solidFill>
                  <a:srgbClr val="777777"/>
                </a:solidFill>
              </a:rPr>
              <a:t>";</a:t>
            </a: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7A3E9D"/>
                </a:solidFill>
              </a:rPr>
              <a:t>Action</a:t>
            </a:r>
            <a:r>
              <a:rPr>
                <a:solidFill>
                  <a:srgbClr val="777777"/>
                </a:solidFill>
              </a:rPr>
              <a:t>&lt;</a:t>
            </a:r>
            <a:r>
              <a:rPr>
                <a:solidFill>
                  <a:srgbClr val="4B69C6"/>
                </a:solidFill>
              </a:rPr>
              <a:t>string</a:t>
            </a:r>
            <a:r>
              <a:rPr>
                <a:solidFill>
                  <a:srgbClr val="777777"/>
                </a:solidFill>
              </a:rPr>
              <a:t>&gt;</a:t>
            </a:r>
            <a:r>
              <a:t> sorry </a:t>
            </a:r>
            <a:r>
              <a:rPr>
                <a:solidFill>
                  <a:srgbClr val="777777"/>
                </a:solidFill>
              </a:rPr>
              <a:t>=</a:t>
            </a: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conference </a:t>
            </a:r>
            <a:r>
              <a:rPr>
                <a:solidFill>
                  <a:srgbClr val="777777"/>
                </a:solidFill>
              </a:rPr>
              <a:t>=&gt;</a:t>
            </a:r>
            <a:r>
              <a:t> </a:t>
            </a:r>
            <a:r>
              <a:rPr>
                <a:solidFill>
                  <a:srgbClr val="7A3E9D"/>
                </a:solidFill>
              </a:rPr>
              <a:t>Console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WriteLine</a:t>
            </a:r>
            <a:r>
              <a:rPr>
                <a:solidFill>
                  <a:srgbClr val="777777"/>
                </a:solidFill>
              </a:rPr>
              <a:t>(</a:t>
            </a:r>
          </a:p>
          <a:p>
            <a:pPr algn="l" defTabSz="457200">
              <a:lnSpc>
                <a:spcPts val="6100"/>
              </a:lnSpc>
              <a:defRPr b="0" sz="3600">
                <a:solidFill>
                  <a:srgbClr val="448C27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777777"/>
                </a:solidFill>
              </a:rPr>
              <a:t>$"</a:t>
            </a:r>
            <a:r>
              <a:t>Sorry, </a:t>
            </a:r>
            <a:r>
              <a:rPr>
                <a:solidFill>
                  <a:srgbClr val="777777"/>
                </a:solidFill>
              </a:rPr>
              <a:t>{</a:t>
            </a:r>
            <a:r>
              <a:rPr>
                <a:solidFill>
                  <a:srgbClr val="7A3E9D"/>
                </a:solidFill>
              </a:rPr>
              <a:t>conference</a:t>
            </a:r>
            <a:r>
              <a:rPr>
                <a:solidFill>
                  <a:srgbClr val="777777"/>
                </a:solidFill>
              </a:rPr>
              <a:t>}</a:t>
            </a:r>
            <a:r>
              <a:t> this is a bit ridiculous.</a:t>
            </a:r>
            <a:r>
              <a:rPr>
                <a:solidFill>
                  <a:srgbClr val="777777"/>
                </a:solidFill>
              </a:rPr>
              <a:t>”);</a:t>
            </a:r>
            <a:endParaRPr>
              <a:solidFill>
                <a:srgbClr val="777777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sorry</a:t>
            </a:r>
            <a:r>
              <a:rPr>
                <a:solidFill>
                  <a:srgbClr val="777777"/>
                </a:solidFill>
              </a:rPr>
              <a:t>(</a:t>
            </a:r>
            <a:r>
              <a:t>conference</a:t>
            </a:r>
            <a:r>
              <a:rPr>
                <a:solidFill>
                  <a:srgbClr val="777777"/>
                </a:solidFill>
              </a:rPr>
              <a:t>);</a:t>
            </a:r>
          </a:p>
        </p:txBody>
      </p:sp>
      <p:sp>
        <p:nvSpPr>
          <p:cNvPr id="224" name="C#"/>
          <p:cNvSpPr txBox="1"/>
          <p:nvPr/>
        </p:nvSpPr>
        <p:spPr>
          <a:xfrm>
            <a:off x="23266704" y="12589678"/>
            <a:ext cx="806121" cy="7338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200">
                <a:solidFill>
                  <a:srgbClr val="531B93"/>
                </a:solidFill>
              </a:defRPr>
            </a:lvl1pPr>
          </a:lstStyle>
          <a:p>
            <a:pPr/>
            <a:r>
              <a:t>C#</a:t>
            </a:r>
          </a:p>
        </p:txBody>
      </p:sp>
      <p:sp>
        <p:nvSpPr>
          <p:cNvPr id="225" name="Arrow 7"/>
          <p:cNvSpPr/>
          <p:nvPr/>
        </p:nvSpPr>
        <p:spPr>
          <a:xfrm rot="10800000">
            <a:off x="15504668" y="3578842"/>
            <a:ext cx="4013842" cy="51365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7367" y="0"/>
                </a:moveTo>
                <a:lnTo>
                  <a:pt x="0" y="7818"/>
                </a:lnTo>
                <a:lnTo>
                  <a:pt x="4127" y="7818"/>
                </a:lnTo>
                <a:cubicBezTo>
                  <a:pt x="4127" y="7860"/>
                  <a:pt x="4125" y="7904"/>
                  <a:pt x="4125" y="7946"/>
                </a:cubicBezTo>
                <a:cubicBezTo>
                  <a:pt x="4125" y="15487"/>
                  <a:pt x="11948" y="21600"/>
                  <a:pt x="21598" y="21600"/>
                </a:cubicBezTo>
                <a:cubicBezTo>
                  <a:pt x="21598" y="21600"/>
                  <a:pt x="21600" y="21600"/>
                  <a:pt x="21600" y="21600"/>
                </a:cubicBezTo>
                <a:lnTo>
                  <a:pt x="21600" y="16556"/>
                </a:lnTo>
                <a:cubicBezTo>
                  <a:pt x="21600" y="16556"/>
                  <a:pt x="21598" y="16556"/>
                  <a:pt x="21598" y="16556"/>
                </a:cubicBezTo>
                <a:cubicBezTo>
                  <a:pt x="15512" y="16556"/>
                  <a:pt x="10578" y="12702"/>
                  <a:pt x="10578" y="7946"/>
                </a:cubicBezTo>
                <a:cubicBezTo>
                  <a:pt x="10578" y="7903"/>
                  <a:pt x="10582" y="7860"/>
                  <a:pt x="10582" y="7818"/>
                </a:cubicBezTo>
                <a:lnTo>
                  <a:pt x="14736" y="7818"/>
                </a:lnTo>
                <a:lnTo>
                  <a:pt x="7367" y="0"/>
                </a:lnTo>
                <a:close/>
              </a:path>
            </a:pathLst>
          </a:custGeom>
          <a:solidFill>
            <a:srgbClr val="521B93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26" name="simplified"/>
          <p:cNvSpPr txBox="1"/>
          <p:nvPr/>
        </p:nvSpPr>
        <p:spPr>
          <a:xfrm>
            <a:off x="21062670" y="12633023"/>
            <a:ext cx="2228393" cy="647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/>
            </a:lvl1pPr>
          </a:lstStyle>
          <a:p>
            <a:pPr/>
            <a:r>
              <a:t>simplified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Hello Worl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Hello World</a:t>
            </a:r>
          </a:p>
        </p:txBody>
      </p:sp>
      <p:sp>
        <p:nvSpPr>
          <p:cNvPr id="229" name=".method private hidebysig static…"/>
          <p:cNvSpPr txBox="1"/>
          <p:nvPr/>
        </p:nvSpPr>
        <p:spPr>
          <a:xfrm>
            <a:off x="12314833" y="2838335"/>
            <a:ext cx="10994022" cy="8877301"/>
          </a:xfrm>
          <a:prstGeom prst="rect">
            <a:avLst/>
          </a:prstGeom>
          <a:ln w="25400">
            <a:solidFill>
              <a:schemeClr val="accent6">
                <a:satOff val="-15798"/>
                <a:lumOff val="-17517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lnSpc>
                <a:spcPts val="7000"/>
              </a:lnSpc>
              <a:defRPr b="0" sz="4400">
                <a:solidFill>
                  <a:srgbClr val="4B69C6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.method private hidebysig static </a:t>
            </a:r>
          </a:p>
          <a:p>
            <a:pPr algn="l" defTabSz="457200">
              <a:lnSpc>
                <a:spcPts val="7000"/>
              </a:lnSpc>
              <a:defRPr b="0" sz="4400">
                <a:solidFill>
                  <a:srgbClr val="4B69C6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	void '&lt;Main&gt;$' (</a:t>
            </a:r>
          </a:p>
          <a:p>
            <a:pPr algn="l" defTabSz="457200">
              <a:lnSpc>
                <a:spcPts val="7000"/>
              </a:lnSpc>
              <a:defRPr b="0" sz="4400">
                <a:solidFill>
                  <a:srgbClr val="4B69C6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		string[] args</a:t>
            </a:r>
          </a:p>
          <a:p>
            <a:pPr algn="l" defTabSz="457200">
              <a:lnSpc>
                <a:spcPts val="7000"/>
              </a:lnSpc>
              <a:defRPr b="0" sz="4400">
                <a:solidFill>
                  <a:srgbClr val="4B69C6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	) cil managed </a:t>
            </a:r>
          </a:p>
          <a:p>
            <a:pPr algn="l" defTabSz="457200">
              <a:lnSpc>
                <a:spcPts val="7000"/>
              </a:lnSpc>
              <a:defRPr b="0" sz="4400">
                <a:solidFill>
                  <a:srgbClr val="4B69C6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{</a:t>
            </a:r>
          </a:p>
          <a:p>
            <a:pPr algn="l" defTabSz="457200">
              <a:lnSpc>
                <a:spcPts val="7000"/>
              </a:lnSpc>
              <a:defRPr b="0" sz="4400">
                <a:solidFill>
                  <a:srgbClr val="4B69C6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	.maxstack 3</a:t>
            </a:r>
          </a:p>
          <a:p>
            <a:pPr algn="l" defTabSz="457200">
              <a:lnSpc>
                <a:spcPts val="7000"/>
              </a:lnSpc>
              <a:defRPr b="0" sz="4400">
                <a:solidFill>
                  <a:srgbClr val="4B69C6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	.entrypoint</a:t>
            </a:r>
          </a:p>
          <a:p>
            <a:pPr algn="l" defTabSz="457200">
              <a:lnSpc>
                <a:spcPts val="7000"/>
              </a:lnSpc>
              <a:defRPr b="0" sz="4400">
                <a:solidFill>
                  <a:srgbClr val="4B69C6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	.locals init (</a:t>
            </a:r>
          </a:p>
          <a:p>
            <a:pPr algn="l" defTabSz="457200">
              <a:lnSpc>
                <a:spcPts val="7000"/>
              </a:lnSpc>
              <a:defRPr b="0" sz="4400">
                <a:solidFill>
                  <a:srgbClr val="4B69C6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		</a:t>
            </a:r>
            <a:r>
              <a:rPr b="1"/>
              <a:t>[0] string</a:t>
            </a:r>
          </a:p>
          <a:p>
            <a:pPr algn="l" defTabSz="457200">
              <a:lnSpc>
                <a:spcPts val="7000"/>
              </a:lnSpc>
              <a:defRPr b="0" sz="4400">
                <a:solidFill>
                  <a:srgbClr val="4B69C6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	)</a:t>
            </a:r>
          </a:p>
          <a:p>
            <a:pPr algn="l" defTabSz="457200">
              <a:lnSpc>
                <a:spcPts val="7000"/>
              </a:lnSpc>
              <a:defRPr b="0" sz="4400">
                <a:solidFill>
                  <a:srgbClr val="4B69C6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 defTabSz="457200">
              <a:lnSpc>
                <a:spcPts val="7000"/>
              </a:lnSpc>
              <a:defRPr b="0" sz="4400">
                <a:solidFill>
                  <a:srgbClr val="4B69C6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	IL_0000: </a:t>
            </a:r>
            <a:r>
              <a:rPr b="1"/>
              <a:t>ldstr "That"</a:t>
            </a:r>
          </a:p>
          <a:p>
            <a:pPr algn="l" defTabSz="457200">
              <a:lnSpc>
                <a:spcPts val="7000"/>
              </a:lnSpc>
              <a:defRPr b="0" sz="4400">
                <a:solidFill>
                  <a:srgbClr val="4B69C6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	IL_0005: </a:t>
            </a:r>
            <a:r>
              <a:rPr b="1"/>
              <a:t>stloc.00</a:t>
            </a:r>
          </a:p>
        </p:txBody>
      </p:sp>
      <p:sp>
        <p:nvSpPr>
          <p:cNvPr id="230" name="Original"/>
          <p:cNvSpPr txBox="1"/>
          <p:nvPr/>
        </p:nvSpPr>
        <p:spPr>
          <a:xfrm>
            <a:off x="2986074" y="4544900"/>
            <a:ext cx="1625703" cy="5851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/>
            <a:r>
              <a:t>Original</a:t>
            </a:r>
          </a:p>
        </p:txBody>
      </p:sp>
      <p:sp>
        <p:nvSpPr>
          <p:cNvPr id="231" name="Compiled"/>
          <p:cNvSpPr txBox="1"/>
          <p:nvPr/>
        </p:nvSpPr>
        <p:spPr>
          <a:xfrm>
            <a:off x="16826069" y="1987664"/>
            <a:ext cx="1971549" cy="5851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/>
            <a:r>
              <a:t>Compiled</a:t>
            </a:r>
          </a:p>
        </p:txBody>
      </p:sp>
      <p:sp>
        <p:nvSpPr>
          <p:cNvPr id="232" name="var conference = &quot;That&quot;;"/>
          <p:cNvSpPr txBox="1"/>
          <p:nvPr/>
        </p:nvSpPr>
        <p:spPr>
          <a:xfrm>
            <a:off x="425983" y="5437780"/>
            <a:ext cx="6745884" cy="647701"/>
          </a:xfrm>
          <a:prstGeom prst="rect">
            <a:avLst/>
          </a:prstGeom>
          <a:ln w="25400">
            <a:solidFill>
              <a:schemeClr val="accent1">
                <a:hueOff val="114395"/>
                <a:lumOff val="-24975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4B69C6"/>
                </a:solidFill>
              </a:rPr>
              <a:t>var</a:t>
            </a:r>
            <a:r>
              <a:t> conference </a:t>
            </a:r>
            <a:r>
              <a:rPr>
                <a:solidFill>
                  <a:srgbClr val="777777"/>
                </a:solidFill>
              </a:rPr>
              <a:t>=</a:t>
            </a:r>
            <a:r>
              <a:t> </a:t>
            </a:r>
            <a:r>
              <a:rPr>
                <a:solidFill>
                  <a:srgbClr val="777777"/>
                </a:solidFill>
              </a:rPr>
              <a:t>"</a:t>
            </a:r>
            <a:r>
              <a:rPr>
                <a:solidFill>
                  <a:srgbClr val="448C27"/>
                </a:solidFill>
              </a:rPr>
              <a:t>That</a:t>
            </a:r>
            <a:r>
              <a:rPr>
                <a:solidFill>
                  <a:srgbClr val="777777"/>
                </a:solidFill>
              </a:rPr>
              <a:t>";</a:t>
            </a:r>
          </a:p>
        </p:txBody>
      </p:sp>
      <p:sp>
        <p:nvSpPr>
          <p:cNvPr id="233" name="IL"/>
          <p:cNvSpPr txBox="1"/>
          <p:nvPr/>
        </p:nvSpPr>
        <p:spPr>
          <a:xfrm>
            <a:off x="23375784" y="12589678"/>
            <a:ext cx="587961" cy="7338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200">
                <a:solidFill>
                  <a:srgbClr val="212121"/>
                </a:solidFill>
              </a:defRPr>
            </a:lvl1pPr>
          </a:lstStyle>
          <a:p>
            <a:pPr/>
            <a:r>
              <a:t>IL</a:t>
            </a:r>
          </a:p>
        </p:txBody>
      </p:sp>
      <p:sp>
        <p:nvSpPr>
          <p:cNvPr id="234" name="Arrow"/>
          <p:cNvSpPr/>
          <p:nvPr/>
        </p:nvSpPr>
        <p:spPr>
          <a:xfrm>
            <a:off x="7783825" y="4225034"/>
            <a:ext cx="3919051" cy="3452343"/>
          </a:xfrm>
          <a:prstGeom prst="rightArrow">
            <a:avLst>
              <a:gd name="adj1" fmla="val 32000"/>
              <a:gd name="adj2" fmla="val 42987"/>
            </a:avLst>
          </a:prstGeom>
          <a:solidFill>
            <a:srgbClr val="531B93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531B93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35" name="locals"/>
          <p:cNvSpPr/>
          <p:nvPr/>
        </p:nvSpPr>
        <p:spPr>
          <a:xfrm>
            <a:off x="7734751" y="7864209"/>
            <a:ext cx="4039189" cy="1461770"/>
          </a:xfrm>
          <a:prstGeom prst="wedgeEllipseCallout">
            <a:avLst>
              <a:gd name="adj1" fmla="val 75817"/>
              <a:gd name="adj2" fmla="val -31554"/>
            </a:avLst>
          </a:prstGeom>
          <a:solidFill>
            <a:srgbClr val="5E5E5E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locals</a:t>
            </a:r>
          </a:p>
        </p:txBody>
      </p:sp>
      <p:sp>
        <p:nvSpPr>
          <p:cNvPr id="236" name="load string"/>
          <p:cNvSpPr/>
          <p:nvPr/>
        </p:nvSpPr>
        <p:spPr>
          <a:xfrm>
            <a:off x="17663708" y="8180783"/>
            <a:ext cx="4039188" cy="1461770"/>
          </a:xfrm>
          <a:prstGeom prst="wedgeEllipseCallout">
            <a:avLst>
              <a:gd name="adj1" fmla="val -65580"/>
              <a:gd name="adj2" fmla="val 100992"/>
            </a:avLst>
          </a:prstGeom>
          <a:solidFill>
            <a:srgbClr val="5E5E5E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load string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Hello Worl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Hello World</a:t>
            </a:r>
          </a:p>
        </p:txBody>
      </p:sp>
      <p:sp>
        <p:nvSpPr>
          <p:cNvPr id="239" name="Console.WriteLine($&quot;Hello {conference} Conference!&quot;);"/>
          <p:cNvSpPr txBox="1"/>
          <p:nvPr/>
        </p:nvSpPr>
        <p:spPr>
          <a:xfrm>
            <a:off x="189016" y="4401198"/>
            <a:ext cx="14728354" cy="647701"/>
          </a:xfrm>
          <a:prstGeom prst="rect">
            <a:avLst/>
          </a:prstGeom>
          <a:ln w="25400">
            <a:solidFill>
              <a:schemeClr val="accent1">
                <a:hueOff val="114395"/>
                <a:lumOff val="-24975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6100"/>
              </a:lnSpc>
              <a:defRPr b="0" sz="3600">
                <a:solidFill>
                  <a:srgbClr val="448C27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7A3E9D"/>
                </a:solidFill>
              </a:rPr>
              <a:t>Console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WriteLine</a:t>
            </a:r>
            <a:r>
              <a:rPr>
                <a:solidFill>
                  <a:srgbClr val="777777"/>
                </a:solidFill>
              </a:rPr>
              <a:t>($"</a:t>
            </a:r>
            <a:r>
              <a:t>Hello </a:t>
            </a:r>
            <a:r>
              <a:rPr>
                <a:solidFill>
                  <a:srgbClr val="777777"/>
                </a:solidFill>
              </a:rPr>
              <a:t>{</a:t>
            </a:r>
            <a:r>
              <a:rPr>
                <a:solidFill>
                  <a:srgbClr val="7A3E9D"/>
                </a:solidFill>
              </a:rPr>
              <a:t>conference</a:t>
            </a:r>
            <a:r>
              <a:rPr>
                <a:solidFill>
                  <a:srgbClr val="777777"/>
                </a:solidFill>
              </a:rPr>
              <a:t>}</a:t>
            </a:r>
            <a:r>
              <a:t> Conference!</a:t>
            </a:r>
            <a:r>
              <a:rPr>
                <a:solidFill>
                  <a:srgbClr val="777777"/>
                </a:solidFill>
              </a:rPr>
              <a:t>");</a:t>
            </a:r>
          </a:p>
        </p:txBody>
      </p:sp>
      <p:sp>
        <p:nvSpPr>
          <p:cNvPr id="240" name="Console.WriteLine (&quot;Hello &quot; + text + &quot; Conference!&quot;);"/>
          <p:cNvSpPr txBox="1"/>
          <p:nvPr/>
        </p:nvSpPr>
        <p:spPr>
          <a:xfrm>
            <a:off x="8454057" y="9669716"/>
            <a:ext cx="14728355" cy="647701"/>
          </a:xfrm>
          <a:prstGeom prst="rect">
            <a:avLst/>
          </a:prstGeom>
          <a:ln w="25400">
            <a:solidFill>
              <a:schemeClr val="accent6">
                <a:satOff val="-15798"/>
                <a:lumOff val="-17517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6100"/>
              </a:lnSpc>
              <a:defRPr b="0" sz="3600">
                <a:solidFill>
                  <a:srgbClr val="448C27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7A3E9D"/>
                </a:solidFill>
              </a:rPr>
              <a:t>Console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WriteLine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("</a:t>
            </a:r>
            <a:r>
              <a:t>Hello </a:t>
            </a:r>
            <a:r>
              <a:rPr>
                <a:solidFill>
                  <a:srgbClr val="777777"/>
                </a:solidFill>
              </a:rPr>
              <a:t>"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+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A3E9D"/>
                </a:solidFill>
              </a:rPr>
              <a:t>text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+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"</a:t>
            </a:r>
            <a:r>
              <a:t> Conference!</a:t>
            </a:r>
            <a:r>
              <a:rPr>
                <a:solidFill>
                  <a:srgbClr val="777777"/>
                </a:solidFill>
              </a:rPr>
              <a:t>");</a:t>
            </a:r>
          </a:p>
        </p:txBody>
      </p:sp>
      <p:sp>
        <p:nvSpPr>
          <p:cNvPr id="241" name="Original"/>
          <p:cNvSpPr txBox="1"/>
          <p:nvPr/>
        </p:nvSpPr>
        <p:spPr>
          <a:xfrm>
            <a:off x="5763009" y="3222493"/>
            <a:ext cx="1625702" cy="5851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/>
            <a:r>
              <a:t>Original</a:t>
            </a:r>
          </a:p>
        </p:txBody>
      </p:sp>
      <p:sp>
        <p:nvSpPr>
          <p:cNvPr id="242" name="Compiled"/>
          <p:cNvSpPr txBox="1"/>
          <p:nvPr/>
        </p:nvSpPr>
        <p:spPr>
          <a:xfrm>
            <a:off x="14832460" y="8650761"/>
            <a:ext cx="1971549" cy="5851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/>
            <a:r>
              <a:t>Compiled</a:t>
            </a:r>
          </a:p>
        </p:txBody>
      </p:sp>
      <p:sp>
        <p:nvSpPr>
          <p:cNvPr id="243" name="C#"/>
          <p:cNvSpPr txBox="1"/>
          <p:nvPr/>
        </p:nvSpPr>
        <p:spPr>
          <a:xfrm>
            <a:off x="23266704" y="12589678"/>
            <a:ext cx="806121" cy="7338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200">
                <a:solidFill>
                  <a:srgbClr val="531B93"/>
                </a:solidFill>
              </a:defRPr>
            </a:lvl1pPr>
          </a:lstStyle>
          <a:p>
            <a:pPr/>
            <a:r>
              <a:t>C#</a:t>
            </a:r>
          </a:p>
        </p:txBody>
      </p:sp>
      <p:sp>
        <p:nvSpPr>
          <p:cNvPr id="244" name="Arrow 7"/>
          <p:cNvSpPr/>
          <p:nvPr/>
        </p:nvSpPr>
        <p:spPr>
          <a:xfrm rot="10800000">
            <a:off x="15244004" y="4289746"/>
            <a:ext cx="4013841" cy="51365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7367" y="0"/>
                </a:moveTo>
                <a:lnTo>
                  <a:pt x="0" y="7818"/>
                </a:lnTo>
                <a:lnTo>
                  <a:pt x="4127" y="7818"/>
                </a:lnTo>
                <a:cubicBezTo>
                  <a:pt x="4127" y="7860"/>
                  <a:pt x="4125" y="7904"/>
                  <a:pt x="4125" y="7946"/>
                </a:cubicBezTo>
                <a:cubicBezTo>
                  <a:pt x="4125" y="15487"/>
                  <a:pt x="11948" y="21600"/>
                  <a:pt x="21598" y="21600"/>
                </a:cubicBezTo>
                <a:cubicBezTo>
                  <a:pt x="21598" y="21600"/>
                  <a:pt x="21600" y="21600"/>
                  <a:pt x="21600" y="21600"/>
                </a:cubicBezTo>
                <a:lnTo>
                  <a:pt x="21600" y="16556"/>
                </a:lnTo>
                <a:cubicBezTo>
                  <a:pt x="21600" y="16556"/>
                  <a:pt x="21598" y="16556"/>
                  <a:pt x="21598" y="16556"/>
                </a:cubicBezTo>
                <a:cubicBezTo>
                  <a:pt x="15512" y="16556"/>
                  <a:pt x="10578" y="12702"/>
                  <a:pt x="10578" y="7946"/>
                </a:cubicBezTo>
                <a:cubicBezTo>
                  <a:pt x="10578" y="7903"/>
                  <a:pt x="10582" y="7860"/>
                  <a:pt x="10582" y="7818"/>
                </a:cubicBezTo>
                <a:lnTo>
                  <a:pt x="14736" y="7818"/>
                </a:lnTo>
                <a:lnTo>
                  <a:pt x="7367" y="0"/>
                </a:lnTo>
                <a:close/>
              </a:path>
            </a:pathLst>
          </a:custGeom>
          <a:solidFill>
            <a:srgbClr val="521B93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45" name="simplified"/>
          <p:cNvSpPr txBox="1"/>
          <p:nvPr/>
        </p:nvSpPr>
        <p:spPr>
          <a:xfrm>
            <a:off x="21062670" y="12633023"/>
            <a:ext cx="2228393" cy="647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/>
            </a:lvl1pPr>
          </a:lstStyle>
          <a:p>
            <a:pPr/>
            <a:r>
              <a:t>simplified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Hello Worl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Hello World</a:t>
            </a:r>
          </a:p>
        </p:txBody>
      </p:sp>
      <p:sp>
        <p:nvSpPr>
          <p:cNvPr id="248" name="Closing(&quot;fun&quot;);…"/>
          <p:cNvSpPr txBox="1"/>
          <p:nvPr/>
        </p:nvSpPr>
        <p:spPr>
          <a:xfrm>
            <a:off x="354893" y="3975599"/>
            <a:ext cx="14728355" cy="2209801"/>
          </a:xfrm>
          <a:prstGeom prst="rect">
            <a:avLst/>
          </a:prstGeom>
          <a:ln w="25400">
            <a:solidFill>
              <a:schemeClr val="accent1">
                <a:hueOff val="114395"/>
                <a:lumOff val="-24975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6100"/>
              </a:lnSpc>
              <a:defRPr b="0" sz="3600">
                <a:solidFill>
                  <a:srgbClr val="AA3731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latin typeface="Hack Bold"/>
                <a:ea typeface="Hack Bold"/>
                <a:cs typeface="Hack Bold"/>
                <a:sym typeface="Hack Bold"/>
              </a:rPr>
              <a:t>Closing</a:t>
            </a:r>
            <a:r>
              <a:rPr>
                <a:solidFill>
                  <a:srgbClr val="777777"/>
                </a:solidFill>
              </a:rPr>
              <a:t>("</a:t>
            </a:r>
            <a:r>
              <a:rPr>
                <a:solidFill>
                  <a:srgbClr val="448C27"/>
                </a:solidFill>
              </a:rPr>
              <a:t>fun</a:t>
            </a:r>
            <a:r>
              <a:rPr>
                <a:solidFill>
                  <a:srgbClr val="777777"/>
                </a:solidFill>
              </a:rPr>
              <a:t>");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</a:p>
          <a:p>
            <a:pPr algn="l" defTabSz="457200">
              <a:lnSpc>
                <a:spcPts val="6100"/>
              </a:lnSpc>
              <a:defRPr b="0" sz="3600">
                <a:solidFill>
                  <a:srgbClr val="AA3731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4B69C6"/>
                </a:solidFill>
              </a:rPr>
              <a:t>static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4B69C6"/>
                </a:solidFill>
              </a:rPr>
              <a:t>void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latin typeface="Hack Bold"/>
                <a:ea typeface="Hack Bold"/>
                <a:cs typeface="Hack Bold"/>
                <a:sym typeface="Hack Bold"/>
              </a:rPr>
              <a:t>Closing</a:t>
            </a:r>
            <a:r>
              <a:rPr>
                <a:solidFill>
                  <a:srgbClr val="777777"/>
                </a:solidFill>
              </a:rPr>
              <a:t>(</a:t>
            </a:r>
            <a:r>
              <a:rPr>
                <a:solidFill>
                  <a:srgbClr val="4B69C6"/>
                </a:solidFill>
              </a:rPr>
              <a:t>string</a:t>
            </a:r>
            <a:r>
              <a:rPr>
                <a:solidFill>
                  <a:srgbClr val="333333"/>
                </a:solidFill>
              </a:rPr>
              <a:t> state</a:t>
            </a:r>
            <a:r>
              <a:rPr>
                <a:solidFill>
                  <a:srgbClr val="777777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448C27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</a:t>
            </a:r>
            <a:r>
              <a:rPr>
                <a:solidFill>
                  <a:srgbClr val="777777"/>
                </a:solidFill>
              </a:rPr>
              <a:t>=&gt;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A3E9D"/>
                </a:solidFill>
              </a:rPr>
              <a:t>Console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WriteLine</a:t>
            </a:r>
            <a:r>
              <a:rPr>
                <a:solidFill>
                  <a:srgbClr val="777777"/>
                </a:solidFill>
              </a:rPr>
              <a:t>($"</a:t>
            </a:r>
            <a:r>
              <a:t>Hope you find it </a:t>
            </a:r>
            <a:r>
              <a:rPr>
                <a:solidFill>
                  <a:srgbClr val="777777"/>
                </a:solidFill>
              </a:rPr>
              <a:t>{</a:t>
            </a:r>
            <a:r>
              <a:rPr>
                <a:solidFill>
                  <a:srgbClr val="7A3E9D"/>
                </a:solidFill>
              </a:rPr>
              <a:t>state</a:t>
            </a:r>
            <a:r>
              <a:rPr>
                <a:solidFill>
                  <a:srgbClr val="777777"/>
                </a:solidFill>
              </a:rPr>
              <a:t>}</a:t>
            </a:r>
            <a:r>
              <a:t>!</a:t>
            </a:r>
            <a:r>
              <a:rPr>
                <a:solidFill>
                  <a:srgbClr val="777777"/>
                </a:solidFill>
              </a:rPr>
              <a:t>");</a:t>
            </a:r>
          </a:p>
        </p:txBody>
      </p:sp>
      <p:sp>
        <p:nvSpPr>
          <p:cNvPr id="249" name="Closing (&quot;fun&quot;);…"/>
          <p:cNvSpPr txBox="1"/>
          <p:nvPr/>
        </p:nvSpPr>
        <p:spPr>
          <a:xfrm>
            <a:off x="7276327" y="9505098"/>
            <a:ext cx="15554128" cy="2730501"/>
          </a:xfrm>
          <a:prstGeom prst="rect">
            <a:avLst/>
          </a:prstGeom>
          <a:ln w="25400">
            <a:solidFill>
              <a:schemeClr val="accent6">
                <a:satOff val="-15798"/>
                <a:lumOff val="-17517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6100"/>
              </a:lnSpc>
              <a:defRPr b="0" sz="3600">
                <a:solidFill>
                  <a:srgbClr val="AA3731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latin typeface="Hack Bold"/>
                <a:ea typeface="Hack Bold"/>
                <a:cs typeface="Hack Bold"/>
                <a:sym typeface="Hack Bold"/>
              </a:rPr>
              <a:t>Closing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("</a:t>
            </a:r>
            <a:r>
              <a:rPr>
                <a:solidFill>
                  <a:srgbClr val="448C27"/>
                </a:solidFill>
              </a:rPr>
              <a:t>fun</a:t>
            </a:r>
            <a:r>
              <a:rPr>
                <a:solidFill>
                  <a:srgbClr val="777777"/>
                </a:solidFill>
              </a:rPr>
              <a:t>");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AA3731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7A3E9D"/>
                </a:solidFill>
              </a:rPr>
              <a:t>static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A3E9D"/>
                </a:solidFill>
              </a:rPr>
              <a:t>void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latin typeface="Hack Bold"/>
                <a:ea typeface="Hack Bold"/>
                <a:cs typeface="Hack Bold"/>
                <a:sym typeface="Hack Bold"/>
              </a:rPr>
              <a:t>Closing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(</a:t>
            </a:r>
            <a:r>
              <a:rPr>
                <a:solidFill>
                  <a:srgbClr val="4B69C6"/>
                </a:solidFill>
              </a:rPr>
              <a:t>string</a:t>
            </a:r>
            <a:r>
              <a:rPr>
                <a:solidFill>
                  <a:srgbClr val="333333"/>
                </a:solidFill>
              </a:rPr>
              <a:t> state</a:t>
            </a:r>
            <a:r>
              <a:rPr>
                <a:solidFill>
                  <a:srgbClr val="777777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777777"/>
                </a:solidFill>
              </a:rPr>
              <a:t>{</a:t>
            </a:r>
          </a:p>
          <a:p>
            <a:pPr algn="l" defTabSz="457200">
              <a:lnSpc>
                <a:spcPts val="6100"/>
              </a:lnSpc>
              <a:defRPr b="0" sz="3600">
                <a:solidFill>
                  <a:srgbClr val="448C27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</a:t>
            </a:r>
            <a:r>
              <a:rPr>
                <a:solidFill>
                  <a:srgbClr val="7A3E9D"/>
                </a:solidFill>
              </a:rPr>
              <a:t>Console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WriteLine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("</a:t>
            </a:r>
            <a:r>
              <a:t>Hope you find it </a:t>
            </a:r>
            <a:r>
              <a:rPr>
                <a:solidFill>
                  <a:srgbClr val="777777"/>
                </a:solidFill>
              </a:rPr>
              <a:t>"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+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A3E9D"/>
                </a:solidFill>
              </a:rPr>
              <a:t>state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+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"</a:t>
            </a:r>
            <a:r>
              <a:t>!</a:t>
            </a:r>
            <a:r>
              <a:rPr>
                <a:solidFill>
                  <a:srgbClr val="777777"/>
                </a:solidFill>
              </a:rPr>
              <a:t>");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777777"/>
                </a:solidFill>
              </a:rPr>
              <a:t>}</a:t>
            </a:r>
          </a:p>
        </p:txBody>
      </p:sp>
      <p:sp>
        <p:nvSpPr>
          <p:cNvPr id="250" name="Original"/>
          <p:cNvSpPr txBox="1"/>
          <p:nvPr/>
        </p:nvSpPr>
        <p:spPr>
          <a:xfrm>
            <a:off x="6906219" y="3198796"/>
            <a:ext cx="1625703" cy="5851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/>
            <a:r>
              <a:t>Original</a:t>
            </a:r>
          </a:p>
        </p:txBody>
      </p:sp>
      <p:sp>
        <p:nvSpPr>
          <p:cNvPr id="251" name="Compiled"/>
          <p:cNvSpPr txBox="1"/>
          <p:nvPr/>
        </p:nvSpPr>
        <p:spPr>
          <a:xfrm>
            <a:off x="14067617" y="8745549"/>
            <a:ext cx="1971549" cy="5851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/>
            <a:r>
              <a:t>Compiled</a:t>
            </a:r>
          </a:p>
        </p:txBody>
      </p:sp>
      <p:sp>
        <p:nvSpPr>
          <p:cNvPr id="252" name="C#"/>
          <p:cNvSpPr txBox="1"/>
          <p:nvPr/>
        </p:nvSpPr>
        <p:spPr>
          <a:xfrm>
            <a:off x="23266704" y="12589678"/>
            <a:ext cx="806121" cy="7338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200">
                <a:solidFill>
                  <a:srgbClr val="531B93"/>
                </a:solidFill>
              </a:defRPr>
            </a:lvl1pPr>
          </a:lstStyle>
          <a:p>
            <a:pPr/>
            <a:r>
              <a:t>C#</a:t>
            </a:r>
          </a:p>
        </p:txBody>
      </p:sp>
      <p:sp>
        <p:nvSpPr>
          <p:cNvPr id="253" name="Arrow 7"/>
          <p:cNvSpPr/>
          <p:nvPr/>
        </p:nvSpPr>
        <p:spPr>
          <a:xfrm rot="10800000">
            <a:off x="15244004" y="4289746"/>
            <a:ext cx="4013841" cy="51365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7367" y="0"/>
                </a:moveTo>
                <a:lnTo>
                  <a:pt x="0" y="7818"/>
                </a:lnTo>
                <a:lnTo>
                  <a:pt x="4127" y="7818"/>
                </a:lnTo>
                <a:cubicBezTo>
                  <a:pt x="4127" y="7860"/>
                  <a:pt x="4125" y="7904"/>
                  <a:pt x="4125" y="7946"/>
                </a:cubicBezTo>
                <a:cubicBezTo>
                  <a:pt x="4125" y="15487"/>
                  <a:pt x="11948" y="21600"/>
                  <a:pt x="21598" y="21600"/>
                </a:cubicBezTo>
                <a:cubicBezTo>
                  <a:pt x="21598" y="21600"/>
                  <a:pt x="21600" y="21600"/>
                  <a:pt x="21600" y="21600"/>
                </a:cubicBezTo>
                <a:lnTo>
                  <a:pt x="21600" y="16556"/>
                </a:lnTo>
                <a:cubicBezTo>
                  <a:pt x="21600" y="16556"/>
                  <a:pt x="21598" y="16556"/>
                  <a:pt x="21598" y="16556"/>
                </a:cubicBezTo>
                <a:cubicBezTo>
                  <a:pt x="15512" y="16556"/>
                  <a:pt x="10578" y="12702"/>
                  <a:pt x="10578" y="7946"/>
                </a:cubicBezTo>
                <a:cubicBezTo>
                  <a:pt x="10578" y="7903"/>
                  <a:pt x="10582" y="7860"/>
                  <a:pt x="10582" y="7818"/>
                </a:cubicBezTo>
                <a:lnTo>
                  <a:pt x="14736" y="7818"/>
                </a:lnTo>
                <a:lnTo>
                  <a:pt x="7367" y="0"/>
                </a:lnTo>
                <a:close/>
              </a:path>
            </a:pathLst>
          </a:custGeom>
          <a:solidFill>
            <a:srgbClr val="521B93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54" name="simplified"/>
          <p:cNvSpPr txBox="1"/>
          <p:nvPr/>
        </p:nvSpPr>
        <p:spPr>
          <a:xfrm>
            <a:off x="21062670" y="12633023"/>
            <a:ext cx="2228393" cy="647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/>
            </a:lvl1pPr>
          </a:lstStyle>
          <a:p>
            <a:pPr/>
            <a:r>
              <a:t>simplified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Agend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Agenda</a:t>
            </a:r>
          </a:p>
        </p:txBody>
      </p:sp>
      <p:sp>
        <p:nvSpPr>
          <p:cNvPr id="257" name="Hello World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Hello World</a:t>
            </a:r>
          </a:p>
          <a:p>
            <a:pPr>
              <a:defRPr b="1"/>
            </a:pPr>
            <a:r>
              <a:t>Record Type</a:t>
            </a:r>
          </a:p>
          <a:p>
            <a:pPr/>
            <a:r>
              <a:t>Enumerable</a:t>
            </a:r>
          </a:p>
          <a:p>
            <a:pPr/>
            <a:r>
              <a:t>Async / Await</a:t>
            </a:r>
          </a:p>
          <a:p>
            <a:pPr/>
            <a:r>
              <a:t>MoveNext()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Record Typ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Record Type</a:t>
            </a:r>
          </a:p>
        </p:txBody>
      </p:sp>
      <p:sp>
        <p:nvSpPr>
          <p:cNvPr id="260" name="using System;…"/>
          <p:cNvSpPr txBox="1"/>
          <p:nvPr/>
        </p:nvSpPr>
        <p:spPr>
          <a:xfrm>
            <a:off x="2029370" y="2413000"/>
            <a:ext cx="20325260" cy="8890000"/>
          </a:xfrm>
          <a:prstGeom prst="rect">
            <a:avLst/>
          </a:prstGeom>
          <a:ln w="25400">
            <a:solidFill>
              <a:schemeClr val="accent1">
                <a:hueOff val="114395"/>
                <a:lumOff val="-24975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6600"/>
              </a:lnSpc>
              <a:defRPr b="0" sz="400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4B69C6"/>
                </a:solidFill>
              </a:rPr>
              <a:t>using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latin typeface="Hack Bold"/>
                <a:ea typeface="Hack Bold"/>
                <a:cs typeface="Hack Bold"/>
                <a:sym typeface="Hack Bold"/>
              </a:rPr>
              <a:t>System</a:t>
            </a:r>
            <a:r>
              <a:rPr>
                <a:solidFill>
                  <a:srgbClr val="777777"/>
                </a:solidFill>
              </a:rPr>
              <a:t>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600"/>
              </a:lnSpc>
              <a:defRPr b="0" sz="4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</a:p>
          <a:p>
            <a:pPr algn="l" defTabSz="457200">
              <a:lnSpc>
                <a:spcPts val="6600"/>
              </a:lnSpc>
              <a:defRPr b="0" sz="4000">
                <a:solidFill>
                  <a:srgbClr val="4B69C6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namespace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A3E9D"/>
                </a:solidFill>
                <a:latin typeface="Hack Bold"/>
                <a:ea typeface="Hack Bold"/>
                <a:cs typeface="Hack Bold"/>
                <a:sym typeface="Hack Bold"/>
              </a:rPr>
              <a:t>App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600"/>
              </a:lnSpc>
              <a:defRPr b="0" sz="4000">
                <a:solidFill>
                  <a:srgbClr val="777777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{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600"/>
              </a:lnSpc>
              <a:defRPr b="0" sz="4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</a:t>
            </a:r>
            <a:r>
              <a:rPr>
                <a:solidFill>
                  <a:srgbClr val="4B69C6"/>
                </a:solidFill>
              </a:rPr>
              <a:t>public</a:t>
            </a:r>
            <a:r>
              <a:t> record PersonRecord(string FirstName, string LastName)</a:t>
            </a:r>
            <a:r>
              <a:rPr>
                <a:solidFill>
                  <a:srgbClr val="777777"/>
                </a:solidFill>
              </a:rPr>
              <a:t>;</a:t>
            </a:r>
            <a:endParaRPr>
              <a:solidFill>
                <a:srgbClr val="777777"/>
              </a:solidFill>
            </a:endParaRPr>
          </a:p>
          <a:p>
            <a:pPr algn="l" defTabSz="457200">
              <a:lnSpc>
                <a:spcPts val="6600"/>
              </a:lnSpc>
              <a:defRPr b="0" sz="4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</a:p>
          <a:p>
            <a:pPr algn="l" defTabSz="457200">
              <a:lnSpc>
                <a:spcPts val="6600"/>
              </a:lnSpc>
              <a:defRPr b="0" sz="400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4B69C6"/>
                </a:solidFill>
              </a:rPr>
              <a:t>public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4B69C6"/>
                </a:solidFill>
              </a:rPr>
              <a:t>class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latin typeface="Hack Bold"/>
                <a:ea typeface="Hack Bold"/>
                <a:cs typeface="Hack Bold"/>
                <a:sym typeface="Hack Bold"/>
              </a:rPr>
              <a:t>PersonClass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600"/>
              </a:lnSpc>
              <a:defRPr b="0" sz="4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</a:t>
            </a:r>
            <a:r>
              <a:rPr>
                <a:solidFill>
                  <a:srgbClr val="777777"/>
                </a:solidFill>
              </a:rPr>
              <a:t>{</a:t>
            </a:r>
          </a:p>
          <a:p>
            <a:pPr algn="l" defTabSz="457200">
              <a:lnSpc>
                <a:spcPts val="6600"/>
              </a:lnSpc>
              <a:defRPr b="0" sz="4000">
                <a:solidFill>
                  <a:srgbClr val="AA3731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    </a:t>
            </a:r>
            <a:r>
              <a:rPr>
                <a:solidFill>
                  <a:srgbClr val="4B69C6"/>
                </a:solidFill>
              </a:rPr>
              <a:t>public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latin typeface="Hack Bold"/>
                <a:ea typeface="Hack Bold"/>
                <a:cs typeface="Hack Bold"/>
                <a:sym typeface="Hack Bold"/>
              </a:rPr>
              <a:t>PersonClass</a:t>
            </a:r>
            <a:r>
              <a:rPr>
                <a:solidFill>
                  <a:srgbClr val="777777"/>
                </a:solidFill>
              </a:rPr>
              <a:t>(</a:t>
            </a:r>
            <a:r>
              <a:rPr>
                <a:solidFill>
                  <a:srgbClr val="4B69C6"/>
                </a:solidFill>
              </a:rPr>
              <a:t>string</a:t>
            </a:r>
            <a:r>
              <a:rPr>
                <a:solidFill>
                  <a:srgbClr val="333333"/>
                </a:solidFill>
              </a:rPr>
              <a:t> first</a:t>
            </a:r>
            <a:r>
              <a:rPr>
                <a:solidFill>
                  <a:srgbClr val="777777"/>
                </a:solidFill>
              </a:rPr>
              <a:t>,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4B69C6"/>
                </a:solidFill>
              </a:rPr>
              <a:t>string</a:t>
            </a:r>
            <a:r>
              <a:rPr>
                <a:solidFill>
                  <a:srgbClr val="333333"/>
                </a:solidFill>
              </a:rPr>
              <a:t> last</a:t>
            </a:r>
            <a:r>
              <a:rPr>
                <a:solidFill>
                  <a:srgbClr val="777777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600"/>
              </a:lnSpc>
              <a:defRPr b="0" sz="4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    </a:t>
            </a:r>
            <a:r>
              <a:rPr>
                <a:solidFill>
                  <a:srgbClr val="777777"/>
                </a:solidFill>
              </a:rPr>
              <a:t>=&gt;</a:t>
            </a:r>
            <a:r>
              <a:t> </a:t>
            </a:r>
            <a:r>
              <a:rPr>
                <a:solidFill>
                  <a:srgbClr val="777777"/>
                </a:solidFill>
              </a:rPr>
              <a:t>(</a:t>
            </a:r>
            <a:r>
              <a:rPr>
                <a:solidFill>
                  <a:srgbClr val="7A3E9D"/>
                </a:solidFill>
              </a:rPr>
              <a:t>FirstName</a:t>
            </a:r>
            <a:r>
              <a:rPr>
                <a:solidFill>
                  <a:srgbClr val="777777"/>
                </a:solidFill>
              </a:rPr>
              <a:t>,</a:t>
            </a:r>
            <a:r>
              <a:t> </a:t>
            </a:r>
            <a:r>
              <a:rPr>
                <a:solidFill>
                  <a:srgbClr val="7A3E9D"/>
                </a:solidFill>
              </a:rPr>
              <a:t>LastName</a:t>
            </a:r>
            <a:r>
              <a:rPr>
                <a:solidFill>
                  <a:srgbClr val="777777"/>
                </a:solidFill>
              </a:rPr>
              <a:t>)</a:t>
            </a:r>
            <a:r>
              <a:t> </a:t>
            </a:r>
            <a:r>
              <a:rPr>
                <a:solidFill>
                  <a:srgbClr val="777777"/>
                </a:solidFill>
              </a:rPr>
              <a:t>=</a:t>
            </a:r>
            <a:r>
              <a:t> </a:t>
            </a:r>
            <a:r>
              <a:rPr>
                <a:solidFill>
                  <a:srgbClr val="777777"/>
                </a:solidFill>
              </a:rPr>
              <a:t>(</a:t>
            </a:r>
            <a:r>
              <a:rPr>
                <a:solidFill>
                  <a:srgbClr val="7A3E9D"/>
                </a:solidFill>
              </a:rPr>
              <a:t>first</a:t>
            </a:r>
            <a:r>
              <a:rPr>
                <a:solidFill>
                  <a:srgbClr val="777777"/>
                </a:solidFill>
              </a:rPr>
              <a:t>,</a:t>
            </a:r>
            <a:r>
              <a:t> </a:t>
            </a:r>
            <a:r>
              <a:rPr>
                <a:solidFill>
                  <a:srgbClr val="7A3E9D"/>
                </a:solidFill>
              </a:rPr>
              <a:t>last</a:t>
            </a:r>
            <a:r>
              <a:rPr>
                <a:solidFill>
                  <a:srgbClr val="777777"/>
                </a:solidFill>
              </a:rPr>
              <a:t>);</a:t>
            </a:r>
          </a:p>
          <a:p>
            <a:pPr algn="l" defTabSz="457200">
              <a:lnSpc>
                <a:spcPts val="6600"/>
              </a:lnSpc>
              <a:defRPr b="0" sz="4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</a:p>
          <a:p>
            <a:pPr algn="l" defTabSz="457200">
              <a:lnSpc>
                <a:spcPts val="6600"/>
              </a:lnSpc>
              <a:defRPr b="0" sz="4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</a:t>
            </a:r>
            <a:r>
              <a:rPr>
                <a:solidFill>
                  <a:srgbClr val="4B69C6"/>
                </a:solidFill>
              </a:rPr>
              <a:t>public</a:t>
            </a:r>
            <a:r>
              <a:t> </a:t>
            </a:r>
            <a:r>
              <a:rPr>
                <a:solidFill>
                  <a:srgbClr val="4B69C6"/>
                </a:solidFill>
              </a:rPr>
              <a:t>string</a:t>
            </a:r>
            <a:r>
              <a:t> FirstName </a:t>
            </a:r>
            <a:r>
              <a:rPr>
                <a:solidFill>
                  <a:srgbClr val="777777"/>
                </a:solidFill>
              </a:rPr>
              <a:t>{</a:t>
            </a:r>
            <a:r>
              <a:t> </a:t>
            </a:r>
            <a:r>
              <a:rPr>
                <a:solidFill>
                  <a:srgbClr val="4B69C6"/>
                </a:solidFill>
              </a:rPr>
              <a:t>get</a:t>
            </a:r>
            <a:r>
              <a:rPr>
                <a:solidFill>
                  <a:srgbClr val="777777"/>
                </a:solidFill>
              </a:rPr>
              <a:t>;</a:t>
            </a:r>
            <a:r>
              <a:t> init</a:t>
            </a:r>
            <a:r>
              <a:rPr>
                <a:solidFill>
                  <a:srgbClr val="777777"/>
                </a:solidFill>
              </a:rPr>
              <a:t>;</a:t>
            </a:r>
            <a:r>
              <a:t> </a:t>
            </a:r>
            <a:r>
              <a:rPr>
                <a:solidFill>
                  <a:srgbClr val="777777"/>
                </a:solidFill>
              </a:rPr>
              <a:t>}</a:t>
            </a:r>
          </a:p>
          <a:p>
            <a:pPr algn="l" defTabSz="457200">
              <a:lnSpc>
                <a:spcPts val="6600"/>
              </a:lnSpc>
              <a:defRPr b="0" sz="4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</a:t>
            </a:r>
            <a:r>
              <a:rPr>
                <a:solidFill>
                  <a:srgbClr val="4B69C6"/>
                </a:solidFill>
              </a:rPr>
              <a:t>public</a:t>
            </a:r>
            <a:r>
              <a:t> </a:t>
            </a:r>
            <a:r>
              <a:rPr>
                <a:solidFill>
                  <a:srgbClr val="4B69C6"/>
                </a:solidFill>
              </a:rPr>
              <a:t>string</a:t>
            </a:r>
            <a:r>
              <a:t> LastName </a:t>
            </a:r>
            <a:r>
              <a:rPr>
                <a:solidFill>
                  <a:srgbClr val="777777"/>
                </a:solidFill>
              </a:rPr>
              <a:t>{</a:t>
            </a:r>
            <a:r>
              <a:t> </a:t>
            </a:r>
            <a:r>
              <a:rPr>
                <a:solidFill>
                  <a:srgbClr val="4B69C6"/>
                </a:solidFill>
              </a:rPr>
              <a:t>get</a:t>
            </a:r>
            <a:r>
              <a:rPr>
                <a:solidFill>
                  <a:srgbClr val="777777"/>
                </a:solidFill>
              </a:rPr>
              <a:t>;</a:t>
            </a:r>
            <a:r>
              <a:t> init</a:t>
            </a:r>
            <a:r>
              <a:rPr>
                <a:solidFill>
                  <a:srgbClr val="777777"/>
                </a:solidFill>
              </a:rPr>
              <a:t>;</a:t>
            </a:r>
            <a:r>
              <a:t> </a:t>
            </a:r>
            <a:r>
              <a:rPr>
                <a:solidFill>
                  <a:srgbClr val="777777"/>
                </a:solidFill>
              </a:rPr>
              <a:t>}</a:t>
            </a:r>
          </a:p>
          <a:p>
            <a:pPr algn="l" defTabSz="457200">
              <a:lnSpc>
                <a:spcPts val="6600"/>
              </a:lnSpc>
              <a:defRPr b="0" sz="4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</a:t>
            </a:r>
            <a:r>
              <a:rPr>
                <a:solidFill>
                  <a:srgbClr val="777777"/>
                </a:solidFill>
              </a:rPr>
              <a:t>}</a:t>
            </a:r>
          </a:p>
        </p:txBody>
      </p:sp>
      <p:sp>
        <p:nvSpPr>
          <p:cNvPr id="261" name="C#"/>
          <p:cNvSpPr txBox="1"/>
          <p:nvPr/>
        </p:nvSpPr>
        <p:spPr>
          <a:xfrm>
            <a:off x="23266704" y="12589678"/>
            <a:ext cx="806121" cy="7338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200">
                <a:solidFill>
                  <a:srgbClr val="531B93"/>
                </a:solidFill>
              </a:defRPr>
            </a:lvl1pPr>
          </a:lstStyle>
          <a:p>
            <a:pPr/>
            <a:r>
              <a:t>C#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Record Typ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Record Type</a:t>
            </a:r>
          </a:p>
        </p:txBody>
      </p:sp>
      <p:sp>
        <p:nvSpPr>
          <p:cNvPr id="264" name="Console.WriteLine(&quot;Class record.”);…"/>
          <p:cNvSpPr txBox="1"/>
          <p:nvPr/>
        </p:nvSpPr>
        <p:spPr>
          <a:xfrm>
            <a:off x="1876449" y="3060699"/>
            <a:ext cx="20631102" cy="9474201"/>
          </a:xfrm>
          <a:prstGeom prst="rect">
            <a:avLst/>
          </a:prstGeom>
          <a:ln w="25400">
            <a:solidFill>
              <a:schemeClr val="accent1">
                <a:hueOff val="114395"/>
                <a:lumOff val="-24975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6600"/>
              </a:lnSpc>
              <a:defRPr b="0" sz="4000">
                <a:solidFill>
                  <a:srgbClr val="448C27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7A3E9D"/>
                </a:solidFill>
              </a:rPr>
              <a:t>Console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WriteLine</a:t>
            </a:r>
            <a:r>
              <a:rPr>
                <a:solidFill>
                  <a:srgbClr val="777777"/>
                </a:solidFill>
              </a:rPr>
              <a:t>("</a:t>
            </a:r>
            <a:r>
              <a:t>Class record.</a:t>
            </a:r>
            <a:r>
              <a:rPr>
                <a:solidFill>
                  <a:srgbClr val="777777"/>
                </a:solidFill>
              </a:rPr>
              <a:t>”);</a:t>
            </a:r>
            <a:endParaRPr>
              <a:solidFill>
                <a:srgbClr val="777777"/>
              </a:solidFill>
            </a:endParaRPr>
          </a:p>
          <a:p>
            <a:pPr algn="l" defTabSz="457200">
              <a:lnSpc>
                <a:spcPts val="6600"/>
              </a:lnSpc>
              <a:defRPr b="0" sz="4000">
                <a:solidFill>
                  <a:srgbClr val="448C27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600"/>
              </a:lnSpc>
              <a:defRPr b="0" sz="4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4B69C6"/>
                </a:solidFill>
              </a:rPr>
              <a:t>var</a:t>
            </a:r>
            <a:r>
              <a:t> mikeRecord </a:t>
            </a:r>
            <a:r>
              <a:rPr>
                <a:solidFill>
                  <a:srgbClr val="777777"/>
                </a:solidFill>
              </a:rPr>
              <a:t>=</a:t>
            </a:r>
            <a:r>
              <a:t> </a:t>
            </a:r>
            <a:r>
              <a:rPr>
                <a:solidFill>
                  <a:srgbClr val="4B69C6"/>
                </a:solidFill>
              </a:rPr>
              <a:t>new</a:t>
            </a:r>
            <a:r>
              <a:t> </a:t>
            </a:r>
            <a:r>
              <a:rPr>
                <a:solidFill>
                  <a:srgbClr val="7A3E9D"/>
                </a:solidFill>
              </a:rPr>
              <a:t>PersonRecord</a:t>
            </a:r>
            <a:r>
              <a:rPr>
                <a:solidFill>
                  <a:srgbClr val="777777"/>
                </a:solidFill>
              </a:rPr>
              <a:t>("</a:t>
            </a:r>
            <a:r>
              <a:rPr>
                <a:solidFill>
                  <a:srgbClr val="448C27"/>
                </a:solidFill>
              </a:rPr>
              <a:t>Mike</a:t>
            </a:r>
            <a:r>
              <a:rPr>
                <a:solidFill>
                  <a:srgbClr val="777777"/>
                </a:solidFill>
              </a:rPr>
              <a:t>",</a:t>
            </a:r>
            <a:r>
              <a:t> </a:t>
            </a:r>
            <a:r>
              <a:rPr>
                <a:solidFill>
                  <a:srgbClr val="777777"/>
                </a:solidFill>
              </a:rPr>
              <a:t>"</a:t>
            </a:r>
            <a:r>
              <a:rPr>
                <a:solidFill>
                  <a:srgbClr val="448C27"/>
                </a:solidFill>
              </a:rPr>
              <a:t>Harris</a:t>
            </a:r>
            <a:r>
              <a:rPr>
                <a:solidFill>
                  <a:srgbClr val="777777"/>
                </a:solidFill>
              </a:rPr>
              <a:t>");</a:t>
            </a:r>
          </a:p>
          <a:p>
            <a:pPr algn="l" defTabSz="457200">
              <a:lnSpc>
                <a:spcPts val="6600"/>
              </a:lnSpc>
              <a:defRPr b="0" sz="4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4B69C6"/>
                </a:solidFill>
              </a:rPr>
              <a:t>var</a:t>
            </a:r>
            <a:r>
              <a:t> otherMikeRecord </a:t>
            </a:r>
            <a:r>
              <a:rPr>
                <a:solidFill>
                  <a:srgbClr val="777777"/>
                </a:solidFill>
              </a:rPr>
              <a:t>=</a:t>
            </a:r>
            <a:r>
              <a:t> </a:t>
            </a:r>
            <a:r>
              <a:rPr>
                <a:solidFill>
                  <a:srgbClr val="4B69C6"/>
                </a:solidFill>
              </a:rPr>
              <a:t>new</a:t>
            </a:r>
            <a:r>
              <a:t> </a:t>
            </a:r>
            <a:r>
              <a:rPr>
                <a:solidFill>
                  <a:srgbClr val="7A3E9D"/>
                </a:solidFill>
              </a:rPr>
              <a:t>PersonRecord</a:t>
            </a:r>
            <a:r>
              <a:rPr>
                <a:solidFill>
                  <a:srgbClr val="777777"/>
                </a:solidFill>
              </a:rPr>
              <a:t>("</a:t>
            </a:r>
            <a:r>
              <a:rPr>
                <a:solidFill>
                  <a:srgbClr val="448C27"/>
                </a:solidFill>
              </a:rPr>
              <a:t>Mike</a:t>
            </a:r>
            <a:r>
              <a:rPr>
                <a:solidFill>
                  <a:srgbClr val="777777"/>
                </a:solidFill>
              </a:rPr>
              <a:t>",</a:t>
            </a:r>
            <a:r>
              <a:t> </a:t>
            </a:r>
            <a:r>
              <a:rPr>
                <a:solidFill>
                  <a:srgbClr val="777777"/>
                </a:solidFill>
              </a:rPr>
              <a:t>"</a:t>
            </a:r>
            <a:r>
              <a:rPr>
                <a:solidFill>
                  <a:srgbClr val="448C27"/>
                </a:solidFill>
              </a:rPr>
              <a:t>Harris</a:t>
            </a:r>
            <a:r>
              <a:rPr>
                <a:solidFill>
                  <a:srgbClr val="777777"/>
                </a:solidFill>
              </a:rPr>
              <a:t>");</a:t>
            </a:r>
          </a:p>
          <a:p>
            <a:pPr algn="l" defTabSz="457200">
              <a:lnSpc>
                <a:spcPts val="6600"/>
              </a:lnSpc>
              <a:defRPr b="0" sz="4000">
                <a:solidFill>
                  <a:srgbClr val="448C27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</a:p>
          <a:p>
            <a:pPr algn="l" defTabSz="457200">
              <a:lnSpc>
                <a:spcPts val="6600"/>
              </a:lnSpc>
              <a:defRPr b="0" sz="4000">
                <a:solidFill>
                  <a:srgbClr val="448C27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7A3E9D"/>
                </a:solidFill>
              </a:rPr>
              <a:t>Console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WriteLine</a:t>
            </a:r>
            <a:r>
              <a:rPr>
                <a:solidFill>
                  <a:srgbClr val="777777"/>
                </a:solidFill>
              </a:rPr>
              <a:t>($"\t</a:t>
            </a:r>
            <a:r>
              <a:t>mikeRecord=</a:t>
            </a:r>
            <a:r>
              <a:rPr>
                <a:solidFill>
                  <a:srgbClr val="777777"/>
                </a:solidFill>
              </a:rPr>
              <a:t>{</a:t>
            </a:r>
            <a:r>
              <a:rPr>
                <a:solidFill>
                  <a:srgbClr val="7A3E9D"/>
                </a:solidFill>
              </a:rPr>
              <a:t>mikeRecord</a:t>
            </a:r>
            <a:r>
              <a:rPr>
                <a:solidFill>
                  <a:srgbClr val="777777"/>
                </a:solidFill>
              </a:rPr>
              <a:t>}");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600"/>
              </a:lnSpc>
              <a:defRPr b="0" sz="400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Console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WriteLine</a:t>
            </a:r>
            <a:r>
              <a:rPr>
                <a:solidFill>
                  <a:srgbClr val="777777"/>
                </a:solidFill>
              </a:rPr>
              <a:t>($"\t</a:t>
            </a:r>
            <a:r>
              <a:rPr>
                <a:solidFill>
                  <a:srgbClr val="448C27"/>
                </a:solidFill>
              </a:rPr>
              <a:t>Hello </a:t>
            </a:r>
            <a:r>
              <a:rPr>
                <a:solidFill>
                  <a:srgbClr val="777777"/>
                </a:solidFill>
              </a:rPr>
              <a:t>{</a:t>
            </a:r>
            <a:r>
              <a:t>mikeRecord</a:t>
            </a:r>
            <a:r>
              <a:rPr>
                <a:solidFill>
                  <a:srgbClr val="777777"/>
                </a:solidFill>
              </a:rPr>
              <a:t>.</a:t>
            </a:r>
            <a:r>
              <a:t>FirstName</a:t>
            </a:r>
            <a:r>
              <a:rPr>
                <a:solidFill>
                  <a:srgbClr val="777777"/>
                </a:solidFill>
              </a:rPr>
              <a:t>}</a:t>
            </a:r>
            <a:r>
              <a:rPr>
                <a:solidFill>
                  <a:srgbClr val="448C27"/>
                </a:solidFill>
              </a:rPr>
              <a:t>!</a:t>
            </a:r>
            <a:r>
              <a:rPr>
                <a:solidFill>
                  <a:srgbClr val="777777"/>
                </a:solidFill>
              </a:rPr>
              <a:t>");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600"/>
              </a:lnSpc>
              <a:defRPr b="0" sz="400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600"/>
              </a:lnSpc>
              <a:defRPr b="0" sz="400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4B69C6"/>
                </a:solidFill>
              </a:rPr>
              <a:t>if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(</a:t>
            </a:r>
            <a:r>
              <a:t>mikeRecord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==</a:t>
            </a:r>
            <a:r>
              <a:rPr>
                <a:solidFill>
                  <a:srgbClr val="333333"/>
                </a:solidFill>
              </a:rPr>
              <a:t> </a:t>
            </a:r>
            <a:r>
              <a:t>otherMikeRecord</a:t>
            </a:r>
            <a:r>
              <a:rPr>
                <a:solidFill>
                  <a:srgbClr val="777777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600"/>
              </a:lnSpc>
              <a:defRPr b="0" sz="4000">
                <a:solidFill>
                  <a:srgbClr val="777777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{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600"/>
              </a:lnSpc>
              <a:defRPr b="0" sz="400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</a:t>
            </a:r>
            <a:r>
              <a:t>Console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WriteLine</a:t>
            </a:r>
            <a:r>
              <a:rPr>
                <a:solidFill>
                  <a:srgbClr val="777777"/>
                </a:solidFill>
              </a:rPr>
              <a:t>($"\t</a:t>
            </a:r>
            <a:r>
              <a:rPr>
                <a:solidFill>
                  <a:srgbClr val="448C27"/>
                </a:solidFill>
              </a:rPr>
              <a:t>Same old </a:t>
            </a:r>
            <a:r>
              <a:rPr>
                <a:solidFill>
                  <a:srgbClr val="777777"/>
                </a:solidFill>
              </a:rPr>
              <a:t>{</a:t>
            </a:r>
            <a:r>
              <a:t>otherMikeRecord</a:t>
            </a:r>
            <a:r>
              <a:rPr>
                <a:solidFill>
                  <a:srgbClr val="777777"/>
                </a:solidFill>
              </a:rPr>
              <a:t>.</a:t>
            </a:r>
            <a:r>
              <a:t>FirstName</a:t>
            </a:r>
            <a:r>
              <a:rPr>
                <a:solidFill>
                  <a:srgbClr val="777777"/>
                </a:solidFill>
              </a:rPr>
              <a:t>}</a:t>
            </a:r>
            <a:r>
              <a:rPr>
                <a:solidFill>
                  <a:srgbClr val="448C27"/>
                </a:solidFill>
              </a:rPr>
              <a:t>.</a:t>
            </a:r>
            <a:r>
              <a:rPr>
                <a:solidFill>
                  <a:srgbClr val="777777"/>
                </a:solidFill>
              </a:rPr>
              <a:t>");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600"/>
              </a:lnSpc>
              <a:defRPr b="0" sz="4000">
                <a:solidFill>
                  <a:srgbClr val="777777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}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600"/>
              </a:lnSpc>
              <a:defRPr b="0" sz="4000">
                <a:solidFill>
                  <a:srgbClr val="4B69C6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else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600"/>
              </a:lnSpc>
              <a:defRPr b="0" sz="4000">
                <a:solidFill>
                  <a:srgbClr val="777777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{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600"/>
              </a:lnSpc>
              <a:defRPr b="0" sz="4000">
                <a:solidFill>
                  <a:srgbClr val="448C27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</a:t>
            </a:r>
            <a:r>
              <a:rPr>
                <a:solidFill>
                  <a:srgbClr val="7A3E9D"/>
                </a:solidFill>
              </a:rPr>
              <a:t>Console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WriteLine</a:t>
            </a:r>
            <a:r>
              <a:rPr>
                <a:solidFill>
                  <a:srgbClr val="777777"/>
                </a:solidFill>
              </a:rPr>
              <a:t>($"\t</a:t>
            </a:r>
            <a:r>
              <a:t>You have changed </a:t>
            </a:r>
            <a:r>
              <a:rPr>
                <a:solidFill>
                  <a:srgbClr val="777777"/>
                </a:solidFill>
              </a:rPr>
              <a:t>{</a:t>
            </a:r>
            <a:r>
              <a:rPr>
                <a:solidFill>
                  <a:srgbClr val="7A3E9D"/>
                </a:solidFill>
              </a:rPr>
              <a:t>mikeRecord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solidFill>
                  <a:srgbClr val="7A3E9D"/>
                </a:solidFill>
              </a:rPr>
              <a:t>FirstName</a:t>
            </a:r>
            <a:r>
              <a:rPr>
                <a:solidFill>
                  <a:srgbClr val="777777"/>
                </a:solidFill>
              </a:rPr>
              <a:t>}</a:t>
            </a:r>
            <a:r>
              <a:t>.</a:t>
            </a:r>
            <a:r>
              <a:rPr>
                <a:solidFill>
                  <a:srgbClr val="777777"/>
                </a:solidFill>
              </a:rPr>
              <a:t>");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600"/>
              </a:lnSpc>
              <a:defRPr b="0" sz="4000">
                <a:solidFill>
                  <a:srgbClr val="777777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}</a:t>
            </a:r>
          </a:p>
        </p:txBody>
      </p:sp>
      <p:sp>
        <p:nvSpPr>
          <p:cNvPr id="265" name="C#"/>
          <p:cNvSpPr txBox="1"/>
          <p:nvPr/>
        </p:nvSpPr>
        <p:spPr>
          <a:xfrm>
            <a:off x="23266704" y="12589678"/>
            <a:ext cx="806121" cy="7338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200">
                <a:solidFill>
                  <a:srgbClr val="531B93"/>
                </a:solidFill>
              </a:defRPr>
            </a:lvl1pPr>
          </a:lstStyle>
          <a:p>
            <a:pPr/>
            <a:r>
              <a:t>C#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Clas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Class</a:t>
            </a:r>
          </a:p>
        </p:txBody>
      </p:sp>
      <p:sp>
        <p:nvSpPr>
          <p:cNvPr id="268" name="Console.WriteLine(&quot;Class example.”);…"/>
          <p:cNvSpPr txBox="1"/>
          <p:nvPr/>
        </p:nvSpPr>
        <p:spPr>
          <a:xfrm>
            <a:off x="2029370" y="3060699"/>
            <a:ext cx="20325260" cy="9474201"/>
          </a:xfrm>
          <a:prstGeom prst="rect">
            <a:avLst/>
          </a:prstGeom>
          <a:ln w="25400">
            <a:solidFill>
              <a:schemeClr val="accent1">
                <a:hueOff val="114395"/>
                <a:lumOff val="-24975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6600"/>
              </a:lnSpc>
              <a:defRPr b="0" sz="4000">
                <a:solidFill>
                  <a:srgbClr val="448C27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7A3E9D"/>
                </a:solidFill>
              </a:rPr>
              <a:t>Console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WriteLine</a:t>
            </a:r>
            <a:r>
              <a:rPr>
                <a:solidFill>
                  <a:srgbClr val="777777"/>
                </a:solidFill>
              </a:rPr>
              <a:t>("</a:t>
            </a:r>
            <a:r>
              <a:t>Class example.</a:t>
            </a:r>
            <a:r>
              <a:rPr>
                <a:solidFill>
                  <a:srgbClr val="777777"/>
                </a:solidFill>
              </a:rPr>
              <a:t>”);</a:t>
            </a:r>
            <a:endParaRPr>
              <a:solidFill>
                <a:srgbClr val="777777"/>
              </a:solidFill>
            </a:endParaRPr>
          </a:p>
          <a:p>
            <a:pPr algn="l" defTabSz="457200">
              <a:lnSpc>
                <a:spcPts val="6600"/>
              </a:lnSpc>
              <a:defRPr b="0" sz="4000">
                <a:solidFill>
                  <a:srgbClr val="448C27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600"/>
              </a:lnSpc>
              <a:defRPr b="0" sz="4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4B69C6"/>
                </a:solidFill>
              </a:rPr>
              <a:t>var</a:t>
            </a:r>
            <a:r>
              <a:t> mikeClass </a:t>
            </a:r>
            <a:r>
              <a:rPr>
                <a:solidFill>
                  <a:srgbClr val="777777"/>
                </a:solidFill>
              </a:rPr>
              <a:t>=</a:t>
            </a:r>
            <a:r>
              <a:t> </a:t>
            </a:r>
            <a:r>
              <a:rPr>
                <a:solidFill>
                  <a:srgbClr val="4B69C6"/>
                </a:solidFill>
              </a:rPr>
              <a:t>new</a:t>
            </a:r>
            <a:r>
              <a:t> </a:t>
            </a:r>
            <a:r>
              <a:rPr>
                <a:solidFill>
                  <a:srgbClr val="7A3E9D"/>
                </a:solidFill>
              </a:rPr>
              <a:t>PersonClass</a:t>
            </a:r>
            <a:r>
              <a:rPr>
                <a:solidFill>
                  <a:srgbClr val="777777"/>
                </a:solidFill>
              </a:rPr>
              <a:t>("</a:t>
            </a:r>
            <a:r>
              <a:rPr>
                <a:solidFill>
                  <a:srgbClr val="448C27"/>
                </a:solidFill>
              </a:rPr>
              <a:t>Mike</a:t>
            </a:r>
            <a:r>
              <a:rPr>
                <a:solidFill>
                  <a:srgbClr val="777777"/>
                </a:solidFill>
              </a:rPr>
              <a:t>",</a:t>
            </a:r>
            <a:r>
              <a:t> </a:t>
            </a:r>
            <a:r>
              <a:rPr>
                <a:solidFill>
                  <a:srgbClr val="777777"/>
                </a:solidFill>
              </a:rPr>
              <a:t>"</a:t>
            </a:r>
            <a:r>
              <a:rPr>
                <a:solidFill>
                  <a:srgbClr val="448C27"/>
                </a:solidFill>
              </a:rPr>
              <a:t>Harris</a:t>
            </a:r>
            <a:r>
              <a:rPr>
                <a:solidFill>
                  <a:srgbClr val="777777"/>
                </a:solidFill>
              </a:rPr>
              <a:t>");</a:t>
            </a:r>
          </a:p>
          <a:p>
            <a:pPr algn="l" defTabSz="457200">
              <a:lnSpc>
                <a:spcPts val="6600"/>
              </a:lnSpc>
              <a:defRPr b="0" sz="4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4B69C6"/>
                </a:solidFill>
              </a:rPr>
              <a:t>var</a:t>
            </a:r>
            <a:r>
              <a:t> otherMikeClass </a:t>
            </a:r>
            <a:r>
              <a:rPr>
                <a:solidFill>
                  <a:srgbClr val="777777"/>
                </a:solidFill>
              </a:rPr>
              <a:t>=</a:t>
            </a:r>
            <a:r>
              <a:t> </a:t>
            </a:r>
            <a:r>
              <a:rPr>
                <a:solidFill>
                  <a:srgbClr val="4B69C6"/>
                </a:solidFill>
              </a:rPr>
              <a:t>new</a:t>
            </a:r>
            <a:r>
              <a:t> </a:t>
            </a:r>
            <a:r>
              <a:rPr>
                <a:solidFill>
                  <a:srgbClr val="7A3E9D"/>
                </a:solidFill>
              </a:rPr>
              <a:t>PersonClass</a:t>
            </a:r>
            <a:r>
              <a:rPr>
                <a:solidFill>
                  <a:srgbClr val="777777"/>
                </a:solidFill>
              </a:rPr>
              <a:t>("</a:t>
            </a:r>
            <a:r>
              <a:rPr>
                <a:solidFill>
                  <a:srgbClr val="448C27"/>
                </a:solidFill>
              </a:rPr>
              <a:t>Mike</a:t>
            </a:r>
            <a:r>
              <a:rPr>
                <a:solidFill>
                  <a:srgbClr val="777777"/>
                </a:solidFill>
              </a:rPr>
              <a:t>",</a:t>
            </a:r>
            <a:r>
              <a:t> </a:t>
            </a:r>
            <a:r>
              <a:rPr>
                <a:solidFill>
                  <a:srgbClr val="777777"/>
                </a:solidFill>
              </a:rPr>
              <a:t>"</a:t>
            </a:r>
            <a:r>
              <a:rPr>
                <a:solidFill>
                  <a:srgbClr val="448C27"/>
                </a:solidFill>
              </a:rPr>
              <a:t>Harris</a:t>
            </a:r>
            <a:r>
              <a:rPr>
                <a:solidFill>
                  <a:srgbClr val="777777"/>
                </a:solidFill>
              </a:rPr>
              <a:t>");</a:t>
            </a:r>
          </a:p>
          <a:p>
            <a:pPr algn="l" defTabSz="457200">
              <a:lnSpc>
                <a:spcPts val="6600"/>
              </a:lnSpc>
              <a:defRPr b="0" sz="4000">
                <a:solidFill>
                  <a:srgbClr val="448C27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</a:p>
          <a:p>
            <a:pPr algn="l" defTabSz="457200">
              <a:lnSpc>
                <a:spcPts val="6600"/>
              </a:lnSpc>
              <a:defRPr b="0" sz="4000">
                <a:solidFill>
                  <a:srgbClr val="448C27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7A3E9D"/>
                </a:solidFill>
              </a:rPr>
              <a:t>Console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WriteLine</a:t>
            </a:r>
            <a:r>
              <a:rPr>
                <a:solidFill>
                  <a:srgbClr val="777777"/>
                </a:solidFill>
              </a:rPr>
              <a:t>($"\t</a:t>
            </a:r>
            <a:r>
              <a:t>mikeClass=</a:t>
            </a:r>
            <a:r>
              <a:rPr>
                <a:solidFill>
                  <a:srgbClr val="777777"/>
                </a:solidFill>
              </a:rPr>
              <a:t>{</a:t>
            </a:r>
            <a:r>
              <a:rPr>
                <a:solidFill>
                  <a:srgbClr val="7A3E9D"/>
                </a:solidFill>
              </a:rPr>
              <a:t>mikeClass</a:t>
            </a:r>
            <a:r>
              <a:rPr>
                <a:solidFill>
                  <a:srgbClr val="777777"/>
                </a:solidFill>
              </a:rPr>
              <a:t>}");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600"/>
              </a:lnSpc>
              <a:defRPr b="0" sz="4000">
                <a:solidFill>
                  <a:srgbClr val="AA3731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7A3E9D"/>
                </a:solidFill>
              </a:rPr>
              <a:t>Console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latin typeface="Hack Bold"/>
                <a:ea typeface="Hack Bold"/>
                <a:cs typeface="Hack Bold"/>
                <a:sym typeface="Hack Bold"/>
              </a:rPr>
              <a:t>WriteLine</a:t>
            </a:r>
            <a:r>
              <a:rPr>
                <a:solidFill>
                  <a:srgbClr val="777777"/>
                </a:solidFill>
              </a:rPr>
              <a:t>($"\t</a:t>
            </a:r>
            <a:r>
              <a:rPr>
                <a:solidFill>
                  <a:srgbClr val="448C27"/>
                </a:solidFill>
              </a:rPr>
              <a:t>Hello </a:t>
            </a:r>
            <a:r>
              <a:rPr>
                <a:solidFill>
                  <a:srgbClr val="777777"/>
                </a:solidFill>
              </a:rPr>
              <a:t>{</a:t>
            </a:r>
            <a:r>
              <a:rPr>
                <a:solidFill>
                  <a:srgbClr val="7A3E9D"/>
                </a:solidFill>
              </a:rPr>
              <a:t>mikeClass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solidFill>
                  <a:srgbClr val="7A3E9D"/>
                </a:solidFill>
              </a:rPr>
              <a:t>FirstName</a:t>
            </a:r>
            <a:r>
              <a:rPr>
                <a:solidFill>
                  <a:srgbClr val="777777"/>
                </a:solidFill>
              </a:rPr>
              <a:t>}</a:t>
            </a:r>
            <a:r>
              <a:rPr>
                <a:solidFill>
                  <a:srgbClr val="448C27"/>
                </a:solidFill>
              </a:rPr>
              <a:t>!</a:t>
            </a:r>
            <a:r>
              <a:rPr>
                <a:solidFill>
                  <a:srgbClr val="777777"/>
                </a:solidFill>
              </a:rPr>
              <a:t>");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600"/>
              </a:lnSpc>
              <a:defRPr b="0" sz="400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600"/>
              </a:lnSpc>
              <a:defRPr b="0" sz="400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4B69C6"/>
                </a:solidFill>
              </a:rPr>
              <a:t>if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(</a:t>
            </a:r>
            <a:r>
              <a:t>mikeClass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==</a:t>
            </a:r>
            <a:r>
              <a:rPr>
                <a:solidFill>
                  <a:srgbClr val="333333"/>
                </a:solidFill>
              </a:rPr>
              <a:t> </a:t>
            </a:r>
            <a:r>
              <a:t>otherMikeClass</a:t>
            </a:r>
            <a:r>
              <a:rPr>
                <a:solidFill>
                  <a:srgbClr val="777777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600"/>
              </a:lnSpc>
              <a:defRPr b="0" sz="4000">
                <a:solidFill>
                  <a:srgbClr val="777777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{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600"/>
              </a:lnSpc>
              <a:defRPr b="0" sz="400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</a:t>
            </a:r>
            <a:r>
              <a:t>Console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WriteLine</a:t>
            </a:r>
            <a:r>
              <a:rPr>
                <a:solidFill>
                  <a:srgbClr val="777777"/>
                </a:solidFill>
              </a:rPr>
              <a:t>($"\t</a:t>
            </a:r>
            <a:r>
              <a:rPr>
                <a:solidFill>
                  <a:srgbClr val="448C27"/>
                </a:solidFill>
              </a:rPr>
              <a:t>Same old </a:t>
            </a:r>
            <a:r>
              <a:rPr>
                <a:solidFill>
                  <a:srgbClr val="777777"/>
                </a:solidFill>
              </a:rPr>
              <a:t>{</a:t>
            </a:r>
            <a:r>
              <a:t>otherMikeClass</a:t>
            </a:r>
            <a:r>
              <a:rPr>
                <a:solidFill>
                  <a:srgbClr val="777777"/>
                </a:solidFill>
              </a:rPr>
              <a:t>.</a:t>
            </a:r>
            <a:r>
              <a:t>FirstName</a:t>
            </a:r>
            <a:r>
              <a:rPr>
                <a:solidFill>
                  <a:srgbClr val="777777"/>
                </a:solidFill>
              </a:rPr>
              <a:t>}</a:t>
            </a:r>
            <a:r>
              <a:rPr>
                <a:solidFill>
                  <a:srgbClr val="448C27"/>
                </a:solidFill>
              </a:rPr>
              <a:t>.</a:t>
            </a:r>
            <a:r>
              <a:rPr>
                <a:solidFill>
                  <a:srgbClr val="777777"/>
                </a:solidFill>
              </a:rPr>
              <a:t>");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600"/>
              </a:lnSpc>
              <a:defRPr b="0" sz="4000">
                <a:solidFill>
                  <a:srgbClr val="777777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}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600"/>
              </a:lnSpc>
              <a:defRPr b="0" sz="4000">
                <a:solidFill>
                  <a:srgbClr val="4B69C6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else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600"/>
              </a:lnSpc>
              <a:defRPr b="0" sz="4000">
                <a:solidFill>
                  <a:srgbClr val="777777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{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600"/>
              </a:lnSpc>
              <a:defRPr b="0" sz="4000">
                <a:solidFill>
                  <a:srgbClr val="448C27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</a:t>
            </a:r>
            <a:r>
              <a:rPr>
                <a:solidFill>
                  <a:srgbClr val="7A3E9D"/>
                </a:solidFill>
              </a:rPr>
              <a:t>Console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WriteLine</a:t>
            </a:r>
            <a:r>
              <a:rPr>
                <a:solidFill>
                  <a:srgbClr val="777777"/>
                </a:solidFill>
              </a:rPr>
              <a:t>($"\t</a:t>
            </a:r>
            <a:r>
              <a:t>You have changed </a:t>
            </a:r>
            <a:r>
              <a:rPr>
                <a:solidFill>
                  <a:srgbClr val="777777"/>
                </a:solidFill>
              </a:rPr>
              <a:t>{</a:t>
            </a:r>
            <a:r>
              <a:rPr>
                <a:solidFill>
                  <a:srgbClr val="7A3E9D"/>
                </a:solidFill>
              </a:rPr>
              <a:t>mikeClass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solidFill>
                  <a:srgbClr val="7A3E9D"/>
                </a:solidFill>
              </a:rPr>
              <a:t>FirstName</a:t>
            </a:r>
            <a:r>
              <a:rPr>
                <a:solidFill>
                  <a:srgbClr val="777777"/>
                </a:solidFill>
              </a:rPr>
              <a:t>}</a:t>
            </a:r>
            <a:r>
              <a:t>.</a:t>
            </a:r>
            <a:r>
              <a:rPr>
                <a:solidFill>
                  <a:srgbClr val="777777"/>
                </a:solidFill>
              </a:rPr>
              <a:t>");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600"/>
              </a:lnSpc>
              <a:defRPr b="0" sz="4000">
                <a:solidFill>
                  <a:srgbClr val="777777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}</a:t>
            </a:r>
          </a:p>
        </p:txBody>
      </p:sp>
      <p:sp>
        <p:nvSpPr>
          <p:cNvPr id="269" name="C#"/>
          <p:cNvSpPr txBox="1"/>
          <p:nvPr/>
        </p:nvSpPr>
        <p:spPr>
          <a:xfrm>
            <a:off x="23266704" y="12589678"/>
            <a:ext cx="806121" cy="7338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200">
                <a:solidFill>
                  <a:srgbClr val="531B93"/>
                </a:solidFill>
              </a:defRPr>
            </a:lvl1pPr>
          </a:lstStyle>
          <a:p>
            <a:pPr/>
            <a:r>
              <a:t>C#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Record Type / Clas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Record Type / Class</a:t>
            </a:r>
          </a:p>
        </p:txBody>
      </p:sp>
      <p:sp>
        <p:nvSpPr>
          <p:cNvPr id="272" name="C#"/>
          <p:cNvSpPr txBox="1"/>
          <p:nvPr/>
        </p:nvSpPr>
        <p:spPr>
          <a:xfrm>
            <a:off x="23266704" y="12589678"/>
            <a:ext cx="806121" cy="7338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200">
                <a:solidFill>
                  <a:srgbClr val="531B93"/>
                </a:solidFill>
              </a:defRPr>
            </a:lvl1pPr>
          </a:lstStyle>
          <a:p>
            <a:pPr/>
            <a:r>
              <a:t>C#</a:t>
            </a:r>
          </a:p>
        </p:txBody>
      </p:sp>
      <p:sp>
        <p:nvSpPr>
          <p:cNvPr id="273" name="Class record.…"/>
          <p:cNvSpPr txBox="1"/>
          <p:nvPr/>
        </p:nvSpPr>
        <p:spPr>
          <a:xfrm>
            <a:off x="139700" y="4235251"/>
            <a:ext cx="24104601" cy="6121401"/>
          </a:xfrm>
          <a:prstGeom prst="rect">
            <a:avLst/>
          </a:prstGeom>
          <a:ln w="127000">
            <a:solidFill>
              <a:schemeClr val="accent1">
                <a:hueOff val="114395"/>
                <a:lumOff val="-24975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 sz="5000">
                <a:solidFill>
                  <a:srgbClr val="657B83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Class record.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 sz="5000">
                <a:solidFill>
                  <a:srgbClr val="657B83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	mikeRecord=PersonRecord </a:t>
            </a:r>
            <a:r>
              <a:rPr sz="4800"/>
              <a:t>{ FirstName = Mike, LastName = Harris }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 sz="5000">
                <a:solidFill>
                  <a:srgbClr val="657B83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	Hello Mike!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 sz="5000">
                <a:solidFill>
                  <a:srgbClr val="657B83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	Same old Mike.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 sz="5000">
                <a:solidFill>
                  <a:srgbClr val="657B83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Class example.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 sz="5000">
                <a:solidFill>
                  <a:srgbClr val="657B83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	mikeClass=App.PersonClass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 sz="5000">
                <a:solidFill>
                  <a:srgbClr val="657B83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	Hello Mike!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 sz="5000">
                <a:solidFill>
                  <a:srgbClr val="657B83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	You have changed Mike.</a:t>
            </a:r>
          </a:p>
        </p:txBody>
      </p:sp>
      <p:sp>
        <p:nvSpPr>
          <p:cNvPr id="274" name="output"/>
          <p:cNvSpPr txBox="1"/>
          <p:nvPr/>
        </p:nvSpPr>
        <p:spPr>
          <a:xfrm>
            <a:off x="11502491" y="2927547"/>
            <a:ext cx="1379018" cy="5851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/>
            <a:r>
              <a:t>output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Agend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Agenda</a:t>
            </a:r>
          </a:p>
        </p:txBody>
      </p:sp>
      <p:sp>
        <p:nvSpPr>
          <p:cNvPr id="143" name="Hello World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Hello World</a:t>
            </a:r>
          </a:p>
          <a:p>
            <a:pPr/>
            <a:r>
              <a:t>Record Type</a:t>
            </a:r>
          </a:p>
          <a:p>
            <a:pPr/>
            <a:r>
              <a:t>Enumerable</a:t>
            </a:r>
          </a:p>
          <a:p>
            <a:pPr/>
            <a:r>
              <a:t>Async / Await</a:t>
            </a:r>
          </a:p>
          <a:p>
            <a:pPr/>
            <a:r>
              <a:t>MoveNext()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Clas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Class</a:t>
            </a:r>
          </a:p>
        </p:txBody>
      </p:sp>
      <p:sp>
        <p:nvSpPr>
          <p:cNvPr id="277" name="public class PersonClass…"/>
          <p:cNvSpPr txBox="1"/>
          <p:nvPr/>
        </p:nvSpPr>
        <p:spPr>
          <a:xfrm>
            <a:off x="94228" y="4206347"/>
            <a:ext cx="11379387" cy="3238501"/>
          </a:xfrm>
          <a:prstGeom prst="rect">
            <a:avLst/>
          </a:prstGeom>
          <a:ln w="25400">
            <a:solidFill>
              <a:schemeClr val="accent1">
                <a:hueOff val="114395"/>
                <a:lumOff val="-24975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5400"/>
              </a:lnSpc>
              <a:defRPr b="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4B69C6"/>
                </a:solidFill>
              </a:rPr>
              <a:t>public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4B69C6"/>
                </a:solidFill>
              </a:rPr>
              <a:t>class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latin typeface="Hack Bold"/>
                <a:ea typeface="Hack Bold"/>
                <a:cs typeface="Hack Bold"/>
                <a:sym typeface="Hack Bold"/>
              </a:rPr>
              <a:t>PersonClass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5400"/>
              </a:lnSpc>
              <a:defRPr b="0">
                <a:solidFill>
                  <a:srgbClr val="777777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{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5400"/>
              </a:lnSpc>
              <a:defRPr b="0">
                <a:solidFill>
                  <a:srgbClr val="AA3731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4B69C6"/>
                </a:solidFill>
              </a:rPr>
              <a:t>public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latin typeface="Hack Bold"/>
                <a:ea typeface="Hack Bold"/>
                <a:cs typeface="Hack Bold"/>
                <a:sym typeface="Hack Bold"/>
              </a:rPr>
              <a:t>PersonClass</a:t>
            </a:r>
            <a:r>
              <a:rPr>
                <a:solidFill>
                  <a:srgbClr val="777777"/>
                </a:solidFill>
              </a:rPr>
              <a:t>(</a:t>
            </a:r>
            <a:r>
              <a:rPr>
                <a:solidFill>
                  <a:srgbClr val="4B69C6"/>
                </a:solidFill>
              </a:rPr>
              <a:t>string</a:t>
            </a:r>
            <a:r>
              <a:rPr>
                <a:solidFill>
                  <a:srgbClr val="333333"/>
                </a:solidFill>
              </a:rPr>
              <a:t> first</a:t>
            </a:r>
            <a:r>
              <a:rPr>
                <a:solidFill>
                  <a:srgbClr val="777777"/>
                </a:solidFill>
              </a:rPr>
              <a:t>,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4B69C6"/>
                </a:solidFill>
              </a:rPr>
              <a:t>string</a:t>
            </a:r>
            <a:r>
              <a:rPr>
                <a:solidFill>
                  <a:srgbClr val="333333"/>
                </a:solidFill>
              </a:rPr>
              <a:t> last</a:t>
            </a:r>
            <a:r>
              <a:rPr>
                <a:solidFill>
                  <a:srgbClr val="777777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5400"/>
              </a:lnSpc>
              <a:defRPr b="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    </a:t>
            </a:r>
            <a:r>
              <a:rPr>
                <a:solidFill>
                  <a:srgbClr val="777777"/>
                </a:solidFill>
              </a:rPr>
              <a:t>=&gt;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(</a:t>
            </a:r>
            <a:r>
              <a:t>FirstName</a:t>
            </a:r>
            <a:r>
              <a:rPr>
                <a:solidFill>
                  <a:srgbClr val="777777"/>
                </a:solidFill>
              </a:rPr>
              <a:t>,</a:t>
            </a:r>
            <a:r>
              <a:rPr>
                <a:solidFill>
                  <a:srgbClr val="333333"/>
                </a:solidFill>
              </a:rPr>
              <a:t> </a:t>
            </a:r>
            <a:r>
              <a:t>LastName</a:t>
            </a:r>
            <a:r>
              <a:rPr>
                <a:solidFill>
                  <a:srgbClr val="777777"/>
                </a:solidFill>
              </a:rPr>
              <a:t>)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=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(</a:t>
            </a:r>
            <a:r>
              <a:t>first</a:t>
            </a:r>
            <a:r>
              <a:rPr>
                <a:solidFill>
                  <a:srgbClr val="777777"/>
                </a:solidFill>
              </a:rPr>
              <a:t>,</a:t>
            </a:r>
            <a:r>
              <a:rPr>
                <a:solidFill>
                  <a:srgbClr val="333333"/>
                </a:solidFill>
              </a:rPr>
              <a:t> </a:t>
            </a:r>
            <a:r>
              <a:t>last</a:t>
            </a:r>
            <a:r>
              <a:rPr>
                <a:solidFill>
                  <a:srgbClr val="777777"/>
                </a:solidFill>
              </a:rPr>
              <a:t>);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5400"/>
              </a:lnSpc>
              <a:defRPr b="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</a:t>
            </a:r>
            <a:r>
              <a:rPr>
                <a:solidFill>
                  <a:srgbClr val="4B69C6"/>
                </a:solidFill>
              </a:rPr>
              <a:t>public</a:t>
            </a:r>
            <a:r>
              <a:t> </a:t>
            </a:r>
            <a:r>
              <a:rPr>
                <a:solidFill>
                  <a:srgbClr val="4B69C6"/>
                </a:solidFill>
              </a:rPr>
              <a:t>string</a:t>
            </a:r>
            <a:r>
              <a:t> FirstName </a:t>
            </a:r>
            <a:r>
              <a:rPr>
                <a:solidFill>
                  <a:srgbClr val="777777"/>
                </a:solidFill>
              </a:rPr>
              <a:t>{</a:t>
            </a:r>
            <a:r>
              <a:t> </a:t>
            </a:r>
            <a:r>
              <a:rPr>
                <a:solidFill>
                  <a:srgbClr val="4B69C6"/>
                </a:solidFill>
              </a:rPr>
              <a:t>get</a:t>
            </a:r>
            <a:r>
              <a:rPr>
                <a:solidFill>
                  <a:srgbClr val="777777"/>
                </a:solidFill>
              </a:rPr>
              <a:t>;</a:t>
            </a:r>
            <a:r>
              <a:t> init</a:t>
            </a:r>
            <a:r>
              <a:rPr>
                <a:solidFill>
                  <a:srgbClr val="777777"/>
                </a:solidFill>
              </a:rPr>
              <a:t>;</a:t>
            </a:r>
            <a:r>
              <a:t> </a:t>
            </a:r>
            <a:r>
              <a:rPr>
                <a:solidFill>
                  <a:srgbClr val="777777"/>
                </a:solidFill>
              </a:rPr>
              <a:t>}</a:t>
            </a:r>
          </a:p>
          <a:p>
            <a:pPr algn="l" defTabSz="457200">
              <a:lnSpc>
                <a:spcPts val="5400"/>
              </a:lnSpc>
              <a:defRPr b="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</a:t>
            </a:r>
            <a:r>
              <a:rPr>
                <a:solidFill>
                  <a:srgbClr val="4B69C6"/>
                </a:solidFill>
              </a:rPr>
              <a:t>public</a:t>
            </a:r>
            <a:r>
              <a:t> </a:t>
            </a:r>
            <a:r>
              <a:rPr>
                <a:solidFill>
                  <a:srgbClr val="4B69C6"/>
                </a:solidFill>
              </a:rPr>
              <a:t>string</a:t>
            </a:r>
            <a:r>
              <a:t> LastName </a:t>
            </a:r>
            <a:r>
              <a:rPr>
                <a:solidFill>
                  <a:srgbClr val="777777"/>
                </a:solidFill>
              </a:rPr>
              <a:t>{</a:t>
            </a:r>
            <a:r>
              <a:t> </a:t>
            </a:r>
            <a:r>
              <a:rPr>
                <a:solidFill>
                  <a:srgbClr val="4B69C6"/>
                </a:solidFill>
              </a:rPr>
              <a:t>get</a:t>
            </a:r>
            <a:r>
              <a:rPr>
                <a:solidFill>
                  <a:srgbClr val="777777"/>
                </a:solidFill>
              </a:rPr>
              <a:t>;</a:t>
            </a:r>
            <a:r>
              <a:t> init</a:t>
            </a:r>
            <a:r>
              <a:rPr>
                <a:solidFill>
                  <a:srgbClr val="777777"/>
                </a:solidFill>
              </a:rPr>
              <a:t>;</a:t>
            </a:r>
            <a:r>
              <a:t> </a:t>
            </a:r>
            <a:r>
              <a:rPr>
                <a:solidFill>
                  <a:srgbClr val="777777"/>
                </a:solidFill>
              </a:rPr>
              <a:t>}</a:t>
            </a:r>
          </a:p>
          <a:p>
            <a:pPr algn="l" defTabSz="457200">
              <a:lnSpc>
                <a:spcPts val="5400"/>
              </a:lnSpc>
              <a:defRPr b="0">
                <a:solidFill>
                  <a:srgbClr val="777777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}</a:t>
            </a:r>
          </a:p>
        </p:txBody>
      </p:sp>
      <p:sp>
        <p:nvSpPr>
          <p:cNvPr id="278" name="public class PersonClass…"/>
          <p:cNvSpPr txBox="1"/>
          <p:nvPr/>
        </p:nvSpPr>
        <p:spPr>
          <a:xfrm>
            <a:off x="11880050" y="4223397"/>
            <a:ext cx="11608769" cy="8128001"/>
          </a:xfrm>
          <a:prstGeom prst="rect">
            <a:avLst/>
          </a:prstGeom>
          <a:ln w="25400">
            <a:solidFill>
              <a:schemeClr val="accent6">
                <a:satOff val="-15798"/>
                <a:lumOff val="-17517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5400"/>
              </a:lnSpc>
              <a:defRPr b="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4B69C6"/>
                </a:solidFill>
              </a:rPr>
              <a:t>public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4B69C6"/>
                </a:solidFill>
              </a:rPr>
              <a:t>class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latin typeface="Hack Bold"/>
                <a:ea typeface="Hack Bold"/>
                <a:cs typeface="Hack Bold"/>
                <a:sym typeface="Hack Bold"/>
              </a:rPr>
              <a:t>PersonClass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5400"/>
              </a:lnSpc>
              <a:defRPr b="0">
                <a:solidFill>
                  <a:srgbClr val="777777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{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5400"/>
              </a:lnSpc>
              <a:defRPr b="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</a:t>
            </a:r>
            <a:r>
              <a:rPr>
                <a:solidFill>
                  <a:srgbClr val="4B69C6"/>
                </a:solidFill>
              </a:rPr>
              <a:t>public</a:t>
            </a:r>
            <a:r>
              <a:t> </a:t>
            </a:r>
            <a:r>
              <a:rPr>
                <a:solidFill>
                  <a:srgbClr val="4B69C6"/>
                </a:solidFill>
              </a:rPr>
              <a:t>string</a:t>
            </a:r>
            <a:r>
              <a:t> FirstName </a:t>
            </a:r>
            <a:r>
              <a:rPr>
                <a:solidFill>
                  <a:srgbClr val="777777"/>
                </a:solidFill>
              </a:rPr>
              <a:t>{</a:t>
            </a:r>
          </a:p>
          <a:p>
            <a:pPr algn="l" defTabSz="457200">
              <a:lnSpc>
                <a:spcPts val="5400"/>
              </a:lnSpc>
              <a:defRPr b="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</a:t>
            </a:r>
            <a:r>
              <a:rPr>
                <a:solidFill>
                  <a:srgbClr val="4B69C6"/>
                </a:solidFill>
              </a:rPr>
              <a:t>get</a:t>
            </a:r>
            <a:r>
              <a:rPr>
                <a:solidFill>
                  <a:srgbClr val="777777"/>
                </a:solidFill>
              </a:rPr>
              <a:t>;</a:t>
            </a:r>
          </a:p>
          <a:p>
            <a:pPr algn="l" defTabSz="457200">
              <a:lnSpc>
                <a:spcPts val="5400"/>
              </a:lnSpc>
              <a:defRPr b="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</a:t>
            </a:r>
            <a:r>
              <a:rPr>
                <a:solidFill>
                  <a:srgbClr val="4B69C6"/>
                </a:solidFill>
              </a:rPr>
              <a:t>set</a:t>
            </a:r>
            <a:r>
              <a:rPr>
                <a:solidFill>
                  <a:srgbClr val="777777"/>
                </a:solidFill>
              </a:rPr>
              <a:t>;</a:t>
            </a:r>
          </a:p>
          <a:p>
            <a:pPr algn="l" defTabSz="457200">
              <a:lnSpc>
                <a:spcPts val="5400"/>
              </a:lnSpc>
              <a:defRPr b="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</a:t>
            </a:r>
            <a:r>
              <a:rPr>
                <a:solidFill>
                  <a:srgbClr val="777777"/>
                </a:solidFill>
              </a:rPr>
              <a:t>}</a:t>
            </a:r>
          </a:p>
          <a:p>
            <a:pPr algn="l" defTabSz="457200">
              <a:lnSpc>
                <a:spcPts val="5400"/>
              </a:lnSpc>
              <a:defRPr b="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</a:p>
          <a:p>
            <a:pPr algn="l" defTabSz="457200">
              <a:lnSpc>
                <a:spcPts val="5400"/>
              </a:lnSpc>
              <a:defRPr b="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</a:t>
            </a:r>
            <a:r>
              <a:rPr>
                <a:solidFill>
                  <a:srgbClr val="4B69C6"/>
                </a:solidFill>
              </a:rPr>
              <a:t>public</a:t>
            </a:r>
            <a:r>
              <a:t> </a:t>
            </a:r>
            <a:r>
              <a:rPr>
                <a:solidFill>
                  <a:srgbClr val="4B69C6"/>
                </a:solidFill>
              </a:rPr>
              <a:t>string</a:t>
            </a:r>
            <a:r>
              <a:t> LastName </a:t>
            </a:r>
            <a:r>
              <a:rPr>
                <a:solidFill>
                  <a:srgbClr val="777777"/>
                </a:solidFill>
              </a:rPr>
              <a:t>{</a:t>
            </a:r>
          </a:p>
          <a:p>
            <a:pPr algn="l" defTabSz="457200">
              <a:lnSpc>
                <a:spcPts val="5400"/>
              </a:lnSpc>
              <a:defRPr b="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</a:t>
            </a:r>
            <a:r>
              <a:rPr>
                <a:solidFill>
                  <a:srgbClr val="4B69C6"/>
                </a:solidFill>
              </a:rPr>
              <a:t>get</a:t>
            </a:r>
            <a:r>
              <a:rPr>
                <a:solidFill>
                  <a:srgbClr val="777777"/>
                </a:solidFill>
              </a:rPr>
              <a:t>;</a:t>
            </a:r>
          </a:p>
          <a:p>
            <a:pPr algn="l" defTabSz="457200">
              <a:lnSpc>
                <a:spcPts val="5400"/>
              </a:lnSpc>
              <a:defRPr b="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</a:t>
            </a:r>
            <a:r>
              <a:rPr>
                <a:solidFill>
                  <a:srgbClr val="4B69C6"/>
                </a:solidFill>
              </a:rPr>
              <a:t>set</a:t>
            </a:r>
            <a:r>
              <a:rPr>
                <a:solidFill>
                  <a:srgbClr val="777777"/>
                </a:solidFill>
              </a:rPr>
              <a:t>;</a:t>
            </a:r>
          </a:p>
          <a:p>
            <a:pPr algn="l" defTabSz="457200">
              <a:lnSpc>
                <a:spcPts val="5400"/>
              </a:lnSpc>
              <a:defRPr b="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</a:t>
            </a:r>
            <a:r>
              <a:rPr>
                <a:solidFill>
                  <a:srgbClr val="777777"/>
                </a:solidFill>
              </a:rPr>
              <a:t>}</a:t>
            </a:r>
          </a:p>
          <a:p>
            <a:pPr algn="l" defTabSz="457200">
              <a:lnSpc>
                <a:spcPts val="5400"/>
              </a:lnSpc>
              <a:defRPr b="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</a:p>
          <a:p>
            <a:pPr algn="l" defTabSz="457200">
              <a:lnSpc>
                <a:spcPts val="5400"/>
              </a:lnSpc>
              <a:defRPr b="0">
                <a:solidFill>
                  <a:srgbClr val="AA3731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4B69C6"/>
                </a:solidFill>
              </a:rPr>
              <a:t>public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latin typeface="Hack Bold"/>
                <a:ea typeface="Hack Bold"/>
                <a:cs typeface="Hack Bold"/>
                <a:sym typeface="Hack Bold"/>
              </a:rPr>
              <a:t>PersonClass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(</a:t>
            </a:r>
            <a:r>
              <a:rPr>
                <a:solidFill>
                  <a:srgbClr val="4B69C6"/>
                </a:solidFill>
              </a:rPr>
              <a:t>string</a:t>
            </a:r>
            <a:r>
              <a:rPr>
                <a:solidFill>
                  <a:srgbClr val="333333"/>
                </a:solidFill>
              </a:rPr>
              <a:t> first</a:t>
            </a:r>
            <a:r>
              <a:rPr>
                <a:solidFill>
                  <a:srgbClr val="777777"/>
                </a:solidFill>
              </a:rPr>
              <a:t>,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4B69C6"/>
                </a:solidFill>
              </a:rPr>
              <a:t>string</a:t>
            </a:r>
            <a:r>
              <a:rPr>
                <a:solidFill>
                  <a:srgbClr val="333333"/>
                </a:solidFill>
              </a:rPr>
              <a:t> last</a:t>
            </a:r>
            <a:r>
              <a:rPr>
                <a:solidFill>
                  <a:srgbClr val="777777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5400"/>
              </a:lnSpc>
              <a:defRPr b="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</a:t>
            </a:r>
            <a:r>
              <a:rPr>
                <a:solidFill>
                  <a:srgbClr val="777777"/>
                </a:solidFill>
              </a:rPr>
              <a:t>{</a:t>
            </a:r>
          </a:p>
          <a:p>
            <a:pPr algn="l" defTabSz="457200">
              <a:lnSpc>
                <a:spcPts val="5400"/>
              </a:lnSpc>
              <a:defRPr b="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    </a:t>
            </a:r>
            <a:r>
              <a:rPr>
                <a:solidFill>
                  <a:srgbClr val="4B69C6"/>
                </a:solidFill>
              </a:rPr>
              <a:t>string</a:t>
            </a:r>
            <a:r>
              <a:rPr>
                <a:solidFill>
                  <a:srgbClr val="333333"/>
                </a:solidFill>
              </a:rPr>
              <a:t> text2 </a:t>
            </a:r>
            <a:r>
              <a:rPr>
                <a:solidFill>
                  <a:srgbClr val="777777"/>
                </a:solidFill>
              </a:rPr>
              <a:t>=</a:t>
            </a:r>
            <a:r>
              <a:rPr>
                <a:solidFill>
                  <a:srgbClr val="333333"/>
                </a:solidFill>
              </a:rPr>
              <a:t> </a:t>
            </a:r>
            <a:r>
              <a:t>FirstName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=</a:t>
            </a:r>
            <a:r>
              <a:rPr>
                <a:solidFill>
                  <a:srgbClr val="333333"/>
                </a:solidFill>
              </a:rPr>
              <a:t> </a:t>
            </a:r>
            <a:r>
              <a:t>first</a:t>
            </a:r>
            <a:r>
              <a:rPr>
                <a:solidFill>
                  <a:srgbClr val="777777"/>
                </a:solidFill>
              </a:rPr>
              <a:t>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5400"/>
              </a:lnSpc>
              <a:defRPr b="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</a:t>
            </a:r>
            <a:r>
              <a:rPr>
                <a:solidFill>
                  <a:srgbClr val="7A3E9D"/>
                </a:solidFill>
              </a:rPr>
              <a:t>text2</a:t>
            </a:r>
            <a:r>
              <a:t> </a:t>
            </a:r>
            <a:r>
              <a:rPr>
                <a:solidFill>
                  <a:srgbClr val="777777"/>
                </a:solidFill>
              </a:rPr>
              <a:t>=</a:t>
            </a:r>
            <a:r>
              <a:t> </a:t>
            </a:r>
            <a:r>
              <a:rPr>
                <a:solidFill>
                  <a:srgbClr val="777777"/>
                </a:solidFill>
              </a:rPr>
              <a:t>(</a:t>
            </a:r>
            <a:r>
              <a:rPr>
                <a:solidFill>
                  <a:srgbClr val="7A3E9D"/>
                </a:solidFill>
              </a:rPr>
              <a:t>LastName</a:t>
            </a:r>
            <a:r>
              <a:t> </a:t>
            </a:r>
            <a:r>
              <a:rPr>
                <a:solidFill>
                  <a:srgbClr val="777777"/>
                </a:solidFill>
              </a:rPr>
              <a:t>=</a:t>
            </a:r>
            <a:r>
              <a:t> </a:t>
            </a:r>
            <a:r>
              <a:rPr>
                <a:solidFill>
                  <a:srgbClr val="7A3E9D"/>
                </a:solidFill>
              </a:rPr>
              <a:t>last</a:t>
            </a:r>
            <a:r>
              <a:rPr>
                <a:solidFill>
                  <a:srgbClr val="777777"/>
                </a:solidFill>
              </a:rPr>
              <a:t>);</a:t>
            </a:r>
          </a:p>
          <a:p>
            <a:pPr algn="l" defTabSz="457200">
              <a:lnSpc>
                <a:spcPts val="5400"/>
              </a:lnSpc>
              <a:defRPr b="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</a:t>
            </a:r>
            <a:r>
              <a:rPr>
                <a:solidFill>
                  <a:srgbClr val="777777"/>
                </a:solidFill>
              </a:rPr>
              <a:t>}</a:t>
            </a:r>
          </a:p>
          <a:p>
            <a:pPr algn="l" defTabSz="457200">
              <a:lnSpc>
                <a:spcPts val="5400"/>
              </a:lnSpc>
              <a:defRPr b="0">
                <a:solidFill>
                  <a:srgbClr val="777777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}</a:t>
            </a:r>
          </a:p>
        </p:txBody>
      </p:sp>
      <p:sp>
        <p:nvSpPr>
          <p:cNvPr id="279" name="Original"/>
          <p:cNvSpPr txBox="1"/>
          <p:nvPr/>
        </p:nvSpPr>
        <p:spPr>
          <a:xfrm>
            <a:off x="4649260" y="3247893"/>
            <a:ext cx="1625702" cy="5851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/>
            <a:r>
              <a:t>Original</a:t>
            </a:r>
          </a:p>
        </p:txBody>
      </p:sp>
      <p:sp>
        <p:nvSpPr>
          <p:cNvPr id="280" name="Compiled"/>
          <p:cNvSpPr txBox="1"/>
          <p:nvPr/>
        </p:nvSpPr>
        <p:spPr>
          <a:xfrm>
            <a:off x="17067849" y="3247893"/>
            <a:ext cx="1971549" cy="5851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/>
            <a:r>
              <a:t>Compiled</a:t>
            </a:r>
          </a:p>
        </p:txBody>
      </p:sp>
      <p:sp>
        <p:nvSpPr>
          <p:cNvPr id="281" name="C#"/>
          <p:cNvSpPr txBox="1"/>
          <p:nvPr/>
        </p:nvSpPr>
        <p:spPr>
          <a:xfrm>
            <a:off x="23266704" y="12589678"/>
            <a:ext cx="806121" cy="7338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200">
                <a:solidFill>
                  <a:srgbClr val="531B93"/>
                </a:solidFill>
              </a:defRPr>
            </a:lvl1pPr>
          </a:lstStyle>
          <a:p>
            <a:pPr/>
            <a:r>
              <a:t>C#</a:t>
            </a:r>
          </a:p>
        </p:txBody>
      </p:sp>
      <p:sp>
        <p:nvSpPr>
          <p:cNvPr id="282" name="Arrow 7"/>
          <p:cNvSpPr/>
          <p:nvPr/>
        </p:nvSpPr>
        <p:spPr>
          <a:xfrm flipH="1" rot="5400000">
            <a:off x="7187095" y="7090978"/>
            <a:ext cx="4013841" cy="51365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7367" y="0"/>
                </a:moveTo>
                <a:lnTo>
                  <a:pt x="0" y="7818"/>
                </a:lnTo>
                <a:lnTo>
                  <a:pt x="4127" y="7818"/>
                </a:lnTo>
                <a:cubicBezTo>
                  <a:pt x="4127" y="7860"/>
                  <a:pt x="4125" y="7904"/>
                  <a:pt x="4125" y="7946"/>
                </a:cubicBezTo>
                <a:cubicBezTo>
                  <a:pt x="4125" y="15487"/>
                  <a:pt x="11948" y="21600"/>
                  <a:pt x="21598" y="21600"/>
                </a:cubicBezTo>
                <a:cubicBezTo>
                  <a:pt x="21598" y="21600"/>
                  <a:pt x="21600" y="21600"/>
                  <a:pt x="21600" y="21600"/>
                </a:cubicBezTo>
                <a:lnTo>
                  <a:pt x="21600" y="16556"/>
                </a:lnTo>
                <a:cubicBezTo>
                  <a:pt x="21600" y="16556"/>
                  <a:pt x="21598" y="16556"/>
                  <a:pt x="21598" y="16556"/>
                </a:cubicBezTo>
                <a:cubicBezTo>
                  <a:pt x="15512" y="16556"/>
                  <a:pt x="10578" y="12702"/>
                  <a:pt x="10578" y="7946"/>
                </a:cubicBezTo>
                <a:cubicBezTo>
                  <a:pt x="10578" y="7903"/>
                  <a:pt x="10582" y="7860"/>
                  <a:pt x="10582" y="7818"/>
                </a:cubicBezTo>
                <a:lnTo>
                  <a:pt x="14736" y="7818"/>
                </a:lnTo>
                <a:lnTo>
                  <a:pt x="7367" y="0"/>
                </a:lnTo>
                <a:close/>
              </a:path>
            </a:pathLst>
          </a:custGeom>
          <a:solidFill>
            <a:srgbClr val="521B93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Record Typ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Record Type</a:t>
            </a:r>
          </a:p>
        </p:txBody>
      </p:sp>
      <p:sp>
        <p:nvSpPr>
          <p:cNvPr id="285" name="public record PersonRecord(string FirstName, string LastName);"/>
          <p:cNvSpPr txBox="1"/>
          <p:nvPr/>
        </p:nvSpPr>
        <p:spPr>
          <a:xfrm>
            <a:off x="2973047" y="4451998"/>
            <a:ext cx="17205673" cy="647701"/>
          </a:xfrm>
          <a:prstGeom prst="rect">
            <a:avLst/>
          </a:prstGeom>
          <a:ln w="25400">
            <a:solidFill>
              <a:schemeClr val="accent1">
                <a:hueOff val="114395"/>
                <a:lumOff val="-24975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4B69C6"/>
                </a:solidFill>
              </a:rPr>
              <a:t>public</a:t>
            </a:r>
            <a:r>
              <a:t> record PersonRecord(string FirstName, string LastName)</a:t>
            </a:r>
            <a:r>
              <a:rPr>
                <a:solidFill>
                  <a:srgbClr val="777777"/>
                </a:solidFill>
              </a:rPr>
              <a:t>;</a:t>
            </a:r>
          </a:p>
        </p:txBody>
      </p:sp>
      <p:sp>
        <p:nvSpPr>
          <p:cNvPr id="286" name="Original"/>
          <p:cNvSpPr txBox="1"/>
          <p:nvPr/>
        </p:nvSpPr>
        <p:spPr>
          <a:xfrm>
            <a:off x="10763032" y="3247893"/>
            <a:ext cx="1625703" cy="5851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/>
            <a:r>
              <a:t>Original</a:t>
            </a:r>
          </a:p>
        </p:txBody>
      </p:sp>
      <p:sp>
        <p:nvSpPr>
          <p:cNvPr id="287" name="C#"/>
          <p:cNvSpPr txBox="1"/>
          <p:nvPr/>
        </p:nvSpPr>
        <p:spPr>
          <a:xfrm>
            <a:off x="23266704" y="12589678"/>
            <a:ext cx="806121" cy="7338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200">
                <a:solidFill>
                  <a:srgbClr val="531B93"/>
                </a:solidFill>
              </a:defRPr>
            </a:lvl1pPr>
          </a:lstStyle>
          <a:p>
            <a:pPr/>
            <a:r>
              <a:t>C#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Record Typ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Record Type</a:t>
            </a:r>
          </a:p>
        </p:txBody>
      </p:sp>
      <p:pic>
        <p:nvPicPr>
          <p:cNvPr id="290" name="Screen Shot 2021-07-08 at 6.08.18 PM.png" descr="Screen Shot 2021-07-08 at 6.08.18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791277" y="2365066"/>
            <a:ext cx="9997428" cy="10865468"/>
          </a:xfrm>
          <a:prstGeom prst="rect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</p:pic>
      <p:sp>
        <p:nvSpPr>
          <p:cNvPr id="291" name="C#"/>
          <p:cNvSpPr txBox="1"/>
          <p:nvPr/>
        </p:nvSpPr>
        <p:spPr>
          <a:xfrm>
            <a:off x="23266704" y="12589678"/>
            <a:ext cx="806121" cy="7338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200">
                <a:solidFill>
                  <a:srgbClr val="531B93"/>
                </a:solidFill>
              </a:defRPr>
            </a:lvl1pPr>
          </a:lstStyle>
          <a:p>
            <a:pPr/>
            <a:r>
              <a:t>C#</a:t>
            </a:r>
          </a:p>
        </p:txBody>
      </p:sp>
      <p:sp>
        <p:nvSpPr>
          <p:cNvPr id="292" name="Compiled"/>
          <p:cNvSpPr txBox="1"/>
          <p:nvPr/>
        </p:nvSpPr>
        <p:spPr>
          <a:xfrm>
            <a:off x="5560381" y="2371111"/>
            <a:ext cx="1971549" cy="5851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/>
            <a:r>
              <a:t>Compiled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Record Typ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Record Type</a:t>
            </a:r>
          </a:p>
        </p:txBody>
      </p:sp>
      <p:sp>
        <p:nvSpPr>
          <p:cNvPr id="295" name="public class PersonRecord : IEquatable&lt;PersonRecord&gt;…"/>
          <p:cNvSpPr txBox="1"/>
          <p:nvPr/>
        </p:nvSpPr>
        <p:spPr>
          <a:xfrm>
            <a:off x="3726792" y="3930668"/>
            <a:ext cx="16930415" cy="4813301"/>
          </a:xfrm>
          <a:prstGeom prst="rect">
            <a:avLst/>
          </a:prstGeom>
          <a:ln w="25400">
            <a:solidFill>
              <a:schemeClr val="accent6">
                <a:satOff val="-15798"/>
                <a:lumOff val="-17517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6100"/>
              </a:lnSpc>
              <a:defRPr b="0" sz="360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4B69C6"/>
                </a:solidFill>
              </a:rPr>
              <a:t>public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4B69C6"/>
                </a:solidFill>
              </a:rPr>
              <a:t>class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latin typeface="Hack Bold"/>
                <a:ea typeface="Hack Bold"/>
                <a:cs typeface="Hack Bold"/>
                <a:sym typeface="Hack Bold"/>
              </a:rPr>
              <a:t>PersonRecord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:</a:t>
            </a:r>
            <a:r>
              <a:rPr>
                <a:solidFill>
                  <a:srgbClr val="333333"/>
                </a:solidFill>
              </a:rPr>
              <a:t> </a:t>
            </a:r>
            <a:r>
              <a:t>IEquatable</a:t>
            </a:r>
            <a:r>
              <a:rPr>
                <a:solidFill>
                  <a:srgbClr val="777777"/>
                </a:solidFill>
              </a:rPr>
              <a:t>&lt;</a:t>
            </a:r>
            <a:r>
              <a:t>PersonRecord</a:t>
            </a:r>
            <a:r>
              <a:rPr>
                <a:solidFill>
                  <a:srgbClr val="777777"/>
                </a:solidFill>
              </a:rPr>
              <a:t>&gt;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777777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{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</a:t>
            </a:r>
            <a:r>
              <a:rPr>
                <a:solidFill>
                  <a:srgbClr val="4B69C6"/>
                </a:solidFill>
              </a:rPr>
              <a:t>protected</a:t>
            </a:r>
            <a:r>
              <a:t> </a:t>
            </a:r>
            <a:r>
              <a:rPr>
                <a:solidFill>
                  <a:srgbClr val="4B69C6"/>
                </a:solidFill>
              </a:rPr>
              <a:t>virtual</a:t>
            </a:r>
            <a:r>
              <a:t> </a:t>
            </a:r>
            <a:r>
              <a:rPr>
                <a:solidFill>
                  <a:srgbClr val="7A3E9D"/>
                </a:solidFill>
              </a:rPr>
              <a:t>Type</a:t>
            </a:r>
            <a:r>
              <a:t> EqualityContract </a:t>
            </a:r>
            <a:r>
              <a:rPr>
                <a:solidFill>
                  <a:srgbClr val="777777"/>
                </a:solidFill>
              </a:rPr>
              <a:t>{</a:t>
            </a:r>
          </a:p>
          <a:p>
            <a:pPr algn="l" defTabSz="457200">
              <a:lnSpc>
                <a:spcPts val="6100"/>
              </a:lnSpc>
              <a:defRPr b="0" sz="360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    </a:t>
            </a:r>
            <a:r>
              <a:rPr>
                <a:solidFill>
                  <a:srgbClr val="777777"/>
                </a:solidFill>
              </a:rPr>
              <a:t>[</a:t>
            </a:r>
            <a:r>
              <a:t>System</a:t>
            </a:r>
            <a:r>
              <a:rPr>
                <a:solidFill>
                  <a:srgbClr val="777777"/>
                </a:solidFill>
              </a:rPr>
              <a:t>.</a:t>
            </a:r>
            <a:r>
              <a:t>Runtime</a:t>
            </a:r>
            <a:r>
              <a:rPr>
                <a:solidFill>
                  <a:srgbClr val="777777"/>
                </a:solidFill>
              </a:rPr>
              <a:t>.</a:t>
            </a:r>
            <a:r>
              <a:t>CompilerServices</a:t>
            </a:r>
            <a:r>
              <a:rPr>
                <a:solidFill>
                  <a:srgbClr val="777777"/>
                </a:solidFill>
              </a:rPr>
              <a:t>.</a:t>
            </a:r>
            <a:r>
              <a:t>NullableContext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(</a:t>
            </a:r>
            <a:r>
              <a:rPr>
                <a:solidFill>
                  <a:srgbClr val="9C5D27"/>
                </a:solidFill>
              </a:rPr>
              <a:t>1</a:t>
            </a:r>
            <a:r>
              <a:rPr>
                <a:solidFill>
                  <a:srgbClr val="777777"/>
                </a:solidFill>
              </a:rPr>
              <a:t>)]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    </a:t>
            </a:r>
            <a:r>
              <a:rPr>
                <a:solidFill>
                  <a:srgbClr val="777777"/>
                </a:solidFill>
              </a:rPr>
              <a:t>[</a:t>
            </a:r>
            <a:r>
              <a:t>CompilerGenerated</a:t>
            </a:r>
            <a:r>
              <a:rPr>
                <a:solidFill>
                  <a:srgbClr val="777777"/>
                </a:solidFill>
              </a:rPr>
              <a:t>]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</a:t>
            </a:r>
            <a:r>
              <a:rPr>
                <a:solidFill>
                  <a:srgbClr val="4B69C6"/>
                </a:solidFill>
              </a:rPr>
              <a:t>get</a:t>
            </a:r>
            <a:r>
              <a:t> </a:t>
            </a:r>
            <a:r>
              <a:rPr>
                <a:solidFill>
                  <a:srgbClr val="777777"/>
                </a:solidFill>
              </a:rPr>
              <a:t>{</a:t>
            </a: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    </a:t>
            </a:r>
            <a:r>
              <a:rPr>
                <a:solidFill>
                  <a:srgbClr val="4B69C6"/>
                </a:solidFill>
              </a:rPr>
              <a:t>return</a:t>
            </a:r>
            <a:r>
              <a:t> </a:t>
            </a:r>
            <a:r>
              <a:rPr>
                <a:solidFill>
                  <a:srgbClr val="4B69C6"/>
                </a:solidFill>
              </a:rPr>
              <a:t>typeof</a:t>
            </a:r>
            <a:r>
              <a:rPr>
                <a:solidFill>
                  <a:srgbClr val="777777"/>
                </a:solidFill>
              </a:rPr>
              <a:t>(</a:t>
            </a:r>
            <a:r>
              <a:rPr>
                <a:solidFill>
                  <a:srgbClr val="7A3E9D"/>
                </a:solidFill>
              </a:rPr>
              <a:t>PersonRecord</a:t>
            </a:r>
            <a:r>
              <a:rPr>
                <a:solidFill>
                  <a:srgbClr val="777777"/>
                </a:solidFill>
              </a:rPr>
              <a:t>);</a:t>
            </a: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</a:t>
            </a:r>
            <a:r>
              <a:rPr>
                <a:solidFill>
                  <a:srgbClr val="777777"/>
                </a:solidFill>
              </a:rPr>
              <a:t>}</a:t>
            </a: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</a:t>
            </a:r>
            <a:r>
              <a:rPr>
                <a:solidFill>
                  <a:srgbClr val="777777"/>
                </a:solidFill>
              </a:rPr>
              <a:t>}</a:t>
            </a:r>
          </a:p>
        </p:txBody>
      </p:sp>
      <p:sp>
        <p:nvSpPr>
          <p:cNvPr id="296" name="Compiled"/>
          <p:cNvSpPr txBox="1"/>
          <p:nvPr/>
        </p:nvSpPr>
        <p:spPr>
          <a:xfrm>
            <a:off x="11759768" y="2987228"/>
            <a:ext cx="1971549" cy="5851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/>
            <a:r>
              <a:t>Compiled</a:t>
            </a:r>
          </a:p>
        </p:txBody>
      </p:sp>
      <p:sp>
        <p:nvSpPr>
          <p:cNvPr id="297" name="C#"/>
          <p:cNvSpPr txBox="1"/>
          <p:nvPr/>
        </p:nvSpPr>
        <p:spPr>
          <a:xfrm>
            <a:off x="23266704" y="12589678"/>
            <a:ext cx="806121" cy="7338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200">
                <a:solidFill>
                  <a:srgbClr val="531B93"/>
                </a:solidFill>
              </a:defRPr>
            </a:lvl1pPr>
          </a:lstStyle>
          <a:p>
            <a:pPr/>
            <a:r>
              <a:t>C#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Record Typ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Record Type</a:t>
            </a:r>
          </a:p>
        </p:txBody>
      </p:sp>
      <p:sp>
        <p:nvSpPr>
          <p:cNvPr id="300" name="public PersonRecord (string FirstName, string LastName)…"/>
          <p:cNvSpPr txBox="1"/>
          <p:nvPr/>
        </p:nvSpPr>
        <p:spPr>
          <a:xfrm>
            <a:off x="4002050" y="3930668"/>
            <a:ext cx="16379901" cy="6375401"/>
          </a:xfrm>
          <a:prstGeom prst="rect">
            <a:avLst/>
          </a:prstGeom>
          <a:ln w="25400">
            <a:solidFill>
              <a:schemeClr val="accent6">
                <a:satOff val="-15798"/>
                <a:lumOff val="-17517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6100"/>
              </a:lnSpc>
              <a:defRPr b="0" sz="3600">
                <a:solidFill>
                  <a:srgbClr val="AA3731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4B69C6"/>
                </a:solidFill>
              </a:rPr>
              <a:t>public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latin typeface="Hack Bold"/>
                <a:ea typeface="Hack Bold"/>
                <a:cs typeface="Hack Bold"/>
                <a:sym typeface="Hack Bold"/>
              </a:rPr>
              <a:t>PersonRecord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(</a:t>
            </a:r>
            <a:r>
              <a:rPr>
                <a:solidFill>
                  <a:srgbClr val="4B69C6"/>
                </a:solidFill>
              </a:rPr>
              <a:t>string</a:t>
            </a:r>
            <a:r>
              <a:rPr>
                <a:solidFill>
                  <a:srgbClr val="333333"/>
                </a:solidFill>
              </a:rPr>
              <a:t> FirstName</a:t>
            </a:r>
            <a:r>
              <a:rPr>
                <a:solidFill>
                  <a:srgbClr val="777777"/>
                </a:solidFill>
              </a:rPr>
              <a:t>,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4B69C6"/>
                </a:solidFill>
              </a:rPr>
              <a:t>string</a:t>
            </a:r>
            <a:r>
              <a:rPr>
                <a:solidFill>
                  <a:srgbClr val="333333"/>
                </a:solidFill>
              </a:rPr>
              <a:t> LastName</a:t>
            </a:r>
            <a:r>
              <a:rPr>
                <a:solidFill>
                  <a:srgbClr val="777777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</a:t>
            </a:r>
            <a:r>
              <a:rPr>
                <a:solidFill>
                  <a:srgbClr val="777777"/>
                </a:solidFill>
              </a:rPr>
              <a:t>{</a:t>
            </a:r>
          </a:p>
          <a:p>
            <a:pPr algn="l" defTabSz="457200">
              <a:lnSpc>
                <a:spcPts val="6100"/>
              </a:lnSpc>
              <a:defRPr b="0" sz="360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    </a:t>
            </a:r>
            <a:r>
              <a:rPr>
                <a:solidFill>
                  <a:srgbClr val="4B69C6"/>
                </a:solidFill>
              </a:rPr>
              <a:t>this</a:t>
            </a:r>
            <a:r>
              <a:rPr>
                <a:solidFill>
                  <a:srgbClr val="777777"/>
                </a:solidFill>
              </a:rPr>
              <a:t>.</a:t>
            </a:r>
            <a:r>
              <a:t>FirstName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=</a:t>
            </a:r>
            <a:r>
              <a:rPr>
                <a:solidFill>
                  <a:srgbClr val="333333"/>
                </a:solidFill>
              </a:rPr>
              <a:t> </a:t>
            </a:r>
            <a:r>
              <a:t>FirstName</a:t>
            </a:r>
            <a:r>
              <a:rPr>
                <a:solidFill>
                  <a:srgbClr val="777777"/>
                </a:solidFill>
              </a:rPr>
              <a:t>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</a:t>
            </a:r>
            <a:r>
              <a:rPr>
                <a:solidFill>
                  <a:srgbClr val="4B69C6"/>
                </a:solidFill>
              </a:rPr>
              <a:t>this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solidFill>
                  <a:srgbClr val="7A3E9D"/>
                </a:solidFill>
              </a:rPr>
              <a:t>LastName</a:t>
            </a:r>
            <a:r>
              <a:t> </a:t>
            </a:r>
            <a:r>
              <a:rPr>
                <a:solidFill>
                  <a:srgbClr val="777777"/>
                </a:solidFill>
              </a:rPr>
              <a:t>=</a:t>
            </a:r>
            <a:r>
              <a:t> </a:t>
            </a:r>
            <a:r>
              <a:rPr>
                <a:solidFill>
                  <a:srgbClr val="7A3E9D"/>
                </a:solidFill>
              </a:rPr>
              <a:t>LastName</a:t>
            </a:r>
            <a:r>
              <a:rPr>
                <a:solidFill>
                  <a:srgbClr val="777777"/>
                </a:solidFill>
              </a:rPr>
              <a:t>;</a:t>
            </a:r>
          </a:p>
          <a:p>
            <a:pPr algn="l" defTabSz="457200">
              <a:lnSpc>
                <a:spcPts val="6100"/>
              </a:lnSpc>
              <a:defRPr b="0" sz="3600">
                <a:solidFill>
                  <a:srgbClr val="AA3731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    </a:t>
            </a:r>
            <a:r>
              <a:rPr>
                <a:solidFill>
                  <a:srgbClr val="4B69C6"/>
                </a:solidFill>
              </a:rPr>
              <a:t>base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latin typeface="Hack Bold"/>
                <a:ea typeface="Hack Bold"/>
                <a:cs typeface="Hack Bold"/>
                <a:sym typeface="Hack Bold"/>
              </a:rPr>
              <a:t>_002Ector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();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</a:t>
            </a:r>
            <a:r>
              <a:rPr>
                <a:solidFill>
                  <a:srgbClr val="777777"/>
                </a:solidFill>
              </a:rPr>
              <a:t>}</a:t>
            </a: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</a:p>
          <a:p>
            <a:pPr algn="l" defTabSz="457200">
              <a:lnSpc>
                <a:spcPts val="6100"/>
              </a:lnSpc>
              <a:defRPr b="0" sz="3600">
                <a:solidFill>
                  <a:srgbClr val="AA3731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4B69C6"/>
                </a:solidFill>
              </a:rPr>
              <a:t>protected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latin typeface="Hack Bold"/>
                <a:ea typeface="Hack Bold"/>
                <a:cs typeface="Hack Bold"/>
                <a:sym typeface="Hack Bold"/>
              </a:rPr>
              <a:t>PersonRecord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(</a:t>
            </a:r>
            <a:r>
              <a:rPr>
                <a:solidFill>
                  <a:srgbClr val="7A3E9D"/>
                </a:solidFill>
              </a:rPr>
              <a:t>PersonRecord</a:t>
            </a:r>
            <a:r>
              <a:rPr>
                <a:solidFill>
                  <a:srgbClr val="333333"/>
                </a:solidFill>
              </a:rPr>
              <a:t> original</a:t>
            </a:r>
            <a:r>
              <a:rPr>
                <a:solidFill>
                  <a:srgbClr val="777777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</a:t>
            </a:r>
            <a:r>
              <a:rPr>
                <a:solidFill>
                  <a:srgbClr val="777777"/>
                </a:solidFill>
              </a:rPr>
              <a:t>{</a:t>
            </a:r>
          </a:p>
          <a:p>
            <a:pPr algn="l" defTabSz="457200">
              <a:lnSpc>
                <a:spcPts val="6100"/>
              </a:lnSpc>
              <a:defRPr b="0" sz="360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    </a:t>
            </a:r>
            <a:r>
              <a:t>FirstName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=</a:t>
            </a:r>
            <a:r>
              <a:rPr>
                <a:solidFill>
                  <a:srgbClr val="333333"/>
                </a:solidFill>
              </a:rPr>
              <a:t> </a:t>
            </a:r>
            <a:r>
              <a:t>original</a:t>
            </a:r>
            <a:r>
              <a:rPr>
                <a:solidFill>
                  <a:srgbClr val="777777"/>
                </a:solidFill>
              </a:rPr>
              <a:t>.</a:t>
            </a:r>
            <a:r>
              <a:t>FirstName</a:t>
            </a:r>
            <a:r>
              <a:rPr>
                <a:solidFill>
                  <a:srgbClr val="777777"/>
                </a:solidFill>
              </a:rPr>
              <a:t>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</a:t>
            </a:r>
            <a:r>
              <a:rPr>
                <a:solidFill>
                  <a:srgbClr val="7A3E9D"/>
                </a:solidFill>
              </a:rPr>
              <a:t>LastName</a:t>
            </a:r>
            <a:r>
              <a:t> </a:t>
            </a:r>
            <a:r>
              <a:rPr>
                <a:solidFill>
                  <a:srgbClr val="777777"/>
                </a:solidFill>
              </a:rPr>
              <a:t>=</a:t>
            </a:r>
            <a:r>
              <a:t> </a:t>
            </a:r>
            <a:r>
              <a:rPr>
                <a:solidFill>
                  <a:srgbClr val="7A3E9D"/>
                </a:solidFill>
              </a:rPr>
              <a:t>original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solidFill>
                  <a:srgbClr val="7A3E9D"/>
                </a:solidFill>
              </a:rPr>
              <a:t>LastName</a:t>
            </a:r>
            <a:r>
              <a:rPr>
                <a:solidFill>
                  <a:srgbClr val="777777"/>
                </a:solidFill>
              </a:rPr>
              <a:t>;</a:t>
            </a: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</a:t>
            </a:r>
            <a:r>
              <a:rPr>
                <a:solidFill>
                  <a:srgbClr val="777777"/>
                </a:solidFill>
              </a:rPr>
              <a:t>}</a:t>
            </a:r>
          </a:p>
        </p:txBody>
      </p:sp>
      <p:sp>
        <p:nvSpPr>
          <p:cNvPr id="301" name="Compiled"/>
          <p:cNvSpPr txBox="1"/>
          <p:nvPr/>
        </p:nvSpPr>
        <p:spPr>
          <a:xfrm>
            <a:off x="11206226" y="2987228"/>
            <a:ext cx="1971549" cy="5851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/>
            <a:r>
              <a:t>Compiled</a:t>
            </a:r>
          </a:p>
        </p:txBody>
      </p:sp>
      <p:sp>
        <p:nvSpPr>
          <p:cNvPr id="302" name="C#"/>
          <p:cNvSpPr txBox="1"/>
          <p:nvPr/>
        </p:nvSpPr>
        <p:spPr>
          <a:xfrm>
            <a:off x="23266704" y="12589678"/>
            <a:ext cx="806121" cy="7338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200">
                <a:solidFill>
                  <a:srgbClr val="531B93"/>
                </a:solidFill>
              </a:defRPr>
            </a:lvl1pPr>
          </a:lstStyle>
          <a:p>
            <a:pPr/>
            <a:r>
              <a:t>C#</a:t>
            </a:r>
          </a:p>
        </p:txBody>
      </p:sp>
      <p:sp>
        <p:nvSpPr>
          <p:cNvPr id="303" name="used by Clone"/>
          <p:cNvSpPr/>
          <p:nvPr/>
        </p:nvSpPr>
        <p:spPr>
          <a:xfrm>
            <a:off x="558501" y="8267432"/>
            <a:ext cx="4414459" cy="2379987"/>
          </a:xfrm>
          <a:prstGeom prst="wedgeEllipseCallout">
            <a:avLst>
              <a:gd name="adj1" fmla="val 53621"/>
              <a:gd name="adj2" fmla="val -65618"/>
            </a:avLst>
          </a:prstGeom>
          <a:solidFill>
            <a:srgbClr val="5E5E5E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used by Clone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Record Typ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Record Type</a:t>
            </a:r>
          </a:p>
        </p:txBody>
      </p:sp>
      <p:sp>
        <p:nvSpPr>
          <p:cNvPr id="306" name="public void Deconstruct (out string FirstName, out string LastName)…"/>
          <p:cNvSpPr txBox="1"/>
          <p:nvPr/>
        </p:nvSpPr>
        <p:spPr>
          <a:xfrm>
            <a:off x="2901019" y="3930668"/>
            <a:ext cx="18581962" cy="2730501"/>
          </a:xfrm>
          <a:prstGeom prst="rect">
            <a:avLst/>
          </a:prstGeom>
          <a:ln w="25400">
            <a:solidFill>
              <a:schemeClr val="accent6">
                <a:satOff val="-15798"/>
                <a:lumOff val="-17517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6100"/>
              </a:lnSpc>
              <a:defRPr b="0" sz="3600">
                <a:solidFill>
                  <a:srgbClr val="AA3731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4B69C6"/>
                </a:solidFill>
              </a:rPr>
              <a:t>public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4B69C6"/>
                </a:solidFill>
              </a:rPr>
              <a:t>void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latin typeface="Hack Bold"/>
                <a:ea typeface="Hack Bold"/>
                <a:cs typeface="Hack Bold"/>
                <a:sym typeface="Hack Bold"/>
              </a:rPr>
              <a:t>Deconstruct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(</a:t>
            </a:r>
            <a:r>
              <a:rPr>
                <a:solidFill>
                  <a:srgbClr val="4B69C6"/>
                </a:solidFill>
              </a:rPr>
              <a:t>out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4B69C6"/>
                </a:solidFill>
              </a:rPr>
              <a:t>string</a:t>
            </a:r>
            <a:r>
              <a:rPr>
                <a:solidFill>
                  <a:srgbClr val="333333"/>
                </a:solidFill>
              </a:rPr>
              <a:t> FirstName</a:t>
            </a:r>
            <a:r>
              <a:rPr>
                <a:solidFill>
                  <a:srgbClr val="777777"/>
                </a:solidFill>
              </a:rPr>
              <a:t>,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4B69C6"/>
                </a:solidFill>
              </a:rPr>
              <a:t>out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4B69C6"/>
                </a:solidFill>
              </a:rPr>
              <a:t>string</a:t>
            </a:r>
            <a:r>
              <a:rPr>
                <a:solidFill>
                  <a:srgbClr val="333333"/>
                </a:solidFill>
              </a:rPr>
              <a:t> LastName</a:t>
            </a:r>
            <a:r>
              <a:rPr>
                <a:solidFill>
                  <a:srgbClr val="777777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777777"/>
                </a:solidFill>
              </a:rPr>
              <a:t>{</a:t>
            </a:r>
          </a:p>
          <a:p>
            <a:pPr algn="l" defTabSz="457200">
              <a:lnSpc>
                <a:spcPts val="6100"/>
              </a:lnSpc>
              <a:defRPr b="0" sz="360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</a:t>
            </a:r>
            <a:r>
              <a:t>FirstName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=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4B69C6"/>
                </a:solidFill>
              </a:rPr>
              <a:t>this</a:t>
            </a:r>
            <a:r>
              <a:rPr>
                <a:solidFill>
                  <a:srgbClr val="777777"/>
                </a:solidFill>
              </a:rPr>
              <a:t>.</a:t>
            </a:r>
            <a:r>
              <a:t>FirstName</a:t>
            </a:r>
            <a:r>
              <a:rPr>
                <a:solidFill>
                  <a:srgbClr val="777777"/>
                </a:solidFill>
              </a:rPr>
              <a:t>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</a:t>
            </a:r>
            <a:r>
              <a:rPr>
                <a:solidFill>
                  <a:srgbClr val="7A3E9D"/>
                </a:solidFill>
              </a:rPr>
              <a:t>LastName</a:t>
            </a:r>
            <a:r>
              <a:t> </a:t>
            </a:r>
            <a:r>
              <a:rPr>
                <a:solidFill>
                  <a:srgbClr val="777777"/>
                </a:solidFill>
              </a:rPr>
              <a:t>=</a:t>
            </a:r>
            <a:r>
              <a:t> </a:t>
            </a:r>
            <a:r>
              <a:rPr>
                <a:solidFill>
                  <a:srgbClr val="4B69C6"/>
                </a:solidFill>
              </a:rPr>
              <a:t>this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solidFill>
                  <a:srgbClr val="7A3E9D"/>
                </a:solidFill>
              </a:rPr>
              <a:t>LastName</a:t>
            </a:r>
            <a:r>
              <a:rPr>
                <a:solidFill>
                  <a:srgbClr val="777777"/>
                </a:solidFill>
              </a:rPr>
              <a:t>;</a:t>
            </a: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777777"/>
                </a:solidFill>
              </a:rPr>
              <a:t>}</a:t>
            </a:r>
          </a:p>
        </p:txBody>
      </p:sp>
      <p:sp>
        <p:nvSpPr>
          <p:cNvPr id="307" name="Compiled"/>
          <p:cNvSpPr txBox="1"/>
          <p:nvPr/>
        </p:nvSpPr>
        <p:spPr>
          <a:xfrm>
            <a:off x="11206226" y="2987228"/>
            <a:ext cx="1971549" cy="5851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/>
            <a:r>
              <a:t>Compiled</a:t>
            </a:r>
          </a:p>
        </p:txBody>
      </p:sp>
      <p:sp>
        <p:nvSpPr>
          <p:cNvPr id="308" name="C#"/>
          <p:cNvSpPr txBox="1"/>
          <p:nvPr/>
        </p:nvSpPr>
        <p:spPr>
          <a:xfrm>
            <a:off x="23266704" y="12589678"/>
            <a:ext cx="806121" cy="7338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200">
                <a:solidFill>
                  <a:srgbClr val="531B93"/>
                </a:solidFill>
              </a:defRPr>
            </a:lvl1pPr>
          </a:lstStyle>
          <a:p>
            <a:pPr/>
            <a:r>
              <a:t>C#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Record Typ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Record Type</a:t>
            </a:r>
          </a:p>
        </p:txBody>
      </p:sp>
      <p:sp>
        <p:nvSpPr>
          <p:cNvPr id="311" name="public override string ToString ()…"/>
          <p:cNvSpPr txBox="1"/>
          <p:nvPr/>
        </p:nvSpPr>
        <p:spPr>
          <a:xfrm>
            <a:off x="4827823" y="3930668"/>
            <a:ext cx="14728354" cy="5854701"/>
          </a:xfrm>
          <a:prstGeom prst="rect">
            <a:avLst/>
          </a:prstGeom>
          <a:ln w="25400">
            <a:solidFill>
              <a:schemeClr val="accent6">
                <a:satOff val="-15798"/>
                <a:lumOff val="-17517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6100"/>
              </a:lnSpc>
              <a:defRPr b="0" sz="3600">
                <a:solidFill>
                  <a:srgbClr val="4B69C6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public</a:t>
            </a:r>
            <a:r>
              <a:rPr>
                <a:solidFill>
                  <a:srgbClr val="333333"/>
                </a:solidFill>
              </a:rPr>
              <a:t> </a:t>
            </a:r>
            <a:r>
              <a:t>override</a:t>
            </a:r>
            <a:r>
              <a:rPr>
                <a:solidFill>
                  <a:srgbClr val="333333"/>
                </a:solidFill>
              </a:rPr>
              <a:t> </a:t>
            </a:r>
            <a:r>
              <a:t>string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ToString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()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777777"/>
                </a:solidFill>
              </a:rPr>
              <a:t>{</a:t>
            </a: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</a:t>
            </a:r>
            <a:r>
              <a:rPr>
                <a:solidFill>
                  <a:srgbClr val="7A3E9D"/>
                </a:solidFill>
              </a:rPr>
              <a:t>StringBuilder</a:t>
            </a:r>
            <a:r>
              <a:t> stringBuilder </a:t>
            </a:r>
            <a:r>
              <a:rPr>
                <a:solidFill>
                  <a:srgbClr val="777777"/>
                </a:solidFill>
              </a:rPr>
              <a:t>=</a:t>
            </a:r>
            <a:r>
              <a:t> </a:t>
            </a:r>
            <a:r>
              <a:rPr>
                <a:solidFill>
                  <a:srgbClr val="4B69C6"/>
                </a:solidFill>
              </a:rPr>
              <a:t>new</a:t>
            </a:r>
            <a:r>
              <a:t> </a:t>
            </a:r>
            <a:r>
              <a:rPr>
                <a:solidFill>
                  <a:srgbClr val="7A3E9D"/>
                </a:solidFill>
              </a:rPr>
              <a:t>StringBuilder</a:t>
            </a:r>
            <a:r>
              <a:t> </a:t>
            </a:r>
            <a:r>
              <a:rPr>
                <a:solidFill>
                  <a:srgbClr val="777777"/>
                </a:solidFill>
              </a:rPr>
              <a:t>();</a:t>
            </a:r>
          </a:p>
          <a:p>
            <a:pPr algn="l" defTabSz="457200">
              <a:lnSpc>
                <a:spcPts val="6100"/>
              </a:lnSpc>
              <a:defRPr b="0" sz="360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</a:t>
            </a:r>
            <a:r>
              <a:t>stringBuilder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Append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("</a:t>
            </a:r>
            <a:r>
              <a:rPr>
                <a:solidFill>
                  <a:srgbClr val="448C27"/>
                </a:solidFill>
              </a:rPr>
              <a:t>PersonRecord</a:t>
            </a:r>
            <a:r>
              <a:rPr>
                <a:solidFill>
                  <a:srgbClr val="777777"/>
                </a:solidFill>
              </a:rPr>
              <a:t>");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</a:t>
            </a:r>
            <a:r>
              <a:t>stringBuilder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Append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("</a:t>
            </a:r>
            <a:r>
              <a:rPr>
                <a:solidFill>
                  <a:srgbClr val="448C27"/>
                </a:solidFill>
              </a:rPr>
              <a:t> { </a:t>
            </a:r>
            <a:r>
              <a:rPr>
                <a:solidFill>
                  <a:srgbClr val="777777"/>
                </a:solidFill>
              </a:rPr>
              <a:t>");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</a:t>
            </a:r>
            <a:r>
              <a:rPr>
                <a:solidFill>
                  <a:srgbClr val="4B69C6"/>
                </a:solidFill>
              </a:rPr>
              <a:t>if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(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PrintMembers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(</a:t>
            </a:r>
            <a:r>
              <a:t>stringBuilder</a:t>
            </a:r>
            <a:r>
              <a:rPr>
                <a:solidFill>
                  <a:srgbClr val="777777"/>
                </a:solidFill>
              </a:rPr>
              <a:t>))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{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t>stringBuilder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Append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("</a:t>
            </a:r>
            <a:r>
              <a:rPr>
                <a:solidFill>
                  <a:srgbClr val="448C27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");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</a:t>
            </a:r>
            <a:r>
              <a:rPr>
                <a:solidFill>
                  <a:srgbClr val="777777"/>
                </a:solidFill>
              </a:rPr>
              <a:t>}</a:t>
            </a:r>
          </a:p>
          <a:p>
            <a:pPr algn="l" defTabSz="457200">
              <a:lnSpc>
                <a:spcPts val="6100"/>
              </a:lnSpc>
              <a:defRPr b="0" sz="360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</a:t>
            </a:r>
            <a:r>
              <a:t>stringBuilder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Append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("</a:t>
            </a:r>
            <a:r>
              <a:rPr>
                <a:solidFill>
                  <a:srgbClr val="448C27"/>
                </a:solidFill>
              </a:rPr>
              <a:t>}</a:t>
            </a:r>
            <a:r>
              <a:rPr>
                <a:solidFill>
                  <a:srgbClr val="777777"/>
                </a:solidFill>
              </a:rPr>
              <a:t>");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</a:t>
            </a:r>
            <a:r>
              <a:rPr>
                <a:solidFill>
                  <a:srgbClr val="4B69C6"/>
                </a:solidFill>
              </a:rPr>
              <a:t>return</a:t>
            </a:r>
            <a:r>
              <a:rPr>
                <a:solidFill>
                  <a:srgbClr val="333333"/>
                </a:solidFill>
              </a:rPr>
              <a:t> </a:t>
            </a:r>
            <a:r>
              <a:t>stringBuilder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ToString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();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777777"/>
                </a:solidFill>
              </a:rPr>
              <a:t>}</a:t>
            </a:r>
          </a:p>
        </p:txBody>
      </p:sp>
      <p:sp>
        <p:nvSpPr>
          <p:cNvPr id="312" name="Compiled"/>
          <p:cNvSpPr txBox="1"/>
          <p:nvPr/>
        </p:nvSpPr>
        <p:spPr>
          <a:xfrm>
            <a:off x="11206226" y="2987228"/>
            <a:ext cx="1971549" cy="5851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/>
            <a:r>
              <a:t>Compiled</a:t>
            </a:r>
          </a:p>
        </p:txBody>
      </p:sp>
      <p:sp>
        <p:nvSpPr>
          <p:cNvPr id="313" name="C#"/>
          <p:cNvSpPr txBox="1"/>
          <p:nvPr/>
        </p:nvSpPr>
        <p:spPr>
          <a:xfrm>
            <a:off x="23266704" y="12589678"/>
            <a:ext cx="806121" cy="7338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200">
                <a:solidFill>
                  <a:srgbClr val="531B93"/>
                </a:solidFill>
              </a:defRPr>
            </a:lvl1pPr>
          </a:lstStyle>
          <a:p>
            <a:pPr/>
            <a:r>
              <a:t>C#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Record Typ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Record Type</a:t>
            </a:r>
          </a:p>
        </p:txBody>
      </p:sp>
      <p:sp>
        <p:nvSpPr>
          <p:cNvPr id="316" name="protected virtual bool PrintMembers (StringBuilder builder)…"/>
          <p:cNvSpPr txBox="1"/>
          <p:nvPr/>
        </p:nvSpPr>
        <p:spPr>
          <a:xfrm>
            <a:off x="4555592" y="3930668"/>
            <a:ext cx="16379901" cy="5854701"/>
          </a:xfrm>
          <a:prstGeom prst="rect">
            <a:avLst/>
          </a:prstGeom>
          <a:ln w="25400">
            <a:solidFill>
              <a:schemeClr val="accent6">
                <a:satOff val="-15798"/>
                <a:lumOff val="-17517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6100"/>
              </a:lnSpc>
              <a:defRPr b="0" sz="360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4B69C6"/>
                </a:solidFill>
              </a:rPr>
              <a:t>protected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4B69C6"/>
                </a:solidFill>
              </a:rPr>
              <a:t>virtual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4B69C6"/>
                </a:solidFill>
              </a:rPr>
              <a:t>bool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PrintMembers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(</a:t>
            </a:r>
            <a:r>
              <a:t>StringBuilder</a:t>
            </a:r>
            <a:r>
              <a:rPr>
                <a:solidFill>
                  <a:srgbClr val="333333"/>
                </a:solidFill>
              </a:rPr>
              <a:t> builder</a:t>
            </a:r>
            <a:r>
              <a:rPr>
                <a:solidFill>
                  <a:srgbClr val="777777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777777"/>
                </a:solidFill>
              </a:rPr>
              <a:t>{</a:t>
            </a:r>
          </a:p>
          <a:p>
            <a:pPr algn="l" defTabSz="457200">
              <a:lnSpc>
                <a:spcPts val="6100"/>
              </a:lnSpc>
              <a:defRPr b="0" sz="3600">
                <a:solidFill>
                  <a:srgbClr val="448C27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</a:t>
            </a:r>
            <a:r>
              <a:rPr>
                <a:solidFill>
                  <a:srgbClr val="7A3E9D"/>
                </a:solidFill>
              </a:rPr>
              <a:t>builder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Append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("</a:t>
            </a:r>
            <a:r>
              <a:t>FirstName</a:t>
            </a:r>
            <a:r>
              <a:rPr>
                <a:solidFill>
                  <a:srgbClr val="777777"/>
                </a:solidFill>
              </a:rPr>
              <a:t>");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</a:t>
            </a:r>
            <a:r>
              <a:rPr>
                <a:solidFill>
                  <a:srgbClr val="7A3E9D"/>
                </a:solidFill>
              </a:rPr>
              <a:t>builder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Append</a:t>
            </a:r>
            <a:r>
              <a:t> </a:t>
            </a:r>
            <a:r>
              <a:rPr>
                <a:solidFill>
                  <a:srgbClr val="777777"/>
                </a:solidFill>
              </a:rPr>
              <a:t>("</a:t>
            </a:r>
            <a:r>
              <a:rPr>
                <a:solidFill>
                  <a:srgbClr val="448C27"/>
                </a:solidFill>
              </a:rPr>
              <a:t> = </a:t>
            </a:r>
            <a:r>
              <a:rPr>
                <a:solidFill>
                  <a:srgbClr val="777777"/>
                </a:solidFill>
              </a:rPr>
              <a:t>");</a:t>
            </a:r>
          </a:p>
          <a:p>
            <a:pPr algn="l" defTabSz="457200">
              <a:lnSpc>
                <a:spcPts val="6100"/>
              </a:lnSpc>
              <a:defRPr b="0" sz="360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</a:t>
            </a:r>
            <a:r>
              <a:t>builder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Append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((</a:t>
            </a:r>
            <a:r>
              <a:rPr>
                <a:solidFill>
                  <a:srgbClr val="4B69C6"/>
                </a:solidFill>
              </a:rPr>
              <a:t>object</a:t>
            </a:r>
            <a:r>
              <a:rPr>
                <a:solidFill>
                  <a:srgbClr val="777777"/>
                </a:solidFill>
              </a:rPr>
              <a:t>?)</a:t>
            </a:r>
            <a:r>
              <a:t>FirstName</a:t>
            </a:r>
            <a:r>
              <a:rPr>
                <a:solidFill>
                  <a:srgbClr val="777777"/>
                </a:solidFill>
              </a:rPr>
              <a:t>);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</a:t>
            </a:r>
            <a:r>
              <a:rPr>
                <a:solidFill>
                  <a:srgbClr val="7A3E9D"/>
                </a:solidFill>
              </a:rPr>
              <a:t>builder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Append</a:t>
            </a:r>
            <a:r>
              <a:t> </a:t>
            </a:r>
            <a:r>
              <a:rPr>
                <a:solidFill>
                  <a:srgbClr val="777777"/>
                </a:solidFill>
              </a:rPr>
              <a:t>("</a:t>
            </a:r>
            <a:r>
              <a:rPr>
                <a:solidFill>
                  <a:srgbClr val="448C27"/>
                </a:solidFill>
              </a:rPr>
              <a:t>, </a:t>
            </a:r>
            <a:r>
              <a:rPr>
                <a:solidFill>
                  <a:srgbClr val="777777"/>
                </a:solidFill>
              </a:rPr>
              <a:t>");</a:t>
            </a: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</a:t>
            </a:r>
            <a:r>
              <a:rPr>
                <a:solidFill>
                  <a:srgbClr val="7A3E9D"/>
                </a:solidFill>
              </a:rPr>
              <a:t>builder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Append</a:t>
            </a:r>
            <a:r>
              <a:t> </a:t>
            </a:r>
            <a:r>
              <a:rPr>
                <a:solidFill>
                  <a:srgbClr val="777777"/>
                </a:solidFill>
              </a:rPr>
              <a:t>("</a:t>
            </a:r>
            <a:r>
              <a:rPr>
                <a:solidFill>
                  <a:srgbClr val="448C27"/>
                </a:solidFill>
              </a:rPr>
              <a:t>LastName</a:t>
            </a:r>
            <a:r>
              <a:rPr>
                <a:solidFill>
                  <a:srgbClr val="777777"/>
                </a:solidFill>
              </a:rPr>
              <a:t>");</a:t>
            </a: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</a:t>
            </a:r>
            <a:r>
              <a:rPr>
                <a:solidFill>
                  <a:srgbClr val="7A3E9D"/>
                </a:solidFill>
              </a:rPr>
              <a:t>builder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Append</a:t>
            </a:r>
            <a:r>
              <a:t> </a:t>
            </a:r>
            <a:r>
              <a:rPr>
                <a:solidFill>
                  <a:srgbClr val="777777"/>
                </a:solidFill>
              </a:rPr>
              <a:t>("</a:t>
            </a:r>
            <a:r>
              <a:rPr>
                <a:solidFill>
                  <a:srgbClr val="448C27"/>
                </a:solidFill>
              </a:rPr>
              <a:t> = </a:t>
            </a:r>
            <a:r>
              <a:rPr>
                <a:solidFill>
                  <a:srgbClr val="777777"/>
                </a:solidFill>
              </a:rPr>
              <a:t>");</a:t>
            </a: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</a:t>
            </a:r>
            <a:r>
              <a:rPr>
                <a:solidFill>
                  <a:srgbClr val="7A3E9D"/>
                </a:solidFill>
              </a:rPr>
              <a:t>builder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Append</a:t>
            </a:r>
            <a:r>
              <a:t> </a:t>
            </a:r>
            <a:r>
              <a:rPr>
                <a:solidFill>
                  <a:srgbClr val="777777"/>
                </a:solidFill>
              </a:rPr>
              <a:t>((</a:t>
            </a:r>
            <a:r>
              <a:rPr>
                <a:solidFill>
                  <a:srgbClr val="4B69C6"/>
                </a:solidFill>
              </a:rPr>
              <a:t>object</a:t>
            </a:r>
            <a:r>
              <a:rPr>
                <a:solidFill>
                  <a:srgbClr val="777777"/>
                </a:solidFill>
              </a:rPr>
              <a:t>?)</a:t>
            </a:r>
            <a:r>
              <a:rPr>
                <a:solidFill>
                  <a:srgbClr val="7A3E9D"/>
                </a:solidFill>
              </a:rPr>
              <a:t>LastName</a:t>
            </a:r>
            <a:r>
              <a:rPr>
                <a:solidFill>
                  <a:srgbClr val="777777"/>
                </a:solidFill>
              </a:rPr>
              <a:t>);</a:t>
            </a: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</a:t>
            </a:r>
            <a:r>
              <a:rPr>
                <a:solidFill>
                  <a:srgbClr val="4B69C6"/>
                </a:solidFill>
              </a:rPr>
              <a:t>return</a:t>
            </a:r>
            <a:r>
              <a:t> </a:t>
            </a:r>
            <a:r>
              <a:rPr>
                <a:solidFill>
                  <a:srgbClr val="9C5D27"/>
                </a:solidFill>
              </a:rPr>
              <a:t>true</a:t>
            </a:r>
            <a:r>
              <a:rPr>
                <a:solidFill>
                  <a:srgbClr val="777777"/>
                </a:solidFill>
              </a:rPr>
              <a:t>;</a:t>
            </a: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777777"/>
                </a:solidFill>
              </a:rPr>
              <a:t>}</a:t>
            </a:r>
          </a:p>
        </p:txBody>
      </p:sp>
      <p:sp>
        <p:nvSpPr>
          <p:cNvPr id="317" name="Compiled"/>
          <p:cNvSpPr txBox="1"/>
          <p:nvPr/>
        </p:nvSpPr>
        <p:spPr>
          <a:xfrm>
            <a:off x="11759768" y="2987228"/>
            <a:ext cx="1971549" cy="5851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/>
            <a:r>
              <a:t>Compiled</a:t>
            </a:r>
          </a:p>
        </p:txBody>
      </p:sp>
      <p:sp>
        <p:nvSpPr>
          <p:cNvPr id="318" name="C#"/>
          <p:cNvSpPr txBox="1"/>
          <p:nvPr/>
        </p:nvSpPr>
        <p:spPr>
          <a:xfrm>
            <a:off x="23266704" y="12589678"/>
            <a:ext cx="806121" cy="7338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200">
                <a:solidFill>
                  <a:srgbClr val="531B93"/>
                </a:solidFill>
              </a:defRPr>
            </a:lvl1pPr>
          </a:lstStyle>
          <a:p>
            <a:pPr/>
            <a:r>
              <a:t>C#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Record Typ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Record Type</a:t>
            </a:r>
          </a:p>
        </p:txBody>
      </p:sp>
      <p:sp>
        <p:nvSpPr>
          <p:cNvPr id="321" name="[System.Runtime.CompilerServices.NullableContext (2)]…"/>
          <p:cNvSpPr txBox="1"/>
          <p:nvPr/>
        </p:nvSpPr>
        <p:spPr>
          <a:xfrm>
            <a:off x="2350504" y="3930668"/>
            <a:ext cx="19682992" cy="7416801"/>
          </a:xfrm>
          <a:prstGeom prst="rect">
            <a:avLst/>
          </a:prstGeom>
          <a:ln w="25400">
            <a:solidFill>
              <a:schemeClr val="accent6">
                <a:satOff val="-15798"/>
                <a:lumOff val="-17517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6100"/>
              </a:lnSpc>
              <a:defRPr b="0" sz="360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777777"/>
                </a:solidFill>
              </a:rPr>
              <a:t>[</a:t>
            </a:r>
            <a:r>
              <a:t>System</a:t>
            </a:r>
            <a:r>
              <a:rPr>
                <a:solidFill>
                  <a:srgbClr val="777777"/>
                </a:solidFill>
              </a:rPr>
              <a:t>.</a:t>
            </a:r>
            <a:r>
              <a:t>Runtime</a:t>
            </a:r>
            <a:r>
              <a:rPr>
                <a:solidFill>
                  <a:srgbClr val="777777"/>
                </a:solidFill>
              </a:rPr>
              <a:t>.</a:t>
            </a:r>
            <a:r>
              <a:t>CompilerServices</a:t>
            </a:r>
            <a:r>
              <a:rPr>
                <a:solidFill>
                  <a:srgbClr val="777777"/>
                </a:solidFill>
              </a:rPr>
              <a:t>.</a:t>
            </a:r>
            <a:r>
              <a:t>NullableContext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(</a:t>
            </a:r>
            <a:r>
              <a:rPr>
                <a:solidFill>
                  <a:srgbClr val="9C5D27"/>
                </a:solidFill>
              </a:rPr>
              <a:t>2</a:t>
            </a:r>
            <a:r>
              <a:rPr>
                <a:solidFill>
                  <a:srgbClr val="777777"/>
                </a:solidFill>
              </a:rPr>
              <a:t>)]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4B69C6"/>
                </a:solidFill>
              </a:rPr>
              <a:t>public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4B69C6"/>
                </a:solidFill>
              </a:rPr>
              <a:t>static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4B69C6"/>
                </a:solidFill>
              </a:rPr>
              <a:t>bool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4B69C6"/>
                </a:solidFill>
              </a:rPr>
              <a:t>operator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!=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(</a:t>
            </a:r>
            <a:r>
              <a:t>PersonRecord</a:t>
            </a:r>
            <a:r>
              <a:rPr>
                <a:solidFill>
                  <a:srgbClr val="777777"/>
                </a:solidFill>
              </a:rPr>
              <a:t>?</a:t>
            </a:r>
            <a:r>
              <a:rPr>
                <a:solidFill>
                  <a:srgbClr val="333333"/>
                </a:solidFill>
              </a:rPr>
              <a:t> r1</a:t>
            </a:r>
            <a:r>
              <a:rPr>
                <a:solidFill>
                  <a:srgbClr val="777777"/>
                </a:solidFill>
              </a:rPr>
              <a:t>,</a:t>
            </a:r>
            <a:r>
              <a:rPr>
                <a:solidFill>
                  <a:srgbClr val="333333"/>
                </a:solidFill>
              </a:rPr>
              <a:t> </a:t>
            </a:r>
            <a:r>
              <a:t>PersonRecord</a:t>
            </a:r>
            <a:r>
              <a:rPr>
                <a:solidFill>
                  <a:srgbClr val="777777"/>
                </a:solidFill>
              </a:rPr>
              <a:t>?</a:t>
            </a:r>
            <a:r>
              <a:rPr>
                <a:solidFill>
                  <a:srgbClr val="333333"/>
                </a:solidFill>
              </a:rPr>
              <a:t> r2</a:t>
            </a:r>
            <a:r>
              <a:rPr>
                <a:solidFill>
                  <a:srgbClr val="777777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</a:t>
            </a:r>
            <a:r>
              <a:rPr>
                <a:solidFill>
                  <a:srgbClr val="777777"/>
                </a:solidFill>
              </a:rPr>
              <a:t>{</a:t>
            </a: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</a:t>
            </a:r>
            <a:r>
              <a:rPr>
                <a:solidFill>
                  <a:srgbClr val="4B69C6"/>
                </a:solidFill>
              </a:rPr>
              <a:t>return</a:t>
            </a:r>
            <a:r>
              <a:t> </a:t>
            </a:r>
            <a:r>
              <a:rPr>
                <a:solidFill>
                  <a:srgbClr val="777777"/>
                </a:solidFill>
              </a:rPr>
              <a:t>!(</a:t>
            </a:r>
            <a:r>
              <a:rPr>
                <a:solidFill>
                  <a:srgbClr val="7A3E9D"/>
                </a:solidFill>
              </a:rPr>
              <a:t>r1</a:t>
            </a:r>
            <a:r>
              <a:t> </a:t>
            </a:r>
            <a:r>
              <a:rPr>
                <a:solidFill>
                  <a:srgbClr val="777777"/>
                </a:solidFill>
              </a:rPr>
              <a:t>==</a:t>
            </a:r>
            <a:r>
              <a:t> </a:t>
            </a:r>
            <a:r>
              <a:rPr>
                <a:solidFill>
                  <a:srgbClr val="7A3E9D"/>
                </a:solidFill>
              </a:rPr>
              <a:t>r2</a:t>
            </a:r>
            <a:r>
              <a:rPr>
                <a:solidFill>
                  <a:srgbClr val="777777"/>
                </a:solidFill>
              </a:rPr>
              <a:t>);</a:t>
            </a: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</a:t>
            </a:r>
            <a:r>
              <a:rPr>
                <a:solidFill>
                  <a:srgbClr val="777777"/>
                </a:solidFill>
              </a:rPr>
              <a:t>}</a:t>
            </a: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</a:p>
          <a:p>
            <a:pPr algn="l" defTabSz="457200">
              <a:lnSpc>
                <a:spcPts val="6100"/>
              </a:lnSpc>
              <a:defRPr b="0" sz="360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777777"/>
                </a:solidFill>
              </a:rPr>
              <a:t>[</a:t>
            </a:r>
            <a:r>
              <a:t>System</a:t>
            </a:r>
            <a:r>
              <a:rPr>
                <a:solidFill>
                  <a:srgbClr val="777777"/>
                </a:solidFill>
              </a:rPr>
              <a:t>.</a:t>
            </a:r>
            <a:r>
              <a:t>Runtime</a:t>
            </a:r>
            <a:r>
              <a:rPr>
                <a:solidFill>
                  <a:srgbClr val="777777"/>
                </a:solidFill>
              </a:rPr>
              <a:t>.</a:t>
            </a:r>
            <a:r>
              <a:t>CompilerServices</a:t>
            </a:r>
            <a:r>
              <a:rPr>
                <a:solidFill>
                  <a:srgbClr val="777777"/>
                </a:solidFill>
              </a:rPr>
              <a:t>.</a:t>
            </a:r>
            <a:r>
              <a:t>NullableContext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(</a:t>
            </a:r>
            <a:r>
              <a:rPr>
                <a:solidFill>
                  <a:srgbClr val="9C5D27"/>
                </a:solidFill>
              </a:rPr>
              <a:t>2</a:t>
            </a:r>
            <a:r>
              <a:rPr>
                <a:solidFill>
                  <a:srgbClr val="777777"/>
                </a:solidFill>
              </a:rPr>
              <a:t>)]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4B69C6"/>
                </a:solidFill>
              </a:rPr>
              <a:t>public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4B69C6"/>
                </a:solidFill>
              </a:rPr>
              <a:t>static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4B69C6"/>
                </a:solidFill>
              </a:rPr>
              <a:t>bool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4B69C6"/>
                </a:solidFill>
              </a:rPr>
              <a:t>operator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==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(</a:t>
            </a:r>
            <a:r>
              <a:t>PersonRecord</a:t>
            </a:r>
            <a:r>
              <a:rPr>
                <a:solidFill>
                  <a:srgbClr val="777777"/>
                </a:solidFill>
              </a:rPr>
              <a:t>?</a:t>
            </a:r>
            <a:r>
              <a:rPr>
                <a:solidFill>
                  <a:srgbClr val="333333"/>
                </a:solidFill>
              </a:rPr>
              <a:t> r1</a:t>
            </a:r>
            <a:r>
              <a:rPr>
                <a:solidFill>
                  <a:srgbClr val="777777"/>
                </a:solidFill>
              </a:rPr>
              <a:t>,</a:t>
            </a:r>
            <a:r>
              <a:rPr>
                <a:solidFill>
                  <a:srgbClr val="333333"/>
                </a:solidFill>
              </a:rPr>
              <a:t> </a:t>
            </a:r>
            <a:r>
              <a:t>PersonRecord</a:t>
            </a:r>
            <a:r>
              <a:rPr>
                <a:solidFill>
                  <a:srgbClr val="777777"/>
                </a:solidFill>
              </a:rPr>
              <a:t>?</a:t>
            </a:r>
            <a:r>
              <a:rPr>
                <a:solidFill>
                  <a:srgbClr val="333333"/>
                </a:solidFill>
              </a:rPr>
              <a:t> r2</a:t>
            </a:r>
            <a:r>
              <a:rPr>
                <a:solidFill>
                  <a:srgbClr val="777777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</a:t>
            </a:r>
            <a:r>
              <a:rPr>
                <a:solidFill>
                  <a:srgbClr val="777777"/>
                </a:solidFill>
              </a:rPr>
              <a:t>{</a:t>
            </a: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</a:t>
            </a:r>
            <a:r>
              <a:rPr>
                <a:solidFill>
                  <a:srgbClr val="4B69C6"/>
                </a:solidFill>
              </a:rPr>
              <a:t>if</a:t>
            </a:r>
            <a:r>
              <a:t> </a:t>
            </a:r>
            <a:r>
              <a:rPr>
                <a:solidFill>
                  <a:srgbClr val="777777"/>
                </a:solidFill>
              </a:rPr>
              <a:t>((</a:t>
            </a:r>
            <a:r>
              <a:rPr>
                <a:solidFill>
                  <a:srgbClr val="4B69C6"/>
                </a:solidFill>
              </a:rPr>
              <a:t>object</a:t>
            </a:r>
            <a:r>
              <a:rPr>
                <a:solidFill>
                  <a:srgbClr val="777777"/>
                </a:solidFill>
              </a:rPr>
              <a:t>)</a:t>
            </a:r>
            <a:r>
              <a:rPr>
                <a:solidFill>
                  <a:srgbClr val="7A3E9D"/>
                </a:solidFill>
              </a:rPr>
              <a:t>r1</a:t>
            </a:r>
            <a:r>
              <a:t> </a:t>
            </a:r>
            <a:r>
              <a:rPr>
                <a:solidFill>
                  <a:srgbClr val="777777"/>
                </a:solidFill>
              </a:rPr>
              <a:t>!=</a:t>
            </a:r>
            <a:r>
              <a:t> </a:t>
            </a:r>
            <a:r>
              <a:rPr>
                <a:solidFill>
                  <a:srgbClr val="7A3E9D"/>
                </a:solidFill>
              </a:rPr>
              <a:t>r2</a:t>
            </a:r>
            <a:r>
              <a:rPr>
                <a:solidFill>
                  <a:srgbClr val="777777"/>
                </a:solidFill>
              </a:rPr>
              <a:t>)</a:t>
            </a:r>
            <a:r>
              <a:t> </a:t>
            </a:r>
            <a:r>
              <a:rPr>
                <a:solidFill>
                  <a:srgbClr val="777777"/>
                </a:solidFill>
              </a:rPr>
              <a:t>{</a:t>
            </a: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    </a:t>
            </a:r>
            <a:r>
              <a:rPr>
                <a:solidFill>
                  <a:srgbClr val="4B69C6"/>
                </a:solidFill>
              </a:rPr>
              <a:t>return</a:t>
            </a:r>
            <a:r>
              <a:t> </a:t>
            </a:r>
            <a:r>
              <a:rPr>
                <a:solidFill>
                  <a:srgbClr val="7A3E9D"/>
                </a:solidFill>
              </a:rPr>
              <a:t>r1</a:t>
            </a:r>
            <a:r>
              <a:rPr>
                <a:solidFill>
                  <a:srgbClr val="777777"/>
                </a:solidFill>
              </a:rPr>
              <a:t>?.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Equals</a:t>
            </a:r>
            <a:r>
              <a:t> </a:t>
            </a:r>
            <a:r>
              <a:rPr>
                <a:solidFill>
                  <a:srgbClr val="777777"/>
                </a:solidFill>
              </a:rPr>
              <a:t>(</a:t>
            </a:r>
            <a:r>
              <a:rPr>
                <a:solidFill>
                  <a:srgbClr val="7A3E9D"/>
                </a:solidFill>
              </a:rPr>
              <a:t>r2</a:t>
            </a:r>
            <a:r>
              <a:rPr>
                <a:solidFill>
                  <a:srgbClr val="777777"/>
                </a:solidFill>
              </a:rPr>
              <a:t>)</a:t>
            </a:r>
            <a:r>
              <a:t> </a:t>
            </a:r>
            <a:r>
              <a:rPr>
                <a:solidFill>
                  <a:srgbClr val="777777"/>
                </a:solidFill>
              </a:rPr>
              <a:t>??</a:t>
            </a:r>
            <a:r>
              <a:t> </a:t>
            </a:r>
            <a:r>
              <a:rPr>
                <a:solidFill>
                  <a:srgbClr val="9C5D27"/>
                </a:solidFill>
              </a:rPr>
              <a:t>false</a:t>
            </a:r>
            <a:r>
              <a:rPr>
                <a:solidFill>
                  <a:srgbClr val="777777"/>
                </a:solidFill>
              </a:rPr>
              <a:t>;</a:t>
            </a: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</a:t>
            </a:r>
            <a:r>
              <a:rPr>
                <a:solidFill>
                  <a:srgbClr val="777777"/>
                </a:solidFill>
              </a:rPr>
              <a:t>}</a:t>
            </a: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</a:t>
            </a:r>
            <a:r>
              <a:rPr>
                <a:solidFill>
                  <a:srgbClr val="4B69C6"/>
                </a:solidFill>
              </a:rPr>
              <a:t>return</a:t>
            </a:r>
            <a:r>
              <a:t> </a:t>
            </a:r>
            <a:r>
              <a:rPr>
                <a:solidFill>
                  <a:srgbClr val="9C5D27"/>
                </a:solidFill>
              </a:rPr>
              <a:t>true</a:t>
            </a:r>
            <a:r>
              <a:rPr>
                <a:solidFill>
                  <a:srgbClr val="777777"/>
                </a:solidFill>
              </a:rPr>
              <a:t>;</a:t>
            </a: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</a:t>
            </a:r>
            <a:r>
              <a:rPr>
                <a:solidFill>
                  <a:srgbClr val="777777"/>
                </a:solidFill>
              </a:rPr>
              <a:t>}</a:t>
            </a:r>
          </a:p>
        </p:txBody>
      </p:sp>
      <p:sp>
        <p:nvSpPr>
          <p:cNvPr id="322" name="Compiled"/>
          <p:cNvSpPr txBox="1"/>
          <p:nvPr/>
        </p:nvSpPr>
        <p:spPr>
          <a:xfrm>
            <a:off x="11759768" y="2987228"/>
            <a:ext cx="1971549" cy="5851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/>
            <a:r>
              <a:t>Compiled</a:t>
            </a:r>
          </a:p>
        </p:txBody>
      </p:sp>
      <p:sp>
        <p:nvSpPr>
          <p:cNvPr id="323" name="C#"/>
          <p:cNvSpPr txBox="1"/>
          <p:nvPr/>
        </p:nvSpPr>
        <p:spPr>
          <a:xfrm>
            <a:off x="23266704" y="12589678"/>
            <a:ext cx="806121" cy="7338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200">
                <a:solidFill>
                  <a:srgbClr val="531B93"/>
                </a:solidFill>
              </a:defRPr>
            </a:lvl1pPr>
          </a:lstStyle>
          <a:p>
            <a:pPr/>
            <a:r>
              <a:t>C#</a:t>
            </a:r>
          </a:p>
        </p:txBody>
      </p:sp>
      <p:sp>
        <p:nvSpPr>
          <p:cNvPr id="324" name="equality operator"/>
          <p:cNvSpPr/>
          <p:nvPr/>
        </p:nvSpPr>
        <p:spPr>
          <a:xfrm>
            <a:off x="15238575" y="8348712"/>
            <a:ext cx="4734455" cy="2379986"/>
          </a:xfrm>
          <a:prstGeom prst="wedgeEllipseCallout">
            <a:avLst>
              <a:gd name="adj1" fmla="val -96616"/>
              <a:gd name="adj2" fmla="val -45853"/>
            </a:avLst>
          </a:prstGeom>
          <a:solidFill>
            <a:srgbClr val="5E5E5E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equality operator</a:t>
            </a:r>
          </a:p>
        </p:txBody>
      </p:sp>
      <p:sp>
        <p:nvSpPr>
          <p:cNvPr id="325" name="inequality operator"/>
          <p:cNvSpPr/>
          <p:nvPr/>
        </p:nvSpPr>
        <p:spPr>
          <a:xfrm>
            <a:off x="12687837" y="5229251"/>
            <a:ext cx="5358856" cy="1705038"/>
          </a:xfrm>
          <a:prstGeom prst="wedgeEllipseCallout">
            <a:avLst>
              <a:gd name="adj1" fmla="val -69213"/>
              <a:gd name="adj2" fmla="val -47636"/>
            </a:avLst>
          </a:prstGeom>
          <a:solidFill>
            <a:srgbClr val="5E5E5E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inequality operator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Record Typ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Record Type</a:t>
            </a:r>
          </a:p>
        </p:txBody>
      </p:sp>
      <p:sp>
        <p:nvSpPr>
          <p:cNvPr id="328" name="public override bool Equals (object? obj)…"/>
          <p:cNvSpPr txBox="1"/>
          <p:nvPr/>
        </p:nvSpPr>
        <p:spPr>
          <a:xfrm>
            <a:off x="1249473" y="3930668"/>
            <a:ext cx="21885053" cy="7416801"/>
          </a:xfrm>
          <a:prstGeom prst="rect">
            <a:avLst/>
          </a:prstGeom>
          <a:ln w="25400">
            <a:solidFill>
              <a:schemeClr val="accent6">
                <a:satOff val="-15798"/>
                <a:lumOff val="-17517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6100"/>
              </a:lnSpc>
              <a:defRPr b="0" sz="3600">
                <a:solidFill>
                  <a:srgbClr val="4B69C6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public</a:t>
            </a:r>
            <a:r>
              <a:rPr>
                <a:solidFill>
                  <a:srgbClr val="333333"/>
                </a:solidFill>
              </a:rPr>
              <a:t> </a:t>
            </a:r>
            <a:r>
              <a:t>override</a:t>
            </a:r>
            <a:r>
              <a:rPr>
                <a:solidFill>
                  <a:srgbClr val="333333"/>
                </a:solidFill>
              </a:rPr>
              <a:t> </a:t>
            </a:r>
            <a:r>
              <a:t>bool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Equals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(</a:t>
            </a:r>
            <a:r>
              <a:t>object</a:t>
            </a:r>
            <a:r>
              <a:rPr>
                <a:solidFill>
                  <a:srgbClr val="777777"/>
                </a:solidFill>
              </a:rPr>
              <a:t>?</a:t>
            </a:r>
            <a:r>
              <a:rPr>
                <a:solidFill>
                  <a:srgbClr val="333333"/>
                </a:solidFill>
              </a:rPr>
              <a:t> obj</a:t>
            </a:r>
            <a:r>
              <a:rPr>
                <a:solidFill>
                  <a:srgbClr val="777777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777777"/>
                </a:solidFill>
              </a:rPr>
              <a:t>{</a:t>
            </a: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</a:t>
            </a:r>
            <a:r>
              <a:rPr>
                <a:solidFill>
                  <a:srgbClr val="4B69C6"/>
                </a:solidFill>
              </a:rPr>
              <a:t>return</a:t>
            </a:r>
            <a:r>
              <a:t> 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Equals</a:t>
            </a:r>
            <a:r>
              <a:t> </a:t>
            </a:r>
            <a:r>
              <a:rPr>
                <a:solidFill>
                  <a:srgbClr val="777777"/>
                </a:solidFill>
              </a:rPr>
              <a:t>(</a:t>
            </a:r>
            <a:r>
              <a:rPr>
                <a:solidFill>
                  <a:srgbClr val="7A3E9D"/>
                </a:solidFill>
              </a:rPr>
              <a:t>obj</a:t>
            </a:r>
            <a:r>
              <a:t> </a:t>
            </a:r>
            <a:r>
              <a:rPr>
                <a:solidFill>
                  <a:srgbClr val="7A3E9D"/>
                </a:solidFill>
              </a:rPr>
              <a:t>as</a:t>
            </a:r>
            <a:r>
              <a:t> PersonRecord</a:t>
            </a:r>
            <a:r>
              <a:rPr>
                <a:solidFill>
                  <a:srgbClr val="777777"/>
                </a:solidFill>
              </a:rPr>
              <a:t>);</a:t>
            </a: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777777"/>
                </a:solidFill>
              </a:rPr>
              <a:t>}</a:t>
            </a: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</a:p>
          <a:p>
            <a:pPr algn="l" defTabSz="457200">
              <a:lnSpc>
                <a:spcPts val="6100"/>
              </a:lnSpc>
              <a:defRPr b="0" sz="360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4B69C6"/>
                </a:solidFill>
              </a:rPr>
              <a:t>public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4B69C6"/>
                </a:solidFill>
              </a:rPr>
              <a:t>virtual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4B69C6"/>
                </a:solidFill>
              </a:rPr>
              <a:t>bool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Equals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(</a:t>
            </a:r>
            <a:r>
              <a:t>PersonRecord</a:t>
            </a:r>
            <a:r>
              <a:rPr>
                <a:solidFill>
                  <a:srgbClr val="777777"/>
                </a:solidFill>
              </a:rPr>
              <a:t>?</a:t>
            </a:r>
            <a:r>
              <a:rPr>
                <a:solidFill>
                  <a:srgbClr val="333333"/>
                </a:solidFill>
              </a:rPr>
              <a:t> other</a:t>
            </a:r>
            <a:r>
              <a:rPr>
                <a:solidFill>
                  <a:srgbClr val="777777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777777"/>
                </a:solidFill>
              </a:rPr>
              <a:t>{</a:t>
            </a:r>
          </a:p>
          <a:p>
            <a:pPr algn="l" defTabSz="457200">
              <a:lnSpc>
                <a:spcPts val="6100"/>
              </a:lnSpc>
              <a:defRPr b="0" sz="360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</a:t>
            </a:r>
            <a:r>
              <a:rPr>
                <a:solidFill>
                  <a:srgbClr val="4B69C6"/>
                </a:solidFill>
              </a:rPr>
              <a:t>if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((</a:t>
            </a:r>
            <a:r>
              <a:rPr>
                <a:solidFill>
                  <a:srgbClr val="4B69C6"/>
                </a:solidFill>
              </a:rPr>
              <a:t>object</a:t>
            </a:r>
            <a:r>
              <a:rPr>
                <a:solidFill>
                  <a:srgbClr val="777777"/>
                </a:solidFill>
              </a:rPr>
              <a:t>)</a:t>
            </a:r>
            <a:r>
              <a:t>other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!=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9C5D27"/>
                </a:solidFill>
              </a:rPr>
              <a:t>null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&amp;&amp;</a:t>
            </a:r>
            <a:r>
              <a:rPr>
                <a:solidFill>
                  <a:srgbClr val="333333"/>
                </a:solidFill>
              </a:rPr>
              <a:t> </a:t>
            </a:r>
            <a:r>
              <a:t>EqualityContract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==</a:t>
            </a:r>
            <a:r>
              <a:rPr>
                <a:solidFill>
                  <a:srgbClr val="333333"/>
                </a:solidFill>
              </a:rPr>
              <a:t> </a:t>
            </a:r>
            <a:r>
              <a:t>other</a:t>
            </a:r>
            <a:r>
              <a:rPr>
                <a:solidFill>
                  <a:srgbClr val="777777"/>
                </a:solidFill>
              </a:rPr>
              <a:t>!.</a:t>
            </a:r>
            <a:r>
              <a:t>EqualityContract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&amp;&amp;</a:t>
            </a:r>
            <a:r>
              <a:rPr>
                <a:solidFill>
                  <a:srgbClr val="333333"/>
                </a:solidFill>
              </a:rPr>
              <a:t> </a:t>
            </a:r>
            <a:r>
              <a:t>EqualityComparer</a:t>
            </a:r>
            <a:r>
              <a:rPr>
                <a:solidFill>
                  <a:srgbClr val="777777"/>
                </a:solidFill>
              </a:rPr>
              <a:t>&lt;</a:t>
            </a:r>
            <a:r>
              <a:rPr>
                <a:solidFill>
                  <a:srgbClr val="4B69C6"/>
                </a:solidFill>
              </a:rPr>
              <a:t>string</a:t>
            </a:r>
            <a:r>
              <a:rPr>
                <a:solidFill>
                  <a:srgbClr val="777777"/>
                </a:solidFill>
              </a:rPr>
              <a:t>&gt;.</a:t>
            </a:r>
            <a:r>
              <a:t>Default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Equals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(</a:t>
            </a:r>
            <a:r>
              <a:t>FirstName</a:t>
            </a:r>
            <a:r>
              <a:rPr>
                <a:solidFill>
                  <a:srgbClr val="777777"/>
                </a:solidFill>
              </a:rPr>
              <a:t>,</a:t>
            </a:r>
            <a:r>
              <a:rPr>
                <a:solidFill>
                  <a:srgbClr val="333333"/>
                </a:solidFill>
              </a:rPr>
              <a:t> </a:t>
            </a:r>
            <a:r>
              <a:t>other</a:t>
            </a:r>
            <a:r>
              <a:rPr>
                <a:solidFill>
                  <a:srgbClr val="777777"/>
                </a:solidFill>
              </a:rPr>
              <a:t>!.</a:t>
            </a:r>
            <a:r>
              <a:t>FirstName</a:t>
            </a:r>
            <a:r>
              <a:rPr>
                <a:solidFill>
                  <a:srgbClr val="777777"/>
                </a:solidFill>
              </a:rPr>
              <a:t>))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</a:t>
            </a:r>
            <a:r>
              <a:rPr>
                <a:solidFill>
                  <a:srgbClr val="777777"/>
                </a:solidFill>
              </a:rPr>
              <a:t>{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4B69C6"/>
                </a:solidFill>
              </a:rPr>
              <a:t>return</a:t>
            </a:r>
            <a:r>
              <a:rPr>
                <a:solidFill>
                  <a:srgbClr val="333333"/>
                </a:solidFill>
              </a:rPr>
              <a:t> </a:t>
            </a:r>
            <a:r>
              <a:t>EqualityComparer</a:t>
            </a:r>
            <a:r>
              <a:rPr>
                <a:solidFill>
                  <a:srgbClr val="777777"/>
                </a:solidFill>
              </a:rPr>
              <a:t>&lt;</a:t>
            </a:r>
            <a:r>
              <a:rPr>
                <a:solidFill>
                  <a:srgbClr val="4B69C6"/>
                </a:solidFill>
              </a:rPr>
              <a:t>string</a:t>
            </a:r>
            <a:r>
              <a:rPr>
                <a:solidFill>
                  <a:srgbClr val="777777"/>
                </a:solidFill>
              </a:rPr>
              <a:t>&gt;.</a:t>
            </a:r>
            <a:r>
              <a:t>Default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Equals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(</a:t>
            </a:r>
            <a:r>
              <a:t>LastName</a:t>
            </a:r>
            <a:r>
              <a:rPr>
                <a:solidFill>
                  <a:srgbClr val="777777"/>
                </a:solidFill>
              </a:rPr>
              <a:t>,</a:t>
            </a:r>
            <a:r>
              <a:rPr>
                <a:solidFill>
                  <a:srgbClr val="333333"/>
                </a:solidFill>
              </a:rPr>
              <a:t> </a:t>
            </a:r>
            <a:r>
              <a:t>other</a:t>
            </a:r>
            <a:r>
              <a:rPr>
                <a:solidFill>
                  <a:srgbClr val="777777"/>
                </a:solidFill>
              </a:rPr>
              <a:t>!.</a:t>
            </a:r>
            <a:r>
              <a:t>LastName</a:t>
            </a:r>
            <a:r>
              <a:rPr>
                <a:solidFill>
                  <a:srgbClr val="777777"/>
                </a:solidFill>
              </a:rPr>
              <a:t>);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</a:t>
            </a:r>
            <a:r>
              <a:rPr>
                <a:solidFill>
                  <a:srgbClr val="777777"/>
                </a:solidFill>
              </a:rPr>
              <a:t>}</a:t>
            </a: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</a:t>
            </a:r>
            <a:r>
              <a:rPr>
                <a:solidFill>
                  <a:srgbClr val="4B69C6"/>
                </a:solidFill>
              </a:rPr>
              <a:t>return</a:t>
            </a:r>
            <a:r>
              <a:t> </a:t>
            </a:r>
            <a:r>
              <a:rPr>
                <a:solidFill>
                  <a:srgbClr val="9C5D27"/>
                </a:solidFill>
              </a:rPr>
              <a:t>false</a:t>
            </a:r>
            <a:r>
              <a:rPr>
                <a:solidFill>
                  <a:srgbClr val="777777"/>
                </a:solidFill>
              </a:rPr>
              <a:t>;</a:t>
            </a: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777777"/>
                </a:solidFill>
              </a:rPr>
              <a:t>}</a:t>
            </a:r>
          </a:p>
        </p:txBody>
      </p:sp>
      <p:sp>
        <p:nvSpPr>
          <p:cNvPr id="329" name="Compiled"/>
          <p:cNvSpPr txBox="1"/>
          <p:nvPr/>
        </p:nvSpPr>
        <p:spPr>
          <a:xfrm>
            <a:off x="11206226" y="2987228"/>
            <a:ext cx="1971549" cy="5851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/>
            <a:r>
              <a:t>Compiled</a:t>
            </a:r>
          </a:p>
        </p:txBody>
      </p:sp>
      <p:sp>
        <p:nvSpPr>
          <p:cNvPr id="330" name="C#"/>
          <p:cNvSpPr txBox="1"/>
          <p:nvPr/>
        </p:nvSpPr>
        <p:spPr>
          <a:xfrm>
            <a:off x="23266704" y="12589678"/>
            <a:ext cx="806121" cy="7338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200">
                <a:solidFill>
                  <a:srgbClr val="531B93"/>
                </a:solidFill>
              </a:defRPr>
            </a:lvl1pPr>
          </a:lstStyle>
          <a:p>
            <a:pPr/>
            <a:r>
              <a:t>C#</a:t>
            </a:r>
          </a:p>
        </p:txBody>
      </p:sp>
      <p:sp>
        <p:nvSpPr>
          <p:cNvPr id="331" name="value equality"/>
          <p:cNvSpPr/>
          <p:nvPr/>
        </p:nvSpPr>
        <p:spPr>
          <a:xfrm>
            <a:off x="15878388" y="5021007"/>
            <a:ext cx="4734456" cy="1797720"/>
          </a:xfrm>
          <a:prstGeom prst="wedgeEllipseCallout">
            <a:avLst>
              <a:gd name="adj1" fmla="val -83849"/>
              <a:gd name="adj2" fmla="val 34454"/>
            </a:avLst>
          </a:prstGeom>
          <a:solidFill>
            <a:srgbClr val="5E5E5E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value equality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Agend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Agenda</a:t>
            </a:r>
          </a:p>
        </p:txBody>
      </p:sp>
      <p:sp>
        <p:nvSpPr>
          <p:cNvPr id="146" name="Hello World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/>
            </a:pPr>
            <a:r>
              <a:t>Hello World</a:t>
            </a:r>
          </a:p>
          <a:p>
            <a:pPr/>
            <a:r>
              <a:t>Record Type</a:t>
            </a:r>
          </a:p>
          <a:p>
            <a:pPr/>
            <a:r>
              <a:t>Enumerable</a:t>
            </a:r>
          </a:p>
          <a:p>
            <a:pPr/>
            <a:r>
              <a:t>Async / Await</a:t>
            </a:r>
          </a:p>
          <a:p>
            <a:pPr/>
            <a:r>
              <a:t>MoveNext()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Record Typ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Record Type</a:t>
            </a:r>
          </a:p>
        </p:txBody>
      </p:sp>
      <p:sp>
        <p:nvSpPr>
          <p:cNvPr id="334" name="public override int GetHashCode ()…"/>
          <p:cNvSpPr txBox="1"/>
          <p:nvPr/>
        </p:nvSpPr>
        <p:spPr>
          <a:xfrm>
            <a:off x="10815" y="3930668"/>
            <a:ext cx="24362371" cy="3251201"/>
          </a:xfrm>
          <a:prstGeom prst="rect">
            <a:avLst/>
          </a:prstGeom>
          <a:ln w="25400">
            <a:solidFill>
              <a:schemeClr val="accent6">
                <a:satOff val="-15798"/>
                <a:lumOff val="-17517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6100"/>
              </a:lnSpc>
              <a:defRPr b="0" sz="3600">
                <a:solidFill>
                  <a:srgbClr val="AA3731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4B69C6"/>
                </a:solidFill>
              </a:rPr>
              <a:t>public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4B69C6"/>
                </a:solidFill>
              </a:rPr>
              <a:t>override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4B69C6"/>
                </a:solidFill>
              </a:rPr>
              <a:t>int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latin typeface="Hack Bold"/>
                <a:ea typeface="Hack Bold"/>
                <a:cs typeface="Hack Bold"/>
                <a:sym typeface="Hack Bold"/>
              </a:rPr>
              <a:t>GetHashCode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()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777777"/>
                </a:solidFill>
              </a:rPr>
              <a:t>{</a:t>
            </a:r>
          </a:p>
          <a:p>
            <a:pPr algn="l" defTabSz="457200">
              <a:lnSpc>
                <a:spcPts val="6100"/>
              </a:lnSpc>
              <a:defRPr b="0" sz="360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</a:t>
            </a:r>
            <a:r>
              <a:rPr>
                <a:solidFill>
                  <a:srgbClr val="4B69C6"/>
                </a:solidFill>
              </a:rPr>
              <a:t>return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(</a:t>
            </a:r>
            <a:r>
              <a:t>EqualityComparer</a:t>
            </a:r>
            <a:r>
              <a:rPr>
                <a:solidFill>
                  <a:srgbClr val="777777"/>
                </a:solidFill>
              </a:rPr>
              <a:t>&lt;</a:t>
            </a:r>
            <a:r>
              <a:t>Type</a:t>
            </a:r>
            <a:r>
              <a:rPr>
                <a:solidFill>
                  <a:srgbClr val="777777"/>
                </a:solidFill>
              </a:rPr>
              <a:t>&gt;.</a:t>
            </a:r>
            <a:r>
              <a:t>Default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GetHashCode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(</a:t>
            </a:r>
            <a:r>
              <a:t>EqualityContract</a:t>
            </a:r>
            <a:r>
              <a:rPr>
                <a:solidFill>
                  <a:srgbClr val="777777"/>
                </a:solidFill>
              </a:rPr>
              <a:t>)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*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-</a:t>
            </a:r>
            <a:r>
              <a:rPr>
                <a:solidFill>
                  <a:srgbClr val="9C5D27"/>
                </a:solidFill>
              </a:rPr>
              <a:t>1521134295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+</a:t>
            </a:r>
            <a:r>
              <a:rPr>
                <a:solidFill>
                  <a:srgbClr val="333333"/>
                </a:solidFill>
              </a:rPr>
              <a:t> </a:t>
            </a:r>
            <a:r>
              <a:t>EqualityComparer</a:t>
            </a:r>
            <a:r>
              <a:rPr>
                <a:solidFill>
                  <a:srgbClr val="777777"/>
                </a:solidFill>
              </a:rPr>
              <a:t>&lt;</a:t>
            </a:r>
            <a:r>
              <a:rPr>
                <a:solidFill>
                  <a:srgbClr val="4B69C6"/>
                </a:solidFill>
              </a:rPr>
              <a:t>string</a:t>
            </a:r>
            <a:r>
              <a:rPr>
                <a:solidFill>
                  <a:srgbClr val="777777"/>
                </a:solidFill>
              </a:rPr>
              <a:t>&gt;.</a:t>
            </a:r>
            <a:r>
              <a:t>Default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GetHashCode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(</a:t>
            </a:r>
            <a:r>
              <a:t>FirstName</a:t>
            </a:r>
            <a:r>
              <a:rPr>
                <a:solidFill>
                  <a:srgbClr val="777777"/>
                </a:solidFill>
              </a:rPr>
              <a:t>))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*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-</a:t>
            </a:r>
            <a:r>
              <a:rPr>
                <a:solidFill>
                  <a:srgbClr val="9C5D27"/>
                </a:solidFill>
              </a:rPr>
              <a:t>1521134295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+</a:t>
            </a:r>
            <a:r>
              <a:rPr>
                <a:solidFill>
                  <a:srgbClr val="333333"/>
                </a:solidFill>
              </a:rPr>
              <a:t> </a:t>
            </a:r>
            <a:r>
              <a:t>EqualityComparer</a:t>
            </a:r>
            <a:r>
              <a:rPr>
                <a:solidFill>
                  <a:srgbClr val="777777"/>
                </a:solidFill>
              </a:rPr>
              <a:t>&lt;</a:t>
            </a:r>
            <a:r>
              <a:rPr>
                <a:solidFill>
                  <a:srgbClr val="4B69C6"/>
                </a:solidFill>
              </a:rPr>
              <a:t>string</a:t>
            </a:r>
            <a:r>
              <a:rPr>
                <a:solidFill>
                  <a:srgbClr val="777777"/>
                </a:solidFill>
              </a:rPr>
              <a:t>&gt;.</a:t>
            </a:r>
            <a:r>
              <a:t>Default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GetHashCode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(</a:t>
            </a:r>
            <a:r>
              <a:t>LastName</a:t>
            </a:r>
            <a:r>
              <a:rPr>
                <a:solidFill>
                  <a:srgbClr val="777777"/>
                </a:solidFill>
              </a:rPr>
              <a:t>);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777777"/>
                </a:solidFill>
              </a:rPr>
              <a:t>}</a:t>
            </a:r>
          </a:p>
        </p:txBody>
      </p:sp>
      <p:sp>
        <p:nvSpPr>
          <p:cNvPr id="335" name="Compiled"/>
          <p:cNvSpPr txBox="1"/>
          <p:nvPr/>
        </p:nvSpPr>
        <p:spPr>
          <a:xfrm>
            <a:off x="11206226" y="2987228"/>
            <a:ext cx="1971549" cy="5851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/>
            <a:r>
              <a:t>Compiled</a:t>
            </a:r>
          </a:p>
        </p:txBody>
      </p:sp>
      <p:sp>
        <p:nvSpPr>
          <p:cNvPr id="336" name="C#"/>
          <p:cNvSpPr txBox="1"/>
          <p:nvPr/>
        </p:nvSpPr>
        <p:spPr>
          <a:xfrm>
            <a:off x="23266704" y="12589678"/>
            <a:ext cx="806121" cy="7338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200">
                <a:solidFill>
                  <a:srgbClr val="531B93"/>
                </a:solidFill>
              </a:defRPr>
            </a:lvl1pPr>
          </a:lstStyle>
          <a:p>
            <a:pPr/>
            <a:r>
              <a:t>C#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Record Typ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Record Type</a:t>
            </a:r>
          </a:p>
        </p:txBody>
      </p:sp>
      <p:sp>
        <p:nvSpPr>
          <p:cNvPr id="339" name="public virtual PersonRecord _003CClone_003E_0024 ()…"/>
          <p:cNvSpPr txBox="1"/>
          <p:nvPr/>
        </p:nvSpPr>
        <p:spPr>
          <a:xfrm>
            <a:off x="5106107" y="3930668"/>
            <a:ext cx="14177840" cy="2209801"/>
          </a:xfrm>
          <a:prstGeom prst="rect">
            <a:avLst/>
          </a:prstGeom>
          <a:ln w="25400">
            <a:solidFill>
              <a:schemeClr val="accent6">
                <a:satOff val="-15798"/>
                <a:lumOff val="-17517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6100"/>
              </a:lnSpc>
              <a:defRPr b="0" sz="3600">
                <a:solidFill>
                  <a:srgbClr val="AA3731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4B69C6"/>
                </a:solidFill>
              </a:rPr>
              <a:t>public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4B69C6"/>
                </a:solidFill>
              </a:rPr>
              <a:t>virtual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A3E9D"/>
                </a:solidFill>
              </a:rPr>
              <a:t>PersonRecord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latin typeface="Hack Bold"/>
                <a:ea typeface="Hack Bold"/>
                <a:cs typeface="Hack Bold"/>
                <a:sym typeface="Hack Bold"/>
              </a:rPr>
              <a:t>_003CClone_003E_0024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()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777777"/>
                </a:solidFill>
              </a:rPr>
              <a:t>{</a:t>
            </a:r>
          </a:p>
          <a:p>
            <a:pPr algn="l" defTabSz="457200">
              <a:lnSpc>
                <a:spcPts val="6100"/>
              </a:lnSpc>
              <a:defRPr b="0" sz="360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</a:t>
            </a:r>
            <a:r>
              <a:rPr>
                <a:solidFill>
                  <a:srgbClr val="4B69C6"/>
                </a:solidFill>
              </a:rPr>
              <a:t>return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4B69C6"/>
                </a:solidFill>
              </a:rPr>
              <a:t>new</a:t>
            </a:r>
            <a:r>
              <a:rPr>
                <a:solidFill>
                  <a:srgbClr val="333333"/>
                </a:solidFill>
              </a:rPr>
              <a:t> </a:t>
            </a:r>
            <a:r>
              <a:t>PersonRecord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(</a:t>
            </a:r>
            <a:r>
              <a:rPr>
                <a:solidFill>
                  <a:srgbClr val="4B69C6"/>
                </a:solidFill>
              </a:rPr>
              <a:t>this</a:t>
            </a:r>
            <a:r>
              <a:rPr>
                <a:solidFill>
                  <a:srgbClr val="777777"/>
                </a:solidFill>
              </a:rPr>
              <a:t>);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777777"/>
                </a:solidFill>
              </a:rPr>
              <a:t>}</a:t>
            </a:r>
          </a:p>
        </p:txBody>
      </p:sp>
      <p:sp>
        <p:nvSpPr>
          <p:cNvPr id="340" name="Compiled"/>
          <p:cNvSpPr txBox="1"/>
          <p:nvPr/>
        </p:nvSpPr>
        <p:spPr>
          <a:xfrm>
            <a:off x="11759768" y="2987228"/>
            <a:ext cx="1971549" cy="5851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/>
            <a:r>
              <a:t>Compiled</a:t>
            </a:r>
          </a:p>
        </p:txBody>
      </p:sp>
      <p:sp>
        <p:nvSpPr>
          <p:cNvPr id="341" name="C#"/>
          <p:cNvSpPr txBox="1"/>
          <p:nvPr/>
        </p:nvSpPr>
        <p:spPr>
          <a:xfrm>
            <a:off x="23266704" y="12589678"/>
            <a:ext cx="806121" cy="7338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200">
                <a:solidFill>
                  <a:srgbClr val="531B93"/>
                </a:solidFill>
              </a:defRPr>
            </a:lvl1pPr>
          </a:lstStyle>
          <a:p>
            <a:pPr/>
            <a:r>
              <a:t>C#</a:t>
            </a:r>
          </a:p>
        </p:txBody>
      </p:sp>
      <p:sp>
        <p:nvSpPr>
          <p:cNvPr id="342" name="deep Clone"/>
          <p:cNvSpPr/>
          <p:nvPr/>
        </p:nvSpPr>
        <p:spPr>
          <a:xfrm>
            <a:off x="16447112" y="5329066"/>
            <a:ext cx="4734455" cy="1797720"/>
          </a:xfrm>
          <a:prstGeom prst="wedgeEllipseCallout">
            <a:avLst>
              <a:gd name="adj1" fmla="val -56753"/>
              <a:gd name="adj2" fmla="val -78394"/>
            </a:avLst>
          </a:prstGeom>
          <a:solidFill>
            <a:srgbClr val="5E5E5E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deep Clone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Record Typ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Record Type</a:t>
            </a:r>
          </a:p>
        </p:txBody>
      </p:sp>
      <p:sp>
        <p:nvSpPr>
          <p:cNvPr id="345" name="public record PersonRecord(   string FirstName, string LastName);"/>
          <p:cNvSpPr txBox="1"/>
          <p:nvPr/>
        </p:nvSpPr>
        <p:spPr>
          <a:xfrm>
            <a:off x="769245" y="3314866"/>
            <a:ext cx="10324233" cy="1168401"/>
          </a:xfrm>
          <a:prstGeom prst="rect">
            <a:avLst/>
          </a:prstGeom>
          <a:ln w="25400">
            <a:solidFill>
              <a:schemeClr val="accent1">
                <a:hueOff val="114395"/>
                <a:lumOff val="-24975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4B69C6"/>
                </a:solidFill>
              </a:rPr>
              <a:t>public</a:t>
            </a:r>
            <a:r>
              <a:t> record PersonRecord(</a:t>
            </a:r>
            <a:br/>
            <a:r>
              <a:t>  string FirstName, string LastName)</a:t>
            </a:r>
            <a:r>
              <a:rPr>
                <a:solidFill>
                  <a:srgbClr val="777777"/>
                </a:solidFill>
              </a:rPr>
              <a:t>;</a:t>
            </a:r>
          </a:p>
        </p:txBody>
      </p:sp>
      <p:sp>
        <p:nvSpPr>
          <p:cNvPr id="346" name="Original"/>
          <p:cNvSpPr txBox="1"/>
          <p:nvPr/>
        </p:nvSpPr>
        <p:spPr>
          <a:xfrm>
            <a:off x="5118510" y="2347415"/>
            <a:ext cx="1625703" cy="5851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/>
            <a:r>
              <a:t>Original</a:t>
            </a:r>
          </a:p>
        </p:txBody>
      </p:sp>
      <p:pic>
        <p:nvPicPr>
          <p:cNvPr id="347" name="Screen Shot 2021-07-08 at 6.08.18 PM.png" descr="Screen Shot 2021-07-08 at 6.08.18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478507" y="2852580"/>
            <a:ext cx="9405546" cy="10222195"/>
          </a:xfrm>
          <a:prstGeom prst="rect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</p:pic>
      <p:sp>
        <p:nvSpPr>
          <p:cNvPr id="348" name="Arrow 7"/>
          <p:cNvSpPr/>
          <p:nvPr/>
        </p:nvSpPr>
        <p:spPr>
          <a:xfrm flipH="1" rot="5400000">
            <a:off x="8419328" y="4289745"/>
            <a:ext cx="4013842" cy="51365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7367" y="0"/>
                </a:moveTo>
                <a:lnTo>
                  <a:pt x="0" y="7818"/>
                </a:lnTo>
                <a:lnTo>
                  <a:pt x="4127" y="7818"/>
                </a:lnTo>
                <a:cubicBezTo>
                  <a:pt x="4127" y="7860"/>
                  <a:pt x="4125" y="7904"/>
                  <a:pt x="4125" y="7946"/>
                </a:cubicBezTo>
                <a:cubicBezTo>
                  <a:pt x="4125" y="15487"/>
                  <a:pt x="11948" y="21600"/>
                  <a:pt x="21598" y="21600"/>
                </a:cubicBezTo>
                <a:cubicBezTo>
                  <a:pt x="21598" y="21600"/>
                  <a:pt x="21600" y="21600"/>
                  <a:pt x="21600" y="21600"/>
                </a:cubicBezTo>
                <a:lnTo>
                  <a:pt x="21600" y="16556"/>
                </a:lnTo>
                <a:cubicBezTo>
                  <a:pt x="21600" y="16556"/>
                  <a:pt x="21598" y="16556"/>
                  <a:pt x="21598" y="16556"/>
                </a:cubicBezTo>
                <a:cubicBezTo>
                  <a:pt x="15512" y="16556"/>
                  <a:pt x="10578" y="12702"/>
                  <a:pt x="10578" y="7946"/>
                </a:cubicBezTo>
                <a:cubicBezTo>
                  <a:pt x="10578" y="7903"/>
                  <a:pt x="10582" y="7860"/>
                  <a:pt x="10582" y="7818"/>
                </a:cubicBezTo>
                <a:lnTo>
                  <a:pt x="14736" y="7818"/>
                </a:lnTo>
                <a:lnTo>
                  <a:pt x="7367" y="0"/>
                </a:lnTo>
                <a:close/>
              </a:path>
            </a:pathLst>
          </a:custGeom>
          <a:solidFill>
            <a:srgbClr val="521B93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49" name="C#"/>
          <p:cNvSpPr txBox="1"/>
          <p:nvPr/>
        </p:nvSpPr>
        <p:spPr>
          <a:xfrm>
            <a:off x="23266704" y="12589678"/>
            <a:ext cx="806121" cy="7338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200">
                <a:solidFill>
                  <a:srgbClr val="531B93"/>
                </a:solidFill>
              </a:defRPr>
            </a:lvl1pPr>
          </a:lstStyle>
          <a:p>
            <a:pPr/>
            <a:r>
              <a:t>C#</a:t>
            </a:r>
          </a:p>
        </p:txBody>
      </p:sp>
      <p:sp>
        <p:nvSpPr>
          <p:cNvPr id="350" name="Compiled"/>
          <p:cNvSpPr txBox="1"/>
          <p:nvPr/>
        </p:nvSpPr>
        <p:spPr>
          <a:xfrm>
            <a:off x="17195506" y="1944569"/>
            <a:ext cx="1971549" cy="5851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/>
            <a:r>
              <a:t>Compiled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Record Typ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Record Type</a:t>
            </a:r>
          </a:p>
        </p:txBody>
      </p:sp>
      <p:pic>
        <p:nvPicPr>
          <p:cNvPr id="353" name="Screen Shot 2021-07-08 at 6.08.18 PM.png" descr="Screen Shot 2021-07-08 at 6.08.18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862391" y="2686703"/>
            <a:ext cx="9405546" cy="10222194"/>
          </a:xfrm>
          <a:prstGeom prst="rect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</p:pic>
      <p:pic>
        <p:nvPicPr>
          <p:cNvPr id="354" name="Screen Shot 2021-07-08 at 6.10.59 PM.png" descr="Screen Shot 2021-07-08 at 6.10.59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59505" y="4765699"/>
            <a:ext cx="7449184" cy="4184602"/>
          </a:xfrm>
          <a:prstGeom prst="rect">
            <a:avLst/>
          </a:prstGeom>
          <a:ln w="25400">
            <a:solidFill>
              <a:schemeClr val="accent1">
                <a:hueOff val="114395"/>
                <a:lumOff val="-24975"/>
              </a:schemeClr>
            </a:solidFill>
            <a:miter lim="400000"/>
          </a:ln>
        </p:spPr>
      </p:pic>
      <p:sp>
        <p:nvSpPr>
          <p:cNvPr id="355" name="Compare"/>
          <p:cNvSpPr txBox="1"/>
          <p:nvPr/>
        </p:nvSpPr>
        <p:spPr>
          <a:xfrm>
            <a:off x="9858110" y="6491086"/>
            <a:ext cx="2454860" cy="7338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200"/>
            </a:lvl1pPr>
          </a:lstStyle>
          <a:p>
            <a:pPr/>
            <a:r>
              <a:t>Compare</a:t>
            </a:r>
          </a:p>
        </p:txBody>
      </p:sp>
      <p:sp>
        <p:nvSpPr>
          <p:cNvPr id="356" name="Class"/>
          <p:cNvSpPr txBox="1"/>
          <p:nvPr/>
        </p:nvSpPr>
        <p:spPr>
          <a:xfrm>
            <a:off x="4989076" y="3840312"/>
            <a:ext cx="1190042" cy="5851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/>
            <a:r>
              <a:t>Class</a:t>
            </a:r>
          </a:p>
        </p:txBody>
      </p:sp>
      <p:sp>
        <p:nvSpPr>
          <p:cNvPr id="357" name="Record Type"/>
          <p:cNvSpPr txBox="1"/>
          <p:nvPr/>
        </p:nvSpPr>
        <p:spPr>
          <a:xfrm>
            <a:off x="16460196" y="1787207"/>
            <a:ext cx="2530349" cy="5851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/>
            <a:r>
              <a:t>Record Type</a:t>
            </a:r>
          </a:p>
        </p:txBody>
      </p:sp>
      <p:sp>
        <p:nvSpPr>
          <p:cNvPr id="358" name="Double Arrow"/>
          <p:cNvSpPr/>
          <p:nvPr/>
        </p:nvSpPr>
        <p:spPr>
          <a:xfrm>
            <a:off x="9526043" y="7162800"/>
            <a:ext cx="3118993" cy="1670726"/>
          </a:xfrm>
          <a:prstGeom prst="leftRightArrow">
            <a:avLst>
              <a:gd name="adj1" fmla="val 32000"/>
              <a:gd name="adj2" fmla="val 33447"/>
            </a:avLst>
          </a:prstGeom>
          <a:solidFill>
            <a:srgbClr val="21212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Agend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Agenda</a:t>
            </a:r>
          </a:p>
        </p:txBody>
      </p:sp>
      <p:sp>
        <p:nvSpPr>
          <p:cNvPr id="361" name="Hello World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Hello World</a:t>
            </a:r>
          </a:p>
          <a:p>
            <a:pPr/>
            <a:r>
              <a:t>Record Type</a:t>
            </a:r>
          </a:p>
          <a:p>
            <a:pPr>
              <a:defRPr b="1"/>
            </a:pPr>
            <a:r>
              <a:t>Enumerable</a:t>
            </a:r>
          </a:p>
          <a:p>
            <a:pPr/>
            <a:r>
              <a:t>Async / Await</a:t>
            </a:r>
          </a:p>
          <a:p>
            <a:pPr/>
            <a:r>
              <a:t>MoveNext()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Enumerab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Enumerable</a:t>
            </a:r>
          </a:p>
        </p:txBody>
      </p:sp>
      <p:sp>
        <p:nvSpPr>
          <p:cNvPr id="364" name="using System;…"/>
          <p:cNvSpPr txBox="1"/>
          <p:nvPr/>
        </p:nvSpPr>
        <p:spPr>
          <a:xfrm>
            <a:off x="4859686" y="2885973"/>
            <a:ext cx="15431791" cy="5384801"/>
          </a:xfrm>
          <a:prstGeom prst="rect">
            <a:avLst/>
          </a:prstGeom>
          <a:ln w="25400">
            <a:solidFill>
              <a:schemeClr val="accent1">
                <a:hueOff val="114395"/>
                <a:lumOff val="-24975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6600"/>
              </a:lnSpc>
              <a:defRPr b="0" sz="400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4B69C6"/>
                </a:solidFill>
              </a:rPr>
              <a:t>using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latin typeface="Hack Bold"/>
                <a:ea typeface="Hack Bold"/>
                <a:cs typeface="Hack Bold"/>
                <a:sym typeface="Hack Bold"/>
              </a:rPr>
              <a:t>System</a:t>
            </a:r>
            <a:r>
              <a:rPr>
                <a:solidFill>
                  <a:srgbClr val="777777"/>
                </a:solidFill>
              </a:rPr>
              <a:t>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600"/>
              </a:lnSpc>
              <a:defRPr b="0" sz="4000">
                <a:solidFill>
                  <a:srgbClr val="7A3E9D"/>
                </a:solidFill>
                <a:latin typeface="Hack Bold"/>
                <a:ea typeface="Hack Bold"/>
                <a:cs typeface="Hack Bold"/>
                <a:sym typeface="Hack Bold"/>
              </a:defRPr>
            </a:pPr>
            <a:r>
              <a:rPr>
                <a:solidFill>
                  <a:srgbClr val="4B69C6"/>
                </a:solidFill>
                <a:latin typeface="Hack Regular"/>
                <a:ea typeface="Hack Regular"/>
                <a:cs typeface="Hack Regular"/>
                <a:sym typeface="Hack Regular"/>
              </a:rPr>
              <a:t>using</a:t>
            </a:r>
            <a:r>
              <a:rPr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rPr>
              <a:t> </a:t>
            </a:r>
            <a:r>
              <a:t>System</a:t>
            </a:r>
            <a:r>
              <a:rPr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rPr>
              <a:t>.</a:t>
            </a:r>
            <a:r>
              <a:t>Collections</a:t>
            </a:r>
            <a:r>
              <a:rPr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rPr>
              <a:t>.</a:t>
            </a:r>
            <a:r>
              <a:t>Generic</a:t>
            </a:r>
            <a:r>
              <a:rPr>
                <a:solidFill>
                  <a:srgbClr val="777777"/>
                </a:solidFill>
                <a:latin typeface="Hack Regular"/>
                <a:ea typeface="Hack Regular"/>
                <a:cs typeface="Hack Regular"/>
                <a:sym typeface="Hack Regular"/>
              </a:rPr>
              <a:t>;</a:t>
            </a:r>
            <a:endParaRPr>
              <a:solidFill>
                <a:srgbClr val="333333"/>
              </a:solidFill>
              <a:latin typeface="Hack Regular"/>
              <a:ea typeface="Hack Regular"/>
              <a:cs typeface="Hack Regular"/>
              <a:sym typeface="Hack Regular"/>
            </a:endParaRPr>
          </a:p>
          <a:p>
            <a:pPr algn="l" defTabSz="457200">
              <a:lnSpc>
                <a:spcPts val="6600"/>
              </a:lnSpc>
              <a:defRPr b="0" sz="400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4B69C6"/>
                </a:solidFill>
              </a:rPr>
              <a:t>using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latin typeface="Hack Bold"/>
                <a:ea typeface="Hack Bold"/>
                <a:cs typeface="Hack Bold"/>
                <a:sym typeface="Hack Bold"/>
              </a:rPr>
              <a:t>System</a:t>
            </a:r>
            <a:r>
              <a:rPr>
                <a:solidFill>
                  <a:srgbClr val="333333"/>
                </a:solidFill>
              </a:rPr>
              <a:t>.</a:t>
            </a:r>
            <a:r>
              <a:rPr>
                <a:latin typeface="Hack Bold"/>
                <a:ea typeface="Hack Bold"/>
                <a:cs typeface="Hack Bold"/>
                <a:sym typeface="Hack Bold"/>
              </a:rPr>
              <a:t>Linq</a:t>
            </a:r>
            <a:r>
              <a:rPr>
                <a:solidFill>
                  <a:srgbClr val="777777"/>
                </a:solidFill>
              </a:rPr>
              <a:t>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600"/>
              </a:lnSpc>
              <a:defRPr b="0" sz="4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</a:p>
          <a:p>
            <a:pPr algn="l" defTabSz="457200">
              <a:lnSpc>
                <a:spcPts val="6600"/>
              </a:lnSpc>
              <a:defRPr b="0" sz="4000">
                <a:solidFill>
                  <a:srgbClr val="AA3731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4B69C6"/>
                </a:solidFill>
              </a:rPr>
              <a:t>foreach</a:t>
            </a:r>
            <a:r>
              <a:rPr>
                <a:solidFill>
                  <a:srgbClr val="777777"/>
                </a:solidFill>
              </a:rPr>
              <a:t>(</a:t>
            </a:r>
            <a:r>
              <a:rPr>
                <a:solidFill>
                  <a:srgbClr val="4B69C6"/>
                </a:solidFill>
              </a:rPr>
              <a:t>var</a:t>
            </a:r>
            <a:r>
              <a:rPr>
                <a:solidFill>
                  <a:srgbClr val="333333"/>
                </a:solidFill>
              </a:rPr>
              <a:t> n </a:t>
            </a:r>
            <a:r>
              <a:rPr>
                <a:solidFill>
                  <a:srgbClr val="4B69C6"/>
                </a:solidFill>
              </a:rPr>
              <a:t>in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latin typeface="Hack Bold"/>
                <a:ea typeface="Hack Bold"/>
                <a:cs typeface="Hack Bold"/>
                <a:sym typeface="Hack Bold"/>
              </a:rPr>
              <a:t>Fibonacci</a:t>
            </a:r>
            <a:r>
              <a:rPr>
                <a:solidFill>
                  <a:srgbClr val="777777"/>
                </a:solidFill>
              </a:rPr>
              <a:t>().</a:t>
            </a:r>
            <a:r>
              <a:rPr>
                <a:latin typeface="Hack Bold"/>
                <a:ea typeface="Hack Bold"/>
                <a:cs typeface="Hack Bold"/>
                <a:sym typeface="Hack Bold"/>
              </a:rPr>
              <a:t>Take</a:t>
            </a:r>
            <a:r>
              <a:rPr>
                <a:solidFill>
                  <a:srgbClr val="777777"/>
                </a:solidFill>
              </a:rPr>
              <a:t>(</a:t>
            </a:r>
            <a:r>
              <a:rPr>
                <a:solidFill>
                  <a:srgbClr val="9C5D27"/>
                </a:solidFill>
              </a:rPr>
              <a:t>10</a:t>
            </a:r>
            <a:r>
              <a:rPr>
                <a:solidFill>
                  <a:srgbClr val="777777"/>
                </a:solidFill>
              </a:rPr>
              <a:t>))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600"/>
              </a:lnSpc>
              <a:defRPr b="0" sz="4000">
                <a:solidFill>
                  <a:srgbClr val="777777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{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600"/>
              </a:lnSpc>
              <a:defRPr b="0" sz="400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t>Console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Write</a:t>
            </a:r>
            <a:r>
              <a:rPr>
                <a:solidFill>
                  <a:srgbClr val="777777"/>
                </a:solidFill>
              </a:rPr>
              <a:t>($"{</a:t>
            </a:r>
            <a:r>
              <a:t>n</a:t>
            </a:r>
            <a:r>
              <a:rPr>
                <a:solidFill>
                  <a:srgbClr val="777777"/>
                </a:solidFill>
              </a:rPr>
              <a:t>}</a:t>
            </a:r>
            <a:r>
              <a:rPr>
                <a:solidFill>
                  <a:srgbClr val="448C27"/>
                </a:solidFill>
              </a:rPr>
              <a:t>, </a:t>
            </a:r>
            <a:r>
              <a:rPr>
                <a:solidFill>
                  <a:srgbClr val="777777"/>
                </a:solidFill>
              </a:rPr>
              <a:t>");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600"/>
              </a:lnSpc>
              <a:defRPr b="0" sz="4000">
                <a:solidFill>
                  <a:srgbClr val="777777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}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600"/>
              </a:lnSpc>
              <a:defRPr b="0" sz="4000"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defRPr>
            </a:pPr>
            <a:r>
              <a:rPr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rPr>
              <a:t>Console</a:t>
            </a:r>
            <a:r>
              <a:rPr>
                <a:solidFill>
                  <a:srgbClr val="777777"/>
                </a:solidFill>
                <a:latin typeface="Hack Regular"/>
                <a:ea typeface="Hack Regular"/>
                <a:cs typeface="Hack Regular"/>
                <a:sym typeface="Hack Regular"/>
              </a:rPr>
              <a:t>.</a:t>
            </a:r>
            <a:r>
              <a:t>WriteLine</a:t>
            </a:r>
            <a:r>
              <a:rPr>
                <a:solidFill>
                  <a:srgbClr val="777777"/>
                </a:solidFill>
                <a:latin typeface="Hack Regular"/>
                <a:ea typeface="Hack Regular"/>
                <a:cs typeface="Hack Regular"/>
                <a:sym typeface="Hack Regular"/>
              </a:rPr>
              <a:t>($"{</a:t>
            </a:r>
            <a:r>
              <a:t>Fibonacci</a:t>
            </a:r>
            <a:r>
              <a:rPr>
                <a:solidFill>
                  <a:srgbClr val="777777"/>
                </a:solidFill>
                <a:latin typeface="Hack Regular"/>
                <a:ea typeface="Hack Regular"/>
                <a:cs typeface="Hack Regular"/>
                <a:sym typeface="Hack Regular"/>
              </a:rPr>
              <a:t>().</a:t>
            </a:r>
            <a:r>
              <a:t>ElementAt</a:t>
            </a:r>
            <a:r>
              <a:rPr>
                <a:solidFill>
                  <a:srgbClr val="777777"/>
                </a:solidFill>
                <a:latin typeface="Hack Regular"/>
                <a:ea typeface="Hack Regular"/>
                <a:cs typeface="Hack Regular"/>
                <a:sym typeface="Hack Regular"/>
              </a:rPr>
              <a:t>(</a:t>
            </a:r>
            <a:r>
              <a:rPr>
                <a:solidFill>
                  <a:srgbClr val="9C5D27"/>
                </a:solidFill>
                <a:latin typeface="Hack Regular"/>
                <a:ea typeface="Hack Regular"/>
                <a:cs typeface="Hack Regular"/>
                <a:sym typeface="Hack Regular"/>
              </a:rPr>
              <a:t>10</a:t>
            </a:r>
            <a:r>
              <a:rPr>
                <a:solidFill>
                  <a:srgbClr val="777777"/>
                </a:solidFill>
                <a:latin typeface="Hack Regular"/>
                <a:ea typeface="Hack Regular"/>
                <a:cs typeface="Hack Regular"/>
                <a:sym typeface="Hack Regular"/>
              </a:rPr>
              <a:t>)}");</a:t>
            </a:r>
          </a:p>
        </p:txBody>
      </p:sp>
      <p:sp>
        <p:nvSpPr>
          <p:cNvPr id="365" name="C#"/>
          <p:cNvSpPr txBox="1"/>
          <p:nvPr/>
        </p:nvSpPr>
        <p:spPr>
          <a:xfrm>
            <a:off x="23266704" y="12589678"/>
            <a:ext cx="806121" cy="7338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200">
                <a:solidFill>
                  <a:srgbClr val="531B93"/>
                </a:solidFill>
              </a:defRPr>
            </a:lvl1pPr>
          </a:lstStyle>
          <a:p>
            <a:pPr/>
            <a:r>
              <a:t>C#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Enumerab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Enumerable</a:t>
            </a:r>
          </a:p>
        </p:txBody>
      </p:sp>
      <p:sp>
        <p:nvSpPr>
          <p:cNvPr id="368" name="static IEnumerable&lt;int&gt; Fibonacci()…"/>
          <p:cNvSpPr txBox="1"/>
          <p:nvPr/>
        </p:nvSpPr>
        <p:spPr>
          <a:xfrm>
            <a:off x="300694" y="3352800"/>
            <a:ext cx="10844163" cy="8890000"/>
          </a:xfrm>
          <a:prstGeom prst="rect">
            <a:avLst/>
          </a:prstGeom>
          <a:ln w="25400">
            <a:solidFill>
              <a:schemeClr val="accent1">
                <a:hueOff val="114395"/>
                <a:lumOff val="-24975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6600"/>
              </a:lnSpc>
              <a:defRPr b="0" sz="400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4B69C6"/>
                </a:solidFill>
              </a:rPr>
              <a:t>static</a:t>
            </a:r>
            <a:r>
              <a:rPr>
                <a:solidFill>
                  <a:srgbClr val="333333"/>
                </a:solidFill>
              </a:rPr>
              <a:t> </a:t>
            </a:r>
            <a:r>
              <a:t>IEnumerable</a:t>
            </a:r>
            <a:r>
              <a:rPr>
                <a:solidFill>
                  <a:srgbClr val="777777"/>
                </a:solidFill>
              </a:rPr>
              <a:t>&lt;</a:t>
            </a:r>
            <a:r>
              <a:rPr>
                <a:solidFill>
                  <a:srgbClr val="4B69C6"/>
                </a:solidFill>
              </a:rPr>
              <a:t>int</a:t>
            </a:r>
            <a:r>
              <a:rPr>
                <a:solidFill>
                  <a:srgbClr val="777777"/>
                </a:solidFill>
              </a:rPr>
              <a:t>&gt;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Fibonacci</a:t>
            </a:r>
            <a:r>
              <a:rPr>
                <a:solidFill>
                  <a:srgbClr val="777777"/>
                </a:solidFill>
              </a:rPr>
              <a:t>()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600"/>
              </a:lnSpc>
              <a:defRPr b="0" sz="4000">
                <a:solidFill>
                  <a:srgbClr val="777777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{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600"/>
              </a:lnSpc>
              <a:defRPr b="0" sz="4000">
                <a:solidFill>
                  <a:srgbClr val="4B69C6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t>yield</a:t>
            </a:r>
            <a:r>
              <a:rPr>
                <a:solidFill>
                  <a:srgbClr val="333333"/>
                </a:solidFill>
              </a:rPr>
              <a:t> </a:t>
            </a:r>
            <a:r>
              <a:t>return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9C5D27"/>
                </a:solidFill>
              </a:rPr>
              <a:t>0</a:t>
            </a:r>
            <a:r>
              <a:rPr>
                <a:solidFill>
                  <a:srgbClr val="777777"/>
                </a:solidFill>
              </a:rPr>
              <a:t>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600"/>
              </a:lnSpc>
              <a:defRPr b="0" sz="4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</a:p>
          <a:p>
            <a:pPr algn="l" defTabSz="457200">
              <a:lnSpc>
                <a:spcPts val="6600"/>
              </a:lnSpc>
              <a:defRPr b="0" sz="4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</a:t>
            </a:r>
            <a:r>
              <a:rPr>
                <a:solidFill>
                  <a:srgbClr val="4B69C6"/>
                </a:solidFill>
              </a:rPr>
              <a:t>int</a:t>
            </a:r>
            <a:r>
              <a:t> value </a:t>
            </a:r>
            <a:r>
              <a:rPr>
                <a:solidFill>
                  <a:srgbClr val="777777"/>
                </a:solidFill>
              </a:rPr>
              <a:t>=</a:t>
            </a:r>
            <a:r>
              <a:t> </a:t>
            </a:r>
            <a:r>
              <a:rPr>
                <a:solidFill>
                  <a:srgbClr val="9C5D27"/>
                </a:solidFill>
              </a:rPr>
              <a:t>1</a:t>
            </a:r>
            <a:r>
              <a:rPr>
                <a:solidFill>
                  <a:srgbClr val="777777"/>
                </a:solidFill>
              </a:rPr>
              <a:t>;</a:t>
            </a:r>
          </a:p>
          <a:p>
            <a:pPr algn="l" defTabSz="457200">
              <a:lnSpc>
                <a:spcPts val="6600"/>
              </a:lnSpc>
              <a:defRPr b="0" sz="4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</a:t>
            </a:r>
            <a:r>
              <a:rPr>
                <a:solidFill>
                  <a:srgbClr val="4B69C6"/>
                </a:solidFill>
              </a:rPr>
              <a:t>int</a:t>
            </a:r>
            <a:r>
              <a:t> next </a:t>
            </a:r>
            <a:r>
              <a:rPr>
                <a:solidFill>
                  <a:srgbClr val="777777"/>
                </a:solidFill>
              </a:rPr>
              <a:t>=</a:t>
            </a:r>
            <a:r>
              <a:t> </a:t>
            </a:r>
            <a:r>
              <a:rPr>
                <a:solidFill>
                  <a:srgbClr val="9C5D27"/>
                </a:solidFill>
              </a:rPr>
              <a:t>1</a:t>
            </a:r>
            <a:r>
              <a:rPr>
                <a:solidFill>
                  <a:srgbClr val="777777"/>
                </a:solidFill>
              </a:rPr>
              <a:t>;</a:t>
            </a:r>
          </a:p>
          <a:p>
            <a:pPr algn="l" defTabSz="457200">
              <a:lnSpc>
                <a:spcPts val="6600"/>
              </a:lnSpc>
              <a:defRPr b="0" sz="4000">
                <a:solidFill>
                  <a:srgbClr val="4B69C6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t>while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(</a:t>
            </a:r>
            <a:r>
              <a:rPr>
                <a:solidFill>
                  <a:srgbClr val="9C5D27"/>
                </a:solidFill>
              </a:rPr>
              <a:t>true</a:t>
            </a:r>
            <a:r>
              <a:rPr>
                <a:solidFill>
                  <a:srgbClr val="777777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600"/>
              </a:lnSpc>
              <a:defRPr b="0" sz="4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</a:t>
            </a:r>
            <a:r>
              <a:rPr>
                <a:solidFill>
                  <a:srgbClr val="777777"/>
                </a:solidFill>
              </a:rPr>
              <a:t>{</a:t>
            </a:r>
          </a:p>
          <a:p>
            <a:pPr algn="l" defTabSz="457200">
              <a:lnSpc>
                <a:spcPts val="6600"/>
              </a:lnSpc>
              <a:defRPr b="0" sz="4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</a:t>
            </a:r>
            <a:r>
              <a:rPr>
                <a:solidFill>
                  <a:srgbClr val="4B69C6"/>
                </a:solidFill>
              </a:rPr>
              <a:t>yield</a:t>
            </a:r>
            <a:r>
              <a:t> </a:t>
            </a:r>
            <a:r>
              <a:rPr>
                <a:solidFill>
                  <a:srgbClr val="4B69C6"/>
                </a:solidFill>
              </a:rPr>
              <a:t>return</a:t>
            </a:r>
            <a:r>
              <a:t> </a:t>
            </a:r>
            <a:r>
              <a:rPr>
                <a:solidFill>
                  <a:srgbClr val="7A3E9D"/>
                </a:solidFill>
              </a:rPr>
              <a:t>value</a:t>
            </a:r>
            <a:r>
              <a:rPr>
                <a:solidFill>
                  <a:srgbClr val="777777"/>
                </a:solidFill>
              </a:rPr>
              <a:t>;</a:t>
            </a:r>
          </a:p>
          <a:p>
            <a:pPr algn="l" defTabSz="457200">
              <a:lnSpc>
                <a:spcPts val="6600"/>
              </a:lnSpc>
              <a:defRPr b="0" sz="4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</a:p>
          <a:p>
            <a:pPr algn="l" defTabSz="457200">
              <a:lnSpc>
                <a:spcPts val="6600"/>
              </a:lnSpc>
              <a:defRPr b="0" sz="4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</a:t>
            </a:r>
            <a:r>
              <a:rPr>
                <a:solidFill>
                  <a:srgbClr val="4B69C6"/>
                </a:solidFill>
              </a:rPr>
              <a:t>int</a:t>
            </a:r>
            <a:r>
              <a:t> t </a:t>
            </a:r>
            <a:r>
              <a:rPr>
                <a:solidFill>
                  <a:srgbClr val="777777"/>
                </a:solidFill>
              </a:rPr>
              <a:t>=</a:t>
            </a:r>
            <a:r>
              <a:t> </a:t>
            </a:r>
            <a:r>
              <a:rPr>
                <a:solidFill>
                  <a:srgbClr val="7A3E9D"/>
                </a:solidFill>
              </a:rPr>
              <a:t>value</a:t>
            </a:r>
            <a:r>
              <a:rPr>
                <a:solidFill>
                  <a:srgbClr val="777777"/>
                </a:solidFill>
              </a:rPr>
              <a:t>;</a:t>
            </a:r>
          </a:p>
          <a:p>
            <a:pPr algn="l" defTabSz="457200">
              <a:lnSpc>
                <a:spcPts val="6600"/>
              </a:lnSpc>
              <a:defRPr b="0" sz="4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</a:t>
            </a:r>
            <a:r>
              <a:rPr>
                <a:solidFill>
                  <a:srgbClr val="7A3E9D"/>
                </a:solidFill>
              </a:rPr>
              <a:t>value</a:t>
            </a:r>
            <a:r>
              <a:t> </a:t>
            </a:r>
            <a:r>
              <a:rPr>
                <a:solidFill>
                  <a:srgbClr val="777777"/>
                </a:solidFill>
              </a:rPr>
              <a:t>=</a:t>
            </a:r>
            <a:r>
              <a:t> </a:t>
            </a:r>
            <a:r>
              <a:rPr>
                <a:solidFill>
                  <a:srgbClr val="7A3E9D"/>
                </a:solidFill>
              </a:rPr>
              <a:t>next</a:t>
            </a:r>
            <a:r>
              <a:rPr>
                <a:solidFill>
                  <a:srgbClr val="777777"/>
                </a:solidFill>
              </a:rPr>
              <a:t>;</a:t>
            </a:r>
          </a:p>
          <a:p>
            <a:pPr algn="l" defTabSz="457200">
              <a:lnSpc>
                <a:spcPts val="6600"/>
              </a:lnSpc>
              <a:defRPr b="0" sz="4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</a:t>
            </a:r>
            <a:r>
              <a:rPr>
                <a:solidFill>
                  <a:srgbClr val="7A3E9D"/>
                </a:solidFill>
              </a:rPr>
              <a:t>next</a:t>
            </a:r>
            <a:r>
              <a:t> </a:t>
            </a:r>
            <a:r>
              <a:rPr>
                <a:solidFill>
                  <a:srgbClr val="777777"/>
                </a:solidFill>
              </a:rPr>
              <a:t>+=</a:t>
            </a:r>
            <a:r>
              <a:t> </a:t>
            </a:r>
            <a:r>
              <a:rPr>
                <a:solidFill>
                  <a:srgbClr val="7A3E9D"/>
                </a:solidFill>
              </a:rPr>
              <a:t>t</a:t>
            </a:r>
            <a:r>
              <a:rPr>
                <a:solidFill>
                  <a:srgbClr val="777777"/>
                </a:solidFill>
              </a:rPr>
              <a:t>;</a:t>
            </a:r>
          </a:p>
          <a:p>
            <a:pPr algn="l" defTabSz="457200">
              <a:lnSpc>
                <a:spcPts val="6600"/>
              </a:lnSpc>
              <a:defRPr b="0" sz="4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</a:t>
            </a:r>
            <a:r>
              <a:rPr>
                <a:solidFill>
                  <a:srgbClr val="777777"/>
                </a:solidFill>
              </a:rPr>
              <a:t>}</a:t>
            </a:r>
          </a:p>
          <a:p>
            <a:pPr algn="l" defTabSz="457200">
              <a:lnSpc>
                <a:spcPts val="6600"/>
              </a:lnSpc>
              <a:defRPr b="0" sz="4000">
                <a:solidFill>
                  <a:srgbClr val="777777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}</a:t>
            </a:r>
          </a:p>
        </p:txBody>
      </p:sp>
      <p:sp>
        <p:nvSpPr>
          <p:cNvPr id="369" name="C#"/>
          <p:cNvSpPr txBox="1"/>
          <p:nvPr/>
        </p:nvSpPr>
        <p:spPr>
          <a:xfrm>
            <a:off x="23266704" y="12589678"/>
            <a:ext cx="806121" cy="7338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200">
                <a:solidFill>
                  <a:srgbClr val="531B93"/>
                </a:solidFill>
              </a:defRPr>
            </a:lvl1pPr>
          </a:lstStyle>
          <a:p>
            <a:pPr/>
            <a:r>
              <a:t>C#</a:t>
            </a:r>
          </a:p>
        </p:txBody>
      </p:sp>
      <p:sp>
        <p:nvSpPr>
          <p:cNvPr id="370" name="0, 1, 1, 2, 3, 5, 8, 13, 21, 34, 55"/>
          <p:cNvSpPr txBox="1"/>
          <p:nvPr/>
        </p:nvSpPr>
        <p:spPr>
          <a:xfrm>
            <a:off x="11423743" y="3977376"/>
            <a:ext cx="12819044" cy="927101"/>
          </a:xfrm>
          <a:prstGeom prst="rect">
            <a:avLst/>
          </a:prstGeom>
          <a:ln w="127000">
            <a:solidFill>
              <a:schemeClr val="accent1">
                <a:hueOff val="114395"/>
                <a:lumOff val="-24975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 sz="4700">
                <a:solidFill>
                  <a:srgbClr val="657B83"/>
                </a:solidFill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pPr/>
            <a:r>
              <a:t>0, 1, 1, 2, 3, 5, 8, 13, 21, 34, 55</a:t>
            </a:r>
          </a:p>
        </p:txBody>
      </p:sp>
      <p:sp>
        <p:nvSpPr>
          <p:cNvPr id="371" name="output"/>
          <p:cNvSpPr txBox="1"/>
          <p:nvPr/>
        </p:nvSpPr>
        <p:spPr>
          <a:xfrm>
            <a:off x="17143756" y="3247892"/>
            <a:ext cx="1379018" cy="5851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/>
            <a:r>
              <a:t>output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Enumerab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Enumerable</a:t>
            </a:r>
          </a:p>
        </p:txBody>
      </p:sp>
      <p:sp>
        <p:nvSpPr>
          <p:cNvPr id="374" name="using System;…"/>
          <p:cNvSpPr txBox="1"/>
          <p:nvPr/>
        </p:nvSpPr>
        <p:spPr>
          <a:xfrm>
            <a:off x="1018403" y="4137614"/>
            <a:ext cx="7785746" cy="8051801"/>
          </a:xfrm>
          <a:prstGeom prst="rect">
            <a:avLst/>
          </a:prstGeom>
          <a:ln w="25400">
            <a:solidFill>
              <a:schemeClr val="accent1">
                <a:hueOff val="114395"/>
                <a:lumOff val="-24975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4200"/>
              </a:lnSpc>
              <a:defRPr b="0" sz="200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4B69C6"/>
                </a:solidFill>
              </a:rPr>
              <a:t>using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latin typeface="Hack Bold"/>
                <a:ea typeface="Hack Bold"/>
                <a:cs typeface="Hack Bold"/>
                <a:sym typeface="Hack Bold"/>
              </a:rPr>
              <a:t>System</a:t>
            </a:r>
            <a:r>
              <a:rPr>
                <a:solidFill>
                  <a:srgbClr val="777777"/>
                </a:solidFill>
              </a:rPr>
              <a:t>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4200"/>
              </a:lnSpc>
              <a:defRPr b="0" sz="2000">
                <a:solidFill>
                  <a:srgbClr val="7A3E9D"/>
                </a:solidFill>
                <a:latin typeface="Hack Bold"/>
                <a:ea typeface="Hack Bold"/>
                <a:cs typeface="Hack Bold"/>
                <a:sym typeface="Hack Bold"/>
              </a:defRPr>
            </a:pPr>
            <a:r>
              <a:rPr>
                <a:solidFill>
                  <a:srgbClr val="4B69C6"/>
                </a:solidFill>
                <a:latin typeface="Hack Regular"/>
                <a:ea typeface="Hack Regular"/>
                <a:cs typeface="Hack Regular"/>
                <a:sym typeface="Hack Regular"/>
              </a:rPr>
              <a:t>using</a:t>
            </a:r>
            <a:r>
              <a:rPr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rPr>
              <a:t> </a:t>
            </a:r>
            <a:r>
              <a:t>System</a:t>
            </a:r>
            <a:r>
              <a:rPr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rPr>
              <a:t>.</a:t>
            </a:r>
            <a:r>
              <a:t>Collections</a:t>
            </a:r>
            <a:r>
              <a:rPr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rPr>
              <a:t>.</a:t>
            </a:r>
            <a:r>
              <a:t>Generic</a:t>
            </a:r>
            <a:r>
              <a:rPr>
                <a:solidFill>
                  <a:srgbClr val="777777"/>
                </a:solidFill>
                <a:latin typeface="Hack Regular"/>
                <a:ea typeface="Hack Regular"/>
                <a:cs typeface="Hack Regular"/>
                <a:sym typeface="Hack Regular"/>
              </a:rPr>
              <a:t>;</a:t>
            </a:r>
            <a:endParaRPr>
              <a:solidFill>
                <a:srgbClr val="333333"/>
              </a:solidFill>
              <a:latin typeface="Hack Regular"/>
              <a:ea typeface="Hack Regular"/>
              <a:cs typeface="Hack Regular"/>
              <a:sym typeface="Hack Regular"/>
            </a:endParaRPr>
          </a:p>
          <a:p>
            <a:pPr algn="l" defTabSz="457200">
              <a:lnSpc>
                <a:spcPts val="4200"/>
              </a:lnSpc>
              <a:defRPr b="0" sz="200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4B69C6"/>
                </a:solidFill>
              </a:rPr>
              <a:t>using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latin typeface="Hack Bold"/>
                <a:ea typeface="Hack Bold"/>
                <a:cs typeface="Hack Bold"/>
                <a:sym typeface="Hack Bold"/>
              </a:rPr>
              <a:t>System</a:t>
            </a:r>
            <a:r>
              <a:rPr>
                <a:solidFill>
                  <a:srgbClr val="333333"/>
                </a:solidFill>
              </a:rPr>
              <a:t>.</a:t>
            </a:r>
            <a:r>
              <a:rPr>
                <a:latin typeface="Hack Bold"/>
                <a:ea typeface="Hack Bold"/>
                <a:cs typeface="Hack Bold"/>
                <a:sym typeface="Hack Bold"/>
              </a:rPr>
              <a:t>Linq</a:t>
            </a:r>
            <a:r>
              <a:rPr>
                <a:solidFill>
                  <a:srgbClr val="777777"/>
                </a:solidFill>
              </a:rPr>
              <a:t>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4200"/>
              </a:lnSpc>
              <a:defRPr b="0" sz="2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</a:p>
          <a:p>
            <a:pPr algn="l" defTabSz="457200">
              <a:lnSpc>
                <a:spcPts val="4200"/>
              </a:lnSpc>
              <a:defRPr b="0" sz="2000">
                <a:solidFill>
                  <a:srgbClr val="AA3731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4B69C6"/>
                </a:solidFill>
              </a:rPr>
              <a:t>foreach</a:t>
            </a:r>
            <a:r>
              <a:rPr>
                <a:solidFill>
                  <a:srgbClr val="777777"/>
                </a:solidFill>
              </a:rPr>
              <a:t>(</a:t>
            </a:r>
            <a:r>
              <a:rPr>
                <a:solidFill>
                  <a:srgbClr val="4B69C6"/>
                </a:solidFill>
              </a:rPr>
              <a:t>var</a:t>
            </a:r>
            <a:r>
              <a:rPr>
                <a:solidFill>
                  <a:srgbClr val="333333"/>
                </a:solidFill>
              </a:rPr>
              <a:t> n </a:t>
            </a:r>
            <a:r>
              <a:rPr>
                <a:solidFill>
                  <a:srgbClr val="4B69C6"/>
                </a:solidFill>
              </a:rPr>
              <a:t>in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latin typeface="Hack Bold"/>
                <a:ea typeface="Hack Bold"/>
                <a:cs typeface="Hack Bold"/>
                <a:sym typeface="Hack Bold"/>
              </a:rPr>
              <a:t>Fibonacci</a:t>
            </a:r>
            <a:r>
              <a:rPr>
                <a:solidFill>
                  <a:srgbClr val="777777"/>
                </a:solidFill>
              </a:rPr>
              <a:t>().</a:t>
            </a:r>
            <a:r>
              <a:rPr>
                <a:latin typeface="Hack Bold"/>
                <a:ea typeface="Hack Bold"/>
                <a:cs typeface="Hack Bold"/>
                <a:sym typeface="Hack Bold"/>
              </a:rPr>
              <a:t>Take</a:t>
            </a:r>
            <a:r>
              <a:rPr>
                <a:solidFill>
                  <a:srgbClr val="777777"/>
                </a:solidFill>
              </a:rPr>
              <a:t>(</a:t>
            </a:r>
            <a:r>
              <a:rPr>
                <a:solidFill>
                  <a:srgbClr val="9C5D27"/>
                </a:solidFill>
              </a:rPr>
              <a:t>10</a:t>
            </a:r>
            <a:r>
              <a:rPr>
                <a:solidFill>
                  <a:srgbClr val="777777"/>
                </a:solidFill>
              </a:rPr>
              <a:t>))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4200"/>
              </a:lnSpc>
              <a:defRPr b="0" sz="2000">
                <a:solidFill>
                  <a:srgbClr val="777777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{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4200"/>
              </a:lnSpc>
              <a:defRPr b="0" sz="200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t>Console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Write</a:t>
            </a:r>
            <a:r>
              <a:rPr>
                <a:solidFill>
                  <a:srgbClr val="777777"/>
                </a:solidFill>
              </a:rPr>
              <a:t>($"{</a:t>
            </a:r>
            <a:r>
              <a:t>n</a:t>
            </a:r>
            <a:r>
              <a:rPr>
                <a:solidFill>
                  <a:srgbClr val="777777"/>
                </a:solidFill>
              </a:rPr>
              <a:t>}</a:t>
            </a:r>
            <a:r>
              <a:rPr>
                <a:solidFill>
                  <a:srgbClr val="448C27"/>
                </a:solidFill>
              </a:rPr>
              <a:t>, </a:t>
            </a:r>
            <a:r>
              <a:rPr>
                <a:solidFill>
                  <a:srgbClr val="777777"/>
                </a:solidFill>
              </a:rPr>
              <a:t>");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4200"/>
              </a:lnSpc>
              <a:defRPr b="0" sz="2000">
                <a:solidFill>
                  <a:srgbClr val="777777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}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4200"/>
              </a:lnSpc>
              <a:defRPr b="0" sz="2000"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defRPr>
            </a:pPr>
            <a:r>
              <a:rPr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rPr>
              <a:t>Console</a:t>
            </a:r>
            <a:r>
              <a:rPr>
                <a:solidFill>
                  <a:srgbClr val="777777"/>
                </a:solidFill>
                <a:latin typeface="Hack Regular"/>
                <a:ea typeface="Hack Regular"/>
                <a:cs typeface="Hack Regular"/>
                <a:sym typeface="Hack Regular"/>
              </a:rPr>
              <a:t>.</a:t>
            </a:r>
            <a:r>
              <a:t>WriteLine</a:t>
            </a:r>
            <a:r>
              <a:rPr>
                <a:solidFill>
                  <a:srgbClr val="777777"/>
                </a:solidFill>
                <a:latin typeface="Hack Regular"/>
                <a:ea typeface="Hack Regular"/>
                <a:cs typeface="Hack Regular"/>
                <a:sym typeface="Hack Regular"/>
              </a:rPr>
              <a:t>($"{</a:t>
            </a:r>
            <a:r>
              <a:t>Fibonacci</a:t>
            </a:r>
            <a:r>
              <a:rPr>
                <a:solidFill>
                  <a:srgbClr val="777777"/>
                </a:solidFill>
                <a:latin typeface="Hack Regular"/>
                <a:ea typeface="Hack Regular"/>
                <a:cs typeface="Hack Regular"/>
                <a:sym typeface="Hack Regular"/>
              </a:rPr>
              <a:t>().</a:t>
            </a:r>
            <a:r>
              <a:t>ElementAt</a:t>
            </a:r>
            <a:r>
              <a:rPr>
                <a:solidFill>
                  <a:srgbClr val="777777"/>
                </a:solidFill>
                <a:latin typeface="Hack Regular"/>
                <a:ea typeface="Hack Regular"/>
                <a:cs typeface="Hack Regular"/>
                <a:sym typeface="Hack Regular"/>
              </a:rPr>
              <a:t>(</a:t>
            </a:r>
            <a:r>
              <a:rPr>
                <a:solidFill>
                  <a:srgbClr val="9C5D27"/>
                </a:solidFill>
                <a:latin typeface="Hack Regular"/>
                <a:ea typeface="Hack Regular"/>
                <a:cs typeface="Hack Regular"/>
                <a:sym typeface="Hack Regular"/>
              </a:rPr>
              <a:t>10</a:t>
            </a:r>
            <a:r>
              <a:rPr>
                <a:solidFill>
                  <a:srgbClr val="777777"/>
                </a:solidFill>
                <a:latin typeface="Hack Regular"/>
                <a:ea typeface="Hack Regular"/>
                <a:cs typeface="Hack Regular"/>
                <a:sym typeface="Hack Regular"/>
              </a:rPr>
              <a:t>)}");</a:t>
            </a:r>
            <a:endParaRPr>
              <a:solidFill>
                <a:srgbClr val="333333"/>
              </a:solidFill>
              <a:latin typeface="Hack Regular"/>
              <a:ea typeface="Hack Regular"/>
              <a:cs typeface="Hack Regular"/>
              <a:sym typeface="Hack Regular"/>
            </a:endParaRPr>
          </a:p>
          <a:p>
            <a:pPr algn="l" defTabSz="457200">
              <a:lnSpc>
                <a:spcPts val="4200"/>
              </a:lnSpc>
              <a:defRPr b="0" sz="2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</a:p>
          <a:p>
            <a:pPr algn="l" defTabSz="457200">
              <a:lnSpc>
                <a:spcPts val="4200"/>
              </a:lnSpc>
              <a:defRPr b="0" sz="2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</a:p>
          <a:p>
            <a:pPr algn="l" defTabSz="457200">
              <a:lnSpc>
                <a:spcPts val="4200"/>
              </a:lnSpc>
              <a:defRPr b="0" sz="200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4B69C6"/>
                </a:solidFill>
              </a:rPr>
              <a:t>static</a:t>
            </a:r>
            <a:r>
              <a:rPr>
                <a:solidFill>
                  <a:srgbClr val="333333"/>
                </a:solidFill>
              </a:rPr>
              <a:t> </a:t>
            </a:r>
            <a:r>
              <a:t>IEnumerable</a:t>
            </a:r>
            <a:r>
              <a:rPr>
                <a:solidFill>
                  <a:srgbClr val="777777"/>
                </a:solidFill>
              </a:rPr>
              <a:t>&lt;</a:t>
            </a:r>
            <a:r>
              <a:rPr>
                <a:solidFill>
                  <a:srgbClr val="4B69C6"/>
                </a:solidFill>
              </a:rPr>
              <a:t>int</a:t>
            </a:r>
            <a:r>
              <a:rPr>
                <a:solidFill>
                  <a:srgbClr val="777777"/>
                </a:solidFill>
              </a:rPr>
              <a:t>&gt;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Fibonacci</a:t>
            </a:r>
            <a:r>
              <a:rPr>
                <a:solidFill>
                  <a:srgbClr val="777777"/>
                </a:solidFill>
              </a:rPr>
              <a:t>()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4200"/>
              </a:lnSpc>
              <a:defRPr b="0" sz="2000">
                <a:solidFill>
                  <a:srgbClr val="777777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{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4200"/>
              </a:lnSpc>
              <a:defRPr b="0" sz="2000">
                <a:solidFill>
                  <a:srgbClr val="4B69C6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t>yield</a:t>
            </a:r>
            <a:r>
              <a:rPr>
                <a:solidFill>
                  <a:srgbClr val="333333"/>
                </a:solidFill>
              </a:rPr>
              <a:t> </a:t>
            </a:r>
            <a:r>
              <a:t>return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9C5D27"/>
                </a:solidFill>
              </a:rPr>
              <a:t>0</a:t>
            </a:r>
            <a:r>
              <a:rPr>
                <a:solidFill>
                  <a:srgbClr val="777777"/>
                </a:solidFill>
              </a:rPr>
              <a:t>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4200"/>
              </a:lnSpc>
              <a:defRPr b="0" sz="2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</a:p>
          <a:p>
            <a:pPr algn="l" defTabSz="457200">
              <a:lnSpc>
                <a:spcPts val="4200"/>
              </a:lnSpc>
              <a:defRPr b="0" sz="2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</a:t>
            </a:r>
            <a:r>
              <a:rPr>
                <a:solidFill>
                  <a:srgbClr val="4B69C6"/>
                </a:solidFill>
              </a:rPr>
              <a:t>int</a:t>
            </a:r>
            <a:r>
              <a:t> value </a:t>
            </a:r>
            <a:r>
              <a:rPr>
                <a:solidFill>
                  <a:srgbClr val="777777"/>
                </a:solidFill>
              </a:rPr>
              <a:t>=</a:t>
            </a:r>
            <a:r>
              <a:t> </a:t>
            </a:r>
            <a:r>
              <a:rPr>
                <a:solidFill>
                  <a:srgbClr val="9C5D27"/>
                </a:solidFill>
              </a:rPr>
              <a:t>1</a:t>
            </a:r>
            <a:r>
              <a:rPr>
                <a:solidFill>
                  <a:srgbClr val="777777"/>
                </a:solidFill>
              </a:rPr>
              <a:t>;</a:t>
            </a:r>
          </a:p>
          <a:p>
            <a:pPr algn="l" defTabSz="457200">
              <a:lnSpc>
                <a:spcPts val="4200"/>
              </a:lnSpc>
              <a:defRPr b="0" sz="2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</a:t>
            </a:r>
            <a:r>
              <a:rPr>
                <a:solidFill>
                  <a:srgbClr val="4B69C6"/>
                </a:solidFill>
              </a:rPr>
              <a:t>int</a:t>
            </a:r>
            <a:r>
              <a:t> next </a:t>
            </a:r>
            <a:r>
              <a:rPr>
                <a:solidFill>
                  <a:srgbClr val="777777"/>
                </a:solidFill>
              </a:rPr>
              <a:t>=</a:t>
            </a:r>
            <a:r>
              <a:t> </a:t>
            </a:r>
            <a:r>
              <a:rPr>
                <a:solidFill>
                  <a:srgbClr val="9C5D27"/>
                </a:solidFill>
              </a:rPr>
              <a:t>1</a:t>
            </a:r>
            <a:r>
              <a:rPr>
                <a:solidFill>
                  <a:srgbClr val="777777"/>
                </a:solidFill>
              </a:rPr>
              <a:t>;</a:t>
            </a:r>
          </a:p>
          <a:p>
            <a:pPr algn="l" defTabSz="457200">
              <a:lnSpc>
                <a:spcPts val="4200"/>
              </a:lnSpc>
              <a:defRPr b="0" sz="2000">
                <a:solidFill>
                  <a:srgbClr val="4B69C6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t>while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(</a:t>
            </a:r>
            <a:r>
              <a:rPr>
                <a:solidFill>
                  <a:srgbClr val="9C5D27"/>
                </a:solidFill>
              </a:rPr>
              <a:t>true</a:t>
            </a:r>
            <a:r>
              <a:rPr>
                <a:solidFill>
                  <a:srgbClr val="777777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4200"/>
              </a:lnSpc>
              <a:defRPr b="0" sz="2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</a:t>
            </a:r>
            <a:r>
              <a:rPr>
                <a:solidFill>
                  <a:srgbClr val="777777"/>
                </a:solidFill>
              </a:rPr>
              <a:t>{</a:t>
            </a:r>
          </a:p>
          <a:p>
            <a:pPr algn="l" defTabSz="457200">
              <a:lnSpc>
                <a:spcPts val="4200"/>
              </a:lnSpc>
              <a:defRPr b="0" sz="2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</a:t>
            </a:r>
            <a:r>
              <a:rPr>
                <a:solidFill>
                  <a:srgbClr val="4B69C6"/>
                </a:solidFill>
              </a:rPr>
              <a:t>yield</a:t>
            </a:r>
            <a:r>
              <a:t> </a:t>
            </a:r>
            <a:r>
              <a:rPr>
                <a:solidFill>
                  <a:srgbClr val="4B69C6"/>
                </a:solidFill>
              </a:rPr>
              <a:t>return</a:t>
            </a:r>
            <a:r>
              <a:t> </a:t>
            </a:r>
            <a:r>
              <a:rPr>
                <a:solidFill>
                  <a:srgbClr val="7A3E9D"/>
                </a:solidFill>
              </a:rPr>
              <a:t>value</a:t>
            </a:r>
            <a:r>
              <a:rPr>
                <a:solidFill>
                  <a:srgbClr val="777777"/>
                </a:solidFill>
              </a:rPr>
              <a:t>;</a:t>
            </a:r>
          </a:p>
          <a:p>
            <a:pPr algn="l" defTabSz="457200">
              <a:lnSpc>
                <a:spcPts val="4200"/>
              </a:lnSpc>
              <a:defRPr b="0" sz="2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</a:p>
          <a:p>
            <a:pPr algn="l" defTabSz="457200">
              <a:lnSpc>
                <a:spcPts val="4200"/>
              </a:lnSpc>
              <a:defRPr b="0" sz="2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</a:t>
            </a:r>
            <a:r>
              <a:rPr>
                <a:solidFill>
                  <a:srgbClr val="4B69C6"/>
                </a:solidFill>
              </a:rPr>
              <a:t>int</a:t>
            </a:r>
            <a:r>
              <a:t> t </a:t>
            </a:r>
            <a:r>
              <a:rPr>
                <a:solidFill>
                  <a:srgbClr val="777777"/>
                </a:solidFill>
              </a:rPr>
              <a:t>=</a:t>
            </a:r>
            <a:r>
              <a:t> </a:t>
            </a:r>
            <a:r>
              <a:rPr>
                <a:solidFill>
                  <a:srgbClr val="7A3E9D"/>
                </a:solidFill>
              </a:rPr>
              <a:t>value</a:t>
            </a:r>
            <a:r>
              <a:rPr>
                <a:solidFill>
                  <a:srgbClr val="777777"/>
                </a:solidFill>
              </a:rPr>
              <a:t>;</a:t>
            </a:r>
          </a:p>
          <a:p>
            <a:pPr algn="l" defTabSz="457200">
              <a:lnSpc>
                <a:spcPts val="4200"/>
              </a:lnSpc>
              <a:defRPr b="0" sz="2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</a:t>
            </a:r>
            <a:r>
              <a:rPr>
                <a:solidFill>
                  <a:srgbClr val="7A3E9D"/>
                </a:solidFill>
              </a:rPr>
              <a:t>value</a:t>
            </a:r>
            <a:r>
              <a:t> </a:t>
            </a:r>
            <a:r>
              <a:rPr>
                <a:solidFill>
                  <a:srgbClr val="777777"/>
                </a:solidFill>
              </a:rPr>
              <a:t>=</a:t>
            </a:r>
            <a:r>
              <a:t> </a:t>
            </a:r>
            <a:r>
              <a:rPr>
                <a:solidFill>
                  <a:srgbClr val="7A3E9D"/>
                </a:solidFill>
              </a:rPr>
              <a:t>next</a:t>
            </a:r>
            <a:r>
              <a:rPr>
                <a:solidFill>
                  <a:srgbClr val="777777"/>
                </a:solidFill>
              </a:rPr>
              <a:t>;</a:t>
            </a:r>
          </a:p>
          <a:p>
            <a:pPr algn="l" defTabSz="457200">
              <a:lnSpc>
                <a:spcPts val="4200"/>
              </a:lnSpc>
              <a:defRPr b="0" sz="2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</a:t>
            </a:r>
            <a:r>
              <a:rPr>
                <a:solidFill>
                  <a:srgbClr val="7A3E9D"/>
                </a:solidFill>
              </a:rPr>
              <a:t>next</a:t>
            </a:r>
            <a:r>
              <a:t> </a:t>
            </a:r>
            <a:r>
              <a:rPr>
                <a:solidFill>
                  <a:srgbClr val="777777"/>
                </a:solidFill>
              </a:rPr>
              <a:t>+=</a:t>
            </a:r>
            <a:r>
              <a:t> </a:t>
            </a:r>
            <a:r>
              <a:rPr>
                <a:solidFill>
                  <a:srgbClr val="7A3E9D"/>
                </a:solidFill>
              </a:rPr>
              <a:t>t</a:t>
            </a:r>
            <a:r>
              <a:rPr>
                <a:solidFill>
                  <a:srgbClr val="777777"/>
                </a:solidFill>
              </a:rPr>
              <a:t>;</a:t>
            </a:r>
          </a:p>
          <a:p>
            <a:pPr algn="l" defTabSz="457200">
              <a:lnSpc>
                <a:spcPts val="4200"/>
              </a:lnSpc>
              <a:defRPr b="0" sz="2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</a:t>
            </a:r>
            <a:r>
              <a:rPr>
                <a:solidFill>
                  <a:srgbClr val="777777"/>
                </a:solidFill>
              </a:rPr>
              <a:t>}</a:t>
            </a:r>
          </a:p>
          <a:p>
            <a:pPr algn="l" defTabSz="457200">
              <a:lnSpc>
                <a:spcPts val="4200"/>
              </a:lnSpc>
              <a:defRPr b="0" sz="2000">
                <a:solidFill>
                  <a:srgbClr val="777777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}</a:t>
            </a:r>
          </a:p>
        </p:txBody>
      </p:sp>
      <p:sp>
        <p:nvSpPr>
          <p:cNvPr id="375" name="using System;…"/>
          <p:cNvSpPr txBox="1"/>
          <p:nvPr/>
        </p:nvSpPr>
        <p:spPr>
          <a:xfrm>
            <a:off x="13625528" y="4229100"/>
            <a:ext cx="8856192" cy="7137401"/>
          </a:xfrm>
          <a:prstGeom prst="rect">
            <a:avLst/>
          </a:prstGeom>
          <a:ln w="25400">
            <a:solidFill>
              <a:schemeClr val="accent6">
                <a:satOff val="-15798"/>
                <a:lumOff val="-17517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4200"/>
              </a:lnSpc>
              <a:defRPr b="0" sz="200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4B69C6"/>
                </a:solidFill>
              </a:rPr>
              <a:t>using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latin typeface="Hack Bold"/>
                <a:ea typeface="Hack Bold"/>
                <a:cs typeface="Hack Bold"/>
                <a:sym typeface="Hack Bold"/>
              </a:rPr>
              <a:t>System</a:t>
            </a:r>
            <a:r>
              <a:rPr>
                <a:solidFill>
                  <a:srgbClr val="777777"/>
                </a:solidFill>
              </a:rPr>
              <a:t>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4200"/>
              </a:lnSpc>
              <a:defRPr b="0" sz="2000">
                <a:solidFill>
                  <a:srgbClr val="7A3E9D"/>
                </a:solidFill>
                <a:latin typeface="Hack Bold"/>
                <a:ea typeface="Hack Bold"/>
                <a:cs typeface="Hack Bold"/>
                <a:sym typeface="Hack Bold"/>
              </a:defRPr>
            </a:pPr>
            <a:r>
              <a:rPr>
                <a:solidFill>
                  <a:srgbClr val="4B69C6"/>
                </a:solidFill>
                <a:latin typeface="Hack Regular"/>
                <a:ea typeface="Hack Regular"/>
                <a:cs typeface="Hack Regular"/>
                <a:sym typeface="Hack Regular"/>
              </a:rPr>
              <a:t>using</a:t>
            </a:r>
            <a:r>
              <a:rPr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rPr>
              <a:t> </a:t>
            </a:r>
            <a:r>
              <a:t>System</a:t>
            </a:r>
            <a:r>
              <a:rPr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rPr>
              <a:t>.</a:t>
            </a:r>
            <a:r>
              <a:t>Collections</a:t>
            </a:r>
            <a:r>
              <a:rPr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rPr>
              <a:t>.</a:t>
            </a:r>
            <a:r>
              <a:t>Generic</a:t>
            </a:r>
            <a:r>
              <a:rPr>
                <a:solidFill>
                  <a:srgbClr val="777777"/>
                </a:solidFill>
                <a:latin typeface="Hack Regular"/>
                <a:ea typeface="Hack Regular"/>
                <a:cs typeface="Hack Regular"/>
                <a:sym typeface="Hack Regular"/>
              </a:rPr>
              <a:t>;</a:t>
            </a:r>
            <a:endParaRPr>
              <a:solidFill>
                <a:srgbClr val="333333"/>
              </a:solidFill>
              <a:latin typeface="Hack Regular"/>
              <a:ea typeface="Hack Regular"/>
              <a:cs typeface="Hack Regular"/>
              <a:sym typeface="Hack Regular"/>
            </a:endParaRPr>
          </a:p>
          <a:p>
            <a:pPr algn="l" defTabSz="457200">
              <a:lnSpc>
                <a:spcPts val="4200"/>
              </a:lnSpc>
              <a:defRPr b="0" sz="200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4B69C6"/>
                </a:solidFill>
              </a:rPr>
              <a:t>using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latin typeface="Hack Bold"/>
                <a:ea typeface="Hack Bold"/>
                <a:cs typeface="Hack Bold"/>
                <a:sym typeface="Hack Bold"/>
              </a:rPr>
              <a:t>System</a:t>
            </a:r>
            <a:r>
              <a:rPr>
                <a:solidFill>
                  <a:srgbClr val="333333"/>
                </a:solidFill>
              </a:rPr>
              <a:t>.</a:t>
            </a:r>
            <a:r>
              <a:rPr>
                <a:latin typeface="Hack Bold"/>
                <a:ea typeface="Hack Bold"/>
                <a:cs typeface="Hack Bold"/>
                <a:sym typeface="Hack Bold"/>
              </a:rPr>
              <a:t>Linq</a:t>
            </a:r>
            <a:r>
              <a:rPr>
                <a:solidFill>
                  <a:srgbClr val="777777"/>
                </a:solidFill>
              </a:rPr>
              <a:t>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4200"/>
              </a:lnSpc>
              <a:defRPr b="0" sz="2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</a:p>
          <a:p>
            <a:pPr algn="l" defTabSz="457200">
              <a:lnSpc>
                <a:spcPts val="4200"/>
              </a:lnSpc>
              <a:defRPr b="0" sz="2000">
                <a:solidFill>
                  <a:srgbClr val="AA3731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4B69C6"/>
                </a:solidFill>
              </a:rPr>
              <a:t>private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4B69C6"/>
                </a:solidFill>
              </a:rPr>
              <a:t>static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4B69C6"/>
                </a:solidFill>
              </a:rPr>
              <a:t>void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latin typeface="Hack Bold"/>
                <a:ea typeface="Hack Bold"/>
                <a:cs typeface="Hack Bold"/>
                <a:sym typeface="Hack Bold"/>
              </a:rPr>
              <a:t>_003CMain_003E_0024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(</a:t>
            </a:r>
            <a:r>
              <a:rPr>
                <a:solidFill>
                  <a:srgbClr val="4B69C6"/>
                </a:solidFill>
              </a:rPr>
              <a:t>string</a:t>
            </a:r>
            <a:r>
              <a:rPr>
                <a:solidFill>
                  <a:srgbClr val="777777"/>
                </a:solidFill>
              </a:rPr>
              <a:t>[]</a:t>
            </a:r>
            <a:r>
              <a:rPr>
                <a:solidFill>
                  <a:srgbClr val="333333"/>
                </a:solidFill>
              </a:rPr>
              <a:t> args</a:t>
            </a:r>
            <a:r>
              <a:rPr>
                <a:solidFill>
                  <a:srgbClr val="777777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4200"/>
              </a:lnSpc>
              <a:defRPr b="0" sz="2000">
                <a:solidFill>
                  <a:srgbClr val="777777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{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4200"/>
              </a:lnSpc>
              <a:defRPr b="0" sz="2000">
                <a:solidFill>
                  <a:srgbClr val="AA3731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4B69C6"/>
                </a:solidFill>
              </a:rPr>
              <a:t>foreach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(</a:t>
            </a:r>
            <a:r>
              <a:rPr>
                <a:solidFill>
                  <a:srgbClr val="4B69C6"/>
                </a:solidFill>
              </a:rPr>
              <a:t>int</a:t>
            </a:r>
            <a:r>
              <a:rPr>
                <a:solidFill>
                  <a:srgbClr val="333333"/>
                </a:solidFill>
              </a:rPr>
              <a:t> item </a:t>
            </a:r>
            <a:r>
              <a:rPr>
                <a:solidFill>
                  <a:srgbClr val="4B69C6"/>
                </a:solidFill>
              </a:rPr>
              <a:t>in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latin typeface="Hack Bold"/>
                <a:ea typeface="Hack Bold"/>
                <a:cs typeface="Hack Bold"/>
                <a:sym typeface="Hack Bold"/>
              </a:rPr>
              <a:t>Fibonacci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().</a:t>
            </a:r>
            <a:r>
              <a:rPr>
                <a:latin typeface="Hack Bold"/>
                <a:ea typeface="Hack Bold"/>
                <a:cs typeface="Hack Bold"/>
                <a:sym typeface="Hack Bold"/>
              </a:rPr>
              <a:t>Take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(</a:t>
            </a:r>
            <a:r>
              <a:rPr>
                <a:solidFill>
                  <a:srgbClr val="9C5D27"/>
                </a:solidFill>
              </a:rPr>
              <a:t>10</a:t>
            </a:r>
            <a:r>
              <a:rPr>
                <a:solidFill>
                  <a:srgbClr val="777777"/>
                </a:solidFill>
              </a:rPr>
              <a:t>))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{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4200"/>
              </a:lnSpc>
              <a:defRPr b="0" sz="2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</a:t>
            </a:r>
            <a:r>
              <a:rPr>
                <a:solidFill>
                  <a:srgbClr val="7A3E9D"/>
                </a:solidFill>
              </a:rPr>
              <a:t>Console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Write</a:t>
            </a:r>
            <a:r>
              <a:t> </a:t>
            </a:r>
            <a:r>
              <a:rPr>
                <a:solidFill>
                  <a:srgbClr val="777777"/>
                </a:solidFill>
              </a:rPr>
              <a:t>($"{</a:t>
            </a:r>
            <a:r>
              <a:rPr>
                <a:solidFill>
                  <a:srgbClr val="7A3E9D"/>
                </a:solidFill>
              </a:rPr>
              <a:t>item</a:t>
            </a:r>
            <a:r>
              <a:rPr>
                <a:solidFill>
                  <a:srgbClr val="777777"/>
                </a:solidFill>
              </a:rPr>
              <a:t>}</a:t>
            </a:r>
            <a:r>
              <a:rPr>
                <a:solidFill>
                  <a:srgbClr val="448C27"/>
                </a:solidFill>
              </a:rPr>
              <a:t>, </a:t>
            </a:r>
            <a:r>
              <a:rPr>
                <a:solidFill>
                  <a:srgbClr val="777777"/>
                </a:solidFill>
              </a:rPr>
              <a:t>");</a:t>
            </a:r>
          </a:p>
          <a:p>
            <a:pPr algn="l" defTabSz="457200">
              <a:lnSpc>
                <a:spcPts val="4200"/>
              </a:lnSpc>
              <a:defRPr b="0" sz="2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</a:t>
            </a:r>
            <a:r>
              <a:rPr>
                <a:solidFill>
                  <a:srgbClr val="777777"/>
                </a:solidFill>
              </a:rPr>
              <a:t>}</a:t>
            </a:r>
          </a:p>
          <a:p>
            <a:pPr algn="l" defTabSz="457200">
              <a:lnSpc>
                <a:spcPts val="4200"/>
              </a:lnSpc>
              <a:defRPr b="0" sz="2000">
                <a:solidFill>
                  <a:srgbClr val="AA3731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7A3E9D"/>
                </a:solidFill>
              </a:rPr>
              <a:t>Console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latin typeface="Hack Bold"/>
                <a:ea typeface="Hack Bold"/>
                <a:cs typeface="Hack Bold"/>
                <a:sym typeface="Hack Bold"/>
              </a:rPr>
              <a:t>WriteLine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($"{</a:t>
            </a:r>
            <a:r>
              <a:rPr>
                <a:latin typeface="Hack Bold"/>
                <a:ea typeface="Hack Bold"/>
                <a:cs typeface="Hack Bold"/>
                <a:sym typeface="Hack Bold"/>
              </a:rPr>
              <a:t>Fibonacci</a:t>
            </a:r>
            <a:r>
              <a:rPr>
                <a:solidFill>
                  <a:srgbClr val="448C27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().</a:t>
            </a:r>
            <a:r>
              <a:rPr>
                <a:latin typeface="Hack Bold"/>
                <a:ea typeface="Hack Bold"/>
                <a:cs typeface="Hack Bold"/>
                <a:sym typeface="Hack Bold"/>
              </a:rPr>
              <a:t>ElementAt</a:t>
            </a:r>
            <a:r>
              <a:rPr>
                <a:solidFill>
                  <a:srgbClr val="448C27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(</a:t>
            </a:r>
            <a:r>
              <a:rPr>
                <a:solidFill>
                  <a:srgbClr val="9C5D27"/>
                </a:solidFill>
              </a:rPr>
              <a:t>10</a:t>
            </a:r>
            <a:r>
              <a:rPr>
                <a:solidFill>
                  <a:srgbClr val="777777"/>
                </a:solidFill>
              </a:rPr>
              <a:t>)}");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4200"/>
              </a:lnSpc>
              <a:defRPr b="0" sz="200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t>static</a:t>
            </a:r>
            <a:r>
              <a:rPr>
                <a:solidFill>
                  <a:srgbClr val="333333"/>
                </a:solidFill>
              </a:rPr>
              <a:t> </a:t>
            </a:r>
            <a:r>
              <a:t>IEnumerable</a:t>
            </a:r>
            <a:r>
              <a:rPr>
                <a:solidFill>
                  <a:srgbClr val="777777"/>
                </a:solidFill>
              </a:rPr>
              <a:t>&lt;</a:t>
            </a:r>
            <a:r>
              <a:t>int</a:t>
            </a:r>
            <a:r>
              <a:rPr>
                <a:solidFill>
                  <a:srgbClr val="777777"/>
                </a:solidFill>
              </a:rPr>
              <a:t>&gt;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Fibonacci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()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4200"/>
              </a:lnSpc>
              <a:defRPr b="0" sz="2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</a:t>
            </a:r>
            <a:r>
              <a:rPr>
                <a:solidFill>
                  <a:srgbClr val="777777"/>
                </a:solidFill>
              </a:rPr>
              <a:t>{</a:t>
            </a:r>
          </a:p>
          <a:p>
            <a:pPr algn="l" defTabSz="457200">
              <a:lnSpc>
                <a:spcPts val="4200"/>
              </a:lnSpc>
              <a:defRPr b="0" sz="2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</a:t>
            </a:r>
            <a:r>
              <a:rPr>
                <a:solidFill>
                  <a:srgbClr val="4B69C6"/>
                </a:solidFill>
              </a:rPr>
              <a:t>yield</a:t>
            </a:r>
            <a:r>
              <a:t> </a:t>
            </a:r>
            <a:r>
              <a:rPr>
                <a:solidFill>
                  <a:srgbClr val="4B69C6"/>
                </a:solidFill>
              </a:rPr>
              <a:t>return</a:t>
            </a:r>
            <a:r>
              <a:t> </a:t>
            </a:r>
            <a:r>
              <a:rPr>
                <a:solidFill>
                  <a:srgbClr val="9C5D27"/>
                </a:solidFill>
              </a:rPr>
              <a:t>0</a:t>
            </a:r>
            <a:r>
              <a:rPr>
                <a:solidFill>
                  <a:srgbClr val="777777"/>
                </a:solidFill>
              </a:rPr>
              <a:t>;</a:t>
            </a:r>
          </a:p>
          <a:p>
            <a:pPr algn="l" defTabSz="457200">
              <a:lnSpc>
                <a:spcPts val="4200"/>
              </a:lnSpc>
              <a:defRPr b="0" sz="2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</a:t>
            </a:r>
            <a:r>
              <a:rPr>
                <a:solidFill>
                  <a:srgbClr val="4B69C6"/>
                </a:solidFill>
              </a:rPr>
              <a:t>int</a:t>
            </a:r>
            <a:r>
              <a:t> value </a:t>
            </a:r>
            <a:r>
              <a:rPr>
                <a:solidFill>
                  <a:srgbClr val="777777"/>
                </a:solidFill>
              </a:rPr>
              <a:t>=</a:t>
            </a:r>
            <a:r>
              <a:t> </a:t>
            </a:r>
            <a:r>
              <a:rPr>
                <a:solidFill>
                  <a:srgbClr val="9C5D27"/>
                </a:solidFill>
              </a:rPr>
              <a:t>1</a:t>
            </a:r>
            <a:r>
              <a:rPr>
                <a:solidFill>
                  <a:srgbClr val="777777"/>
                </a:solidFill>
              </a:rPr>
              <a:t>;</a:t>
            </a:r>
          </a:p>
          <a:p>
            <a:pPr algn="l" defTabSz="457200">
              <a:lnSpc>
                <a:spcPts val="4200"/>
              </a:lnSpc>
              <a:defRPr b="0" sz="2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</a:t>
            </a:r>
            <a:r>
              <a:rPr>
                <a:solidFill>
                  <a:srgbClr val="4B69C6"/>
                </a:solidFill>
              </a:rPr>
              <a:t>int</a:t>
            </a:r>
            <a:r>
              <a:t> next </a:t>
            </a:r>
            <a:r>
              <a:rPr>
                <a:solidFill>
                  <a:srgbClr val="777777"/>
                </a:solidFill>
              </a:rPr>
              <a:t>=</a:t>
            </a:r>
            <a:r>
              <a:t> </a:t>
            </a:r>
            <a:r>
              <a:rPr>
                <a:solidFill>
                  <a:srgbClr val="9C5D27"/>
                </a:solidFill>
              </a:rPr>
              <a:t>1</a:t>
            </a:r>
            <a:r>
              <a:rPr>
                <a:solidFill>
                  <a:srgbClr val="777777"/>
                </a:solidFill>
              </a:rPr>
              <a:t>;</a:t>
            </a:r>
          </a:p>
          <a:p>
            <a:pPr algn="l" defTabSz="457200">
              <a:lnSpc>
                <a:spcPts val="4200"/>
              </a:lnSpc>
              <a:defRPr b="0" sz="2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</a:t>
            </a:r>
            <a:r>
              <a:rPr>
                <a:solidFill>
                  <a:srgbClr val="4B69C6"/>
                </a:solidFill>
              </a:rPr>
              <a:t>while</a:t>
            </a:r>
            <a:r>
              <a:t> </a:t>
            </a:r>
            <a:r>
              <a:rPr>
                <a:solidFill>
                  <a:srgbClr val="777777"/>
                </a:solidFill>
              </a:rPr>
              <a:t>(</a:t>
            </a:r>
            <a:r>
              <a:rPr>
                <a:solidFill>
                  <a:srgbClr val="9C5D27"/>
                </a:solidFill>
              </a:rPr>
              <a:t>true</a:t>
            </a:r>
            <a:r>
              <a:rPr>
                <a:solidFill>
                  <a:srgbClr val="777777"/>
                </a:solidFill>
              </a:rPr>
              <a:t>)</a:t>
            </a:r>
            <a:r>
              <a:t> </a:t>
            </a:r>
            <a:r>
              <a:rPr>
                <a:solidFill>
                  <a:srgbClr val="777777"/>
                </a:solidFill>
              </a:rPr>
              <a:t>{</a:t>
            </a:r>
          </a:p>
          <a:p>
            <a:pPr algn="l" defTabSz="457200">
              <a:lnSpc>
                <a:spcPts val="4200"/>
              </a:lnSpc>
              <a:defRPr b="0" sz="2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    </a:t>
            </a:r>
            <a:r>
              <a:rPr>
                <a:solidFill>
                  <a:srgbClr val="4B69C6"/>
                </a:solidFill>
              </a:rPr>
              <a:t>yield</a:t>
            </a:r>
            <a:r>
              <a:t> </a:t>
            </a:r>
            <a:r>
              <a:rPr>
                <a:solidFill>
                  <a:srgbClr val="4B69C6"/>
                </a:solidFill>
              </a:rPr>
              <a:t>return</a:t>
            </a:r>
            <a:r>
              <a:t> </a:t>
            </a:r>
            <a:r>
              <a:rPr>
                <a:solidFill>
                  <a:srgbClr val="7A3E9D"/>
                </a:solidFill>
              </a:rPr>
              <a:t>value</a:t>
            </a:r>
            <a:r>
              <a:rPr>
                <a:solidFill>
                  <a:srgbClr val="777777"/>
                </a:solidFill>
              </a:rPr>
              <a:t>;</a:t>
            </a:r>
          </a:p>
          <a:p>
            <a:pPr algn="l" defTabSz="457200">
              <a:lnSpc>
                <a:spcPts val="4200"/>
              </a:lnSpc>
              <a:defRPr b="0" sz="2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    </a:t>
            </a:r>
            <a:r>
              <a:rPr>
                <a:solidFill>
                  <a:srgbClr val="4B69C6"/>
                </a:solidFill>
              </a:rPr>
              <a:t>int</a:t>
            </a:r>
            <a:r>
              <a:t> num </a:t>
            </a:r>
            <a:r>
              <a:rPr>
                <a:solidFill>
                  <a:srgbClr val="777777"/>
                </a:solidFill>
              </a:rPr>
              <a:t>=</a:t>
            </a:r>
            <a:r>
              <a:t> </a:t>
            </a:r>
            <a:r>
              <a:rPr>
                <a:solidFill>
                  <a:srgbClr val="7A3E9D"/>
                </a:solidFill>
              </a:rPr>
              <a:t>value</a:t>
            </a:r>
            <a:r>
              <a:rPr>
                <a:solidFill>
                  <a:srgbClr val="777777"/>
                </a:solidFill>
              </a:rPr>
              <a:t>;</a:t>
            </a:r>
          </a:p>
          <a:p>
            <a:pPr algn="l" defTabSz="457200">
              <a:lnSpc>
                <a:spcPts val="4200"/>
              </a:lnSpc>
              <a:defRPr b="0" sz="2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    </a:t>
            </a:r>
            <a:r>
              <a:rPr>
                <a:solidFill>
                  <a:srgbClr val="7A3E9D"/>
                </a:solidFill>
              </a:rPr>
              <a:t>value</a:t>
            </a:r>
            <a:r>
              <a:t> </a:t>
            </a:r>
            <a:r>
              <a:rPr>
                <a:solidFill>
                  <a:srgbClr val="777777"/>
                </a:solidFill>
              </a:rPr>
              <a:t>=</a:t>
            </a:r>
            <a:r>
              <a:t> </a:t>
            </a:r>
            <a:r>
              <a:rPr>
                <a:solidFill>
                  <a:srgbClr val="7A3E9D"/>
                </a:solidFill>
              </a:rPr>
              <a:t>next</a:t>
            </a:r>
            <a:r>
              <a:rPr>
                <a:solidFill>
                  <a:srgbClr val="777777"/>
                </a:solidFill>
              </a:rPr>
              <a:t>;</a:t>
            </a:r>
          </a:p>
          <a:p>
            <a:pPr algn="l" defTabSz="457200">
              <a:lnSpc>
                <a:spcPts val="4200"/>
              </a:lnSpc>
              <a:defRPr b="0" sz="2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    </a:t>
            </a:r>
            <a:r>
              <a:rPr>
                <a:solidFill>
                  <a:srgbClr val="7A3E9D"/>
                </a:solidFill>
              </a:rPr>
              <a:t>next</a:t>
            </a:r>
            <a:r>
              <a:t> </a:t>
            </a:r>
            <a:r>
              <a:rPr>
                <a:solidFill>
                  <a:srgbClr val="777777"/>
                </a:solidFill>
              </a:rPr>
              <a:t>+=</a:t>
            </a:r>
            <a:r>
              <a:t> </a:t>
            </a:r>
            <a:r>
              <a:rPr>
                <a:solidFill>
                  <a:srgbClr val="7A3E9D"/>
                </a:solidFill>
              </a:rPr>
              <a:t>num</a:t>
            </a:r>
            <a:r>
              <a:rPr>
                <a:solidFill>
                  <a:srgbClr val="777777"/>
                </a:solidFill>
              </a:rPr>
              <a:t>;</a:t>
            </a:r>
          </a:p>
          <a:p>
            <a:pPr algn="l" defTabSz="457200">
              <a:lnSpc>
                <a:spcPts val="4200"/>
              </a:lnSpc>
              <a:defRPr b="0" sz="2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</a:t>
            </a:r>
            <a:r>
              <a:rPr>
                <a:solidFill>
                  <a:srgbClr val="777777"/>
                </a:solidFill>
              </a:rPr>
              <a:t>}</a:t>
            </a:r>
          </a:p>
          <a:p>
            <a:pPr algn="l" defTabSz="457200">
              <a:lnSpc>
                <a:spcPts val="4200"/>
              </a:lnSpc>
              <a:defRPr b="0" sz="2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</a:t>
            </a:r>
            <a:r>
              <a:rPr>
                <a:solidFill>
                  <a:srgbClr val="777777"/>
                </a:solidFill>
              </a:rPr>
              <a:t>}</a:t>
            </a:r>
          </a:p>
          <a:p>
            <a:pPr algn="l" defTabSz="457200">
              <a:lnSpc>
                <a:spcPts val="4200"/>
              </a:lnSpc>
              <a:defRPr b="0" sz="2000">
                <a:solidFill>
                  <a:srgbClr val="777777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}</a:t>
            </a:r>
          </a:p>
        </p:txBody>
      </p:sp>
      <p:sp>
        <p:nvSpPr>
          <p:cNvPr id="376" name="Original"/>
          <p:cNvSpPr txBox="1"/>
          <p:nvPr/>
        </p:nvSpPr>
        <p:spPr>
          <a:xfrm>
            <a:off x="4098425" y="3393485"/>
            <a:ext cx="1625703" cy="5851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/>
            <a:r>
              <a:t>Original</a:t>
            </a:r>
          </a:p>
        </p:txBody>
      </p:sp>
      <p:sp>
        <p:nvSpPr>
          <p:cNvPr id="377" name="Compiled"/>
          <p:cNvSpPr txBox="1"/>
          <p:nvPr/>
        </p:nvSpPr>
        <p:spPr>
          <a:xfrm>
            <a:off x="17067849" y="3247893"/>
            <a:ext cx="1971549" cy="5851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/>
            <a:r>
              <a:t>Compiled</a:t>
            </a:r>
          </a:p>
        </p:txBody>
      </p:sp>
      <p:sp>
        <p:nvSpPr>
          <p:cNvPr id="378" name="C#"/>
          <p:cNvSpPr txBox="1"/>
          <p:nvPr/>
        </p:nvSpPr>
        <p:spPr>
          <a:xfrm>
            <a:off x="23266704" y="12589678"/>
            <a:ext cx="806121" cy="7338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200">
                <a:solidFill>
                  <a:srgbClr val="531B93"/>
                </a:solidFill>
              </a:defRPr>
            </a:lvl1pPr>
          </a:lstStyle>
          <a:p>
            <a:pPr/>
            <a:r>
              <a:t>C#</a:t>
            </a:r>
          </a:p>
        </p:txBody>
      </p:sp>
      <p:sp>
        <p:nvSpPr>
          <p:cNvPr id="379" name="Arrow"/>
          <p:cNvSpPr/>
          <p:nvPr/>
        </p:nvSpPr>
        <p:spPr>
          <a:xfrm>
            <a:off x="9498690" y="5479742"/>
            <a:ext cx="3432296" cy="3350423"/>
          </a:xfrm>
          <a:prstGeom prst="rightArrow">
            <a:avLst>
              <a:gd name="adj1" fmla="val 32000"/>
              <a:gd name="adj2" fmla="val 36862"/>
            </a:avLst>
          </a:prstGeom>
          <a:solidFill>
            <a:srgbClr val="531B93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Enumerab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Enumerable</a:t>
            </a:r>
          </a:p>
        </p:txBody>
      </p:sp>
      <p:pic>
        <p:nvPicPr>
          <p:cNvPr id="382" name="Screen Shot 2021-07-08 at 6.18.35 PM.png" descr="Screen Shot 2021-07-08 at 6.18.35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29996" y="3285104"/>
            <a:ext cx="16524008" cy="9384390"/>
          </a:xfrm>
          <a:prstGeom prst="rect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</p:pic>
      <p:sp>
        <p:nvSpPr>
          <p:cNvPr id="383" name="Compiled"/>
          <p:cNvSpPr txBox="1"/>
          <p:nvPr/>
        </p:nvSpPr>
        <p:spPr>
          <a:xfrm>
            <a:off x="11206226" y="2536989"/>
            <a:ext cx="1971549" cy="5851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/>
            <a:r>
              <a:t>Compiled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Enumerab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Enumerable</a:t>
            </a:r>
          </a:p>
        </p:txBody>
      </p:sp>
      <p:sp>
        <p:nvSpPr>
          <p:cNvPr id="386" name="Builder"/>
          <p:cNvSpPr/>
          <p:nvPr/>
        </p:nvSpPr>
        <p:spPr>
          <a:xfrm>
            <a:off x="7623332" y="2229126"/>
            <a:ext cx="3873501" cy="3873501"/>
          </a:xfrm>
          <a:prstGeom prst="ellipse">
            <a:avLst/>
          </a:prstGeom>
          <a:solidFill>
            <a:srgbClr val="008F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Builder</a:t>
            </a:r>
          </a:p>
        </p:txBody>
      </p:sp>
      <p:sp>
        <p:nvSpPr>
          <p:cNvPr id="387" name="Processor"/>
          <p:cNvSpPr/>
          <p:nvPr/>
        </p:nvSpPr>
        <p:spPr>
          <a:xfrm>
            <a:off x="13633340" y="2229126"/>
            <a:ext cx="3873501" cy="3873501"/>
          </a:xfrm>
          <a:prstGeom prst="ellipse">
            <a:avLst/>
          </a:prstGeom>
          <a:solidFill>
            <a:srgbClr val="0433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Processor</a:t>
            </a:r>
          </a:p>
        </p:txBody>
      </p:sp>
      <p:sp>
        <p:nvSpPr>
          <p:cNvPr id="388" name="State Machine"/>
          <p:cNvSpPr/>
          <p:nvPr/>
        </p:nvSpPr>
        <p:spPr>
          <a:xfrm>
            <a:off x="7655082" y="8960309"/>
            <a:ext cx="3810001" cy="3810001"/>
          </a:xfrm>
          <a:prstGeom prst="roundRect">
            <a:avLst>
              <a:gd name="adj" fmla="val 15000"/>
            </a:avLst>
          </a:prstGeom>
          <a:solidFill>
            <a:srgbClr val="5E5E5E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State Machine</a:t>
            </a:r>
          </a:p>
        </p:txBody>
      </p:sp>
      <p:sp>
        <p:nvSpPr>
          <p:cNvPr id="389" name="user code"/>
          <p:cNvSpPr/>
          <p:nvPr/>
        </p:nvSpPr>
        <p:spPr>
          <a:xfrm>
            <a:off x="13665090" y="8960309"/>
            <a:ext cx="3810001" cy="3810001"/>
          </a:xfrm>
          <a:prstGeom prst="roundRect">
            <a:avLst>
              <a:gd name="adj" fmla="val 15000"/>
            </a:avLst>
          </a:prstGeom>
          <a:solidFill>
            <a:schemeClr val="accent4">
              <a:hueOff val="-1081314"/>
              <a:satOff val="4338"/>
              <a:lumOff val="-8931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4000">
                <a:solidFill>
                  <a:srgbClr val="FFFFFF"/>
                </a:solidFill>
              </a:defRPr>
            </a:lvl1pPr>
          </a:lstStyle>
          <a:p>
            <a:pPr/>
            <a:r>
              <a:t>user code</a:t>
            </a:r>
          </a:p>
        </p:txBody>
      </p:sp>
      <p:sp>
        <p:nvSpPr>
          <p:cNvPr id="390" name="creates"/>
          <p:cNvSpPr/>
          <p:nvPr/>
        </p:nvSpPr>
        <p:spPr>
          <a:xfrm rot="5400000">
            <a:off x="8003014" y="6701811"/>
            <a:ext cx="3114137" cy="1807689"/>
          </a:xfrm>
          <a:prstGeom prst="rightArrow">
            <a:avLst>
              <a:gd name="adj1" fmla="val 32000"/>
              <a:gd name="adj2" fmla="val 44964"/>
            </a:avLst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600">
                <a:solidFill>
                  <a:srgbClr val="FFFFFF"/>
                </a:solidFill>
              </a:defRPr>
            </a:lvl1pPr>
          </a:lstStyle>
          <a:p>
            <a:pPr/>
            <a:r>
              <a:t>creates</a:t>
            </a:r>
          </a:p>
        </p:txBody>
      </p:sp>
      <p:sp>
        <p:nvSpPr>
          <p:cNvPr id="391" name="uses"/>
          <p:cNvSpPr/>
          <p:nvPr/>
        </p:nvSpPr>
        <p:spPr>
          <a:xfrm rot="8100000">
            <a:off x="10112619" y="6375052"/>
            <a:ext cx="4928440" cy="1807690"/>
          </a:xfrm>
          <a:prstGeom prst="rightArrow">
            <a:avLst>
              <a:gd name="adj1" fmla="val 32000"/>
              <a:gd name="adj2" fmla="val 44964"/>
            </a:avLst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600">
                <a:solidFill>
                  <a:srgbClr val="FFFFFF"/>
                </a:solidFill>
              </a:defRPr>
            </a:lvl1pPr>
          </a:lstStyle>
          <a:p>
            <a:pPr/>
            <a:r>
              <a:t>uses</a:t>
            </a:r>
          </a:p>
        </p:txBody>
      </p:sp>
      <p:sp>
        <p:nvSpPr>
          <p:cNvPr id="392" name="runs"/>
          <p:cNvSpPr/>
          <p:nvPr/>
        </p:nvSpPr>
        <p:spPr>
          <a:xfrm rot="5400000">
            <a:off x="14013022" y="6701811"/>
            <a:ext cx="3114137" cy="1807689"/>
          </a:xfrm>
          <a:prstGeom prst="rightArrow">
            <a:avLst>
              <a:gd name="adj1" fmla="val 32000"/>
              <a:gd name="adj2" fmla="val 44964"/>
            </a:avLst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600">
                <a:solidFill>
                  <a:srgbClr val="FFFFFF"/>
                </a:solidFill>
              </a:defRPr>
            </a:lvl1pPr>
          </a:lstStyle>
          <a:p>
            <a:pPr/>
            <a:r>
              <a:t>runs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Hello Worl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Hello World</a:t>
            </a:r>
          </a:p>
        </p:txBody>
      </p:sp>
      <p:sp>
        <p:nvSpPr>
          <p:cNvPr id="149" name="using System;…"/>
          <p:cNvSpPr txBox="1"/>
          <p:nvPr/>
        </p:nvSpPr>
        <p:spPr>
          <a:xfrm>
            <a:off x="3864421" y="2705100"/>
            <a:ext cx="16655158" cy="8305801"/>
          </a:xfrm>
          <a:prstGeom prst="rect">
            <a:avLst/>
          </a:prstGeom>
          <a:ln w="25400">
            <a:solidFill>
              <a:schemeClr val="accent1">
                <a:hueOff val="114395"/>
                <a:lumOff val="-24975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6600"/>
              </a:lnSpc>
              <a:defRPr b="0" sz="400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4B69C6"/>
                </a:solidFill>
              </a:rPr>
              <a:t>using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latin typeface="Hack Bold"/>
                <a:ea typeface="Hack Bold"/>
                <a:cs typeface="Hack Bold"/>
                <a:sym typeface="Hack Bold"/>
              </a:rPr>
              <a:t>System</a:t>
            </a:r>
            <a:r>
              <a:rPr>
                <a:solidFill>
                  <a:srgbClr val="777777"/>
                </a:solidFill>
              </a:rPr>
              <a:t>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600"/>
              </a:lnSpc>
              <a:defRPr b="0" sz="4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</a:p>
          <a:p>
            <a:pPr algn="l" defTabSz="457200">
              <a:lnSpc>
                <a:spcPts val="6600"/>
              </a:lnSpc>
              <a:defRPr b="0" sz="4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4B69C6"/>
                </a:solidFill>
              </a:rPr>
              <a:t>var</a:t>
            </a:r>
            <a:r>
              <a:t> conference </a:t>
            </a:r>
            <a:r>
              <a:rPr>
                <a:solidFill>
                  <a:srgbClr val="777777"/>
                </a:solidFill>
              </a:rPr>
              <a:t>=</a:t>
            </a:r>
            <a:r>
              <a:t> </a:t>
            </a:r>
            <a:r>
              <a:rPr>
                <a:solidFill>
                  <a:srgbClr val="777777"/>
                </a:solidFill>
              </a:rPr>
              <a:t>"</a:t>
            </a:r>
            <a:r>
              <a:rPr>
                <a:solidFill>
                  <a:srgbClr val="448C27"/>
                </a:solidFill>
              </a:rPr>
              <a:t>That</a:t>
            </a:r>
            <a:r>
              <a:rPr>
                <a:solidFill>
                  <a:srgbClr val="777777"/>
                </a:solidFill>
              </a:rPr>
              <a:t>";</a:t>
            </a:r>
          </a:p>
          <a:p>
            <a:pPr algn="l" defTabSz="457200">
              <a:lnSpc>
                <a:spcPts val="6600"/>
              </a:lnSpc>
              <a:defRPr b="0" sz="4000">
                <a:solidFill>
                  <a:srgbClr val="448C27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7A3E9D"/>
                </a:solidFill>
              </a:rPr>
              <a:t>Console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WriteLine</a:t>
            </a:r>
            <a:r>
              <a:rPr>
                <a:solidFill>
                  <a:srgbClr val="777777"/>
                </a:solidFill>
              </a:rPr>
              <a:t>($"</a:t>
            </a:r>
            <a:r>
              <a:t>Hello </a:t>
            </a:r>
            <a:r>
              <a:rPr>
                <a:solidFill>
                  <a:srgbClr val="777777"/>
                </a:solidFill>
              </a:rPr>
              <a:t>{</a:t>
            </a:r>
            <a:r>
              <a:rPr>
                <a:solidFill>
                  <a:srgbClr val="7A3E9D"/>
                </a:solidFill>
              </a:rPr>
              <a:t>conference</a:t>
            </a:r>
            <a:r>
              <a:rPr>
                <a:solidFill>
                  <a:srgbClr val="777777"/>
                </a:solidFill>
              </a:rPr>
              <a:t>}</a:t>
            </a:r>
            <a:r>
              <a:t> Conference!</a:t>
            </a:r>
            <a:r>
              <a:rPr>
                <a:solidFill>
                  <a:srgbClr val="777777"/>
                </a:solidFill>
              </a:rPr>
              <a:t>");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600"/>
              </a:lnSpc>
              <a:defRPr b="0" sz="4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</a:p>
          <a:p>
            <a:pPr algn="l" defTabSz="457200">
              <a:lnSpc>
                <a:spcPts val="6600"/>
              </a:lnSpc>
              <a:defRPr b="0" sz="4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7A3E9D"/>
                </a:solidFill>
              </a:rPr>
              <a:t>Action</a:t>
            </a:r>
            <a:r>
              <a:rPr>
                <a:solidFill>
                  <a:srgbClr val="777777"/>
                </a:solidFill>
              </a:rPr>
              <a:t>&lt;</a:t>
            </a:r>
            <a:r>
              <a:rPr>
                <a:solidFill>
                  <a:srgbClr val="4B69C6"/>
                </a:solidFill>
              </a:rPr>
              <a:t>string</a:t>
            </a:r>
            <a:r>
              <a:rPr>
                <a:solidFill>
                  <a:srgbClr val="777777"/>
                </a:solidFill>
              </a:rPr>
              <a:t>&gt;</a:t>
            </a:r>
            <a:r>
              <a:t> sorry </a:t>
            </a:r>
            <a:r>
              <a:rPr>
                <a:solidFill>
                  <a:srgbClr val="777777"/>
                </a:solidFill>
              </a:rPr>
              <a:t>=</a:t>
            </a:r>
          </a:p>
          <a:p>
            <a:pPr algn="l" defTabSz="457200">
              <a:lnSpc>
                <a:spcPts val="6600"/>
              </a:lnSpc>
              <a:defRPr b="0" sz="4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conference </a:t>
            </a:r>
            <a:r>
              <a:rPr>
                <a:solidFill>
                  <a:srgbClr val="777777"/>
                </a:solidFill>
              </a:rPr>
              <a:t>=&gt;</a:t>
            </a:r>
            <a:r>
              <a:t> </a:t>
            </a:r>
            <a:r>
              <a:rPr>
                <a:solidFill>
                  <a:srgbClr val="7A3E9D"/>
                </a:solidFill>
              </a:rPr>
              <a:t>Console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WriteLine</a:t>
            </a:r>
            <a:r>
              <a:rPr>
                <a:solidFill>
                  <a:srgbClr val="777777"/>
                </a:solidFill>
              </a:rPr>
              <a:t>(</a:t>
            </a:r>
          </a:p>
          <a:p>
            <a:pPr algn="l" defTabSz="457200">
              <a:lnSpc>
                <a:spcPts val="6600"/>
              </a:lnSpc>
              <a:defRPr b="0" sz="4000">
                <a:solidFill>
                  <a:srgbClr val="448C27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777777"/>
                </a:solidFill>
              </a:rPr>
              <a:t>$"</a:t>
            </a:r>
            <a:r>
              <a:t>Sorry, </a:t>
            </a:r>
            <a:r>
              <a:rPr>
                <a:solidFill>
                  <a:srgbClr val="777777"/>
                </a:solidFill>
              </a:rPr>
              <a:t>{</a:t>
            </a:r>
            <a:r>
              <a:rPr>
                <a:solidFill>
                  <a:srgbClr val="7A3E9D"/>
                </a:solidFill>
              </a:rPr>
              <a:t>conference</a:t>
            </a:r>
            <a:r>
              <a:rPr>
                <a:solidFill>
                  <a:srgbClr val="777777"/>
                </a:solidFill>
              </a:rPr>
              <a:t>}</a:t>
            </a:r>
            <a:r>
              <a:t> this is a bit ridiculous.</a:t>
            </a:r>
            <a:r>
              <a:rPr>
                <a:solidFill>
                  <a:srgbClr val="777777"/>
                </a:solidFill>
              </a:rPr>
              <a:t>");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600"/>
              </a:lnSpc>
              <a:defRPr b="0" sz="4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</a:p>
          <a:p>
            <a:pPr algn="l" defTabSz="457200">
              <a:lnSpc>
                <a:spcPts val="6600"/>
              </a:lnSpc>
              <a:defRPr b="0" sz="400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sorry</a:t>
            </a:r>
            <a:r>
              <a:rPr>
                <a:solidFill>
                  <a:srgbClr val="777777"/>
                </a:solidFill>
              </a:rPr>
              <a:t>(</a:t>
            </a:r>
            <a:r>
              <a:t>conference</a:t>
            </a:r>
            <a:r>
              <a:rPr>
                <a:solidFill>
                  <a:srgbClr val="777777"/>
                </a:solidFill>
              </a:rPr>
              <a:t>);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600"/>
              </a:lnSpc>
              <a:defRPr b="0" sz="4000">
                <a:solidFill>
                  <a:srgbClr val="AA3731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latin typeface="Hack Bold"/>
                <a:ea typeface="Hack Bold"/>
                <a:cs typeface="Hack Bold"/>
                <a:sym typeface="Hack Bold"/>
              </a:rPr>
              <a:t>Closing</a:t>
            </a:r>
            <a:r>
              <a:rPr>
                <a:solidFill>
                  <a:srgbClr val="777777"/>
                </a:solidFill>
              </a:rPr>
              <a:t>("</a:t>
            </a:r>
            <a:r>
              <a:rPr>
                <a:solidFill>
                  <a:srgbClr val="448C27"/>
                </a:solidFill>
              </a:rPr>
              <a:t>fun</a:t>
            </a:r>
            <a:r>
              <a:rPr>
                <a:solidFill>
                  <a:srgbClr val="777777"/>
                </a:solidFill>
              </a:rPr>
              <a:t>");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600"/>
              </a:lnSpc>
              <a:defRPr b="0" sz="4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</a:p>
          <a:p>
            <a:pPr algn="l" defTabSz="457200">
              <a:lnSpc>
                <a:spcPts val="6600"/>
              </a:lnSpc>
              <a:defRPr b="0" sz="4000">
                <a:solidFill>
                  <a:srgbClr val="AA3731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4B69C6"/>
                </a:solidFill>
              </a:rPr>
              <a:t>static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4B69C6"/>
                </a:solidFill>
              </a:rPr>
              <a:t>void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latin typeface="Hack Bold"/>
                <a:ea typeface="Hack Bold"/>
                <a:cs typeface="Hack Bold"/>
                <a:sym typeface="Hack Bold"/>
              </a:rPr>
              <a:t>Closing</a:t>
            </a:r>
            <a:r>
              <a:rPr>
                <a:solidFill>
                  <a:srgbClr val="777777"/>
                </a:solidFill>
              </a:rPr>
              <a:t>(</a:t>
            </a:r>
            <a:r>
              <a:rPr>
                <a:solidFill>
                  <a:srgbClr val="4B69C6"/>
                </a:solidFill>
              </a:rPr>
              <a:t>string</a:t>
            </a:r>
            <a:r>
              <a:rPr>
                <a:solidFill>
                  <a:srgbClr val="333333"/>
                </a:solidFill>
              </a:rPr>
              <a:t> state</a:t>
            </a:r>
            <a:r>
              <a:rPr>
                <a:solidFill>
                  <a:srgbClr val="777777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600"/>
              </a:lnSpc>
              <a:defRPr b="0" sz="4000">
                <a:solidFill>
                  <a:srgbClr val="448C27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</a:t>
            </a:r>
            <a:r>
              <a:rPr>
                <a:solidFill>
                  <a:srgbClr val="777777"/>
                </a:solidFill>
              </a:rPr>
              <a:t>=&gt;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A3E9D"/>
                </a:solidFill>
              </a:rPr>
              <a:t>Console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WriteLine</a:t>
            </a:r>
            <a:r>
              <a:rPr>
                <a:solidFill>
                  <a:srgbClr val="777777"/>
                </a:solidFill>
              </a:rPr>
              <a:t>($"</a:t>
            </a:r>
            <a:r>
              <a:t>Hope you find it </a:t>
            </a:r>
            <a:r>
              <a:rPr>
                <a:solidFill>
                  <a:srgbClr val="777777"/>
                </a:solidFill>
              </a:rPr>
              <a:t>{</a:t>
            </a:r>
            <a:r>
              <a:rPr>
                <a:solidFill>
                  <a:srgbClr val="7A3E9D"/>
                </a:solidFill>
              </a:rPr>
              <a:t>state</a:t>
            </a:r>
            <a:r>
              <a:rPr>
                <a:solidFill>
                  <a:srgbClr val="777777"/>
                </a:solidFill>
              </a:rPr>
              <a:t>}</a:t>
            </a:r>
            <a:r>
              <a:t>!</a:t>
            </a:r>
            <a:r>
              <a:rPr>
                <a:solidFill>
                  <a:srgbClr val="777777"/>
                </a:solidFill>
              </a:rPr>
              <a:t>");</a:t>
            </a:r>
          </a:p>
        </p:txBody>
      </p:sp>
      <p:sp>
        <p:nvSpPr>
          <p:cNvPr id="150" name="C#"/>
          <p:cNvSpPr txBox="1"/>
          <p:nvPr/>
        </p:nvSpPr>
        <p:spPr>
          <a:xfrm>
            <a:off x="23266704" y="12589678"/>
            <a:ext cx="806121" cy="7338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200">
                <a:solidFill>
                  <a:srgbClr val="531B93"/>
                </a:solidFill>
              </a:defRPr>
            </a:lvl1pPr>
          </a:lstStyle>
          <a:p>
            <a:pPr/>
            <a:r>
              <a:t>C#</a:t>
            </a:r>
          </a:p>
        </p:txBody>
      </p:sp>
      <p:sp>
        <p:nvSpPr>
          <p:cNvPr id="151" name="top level statement"/>
          <p:cNvSpPr/>
          <p:nvPr/>
        </p:nvSpPr>
        <p:spPr>
          <a:xfrm>
            <a:off x="179352" y="494506"/>
            <a:ext cx="4414459" cy="2379986"/>
          </a:xfrm>
          <a:prstGeom prst="wedgeEllipseCallout">
            <a:avLst>
              <a:gd name="adj1" fmla="val 38705"/>
              <a:gd name="adj2" fmla="val 79675"/>
            </a:avLst>
          </a:prstGeom>
          <a:solidFill>
            <a:srgbClr val="5E5E5E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top level statement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Enumerab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Enumerable</a:t>
            </a:r>
          </a:p>
        </p:txBody>
      </p:sp>
      <p:sp>
        <p:nvSpPr>
          <p:cNvPr id="395" name="GetEnumerator"/>
          <p:cNvSpPr/>
          <p:nvPr/>
        </p:nvSpPr>
        <p:spPr>
          <a:xfrm>
            <a:off x="7623332" y="2229126"/>
            <a:ext cx="3873501" cy="3873501"/>
          </a:xfrm>
          <a:prstGeom prst="ellipse">
            <a:avLst/>
          </a:prstGeom>
          <a:solidFill>
            <a:srgbClr val="008F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GetEnumerator</a:t>
            </a:r>
          </a:p>
        </p:txBody>
      </p:sp>
      <p:sp>
        <p:nvSpPr>
          <p:cNvPr id="396" name="MoveNext"/>
          <p:cNvSpPr/>
          <p:nvPr/>
        </p:nvSpPr>
        <p:spPr>
          <a:xfrm>
            <a:off x="13633339" y="2229126"/>
            <a:ext cx="3873501" cy="3873501"/>
          </a:xfrm>
          <a:prstGeom prst="ellipse">
            <a:avLst/>
          </a:prstGeom>
          <a:solidFill>
            <a:srgbClr val="0433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MoveNext</a:t>
            </a:r>
          </a:p>
        </p:txBody>
      </p:sp>
      <p:sp>
        <p:nvSpPr>
          <p:cNvPr id="397" name="_state"/>
          <p:cNvSpPr/>
          <p:nvPr/>
        </p:nvSpPr>
        <p:spPr>
          <a:xfrm>
            <a:off x="7655082" y="8960309"/>
            <a:ext cx="3810001" cy="3810001"/>
          </a:xfrm>
          <a:prstGeom prst="roundRect">
            <a:avLst>
              <a:gd name="adj" fmla="val 15000"/>
            </a:avLst>
          </a:prstGeom>
          <a:solidFill>
            <a:srgbClr val="5E5E5E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_state</a:t>
            </a:r>
          </a:p>
        </p:txBody>
      </p:sp>
      <p:sp>
        <p:nvSpPr>
          <p:cNvPr id="398" name="user code"/>
          <p:cNvSpPr/>
          <p:nvPr/>
        </p:nvSpPr>
        <p:spPr>
          <a:xfrm>
            <a:off x="13665089" y="8960309"/>
            <a:ext cx="3810001" cy="3810001"/>
          </a:xfrm>
          <a:prstGeom prst="roundRect">
            <a:avLst>
              <a:gd name="adj" fmla="val 15000"/>
            </a:avLst>
          </a:prstGeom>
          <a:solidFill>
            <a:schemeClr val="accent4">
              <a:hueOff val="-1081314"/>
              <a:satOff val="4338"/>
              <a:lumOff val="-8931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4000">
                <a:solidFill>
                  <a:srgbClr val="FFFFFF"/>
                </a:solidFill>
              </a:defRPr>
            </a:lvl1pPr>
          </a:lstStyle>
          <a:p>
            <a:pPr/>
            <a:r>
              <a:t>user code</a:t>
            </a:r>
          </a:p>
        </p:txBody>
      </p:sp>
      <p:sp>
        <p:nvSpPr>
          <p:cNvPr id="399" name="creates"/>
          <p:cNvSpPr/>
          <p:nvPr/>
        </p:nvSpPr>
        <p:spPr>
          <a:xfrm rot="5400000">
            <a:off x="8003014" y="6701811"/>
            <a:ext cx="3114137" cy="1807690"/>
          </a:xfrm>
          <a:prstGeom prst="rightArrow">
            <a:avLst>
              <a:gd name="adj1" fmla="val 32000"/>
              <a:gd name="adj2" fmla="val 44964"/>
            </a:avLst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600">
                <a:solidFill>
                  <a:srgbClr val="FFFFFF"/>
                </a:solidFill>
              </a:defRPr>
            </a:lvl1pPr>
          </a:lstStyle>
          <a:p>
            <a:pPr/>
            <a:r>
              <a:t>creates</a:t>
            </a:r>
          </a:p>
        </p:txBody>
      </p:sp>
      <p:sp>
        <p:nvSpPr>
          <p:cNvPr id="400" name="uses"/>
          <p:cNvSpPr/>
          <p:nvPr/>
        </p:nvSpPr>
        <p:spPr>
          <a:xfrm rot="8100000">
            <a:off x="10112619" y="6375052"/>
            <a:ext cx="4928439" cy="1807690"/>
          </a:xfrm>
          <a:prstGeom prst="rightArrow">
            <a:avLst>
              <a:gd name="adj1" fmla="val 32000"/>
              <a:gd name="adj2" fmla="val 44964"/>
            </a:avLst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600">
                <a:solidFill>
                  <a:srgbClr val="FFFFFF"/>
                </a:solidFill>
              </a:defRPr>
            </a:lvl1pPr>
          </a:lstStyle>
          <a:p>
            <a:pPr/>
            <a:r>
              <a:t>uses</a:t>
            </a:r>
          </a:p>
        </p:txBody>
      </p:sp>
      <p:sp>
        <p:nvSpPr>
          <p:cNvPr id="401" name="runs"/>
          <p:cNvSpPr/>
          <p:nvPr/>
        </p:nvSpPr>
        <p:spPr>
          <a:xfrm rot="5400000">
            <a:off x="14013022" y="6701811"/>
            <a:ext cx="3114137" cy="1807690"/>
          </a:xfrm>
          <a:prstGeom prst="rightArrow">
            <a:avLst>
              <a:gd name="adj1" fmla="val 32000"/>
              <a:gd name="adj2" fmla="val 44964"/>
            </a:avLst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600">
                <a:solidFill>
                  <a:srgbClr val="FFFFFF"/>
                </a:solidFill>
              </a:defRPr>
            </a:lvl1pPr>
          </a:lstStyle>
          <a:p>
            <a:pPr/>
            <a:r>
              <a:t>runs</a:t>
            </a:r>
          </a:p>
        </p:txBody>
      </p:sp>
      <p:sp>
        <p:nvSpPr>
          <p:cNvPr id="402" name="Enumerable"/>
          <p:cNvSpPr/>
          <p:nvPr/>
        </p:nvSpPr>
        <p:spPr>
          <a:xfrm>
            <a:off x="1084404" y="4701645"/>
            <a:ext cx="3810001" cy="3810001"/>
          </a:xfrm>
          <a:prstGeom prst="rect">
            <a:avLst/>
          </a:prstGeom>
          <a:solidFill>
            <a:schemeClr val="accent6">
              <a:satOff val="-15798"/>
              <a:lumOff val="-1751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4000">
                <a:solidFill>
                  <a:srgbClr val="FFFFFF"/>
                </a:solidFill>
              </a:defRPr>
            </a:lvl1pPr>
          </a:lstStyle>
          <a:p>
            <a:pPr/>
            <a:r>
              <a:t>Enumerable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Enumerab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Enumerable</a:t>
            </a:r>
          </a:p>
        </p:txBody>
      </p:sp>
      <p:sp>
        <p:nvSpPr>
          <p:cNvPr id="405" name="var sequence = new EnumerableFibonacci(-2);…"/>
          <p:cNvSpPr txBox="1"/>
          <p:nvPr/>
        </p:nvSpPr>
        <p:spPr>
          <a:xfrm>
            <a:off x="5653595" y="3731430"/>
            <a:ext cx="13076810" cy="3251201"/>
          </a:xfrm>
          <a:prstGeom prst="rect">
            <a:avLst/>
          </a:prstGeom>
          <a:ln w="25400">
            <a:solidFill>
              <a:schemeClr val="accent6">
                <a:satOff val="-15798"/>
                <a:lumOff val="-17517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6100"/>
              </a:lnSpc>
              <a:defRPr b="0" sz="360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4B69C6"/>
                </a:solidFill>
              </a:rPr>
              <a:t>var</a:t>
            </a:r>
            <a:r>
              <a:rPr>
                <a:solidFill>
                  <a:srgbClr val="333333"/>
                </a:solidFill>
              </a:rPr>
              <a:t> sequence </a:t>
            </a:r>
            <a:r>
              <a:rPr>
                <a:solidFill>
                  <a:srgbClr val="777777"/>
                </a:solidFill>
              </a:rPr>
              <a:t>=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4B69C6"/>
                </a:solidFill>
              </a:rPr>
              <a:t>new</a:t>
            </a:r>
            <a:r>
              <a:rPr>
                <a:solidFill>
                  <a:srgbClr val="333333"/>
                </a:solidFill>
              </a:rPr>
              <a:t> </a:t>
            </a:r>
            <a:r>
              <a:t>EnumerableFibonacci</a:t>
            </a:r>
            <a:r>
              <a:rPr>
                <a:solidFill>
                  <a:srgbClr val="777777"/>
                </a:solidFill>
              </a:rPr>
              <a:t>(-</a:t>
            </a:r>
            <a:r>
              <a:rPr>
                <a:solidFill>
                  <a:srgbClr val="9C5D27"/>
                </a:solidFill>
              </a:rPr>
              <a:t>2</a:t>
            </a:r>
            <a:r>
              <a:rPr>
                <a:solidFill>
                  <a:srgbClr val="777777"/>
                </a:solidFill>
              </a:rPr>
              <a:t>);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4B69C6"/>
                </a:solidFill>
              </a:rPr>
              <a:t>foreach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(</a:t>
            </a:r>
            <a:r>
              <a:rPr>
                <a:solidFill>
                  <a:srgbClr val="4B69C6"/>
                </a:solidFill>
              </a:rPr>
              <a:t>var</a:t>
            </a:r>
            <a:r>
              <a:rPr>
                <a:solidFill>
                  <a:srgbClr val="333333"/>
                </a:solidFill>
              </a:rPr>
              <a:t> n </a:t>
            </a:r>
            <a:r>
              <a:rPr>
                <a:solidFill>
                  <a:srgbClr val="4B69C6"/>
                </a:solidFill>
              </a:rPr>
              <a:t>in</a:t>
            </a:r>
            <a:r>
              <a:rPr>
                <a:solidFill>
                  <a:srgbClr val="333333"/>
                </a:solidFill>
              </a:rPr>
              <a:t> </a:t>
            </a:r>
            <a:r>
              <a:t>sequence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Take</a:t>
            </a:r>
            <a:r>
              <a:rPr>
                <a:solidFill>
                  <a:srgbClr val="777777"/>
                </a:solidFill>
              </a:rPr>
              <a:t>(</a:t>
            </a:r>
            <a:r>
              <a:rPr>
                <a:solidFill>
                  <a:srgbClr val="9C5D27"/>
                </a:solidFill>
              </a:rPr>
              <a:t>10</a:t>
            </a:r>
            <a:r>
              <a:rPr>
                <a:solidFill>
                  <a:srgbClr val="777777"/>
                </a:solidFill>
              </a:rPr>
              <a:t>))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777777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{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t>Console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Write</a:t>
            </a:r>
            <a:r>
              <a:rPr>
                <a:solidFill>
                  <a:srgbClr val="777777"/>
                </a:solidFill>
              </a:rPr>
              <a:t>($"{</a:t>
            </a:r>
            <a:r>
              <a:t>n</a:t>
            </a:r>
            <a:r>
              <a:rPr>
                <a:solidFill>
                  <a:srgbClr val="777777"/>
                </a:solidFill>
              </a:rPr>
              <a:t>}</a:t>
            </a:r>
            <a:r>
              <a:rPr>
                <a:solidFill>
                  <a:srgbClr val="448C27"/>
                </a:solidFill>
              </a:rPr>
              <a:t>, </a:t>
            </a:r>
            <a:r>
              <a:rPr>
                <a:solidFill>
                  <a:srgbClr val="777777"/>
                </a:solidFill>
              </a:rPr>
              <a:t>");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777777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}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AA3731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7A3E9D"/>
                </a:solidFill>
              </a:rPr>
              <a:t>Console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latin typeface="Hack Bold"/>
                <a:ea typeface="Hack Bold"/>
                <a:cs typeface="Hack Bold"/>
                <a:sym typeface="Hack Bold"/>
              </a:rPr>
              <a:t>WriteLine</a:t>
            </a:r>
            <a:r>
              <a:rPr>
                <a:solidFill>
                  <a:srgbClr val="777777"/>
                </a:solidFill>
              </a:rPr>
              <a:t>($"{</a:t>
            </a:r>
            <a:r>
              <a:rPr>
                <a:solidFill>
                  <a:srgbClr val="7A3E9D"/>
                </a:solidFill>
              </a:rPr>
              <a:t>sequence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latin typeface="Hack Bold"/>
                <a:ea typeface="Hack Bold"/>
                <a:cs typeface="Hack Bold"/>
                <a:sym typeface="Hack Bold"/>
              </a:rPr>
              <a:t>ElementAt</a:t>
            </a:r>
            <a:r>
              <a:rPr>
                <a:solidFill>
                  <a:srgbClr val="777777"/>
                </a:solidFill>
              </a:rPr>
              <a:t>(</a:t>
            </a:r>
            <a:r>
              <a:rPr>
                <a:solidFill>
                  <a:srgbClr val="9C5D27"/>
                </a:solidFill>
              </a:rPr>
              <a:t>10</a:t>
            </a:r>
            <a:r>
              <a:rPr>
                <a:solidFill>
                  <a:srgbClr val="777777"/>
                </a:solidFill>
              </a:rPr>
              <a:t>)}");</a:t>
            </a:r>
          </a:p>
        </p:txBody>
      </p:sp>
      <p:sp>
        <p:nvSpPr>
          <p:cNvPr id="406" name="Compiled"/>
          <p:cNvSpPr txBox="1"/>
          <p:nvPr/>
        </p:nvSpPr>
        <p:spPr>
          <a:xfrm>
            <a:off x="11380619" y="2702867"/>
            <a:ext cx="1971549" cy="5851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/>
            <a:r>
              <a:t>Compiled</a:t>
            </a:r>
          </a:p>
        </p:txBody>
      </p:sp>
      <p:sp>
        <p:nvSpPr>
          <p:cNvPr id="407" name="C#"/>
          <p:cNvSpPr txBox="1"/>
          <p:nvPr/>
        </p:nvSpPr>
        <p:spPr>
          <a:xfrm>
            <a:off x="23266704" y="12589678"/>
            <a:ext cx="806121" cy="7338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200">
                <a:solidFill>
                  <a:srgbClr val="531B93"/>
                </a:solidFill>
              </a:defRPr>
            </a:lvl1pPr>
          </a:lstStyle>
          <a:p>
            <a:pPr/>
            <a:r>
              <a:t>C#</a:t>
            </a:r>
          </a:p>
        </p:txBody>
      </p:sp>
      <p:sp>
        <p:nvSpPr>
          <p:cNvPr id="408" name="start state"/>
          <p:cNvSpPr/>
          <p:nvPr/>
        </p:nvSpPr>
        <p:spPr>
          <a:xfrm>
            <a:off x="17323892" y="1798244"/>
            <a:ext cx="4734456" cy="1797720"/>
          </a:xfrm>
          <a:prstGeom prst="wedgeEllipseCallout">
            <a:avLst>
              <a:gd name="adj1" fmla="val -58795"/>
              <a:gd name="adj2" fmla="val 59902"/>
            </a:avLst>
          </a:prstGeom>
          <a:solidFill>
            <a:srgbClr val="5E5E5E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start state</a:t>
            </a:r>
          </a:p>
        </p:txBody>
      </p:sp>
      <p:sp>
        <p:nvSpPr>
          <p:cNvPr id="409" name="simplified"/>
          <p:cNvSpPr txBox="1"/>
          <p:nvPr/>
        </p:nvSpPr>
        <p:spPr>
          <a:xfrm>
            <a:off x="21062670" y="12633023"/>
            <a:ext cx="2228393" cy="647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/>
            </a:lvl1pPr>
          </a:lstStyle>
          <a:p>
            <a:pPr/>
            <a:r>
              <a:t>simplified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Enumerab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Enumerable</a:t>
            </a:r>
          </a:p>
        </p:txBody>
      </p:sp>
      <p:sp>
        <p:nvSpPr>
          <p:cNvPr id="412" name="public class EnumerableFibonacci : IEnumerable&lt;int&gt;, IEnumerable, IEnumerator&lt;int&gt;, IEnumerator, IDisposable…"/>
          <p:cNvSpPr txBox="1"/>
          <p:nvPr/>
        </p:nvSpPr>
        <p:spPr>
          <a:xfrm>
            <a:off x="735723" y="4451350"/>
            <a:ext cx="23261341" cy="4813301"/>
          </a:xfrm>
          <a:prstGeom prst="rect">
            <a:avLst/>
          </a:prstGeom>
          <a:ln w="25400">
            <a:solidFill>
              <a:schemeClr val="accent6">
                <a:satOff val="-15798"/>
                <a:lumOff val="-17517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6100"/>
              </a:lnSpc>
              <a:defRPr b="0" sz="360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4B69C6"/>
                </a:solidFill>
              </a:rPr>
              <a:t>public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4B69C6"/>
                </a:solidFill>
              </a:rPr>
              <a:t>class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latin typeface="Hack Bold"/>
                <a:ea typeface="Hack Bold"/>
                <a:cs typeface="Hack Bold"/>
                <a:sym typeface="Hack Bold"/>
              </a:rPr>
              <a:t>EnumerableFibonacci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:</a:t>
            </a:r>
            <a:r>
              <a:rPr>
                <a:solidFill>
                  <a:srgbClr val="333333"/>
                </a:solidFill>
              </a:rPr>
              <a:t> </a:t>
            </a:r>
            <a:r>
              <a:t>IEnumerable</a:t>
            </a:r>
            <a:r>
              <a:rPr>
                <a:solidFill>
                  <a:srgbClr val="777777"/>
                </a:solidFill>
              </a:rPr>
              <a:t>&lt;</a:t>
            </a:r>
            <a:r>
              <a:rPr>
                <a:solidFill>
                  <a:srgbClr val="4B69C6"/>
                </a:solidFill>
              </a:rPr>
              <a:t>int</a:t>
            </a:r>
            <a:r>
              <a:rPr>
                <a:solidFill>
                  <a:srgbClr val="777777"/>
                </a:solidFill>
              </a:rPr>
              <a:t>&gt;,</a:t>
            </a:r>
            <a:r>
              <a:rPr>
                <a:solidFill>
                  <a:srgbClr val="333333"/>
                </a:solidFill>
              </a:rPr>
              <a:t> </a:t>
            </a:r>
            <a:r>
              <a:t>IEnumerable</a:t>
            </a:r>
            <a:r>
              <a:rPr>
                <a:solidFill>
                  <a:srgbClr val="777777"/>
                </a:solidFill>
              </a:rPr>
              <a:t>,</a:t>
            </a:r>
            <a:r>
              <a:rPr>
                <a:solidFill>
                  <a:srgbClr val="333333"/>
                </a:solidFill>
              </a:rPr>
              <a:t> </a:t>
            </a:r>
            <a:r>
              <a:t>IEnumerator</a:t>
            </a:r>
            <a:r>
              <a:rPr>
                <a:solidFill>
                  <a:srgbClr val="777777"/>
                </a:solidFill>
              </a:rPr>
              <a:t>&lt;</a:t>
            </a:r>
            <a:r>
              <a:rPr>
                <a:solidFill>
                  <a:srgbClr val="4B69C6"/>
                </a:solidFill>
              </a:rPr>
              <a:t>int</a:t>
            </a:r>
            <a:r>
              <a:rPr>
                <a:solidFill>
                  <a:srgbClr val="777777"/>
                </a:solidFill>
              </a:rPr>
              <a:t>&gt;,</a:t>
            </a:r>
            <a:r>
              <a:rPr>
                <a:solidFill>
                  <a:srgbClr val="333333"/>
                </a:solidFill>
              </a:rPr>
              <a:t> </a:t>
            </a:r>
            <a:r>
              <a:t>IEnumerator</a:t>
            </a:r>
            <a:r>
              <a:rPr>
                <a:solidFill>
                  <a:srgbClr val="777777"/>
                </a:solidFill>
              </a:rPr>
              <a:t>,</a:t>
            </a:r>
            <a:r>
              <a:rPr>
                <a:solidFill>
                  <a:srgbClr val="333333"/>
                </a:solidFill>
              </a:rPr>
              <a:t> </a:t>
            </a:r>
            <a:r>
              <a:t>IDisposable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777777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{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4B69C6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</a:t>
            </a:r>
            <a:r>
              <a:t>private</a:t>
            </a:r>
            <a:r>
              <a:rPr>
                <a:solidFill>
                  <a:srgbClr val="333333"/>
                </a:solidFill>
              </a:rPr>
              <a:t> </a:t>
            </a:r>
            <a:r>
              <a:t>int</a:t>
            </a:r>
            <a:r>
              <a:rPr>
                <a:solidFill>
                  <a:srgbClr val="333333"/>
                </a:solidFill>
              </a:rPr>
              <a:t> _state</a:t>
            </a:r>
            <a:r>
              <a:rPr>
                <a:solidFill>
                  <a:srgbClr val="777777"/>
                </a:solidFill>
              </a:rPr>
              <a:t>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</a:t>
            </a:r>
            <a:r>
              <a:rPr>
                <a:solidFill>
                  <a:srgbClr val="4B69C6"/>
                </a:solidFill>
              </a:rPr>
              <a:t>private</a:t>
            </a:r>
            <a:r>
              <a:t> </a:t>
            </a:r>
            <a:r>
              <a:rPr>
                <a:solidFill>
                  <a:srgbClr val="4B69C6"/>
                </a:solidFill>
              </a:rPr>
              <a:t>int</a:t>
            </a:r>
            <a:r>
              <a:t> _current</a:t>
            </a:r>
            <a:r>
              <a:rPr>
                <a:solidFill>
                  <a:srgbClr val="777777"/>
                </a:solidFill>
              </a:rPr>
              <a:t>;</a:t>
            </a: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</a:t>
            </a:r>
            <a:r>
              <a:rPr>
                <a:solidFill>
                  <a:srgbClr val="4B69C6"/>
                </a:solidFill>
              </a:rPr>
              <a:t>private</a:t>
            </a:r>
            <a:r>
              <a:t> </a:t>
            </a:r>
            <a:r>
              <a:rPr>
                <a:solidFill>
                  <a:srgbClr val="4B69C6"/>
                </a:solidFill>
              </a:rPr>
              <a:t>int</a:t>
            </a:r>
            <a:r>
              <a:t> _initialThreadId</a:t>
            </a:r>
            <a:r>
              <a:rPr>
                <a:solidFill>
                  <a:srgbClr val="777777"/>
                </a:solidFill>
              </a:rPr>
              <a:t>;</a:t>
            </a: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</a:p>
          <a:p>
            <a:pPr algn="l" defTabSz="457200">
              <a:lnSpc>
                <a:spcPts val="6100"/>
              </a:lnSpc>
              <a:defRPr b="0" sz="3600">
                <a:solidFill>
                  <a:srgbClr val="4B69C6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</a:t>
            </a:r>
            <a:r>
              <a:t>private</a:t>
            </a:r>
            <a:r>
              <a:rPr>
                <a:solidFill>
                  <a:srgbClr val="333333"/>
                </a:solidFill>
              </a:rPr>
              <a:t> </a:t>
            </a:r>
            <a:r>
              <a:t>int</a:t>
            </a:r>
            <a:r>
              <a:rPr>
                <a:solidFill>
                  <a:srgbClr val="333333"/>
                </a:solidFill>
              </a:rPr>
              <a:t> value</a:t>
            </a:r>
            <a:r>
              <a:rPr>
                <a:solidFill>
                  <a:srgbClr val="777777"/>
                </a:solidFill>
              </a:rPr>
              <a:t>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4B69C6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</a:t>
            </a:r>
            <a:r>
              <a:t>private</a:t>
            </a:r>
            <a:r>
              <a:rPr>
                <a:solidFill>
                  <a:srgbClr val="333333"/>
                </a:solidFill>
              </a:rPr>
              <a:t> </a:t>
            </a:r>
            <a:r>
              <a:t>int</a:t>
            </a:r>
            <a:r>
              <a:rPr>
                <a:solidFill>
                  <a:srgbClr val="333333"/>
                </a:solidFill>
              </a:rPr>
              <a:t> next</a:t>
            </a:r>
            <a:r>
              <a:rPr>
                <a:solidFill>
                  <a:srgbClr val="777777"/>
                </a:solidFill>
              </a:rPr>
              <a:t>;</a:t>
            </a:r>
          </a:p>
        </p:txBody>
      </p:sp>
      <p:sp>
        <p:nvSpPr>
          <p:cNvPr id="413" name="Compiled"/>
          <p:cNvSpPr txBox="1"/>
          <p:nvPr/>
        </p:nvSpPr>
        <p:spPr>
          <a:xfrm>
            <a:off x="11380619" y="3549337"/>
            <a:ext cx="1971549" cy="5851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/>
            <a:r>
              <a:t>Compiled</a:t>
            </a:r>
          </a:p>
        </p:txBody>
      </p:sp>
      <p:sp>
        <p:nvSpPr>
          <p:cNvPr id="414" name="C#"/>
          <p:cNvSpPr txBox="1"/>
          <p:nvPr/>
        </p:nvSpPr>
        <p:spPr>
          <a:xfrm>
            <a:off x="23266704" y="12589678"/>
            <a:ext cx="806121" cy="7338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200">
                <a:solidFill>
                  <a:srgbClr val="531B93"/>
                </a:solidFill>
              </a:defRPr>
            </a:lvl1pPr>
          </a:lstStyle>
          <a:p>
            <a:pPr/>
            <a:r>
              <a:t>C#</a:t>
            </a:r>
          </a:p>
        </p:txBody>
      </p:sp>
      <p:sp>
        <p:nvSpPr>
          <p:cNvPr id="415" name="local variables"/>
          <p:cNvSpPr/>
          <p:nvPr/>
        </p:nvSpPr>
        <p:spPr>
          <a:xfrm>
            <a:off x="6660336" y="8528132"/>
            <a:ext cx="4734455" cy="1797720"/>
          </a:xfrm>
          <a:prstGeom prst="wedgeEllipseCallout">
            <a:avLst>
              <a:gd name="adj1" fmla="val -58150"/>
              <a:gd name="adj2" fmla="val -29745"/>
            </a:avLst>
          </a:prstGeom>
          <a:solidFill>
            <a:srgbClr val="5E5E5E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local variables</a:t>
            </a:r>
          </a:p>
        </p:txBody>
      </p:sp>
      <p:sp>
        <p:nvSpPr>
          <p:cNvPr id="416" name="enumerable variables"/>
          <p:cNvSpPr/>
          <p:nvPr/>
        </p:nvSpPr>
        <p:spPr>
          <a:xfrm>
            <a:off x="8730473" y="5432369"/>
            <a:ext cx="4734455" cy="1797720"/>
          </a:xfrm>
          <a:prstGeom prst="wedgeEllipseCallout">
            <a:avLst>
              <a:gd name="adj1" fmla="val -67917"/>
              <a:gd name="adj2" fmla="val 20803"/>
            </a:avLst>
          </a:prstGeom>
          <a:solidFill>
            <a:srgbClr val="5E5E5E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enumerable variables</a:t>
            </a:r>
          </a:p>
        </p:txBody>
      </p:sp>
      <p:sp>
        <p:nvSpPr>
          <p:cNvPr id="417" name="hidden class"/>
          <p:cNvSpPr/>
          <p:nvPr/>
        </p:nvSpPr>
        <p:spPr>
          <a:xfrm>
            <a:off x="3573088" y="1933759"/>
            <a:ext cx="4734455" cy="1797720"/>
          </a:xfrm>
          <a:prstGeom prst="wedgeEllipseCallout">
            <a:avLst>
              <a:gd name="adj1" fmla="val 7088"/>
              <a:gd name="adj2" fmla="val 99721"/>
            </a:avLst>
          </a:prstGeom>
          <a:solidFill>
            <a:srgbClr val="5E5E5E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hidden class</a:t>
            </a:r>
          </a:p>
        </p:txBody>
      </p:sp>
      <p:sp>
        <p:nvSpPr>
          <p:cNvPr id="418" name="simplified"/>
          <p:cNvSpPr txBox="1"/>
          <p:nvPr/>
        </p:nvSpPr>
        <p:spPr>
          <a:xfrm>
            <a:off x="21062670" y="12645723"/>
            <a:ext cx="2228393" cy="647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/>
            </a:lvl1pPr>
          </a:lstStyle>
          <a:p>
            <a:pPr/>
            <a:r>
              <a:t>simplified</a:t>
            </a:r>
          </a:p>
        </p:txBody>
      </p:sp>
      <p:sp>
        <p:nvSpPr>
          <p:cNvPr id="419" name="Enumerable"/>
          <p:cNvSpPr/>
          <p:nvPr/>
        </p:nvSpPr>
        <p:spPr>
          <a:xfrm>
            <a:off x="20823833" y="165100"/>
            <a:ext cx="3025677" cy="3025677"/>
          </a:xfrm>
          <a:prstGeom prst="rect">
            <a:avLst/>
          </a:prstGeom>
          <a:solidFill>
            <a:schemeClr val="accent6">
              <a:satOff val="-15798"/>
              <a:lumOff val="-1751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4000">
                <a:solidFill>
                  <a:srgbClr val="FFFFFF"/>
                </a:solidFill>
              </a:defRPr>
            </a:lvl1pPr>
          </a:lstStyle>
          <a:p>
            <a:pPr/>
            <a:r>
              <a:t>Enumerable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Enumerab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Enumerable</a:t>
            </a:r>
          </a:p>
        </p:txBody>
      </p:sp>
      <p:sp>
        <p:nvSpPr>
          <p:cNvPr id="422" name="Compiled"/>
          <p:cNvSpPr txBox="1"/>
          <p:nvPr/>
        </p:nvSpPr>
        <p:spPr>
          <a:xfrm>
            <a:off x="11206226" y="3282484"/>
            <a:ext cx="1971549" cy="5851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/>
            <a:r>
              <a:t>Compiled</a:t>
            </a:r>
          </a:p>
        </p:txBody>
      </p:sp>
      <p:sp>
        <p:nvSpPr>
          <p:cNvPr id="423" name="public EnumerableFibonacci(int state)…"/>
          <p:cNvSpPr txBox="1"/>
          <p:nvPr/>
        </p:nvSpPr>
        <p:spPr>
          <a:xfrm>
            <a:off x="4139679" y="4165729"/>
            <a:ext cx="16104642" cy="2730501"/>
          </a:xfrm>
          <a:prstGeom prst="rect">
            <a:avLst/>
          </a:prstGeom>
          <a:ln w="25400">
            <a:solidFill>
              <a:schemeClr val="accent6">
                <a:satOff val="-15798"/>
                <a:lumOff val="-17517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6100"/>
              </a:lnSpc>
              <a:defRPr b="0" sz="3600"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defRPr>
            </a:pPr>
            <a:r>
              <a:rPr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rPr>
              <a:t> </a:t>
            </a:r>
            <a:r>
              <a:rPr>
                <a:solidFill>
                  <a:srgbClr val="4B69C6"/>
                </a:solidFill>
                <a:latin typeface="Hack Regular"/>
                <a:ea typeface="Hack Regular"/>
                <a:cs typeface="Hack Regular"/>
                <a:sym typeface="Hack Regular"/>
              </a:rPr>
              <a:t>public</a:t>
            </a:r>
            <a:r>
              <a:rPr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rPr>
              <a:t> </a:t>
            </a:r>
            <a:r>
              <a:t>EnumerableFibonacci</a:t>
            </a:r>
            <a:r>
              <a:rPr>
                <a:solidFill>
                  <a:srgbClr val="777777"/>
                </a:solidFill>
                <a:latin typeface="Hack Regular"/>
                <a:ea typeface="Hack Regular"/>
                <a:cs typeface="Hack Regular"/>
                <a:sym typeface="Hack Regular"/>
              </a:rPr>
              <a:t>(</a:t>
            </a:r>
            <a:r>
              <a:rPr>
                <a:solidFill>
                  <a:srgbClr val="4B69C6"/>
                </a:solidFill>
                <a:latin typeface="Hack Regular"/>
                <a:ea typeface="Hack Regular"/>
                <a:cs typeface="Hack Regular"/>
                <a:sym typeface="Hack Regular"/>
              </a:rPr>
              <a:t>int</a:t>
            </a:r>
            <a:r>
              <a:rPr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rPr>
              <a:t> state</a:t>
            </a:r>
            <a:r>
              <a:rPr>
                <a:solidFill>
                  <a:srgbClr val="777777"/>
                </a:solidFill>
                <a:latin typeface="Hack Regular"/>
                <a:ea typeface="Hack Regular"/>
                <a:cs typeface="Hack Regular"/>
                <a:sym typeface="Hack Regular"/>
              </a:rPr>
              <a:t>)</a:t>
            </a:r>
            <a:endParaRPr>
              <a:solidFill>
                <a:srgbClr val="333333"/>
              </a:solidFill>
              <a:latin typeface="Hack Regular"/>
              <a:ea typeface="Hack Regular"/>
              <a:cs typeface="Hack Regular"/>
              <a:sym typeface="Hack Regular"/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</a:t>
            </a:r>
            <a:r>
              <a:rPr>
                <a:solidFill>
                  <a:srgbClr val="777777"/>
                </a:solidFill>
              </a:rPr>
              <a:t>{</a:t>
            </a:r>
          </a:p>
          <a:p>
            <a:pPr algn="l" defTabSz="457200">
              <a:lnSpc>
                <a:spcPts val="6100"/>
              </a:lnSpc>
              <a:defRPr b="0" sz="360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4B69C6"/>
                </a:solidFill>
              </a:rPr>
              <a:t>this</a:t>
            </a:r>
            <a:r>
              <a:rPr>
                <a:solidFill>
                  <a:srgbClr val="777777"/>
                </a:solidFill>
              </a:rPr>
              <a:t>.</a:t>
            </a:r>
            <a:r>
              <a:t>_state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=</a:t>
            </a:r>
            <a:r>
              <a:rPr>
                <a:solidFill>
                  <a:srgbClr val="333333"/>
                </a:solidFill>
              </a:rPr>
              <a:t> </a:t>
            </a:r>
            <a:r>
              <a:t>state</a:t>
            </a:r>
            <a:r>
              <a:rPr>
                <a:solidFill>
                  <a:srgbClr val="777777"/>
                </a:solidFill>
              </a:rPr>
              <a:t>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t>_initialThreadId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=</a:t>
            </a:r>
            <a:r>
              <a:rPr>
                <a:solidFill>
                  <a:srgbClr val="333333"/>
                </a:solidFill>
              </a:rPr>
              <a:t> </a:t>
            </a:r>
            <a:r>
              <a:t>Environment</a:t>
            </a:r>
            <a:r>
              <a:rPr>
                <a:solidFill>
                  <a:srgbClr val="777777"/>
                </a:solidFill>
              </a:rPr>
              <a:t>.</a:t>
            </a:r>
            <a:r>
              <a:t>CurrentManagedThreadId</a:t>
            </a:r>
            <a:r>
              <a:rPr>
                <a:solidFill>
                  <a:srgbClr val="777777"/>
                </a:solidFill>
              </a:rPr>
              <a:t>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</a:t>
            </a:r>
            <a:r>
              <a:rPr>
                <a:solidFill>
                  <a:srgbClr val="777777"/>
                </a:solidFill>
              </a:rPr>
              <a:t>}</a:t>
            </a:r>
          </a:p>
        </p:txBody>
      </p:sp>
      <p:sp>
        <p:nvSpPr>
          <p:cNvPr id="424" name="C#"/>
          <p:cNvSpPr txBox="1"/>
          <p:nvPr/>
        </p:nvSpPr>
        <p:spPr>
          <a:xfrm>
            <a:off x="23266704" y="12589678"/>
            <a:ext cx="806121" cy="7338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200">
                <a:solidFill>
                  <a:srgbClr val="531B93"/>
                </a:solidFill>
              </a:defRPr>
            </a:lvl1pPr>
          </a:lstStyle>
          <a:p>
            <a:pPr/>
            <a:r>
              <a:t>C#</a:t>
            </a:r>
          </a:p>
        </p:txBody>
      </p:sp>
      <p:sp>
        <p:nvSpPr>
          <p:cNvPr id="425" name="simplified"/>
          <p:cNvSpPr txBox="1"/>
          <p:nvPr/>
        </p:nvSpPr>
        <p:spPr>
          <a:xfrm>
            <a:off x="21062670" y="12633023"/>
            <a:ext cx="2228393" cy="647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/>
            </a:lvl1pPr>
          </a:lstStyle>
          <a:p>
            <a:pPr/>
            <a:r>
              <a:t>simplified</a:t>
            </a:r>
          </a:p>
        </p:txBody>
      </p:sp>
      <p:sp>
        <p:nvSpPr>
          <p:cNvPr id="426" name="Enumerable"/>
          <p:cNvSpPr/>
          <p:nvPr/>
        </p:nvSpPr>
        <p:spPr>
          <a:xfrm>
            <a:off x="20823834" y="165100"/>
            <a:ext cx="3025677" cy="3025677"/>
          </a:xfrm>
          <a:prstGeom prst="rect">
            <a:avLst/>
          </a:prstGeom>
          <a:solidFill>
            <a:schemeClr val="accent6">
              <a:satOff val="-15798"/>
              <a:lumOff val="-1751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4000">
                <a:solidFill>
                  <a:srgbClr val="FFFFFF"/>
                </a:solidFill>
              </a:defRPr>
            </a:lvl1pPr>
          </a:lstStyle>
          <a:p>
            <a:pPr/>
            <a:r>
              <a:t>Enumerable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Enumerab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Enumerable</a:t>
            </a:r>
          </a:p>
        </p:txBody>
      </p:sp>
      <p:sp>
        <p:nvSpPr>
          <p:cNvPr id="429" name="IEnumerator&lt;int&gt; IEnumerable&lt;int&gt;.GetEnumerator()…"/>
          <p:cNvSpPr txBox="1"/>
          <p:nvPr/>
        </p:nvSpPr>
        <p:spPr>
          <a:xfrm>
            <a:off x="1249473" y="4451350"/>
            <a:ext cx="21885053" cy="4813301"/>
          </a:xfrm>
          <a:prstGeom prst="rect">
            <a:avLst/>
          </a:prstGeom>
          <a:ln w="25400">
            <a:solidFill>
              <a:schemeClr val="accent6">
                <a:satOff val="-15798"/>
                <a:lumOff val="-17517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6100"/>
              </a:lnSpc>
              <a:defRPr b="0" sz="3600">
                <a:solidFill>
                  <a:srgbClr val="AA3731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</a:t>
            </a:r>
            <a:r>
              <a:rPr>
                <a:solidFill>
                  <a:srgbClr val="7A3E9D"/>
                </a:solidFill>
              </a:rPr>
              <a:t>IEnumerator</a:t>
            </a:r>
            <a:r>
              <a:rPr>
                <a:solidFill>
                  <a:srgbClr val="777777"/>
                </a:solidFill>
              </a:rPr>
              <a:t>&lt;</a:t>
            </a:r>
            <a:r>
              <a:rPr>
                <a:solidFill>
                  <a:srgbClr val="4B69C6"/>
                </a:solidFill>
              </a:rPr>
              <a:t>int</a:t>
            </a:r>
            <a:r>
              <a:rPr>
                <a:solidFill>
                  <a:srgbClr val="777777"/>
                </a:solidFill>
              </a:rPr>
              <a:t>&gt;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A3E9D"/>
                </a:solidFill>
              </a:rPr>
              <a:t>IEnumerable</a:t>
            </a:r>
            <a:r>
              <a:rPr>
                <a:solidFill>
                  <a:srgbClr val="777777"/>
                </a:solidFill>
              </a:rPr>
              <a:t>&lt;</a:t>
            </a:r>
            <a:r>
              <a:rPr>
                <a:solidFill>
                  <a:srgbClr val="4B69C6"/>
                </a:solidFill>
              </a:rPr>
              <a:t>int</a:t>
            </a:r>
            <a:r>
              <a:rPr>
                <a:solidFill>
                  <a:srgbClr val="777777"/>
                </a:solidFill>
              </a:rPr>
              <a:t>&gt;.</a:t>
            </a:r>
            <a:r>
              <a:rPr>
                <a:latin typeface="Hack Bold"/>
                <a:ea typeface="Hack Bold"/>
                <a:cs typeface="Hack Bold"/>
                <a:sym typeface="Hack Bold"/>
              </a:rPr>
              <a:t>GetEnumerator</a:t>
            </a:r>
            <a:r>
              <a:rPr>
                <a:solidFill>
                  <a:srgbClr val="777777"/>
                </a:solidFill>
              </a:rPr>
              <a:t>()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</a:t>
            </a:r>
            <a:r>
              <a:rPr>
                <a:solidFill>
                  <a:srgbClr val="777777"/>
                </a:solidFill>
              </a:rPr>
              <a:t>{</a:t>
            </a:r>
          </a:p>
          <a:p>
            <a:pPr algn="l" defTabSz="457200">
              <a:lnSpc>
                <a:spcPts val="6100"/>
              </a:lnSpc>
              <a:defRPr b="0" sz="360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4B69C6"/>
                </a:solidFill>
              </a:rPr>
              <a:t>if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(</a:t>
            </a:r>
            <a:r>
              <a:t>_state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==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-</a:t>
            </a:r>
            <a:r>
              <a:rPr>
                <a:solidFill>
                  <a:srgbClr val="9C5D27"/>
                </a:solidFill>
              </a:rPr>
              <a:t>2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&amp;&amp;</a:t>
            </a:r>
            <a:r>
              <a:rPr>
                <a:solidFill>
                  <a:srgbClr val="333333"/>
                </a:solidFill>
              </a:rPr>
              <a:t> </a:t>
            </a:r>
            <a:r>
              <a:t>_initialThreadId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==</a:t>
            </a:r>
            <a:r>
              <a:rPr>
                <a:solidFill>
                  <a:srgbClr val="333333"/>
                </a:solidFill>
              </a:rPr>
              <a:t> </a:t>
            </a:r>
            <a:r>
              <a:t>Environment</a:t>
            </a:r>
            <a:r>
              <a:rPr>
                <a:solidFill>
                  <a:srgbClr val="777777"/>
                </a:solidFill>
              </a:rPr>
              <a:t>.</a:t>
            </a:r>
            <a:r>
              <a:t>CurrentManagedThreadId</a:t>
            </a:r>
            <a:r>
              <a:rPr>
                <a:solidFill>
                  <a:srgbClr val="777777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</a:t>
            </a:r>
            <a:r>
              <a:rPr>
                <a:solidFill>
                  <a:srgbClr val="777777"/>
                </a:solidFill>
              </a:rPr>
              <a:t>{</a:t>
            </a: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</a:t>
            </a:r>
            <a:r>
              <a:rPr>
                <a:solidFill>
                  <a:srgbClr val="7A3E9D"/>
                </a:solidFill>
              </a:rPr>
              <a:t>_state</a:t>
            </a:r>
            <a:r>
              <a:t> </a:t>
            </a:r>
            <a:r>
              <a:rPr>
                <a:solidFill>
                  <a:srgbClr val="777777"/>
                </a:solidFill>
              </a:rPr>
              <a:t>=</a:t>
            </a:r>
            <a:r>
              <a:t> </a:t>
            </a:r>
            <a:r>
              <a:rPr>
                <a:solidFill>
                  <a:srgbClr val="9C5D27"/>
                </a:solidFill>
              </a:rPr>
              <a:t>0</a:t>
            </a:r>
            <a:r>
              <a:rPr>
                <a:solidFill>
                  <a:srgbClr val="777777"/>
                </a:solidFill>
              </a:rPr>
              <a:t>;</a:t>
            </a: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</a:t>
            </a:r>
            <a:r>
              <a:rPr>
                <a:solidFill>
                  <a:srgbClr val="4B69C6"/>
                </a:solidFill>
              </a:rPr>
              <a:t>return</a:t>
            </a:r>
            <a:r>
              <a:t> </a:t>
            </a:r>
            <a:r>
              <a:rPr>
                <a:solidFill>
                  <a:srgbClr val="4B69C6"/>
                </a:solidFill>
              </a:rPr>
              <a:t>this</a:t>
            </a:r>
            <a:r>
              <a:rPr>
                <a:solidFill>
                  <a:srgbClr val="777777"/>
                </a:solidFill>
              </a:rPr>
              <a:t>;</a:t>
            </a: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</a:t>
            </a:r>
            <a:r>
              <a:rPr>
                <a:solidFill>
                  <a:srgbClr val="777777"/>
                </a:solidFill>
              </a:rPr>
              <a:t>}</a:t>
            </a:r>
          </a:p>
          <a:p>
            <a:pPr algn="l" defTabSz="457200">
              <a:lnSpc>
                <a:spcPts val="6100"/>
              </a:lnSpc>
              <a:defRPr b="0" sz="360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4B69C6"/>
                </a:solidFill>
              </a:rPr>
              <a:t>return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4B69C6"/>
                </a:solidFill>
              </a:rPr>
              <a:t>new</a:t>
            </a:r>
            <a:r>
              <a:rPr>
                <a:solidFill>
                  <a:srgbClr val="333333"/>
                </a:solidFill>
              </a:rPr>
              <a:t> </a:t>
            </a:r>
            <a:r>
              <a:t>EnumerableFibonacci</a:t>
            </a:r>
            <a:r>
              <a:rPr>
                <a:solidFill>
                  <a:srgbClr val="777777"/>
                </a:solidFill>
              </a:rPr>
              <a:t>(</a:t>
            </a:r>
            <a:r>
              <a:rPr>
                <a:solidFill>
                  <a:srgbClr val="9C5D27"/>
                </a:solidFill>
              </a:rPr>
              <a:t>0</a:t>
            </a:r>
            <a:r>
              <a:rPr>
                <a:solidFill>
                  <a:srgbClr val="777777"/>
                </a:solidFill>
              </a:rPr>
              <a:t>);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</a:t>
            </a:r>
            <a:r>
              <a:rPr>
                <a:solidFill>
                  <a:srgbClr val="777777"/>
                </a:solidFill>
              </a:rPr>
              <a:t>}</a:t>
            </a:r>
          </a:p>
        </p:txBody>
      </p:sp>
      <p:sp>
        <p:nvSpPr>
          <p:cNvPr id="430" name="Compiled"/>
          <p:cNvSpPr txBox="1"/>
          <p:nvPr/>
        </p:nvSpPr>
        <p:spPr>
          <a:xfrm>
            <a:off x="11206226" y="3413770"/>
            <a:ext cx="1971549" cy="5851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/>
            <a:r>
              <a:t>Compiled</a:t>
            </a:r>
          </a:p>
        </p:txBody>
      </p:sp>
      <p:sp>
        <p:nvSpPr>
          <p:cNvPr id="431" name="C#"/>
          <p:cNvSpPr txBox="1"/>
          <p:nvPr/>
        </p:nvSpPr>
        <p:spPr>
          <a:xfrm>
            <a:off x="23266704" y="12589678"/>
            <a:ext cx="806121" cy="7338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200">
                <a:solidFill>
                  <a:srgbClr val="531B93"/>
                </a:solidFill>
              </a:defRPr>
            </a:lvl1pPr>
          </a:lstStyle>
          <a:p>
            <a:pPr/>
            <a:r>
              <a:t>C#</a:t>
            </a:r>
          </a:p>
        </p:txBody>
      </p:sp>
      <p:sp>
        <p:nvSpPr>
          <p:cNvPr id="432" name="simplified"/>
          <p:cNvSpPr txBox="1"/>
          <p:nvPr/>
        </p:nvSpPr>
        <p:spPr>
          <a:xfrm>
            <a:off x="21062670" y="12633023"/>
            <a:ext cx="2228393" cy="647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/>
            </a:lvl1pPr>
          </a:lstStyle>
          <a:p>
            <a:pPr/>
            <a:r>
              <a:t>simplified</a:t>
            </a:r>
          </a:p>
        </p:txBody>
      </p:sp>
      <p:sp>
        <p:nvSpPr>
          <p:cNvPr id="433" name="Get Enumerator"/>
          <p:cNvSpPr/>
          <p:nvPr/>
        </p:nvSpPr>
        <p:spPr>
          <a:xfrm>
            <a:off x="21145500" y="165100"/>
            <a:ext cx="2858915" cy="2858915"/>
          </a:xfrm>
          <a:prstGeom prst="ellipse">
            <a:avLst/>
          </a:prstGeom>
          <a:solidFill>
            <a:srgbClr val="008F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>
              <a:defRPr b="0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Get</a:t>
            </a:r>
            <a:br/>
            <a:r>
              <a:t>Enumerator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Enumerab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Enumerable</a:t>
            </a:r>
          </a:p>
        </p:txBody>
      </p:sp>
      <p:sp>
        <p:nvSpPr>
          <p:cNvPr id="436" name="Compiled"/>
          <p:cNvSpPr txBox="1"/>
          <p:nvPr/>
        </p:nvSpPr>
        <p:spPr>
          <a:xfrm>
            <a:off x="11206226" y="3066594"/>
            <a:ext cx="1971549" cy="5851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/>
            <a:r>
              <a:t>Compiled</a:t>
            </a:r>
          </a:p>
        </p:txBody>
      </p:sp>
      <p:sp>
        <p:nvSpPr>
          <p:cNvPr id="437" name="int IEnumerator&lt;int&gt;.Current…"/>
          <p:cNvSpPr txBox="1"/>
          <p:nvPr/>
        </p:nvSpPr>
        <p:spPr>
          <a:xfrm>
            <a:off x="7993285" y="4089399"/>
            <a:ext cx="8397430" cy="3771901"/>
          </a:xfrm>
          <a:prstGeom prst="rect">
            <a:avLst/>
          </a:prstGeom>
          <a:ln w="25400">
            <a:solidFill>
              <a:schemeClr val="accent6">
                <a:satOff val="-15798"/>
                <a:lumOff val="-17517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6100"/>
              </a:lnSpc>
              <a:defRPr b="0" sz="360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</a:t>
            </a:r>
            <a:r>
              <a:rPr>
                <a:solidFill>
                  <a:srgbClr val="4B69C6"/>
                </a:solidFill>
              </a:rPr>
              <a:t>int</a:t>
            </a:r>
            <a:r>
              <a:rPr>
                <a:solidFill>
                  <a:srgbClr val="333333"/>
                </a:solidFill>
              </a:rPr>
              <a:t> </a:t>
            </a:r>
            <a:r>
              <a:t>IEnumerator</a:t>
            </a:r>
            <a:r>
              <a:rPr>
                <a:solidFill>
                  <a:srgbClr val="777777"/>
                </a:solidFill>
              </a:rPr>
              <a:t>&lt;</a:t>
            </a:r>
            <a:r>
              <a:rPr>
                <a:solidFill>
                  <a:srgbClr val="4B69C6"/>
                </a:solidFill>
              </a:rPr>
              <a:t>int</a:t>
            </a:r>
            <a:r>
              <a:rPr>
                <a:solidFill>
                  <a:srgbClr val="777777"/>
                </a:solidFill>
              </a:rPr>
              <a:t>&gt;.</a:t>
            </a:r>
            <a:r>
              <a:rPr>
                <a:solidFill>
                  <a:srgbClr val="333333"/>
                </a:solidFill>
              </a:rPr>
              <a:t>Current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</a:t>
            </a:r>
            <a:r>
              <a:rPr>
                <a:solidFill>
                  <a:srgbClr val="777777"/>
                </a:solidFill>
              </a:rPr>
              <a:t>{</a:t>
            </a: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</a:t>
            </a:r>
            <a:r>
              <a:rPr>
                <a:solidFill>
                  <a:srgbClr val="4B69C6"/>
                </a:solidFill>
              </a:rPr>
              <a:t>get</a:t>
            </a: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</a:t>
            </a:r>
            <a:r>
              <a:rPr>
                <a:solidFill>
                  <a:srgbClr val="777777"/>
                </a:solidFill>
              </a:rPr>
              <a:t>{</a:t>
            </a:r>
          </a:p>
          <a:p>
            <a:pPr algn="l" defTabSz="457200">
              <a:lnSpc>
                <a:spcPts val="6100"/>
              </a:lnSpc>
              <a:defRPr b="0" sz="360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  </a:t>
            </a:r>
            <a:r>
              <a:rPr>
                <a:solidFill>
                  <a:srgbClr val="4B69C6"/>
                </a:solidFill>
              </a:rPr>
              <a:t>return</a:t>
            </a:r>
            <a:r>
              <a:rPr>
                <a:solidFill>
                  <a:srgbClr val="333333"/>
                </a:solidFill>
              </a:rPr>
              <a:t> </a:t>
            </a:r>
            <a:r>
              <a:t>_current</a:t>
            </a:r>
            <a:r>
              <a:rPr>
                <a:solidFill>
                  <a:srgbClr val="777777"/>
                </a:solidFill>
              </a:rPr>
              <a:t>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</a:t>
            </a:r>
            <a:r>
              <a:rPr>
                <a:solidFill>
                  <a:srgbClr val="777777"/>
                </a:solidFill>
              </a:rPr>
              <a:t>}</a:t>
            </a: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</a:t>
            </a:r>
            <a:r>
              <a:rPr>
                <a:solidFill>
                  <a:srgbClr val="777777"/>
                </a:solidFill>
              </a:rPr>
              <a:t>}</a:t>
            </a:r>
          </a:p>
        </p:txBody>
      </p:sp>
      <p:sp>
        <p:nvSpPr>
          <p:cNvPr id="438" name="C#"/>
          <p:cNvSpPr txBox="1"/>
          <p:nvPr/>
        </p:nvSpPr>
        <p:spPr>
          <a:xfrm>
            <a:off x="23266704" y="12589678"/>
            <a:ext cx="806121" cy="7338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200">
                <a:solidFill>
                  <a:srgbClr val="531B93"/>
                </a:solidFill>
              </a:defRPr>
            </a:lvl1pPr>
          </a:lstStyle>
          <a:p>
            <a:pPr/>
            <a:r>
              <a:t>C#</a:t>
            </a:r>
          </a:p>
        </p:txBody>
      </p:sp>
      <p:sp>
        <p:nvSpPr>
          <p:cNvPr id="439" name="simplified"/>
          <p:cNvSpPr txBox="1"/>
          <p:nvPr/>
        </p:nvSpPr>
        <p:spPr>
          <a:xfrm>
            <a:off x="21062670" y="12633023"/>
            <a:ext cx="2228393" cy="647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/>
            </a:lvl1pPr>
          </a:lstStyle>
          <a:p>
            <a:pPr/>
            <a:r>
              <a:t>simplified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Enumerab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Enumerable</a:t>
            </a:r>
          </a:p>
        </p:txBody>
      </p:sp>
      <p:sp>
        <p:nvSpPr>
          <p:cNvPr id="442" name="private bool MoveNext()…"/>
          <p:cNvSpPr txBox="1"/>
          <p:nvPr/>
        </p:nvSpPr>
        <p:spPr>
          <a:xfrm>
            <a:off x="306658" y="2390377"/>
            <a:ext cx="5950695" cy="9575801"/>
          </a:xfrm>
          <a:prstGeom prst="rect">
            <a:avLst/>
          </a:prstGeom>
          <a:ln w="25400">
            <a:solidFill>
              <a:schemeClr val="accent6">
                <a:satOff val="-15798"/>
                <a:lumOff val="-17517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4200"/>
              </a:lnSpc>
              <a:defRPr b="0" sz="2000">
                <a:solidFill>
                  <a:srgbClr val="AA3731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4B69C6"/>
                </a:solidFill>
              </a:rPr>
              <a:t>private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4B69C6"/>
                </a:solidFill>
              </a:rPr>
              <a:t>bool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latin typeface="Hack Bold"/>
                <a:ea typeface="Hack Bold"/>
                <a:cs typeface="Hack Bold"/>
                <a:sym typeface="Hack Bold"/>
              </a:rPr>
              <a:t>MoveNext</a:t>
            </a:r>
            <a:r>
              <a:rPr>
                <a:solidFill>
                  <a:srgbClr val="777777"/>
                </a:solidFill>
              </a:rPr>
              <a:t>()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4200"/>
              </a:lnSpc>
              <a:defRPr b="0" sz="2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</a:t>
            </a:r>
            <a:r>
              <a:rPr>
                <a:solidFill>
                  <a:srgbClr val="777777"/>
                </a:solidFill>
              </a:rPr>
              <a:t>{</a:t>
            </a:r>
          </a:p>
          <a:p>
            <a:pPr algn="l" defTabSz="457200">
              <a:lnSpc>
                <a:spcPts val="4200"/>
              </a:lnSpc>
              <a:defRPr b="0" sz="2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</a:t>
            </a:r>
            <a:r>
              <a:rPr>
                <a:solidFill>
                  <a:srgbClr val="4B69C6"/>
                </a:solidFill>
              </a:rPr>
              <a:t>const</a:t>
            </a:r>
            <a:r>
              <a:t> </a:t>
            </a:r>
            <a:r>
              <a:rPr>
                <a:solidFill>
                  <a:srgbClr val="4B69C6"/>
                </a:solidFill>
              </a:rPr>
              <a:t>int</a:t>
            </a:r>
            <a:r>
              <a:t> ERROR </a:t>
            </a:r>
            <a:r>
              <a:rPr>
                <a:solidFill>
                  <a:srgbClr val="777777"/>
                </a:solidFill>
              </a:rPr>
              <a:t>=</a:t>
            </a:r>
            <a:r>
              <a:t> </a:t>
            </a:r>
            <a:r>
              <a:rPr>
                <a:solidFill>
                  <a:srgbClr val="777777"/>
                </a:solidFill>
              </a:rPr>
              <a:t>-</a:t>
            </a:r>
            <a:r>
              <a:rPr>
                <a:solidFill>
                  <a:srgbClr val="9C5D27"/>
                </a:solidFill>
              </a:rPr>
              <a:t>1</a:t>
            </a:r>
            <a:r>
              <a:rPr>
                <a:solidFill>
                  <a:srgbClr val="777777"/>
                </a:solidFill>
              </a:rPr>
              <a:t>;</a:t>
            </a:r>
          </a:p>
          <a:p>
            <a:pPr algn="l" defTabSz="457200">
              <a:lnSpc>
                <a:spcPts val="4200"/>
              </a:lnSpc>
              <a:defRPr b="0" sz="2000">
                <a:solidFill>
                  <a:srgbClr val="4B69C6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t>switch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(</a:t>
            </a:r>
            <a:r>
              <a:rPr>
                <a:solidFill>
                  <a:srgbClr val="7A3E9D"/>
                </a:solidFill>
              </a:rPr>
              <a:t>_state</a:t>
            </a:r>
            <a:r>
              <a:rPr>
                <a:solidFill>
                  <a:srgbClr val="777777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4200"/>
              </a:lnSpc>
              <a:defRPr b="0" sz="2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</a:t>
            </a:r>
            <a:r>
              <a:rPr>
                <a:solidFill>
                  <a:srgbClr val="777777"/>
                </a:solidFill>
              </a:rPr>
              <a:t>{</a:t>
            </a:r>
          </a:p>
          <a:p>
            <a:pPr algn="l" defTabSz="457200">
              <a:lnSpc>
                <a:spcPts val="4200"/>
              </a:lnSpc>
              <a:defRPr b="0" sz="2000">
                <a:solidFill>
                  <a:srgbClr val="4B69C6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  </a:t>
            </a:r>
            <a:r>
              <a:t>default</a:t>
            </a:r>
            <a:r>
              <a:rPr>
                <a:solidFill>
                  <a:srgbClr val="777777"/>
                </a:solidFill>
              </a:rPr>
              <a:t>: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4200"/>
              </a:lnSpc>
              <a:defRPr b="0" sz="2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</a:t>
            </a:r>
            <a:r>
              <a:rPr>
                <a:solidFill>
                  <a:srgbClr val="4B69C6"/>
                </a:solidFill>
              </a:rPr>
              <a:t>return</a:t>
            </a:r>
            <a:r>
              <a:t> </a:t>
            </a:r>
            <a:r>
              <a:rPr>
                <a:solidFill>
                  <a:srgbClr val="9C5D27"/>
                </a:solidFill>
              </a:rPr>
              <a:t>false</a:t>
            </a:r>
            <a:r>
              <a:rPr>
                <a:solidFill>
                  <a:srgbClr val="777777"/>
                </a:solidFill>
              </a:rPr>
              <a:t>;</a:t>
            </a:r>
          </a:p>
          <a:p>
            <a:pPr algn="l" defTabSz="457200">
              <a:lnSpc>
                <a:spcPts val="4200"/>
              </a:lnSpc>
              <a:defRPr b="0" sz="2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</a:t>
            </a:r>
            <a:r>
              <a:rPr>
                <a:solidFill>
                  <a:srgbClr val="4B69C6"/>
                </a:solidFill>
              </a:rPr>
              <a:t>case</a:t>
            </a:r>
            <a:r>
              <a:t> </a:t>
            </a:r>
            <a:r>
              <a:rPr>
                <a:solidFill>
                  <a:srgbClr val="9C5D27"/>
                </a:solidFill>
              </a:rPr>
              <a:t>0</a:t>
            </a:r>
            <a:r>
              <a:rPr>
                <a:solidFill>
                  <a:srgbClr val="777777"/>
                </a:solidFill>
              </a:rPr>
              <a:t>:</a:t>
            </a:r>
          </a:p>
          <a:p>
            <a:pPr algn="l" defTabSz="457200">
              <a:lnSpc>
                <a:spcPts val="4200"/>
              </a:lnSpc>
              <a:defRPr b="0" i="1" sz="2000">
                <a:solidFill>
                  <a:srgbClr val="AAAAAA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 i="0">
                <a:solidFill>
                  <a:srgbClr val="777777"/>
                </a:solidFill>
              </a:rPr>
              <a:t>        </a:t>
            </a:r>
            <a:r>
              <a:t>// initial</a:t>
            </a:r>
            <a:endParaRPr i="0">
              <a:solidFill>
                <a:srgbClr val="333333"/>
              </a:solidFill>
            </a:endParaRPr>
          </a:p>
          <a:p>
            <a:pPr algn="l" defTabSz="457200">
              <a:lnSpc>
                <a:spcPts val="4200"/>
              </a:lnSpc>
              <a:defRPr b="0" sz="2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</a:t>
            </a:r>
            <a:r>
              <a:rPr>
                <a:solidFill>
                  <a:srgbClr val="7A3E9D"/>
                </a:solidFill>
              </a:rPr>
              <a:t>_state</a:t>
            </a:r>
            <a:r>
              <a:t> </a:t>
            </a:r>
            <a:r>
              <a:rPr>
                <a:solidFill>
                  <a:srgbClr val="777777"/>
                </a:solidFill>
              </a:rPr>
              <a:t>=</a:t>
            </a:r>
            <a:r>
              <a:t> </a:t>
            </a:r>
            <a:r>
              <a:rPr>
                <a:solidFill>
                  <a:srgbClr val="7A3E9D"/>
                </a:solidFill>
              </a:rPr>
              <a:t>ERROR</a:t>
            </a:r>
            <a:r>
              <a:rPr>
                <a:solidFill>
                  <a:srgbClr val="777777"/>
                </a:solidFill>
              </a:rPr>
              <a:t>;</a:t>
            </a:r>
          </a:p>
          <a:p>
            <a:pPr algn="l" defTabSz="457200">
              <a:lnSpc>
                <a:spcPts val="4200"/>
              </a:lnSpc>
              <a:defRPr b="0" sz="2000">
                <a:solidFill>
                  <a:srgbClr val="AAAAAA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    </a:t>
            </a:r>
            <a:r>
              <a:rPr>
                <a:solidFill>
                  <a:srgbClr val="7A3E9D"/>
                </a:solidFill>
              </a:rPr>
              <a:t>_current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=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9C5D27"/>
                </a:solidFill>
              </a:rPr>
              <a:t>0</a:t>
            </a:r>
            <a:r>
              <a:rPr>
                <a:solidFill>
                  <a:srgbClr val="777777"/>
                </a:solidFill>
              </a:rPr>
              <a:t>;</a:t>
            </a:r>
            <a:r>
              <a:rPr>
                <a:solidFill>
                  <a:srgbClr val="333333"/>
                </a:solidFill>
              </a:rPr>
              <a:t>  </a:t>
            </a:r>
            <a:r>
              <a:rPr i="1"/>
              <a:t>// Fibonacci(0)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4200"/>
              </a:lnSpc>
              <a:defRPr b="0" sz="2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</a:t>
            </a:r>
            <a:r>
              <a:rPr>
                <a:solidFill>
                  <a:srgbClr val="7A3E9D"/>
                </a:solidFill>
              </a:rPr>
              <a:t>_state</a:t>
            </a:r>
            <a:r>
              <a:t> </a:t>
            </a:r>
            <a:r>
              <a:rPr>
                <a:solidFill>
                  <a:srgbClr val="777777"/>
                </a:solidFill>
              </a:rPr>
              <a:t>=</a:t>
            </a:r>
            <a:r>
              <a:t> </a:t>
            </a:r>
            <a:r>
              <a:rPr>
                <a:solidFill>
                  <a:srgbClr val="9C5D27"/>
                </a:solidFill>
              </a:rPr>
              <a:t>1</a:t>
            </a:r>
            <a:r>
              <a:rPr>
                <a:solidFill>
                  <a:srgbClr val="777777"/>
                </a:solidFill>
              </a:rPr>
              <a:t>;</a:t>
            </a:r>
          </a:p>
          <a:p>
            <a:pPr algn="l" defTabSz="457200">
              <a:lnSpc>
                <a:spcPts val="4200"/>
              </a:lnSpc>
              <a:defRPr b="0" sz="2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</a:t>
            </a:r>
            <a:r>
              <a:rPr>
                <a:solidFill>
                  <a:srgbClr val="4B69C6"/>
                </a:solidFill>
              </a:rPr>
              <a:t>return</a:t>
            </a:r>
            <a:r>
              <a:t> </a:t>
            </a:r>
            <a:r>
              <a:rPr>
                <a:solidFill>
                  <a:srgbClr val="9C5D27"/>
                </a:solidFill>
              </a:rPr>
              <a:t>true</a:t>
            </a:r>
            <a:r>
              <a:rPr>
                <a:solidFill>
                  <a:srgbClr val="777777"/>
                </a:solidFill>
              </a:rPr>
              <a:t>;</a:t>
            </a:r>
          </a:p>
          <a:p>
            <a:pPr algn="l" defTabSz="457200">
              <a:lnSpc>
                <a:spcPts val="4200"/>
              </a:lnSpc>
              <a:defRPr b="0" sz="2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</a:t>
            </a:r>
            <a:r>
              <a:rPr>
                <a:solidFill>
                  <a:srgbClr val="4B69C6"/>
                </a:solidFill>
              </a:rPr>
              <a:t>case</a:t>
            </a:r>
            <a:r>
              <a:t> </a:t>
            </a:r>
            <a:r>
              <a:rPr>
                <a:solidFill>
                  <a:srgbClr val="9C5D27"/>
                </a:solidFill>
              </a:rPr>
              <a:t>1</a:t>
            </a:r>
            <a:r>
              <a:rPr>
                <a:solidFill>
                  <a:srgbClr val="777777"/>
                </a:solidFill>
              </a:rPr>
              <a:t>:</a:t>
            </a:r>
          </a:p>
          <a:p>
            <a:pPr algn="l" defTabSz="457200">
              <a:lnSpc>
                <a:spcPts val="4200"/>
              </a:lnSpc>
              <a:defRPr b="0" sz="2000">
                <a:solidFill>
                  <a:srgbClr val="777777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</a:t>
            </a:r>
            <a:r>
              <a:rPr i="1">
                <a:solidFill>
                  <a:srgbClr val="AAAAAA"/>
                </a:solidFill>
              </a:rPr>
              <a:t>// 1st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4200"/>
              </a:lnSpc>
              <a:defRPr b="0" sz="2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</a:t>
            </a:r>
            <a:r>
              <a:rPr>
                <a:solidFill>
                  <a:srgbClr val="7A3E9D"/>
                </a:solidFill>
              </a:rPr>
              <a:t>_state</a:t>
            </a:r>
            <a:r>
              <a:t> </a:t>
            </a:r>
            <a:r>
              <a:rPr>
                <a:solidFill>
                  <a:srgbClr val="777777"/>
                </a:solidFill>
              </a:rPr>
              <a:t>=</a:t>
            </a:r>
            <a:r>
              <a:t> </a:t>
            </a:r>
            <a:r>
              <a:rPr>
                <a:solidFill>
                  <a:srgbClr val="7A3E9D"/>
                </a:solidFill>
              </a:rPr>
              <a:t>ERROR</a:t>
            </a:r>
            <a:r>
              <a:rPr>
                <a:solidFill>
                  <a:srgbClr val="777777"/>
                </a:solidFill>
              </a:rPr>
              <a:t>;</a:t>
            </a:r>
          </a:p>
          <a:p>
            <a:pPr algn="l" defTabSz="457200">
              <a:lnSpc>
                <a:spcPts val="4200"/>
              </a:lnSpc>
              <a:defRPr b="0" sz="2000">
                <a:solidFill>
                  <a:srgbClr val="AAAAAA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    </a:t>
            </a:r>
            <a:r>
              <a:rPr>
                <a:solidFill>
                  <a:srgbClr val="7A3E9D"/>
                </a:solidFill>
              </a:rPr>
              <a:t>value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=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9C5D27"/>
                </a:solidFill>
              </a:rPr>
              <a:t>1</a:t>
            </a:r>
            <a:r>
              <a:rPr>
                <a:solidFill>
                  <a:srgbClr val="777777"/>
                </a:solidFill>
              </a:rPr>
              <a:t>;</a:t>
            </a:r>
            <a:r>
              <a:rPr>
                <a:solidFill>
                  <a:srgbClr val="333333"/>
                </a:solidFill>
              </a:rPr>
              <a:t>    </a:t>
            </a:r>
            <a:r>
              <a:rPr i="1"/>
              <a:t>// Fibonacci(1)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4200"/>
              </a:lnSpc>
              <a:defRPr b="0" sz="2000">
                <a:solidFill>
                  <a:srgbClr val="AAAAAA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    </a:t>
            </a:r>
            <a:r>
              <a:rPr>
                <a:solidFill>
                  <a:srgbClr val="7A3E9D"/>
                </a:solidFill>
              </a:rPr>
              <a:t>next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=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9C5D27"/>
                </a:solidFill>
              </a:rPr>
              <a:t>1</a:t>
            </a:r>
            <a:r>
              <a:rPr>
                <a:solidFill>
                  <a:srgbClr val="777777"/>
                </a:solidFill>
              </a:rPr>
              <a:t>;</a:t>
            </a:r>
            <a:r>
              <a:rPr>
                <a:solidFill>
                  <a:srgbClr val="333333"/>
                </a:solidFill>
              </a:rPr>
              <a:t>     </a:t>
            </a:r>
            <a:r>
              <a:rPr i="1"/>
              <a:t>// Fibonacci(2)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4200"/>
              </a:lnSpc>
              <a:defRPr b="0" sz="2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</a:t>
            </a:r>
            <a:r>
              <a:rPr>
                <a:solidFill>
                  <a:srgbClr val="4B69C6"/>
                </a:solidFill>
              </a:rPr>
              <a:t>break</a:t>
            </a:r>
            <a:r>
              <a:rPr>
                <a:solidFill>
                  <a:srgbClr val="777777"/>
                </a:solidFill>
              </a:rPr>
              <a:t>;</a:t>
            </a:r>
          </a:p>
          <a:p>
            <a:pPr algn="l" defTabSz="457200">
              <a:lnSpc>
                <a:spcPts val="4200"/>
              </a:lnSpc>
              <a:defRPr b="0" sz="2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</a:t>
            </a:r>
            <a:r>
              <a:rPr>
                <a:solidFill>
                  <a:srgbClr val="4B69C6"/>
                </a:solidFill>
              </a:rPr>
              <a:t>case</a:t>
            </a:r>
            <a:r>
              <a:t> </a:t>
            </a:r>
            <a:r>
              <a:rPr>
                <a:solidFill>
                  <a:srgbClr val="9C5D27"/>
                </a:solidFill>
              </a:rPr>
              <a:t>2</a:t>
            </a:r>
            <a:r>
              <a:rPr>
                <a:solidFill>
                  <a:srgbClr val="777777"/>
                </a:solidFill>
              </a:rPr>
              <a:t>:</a:t>
            </a:r>
          </a:p>
          <a:p>
            <a:pPr algn="l" defTabSz="457200">
              <a:lnSpc>
                <a:spcPts val="4200"/>
              </a:lnSpc>
              <a:defRPr b="0" sz="2000">
                <a:solidFill>
                  <a:srgbClr val="777777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</a:t>
            </a:r>
            <a:r>
              <a:rPr i="1">
                <a:solidFill>
                  <a:srgbClr val="AAAAAA"/>
                </a:solidFill>
              </a:rPr>
              <a:t>// rest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4200"/>
              </a:lnSpc>
              <a:defRPr b="0" sz="2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</a:t>
            </a:r>
            <a:r>
              <a:rPr>
                <a:solidFill>
                  <a:srgbClr val="7A3E9D"/>
                </a:solidFill>
              </a:rPr>
              <a:t>_state</a:t>
            </a:r>
            <a:r>
              <a:t> </a:t>
            </a:r>
            <a:r>
              <a:rPr>
                <a:solidFill>
                  <a:srgbClr val="777777"/>
                </a:solidFill>
              </a:rPr>
              <a:t>=</a:t>
            </a:r>
            <a:r>
              <a:t> </a:t>
            </a:r>
            <a:r>
              <a:rPr>
                <a:solidFill>
                  <a:srgbClr val="7A3E9D"/>
                </a:solidFill>
              </a:rPr>
              <a:t>ERROR</a:t>
            </a:r>
            <a:r>
              <a:rPr>
                <a:solidFill>
                  <a:srgbClr val="777777"/>
                </a:solidFill>
              </a:rPr>
              <a:t>;</a:t>
            </a:r>
          </a:p>
          <a:p>
            <a:pPr algn="l" defTabSz="457200">
              <a:lnSpc>
                <a:spcPts val="4200"/>
              </a:lnSpc>
              <a:defRPr b="0" sz="2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</a:t>
            </a:r>
            <a:r>
              <a:rPr>
                <a:solidFill>
                  <a:srgbClr val="4B69C6"/>
                </a:solidFill>
              </a:rPr>
              <a:t>int</a:t>
            </a:r>
            <a:r>
              <a:t> temp </a:t>
            </a:r>
            <a:r>
              <a:rPr>
                <a:solidFill>
                  <a:srgbClr val="777777"/>
                </a:solidFill>
              </a:rPr>
              <a:t>=</a:t>
            </a:r>
            <a:r>
              <a:t> </a:t>
            </a:r>
            <a:r>
              <a:rPr>
                <a:solidFill>
                  <a:srgbClr val="7A3E9D"/>
                </a:solidFill>
              </a:rPr>
              <a:t>value</a:t>
            </a:r>
            <a:r>
              <a:rPr>
                <a:solidFill>
                  <a:srgbClr val="777777"/>
                </a:solidFill>
              </a:rPr>
              <a:t>;</a:t>
            </a:r>
          </a:p>
          <a:p>
            <a:pPr algn="l" defTabSz="457200">
              <a:lnSpc>
                <a:spcPts val="4200"/>
              </a:lnSpc>
              <a:defRPr b="0" sz="2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</a:t>
            </a:r>
            <a:r>
              <a:rPr>
                <a:solidFill>
                  <a:srgbClr val="7A3E9D"/>
                </a:solidFill>
              </a:rPr>
              <a:t>value</a:t>
            </a:r>
            <a:r>
              <a:t> </a:t>
            </a:r>
            <a:r>
              <a:rPr>
                <a:solidFill>
                  <a:srgbClr val="777777"/>
                </a:solidFill>
              </a:rPr>
              <a:t>=</a:t>
            </a:r>
            <a:r>
              <a:t> </a:t>
            </a:r>
            <a:r>
              <a:rPr>
                <a:solidFill>
                  <a:srgbClr val="7A3E9D"/>
                </a:solidFill>
              </a:rPr>
              <a:t>next</a:t>
            </a:r>
            <a:r>
              <a:rPr>
                <a:solidFill>
                  <a:srgbClr val="777777"/>
                </a:solidFill>
              </a:rPr>
              <a:t>;</a:t>
            </a:r>
          </a:p>
          <a:p>
            <a:pPr algn="l" defTabSz="457200">
              <a:lnSpc>
                <a:spcPts val="4200"/>
              </a:lnSpc>
              <a:defRPr b="0" sz="2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</a:t>
            </a:r>
            <a:r>
              <a:rPr>
                <a:solidFill>
                  <a:srgbClr val="7A3E9D"/>
                </a:solidFill>
              </a:rPr>
              <a:t>next</a:t>
            </a:r>
            <a:r>
              <a:t> </a:t>
            </a:r>
            <a:r>
              <a:rPr>
                <a:solidFill>
                  <a:srgbClr val="777777"/>
                </a:solidFill>
              </a:rPr>
              <a:t>+=</a:t>
            </a:r>
            <a:r>
              <a:t> </a:t>
            </a:r>
            <a:r>
              <a:rPr>
                <a:solidFill>
                  <a:srgbClr val="7A3E9D"/>
                </a:solidFill>
              </a:rPr>
              <a:t>temp</a:t>
            </a:r>
            <a:r>
              <a:rPr>
                <a:solidFill>
                  <a:srgbClr val="777777"/>
                </a:solidFill>
              </a:rPr>
              <a:t>;</a:t>
            </a:r>
          </a:p>
          <a:p>
            <a:pPr algn="l" defTabSz="457200">
              <a:lnSpc>
                <a:spcPts val="4200"/>
              </a:lnSpc>
              <a:defRPr b="0" sz="2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</a:t>
            </a:r>
            <a:r>
              <a:rPr>
                <a:solidFill>
                  <a:srgbClr val="4B69C6"/>
                </a:solidFill>
              </a:rPr>
              <a:t>break</a:t>
            </a:r>
            <a:r>
              <a:rPr>
                <a:solidFill>
                  <a:srgbClr val="777777"/>
                </a:solidFill>
              </a:rPr>
              <a:t>;</a:t>
            </a:r>
          </a:p>
          <a:p>
            <a:pPr algn="l" defTabSz="457200">
              <a:lnSpc>
                <a:spcPts val="4200"/>
              </a:lnSpc>
              <a:defRPr b="0" sz="2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</a:t>
            </a:r>
            <a:r>
              <a:rPr>
                <a:solidFill>
                  <a:srgbClr val="777777"/>
                </a:solidFill>
              </a:rPr>
              <a:t>}</a:t>
            </a:r>
          </a:p>
          <a:p>
            <a:pPr algn="l" defTabSz="457200">
              <a:lnSpc>
                <a:spcPts val="4200"/>
              </a:lnSpc>
              <a:defRPr b="0" sz="200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t>_current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=</a:t>
            </a:r>
            <a:r>
              <a:rPr>
                <a:solidFill>
                  <a:srgbClr val="333333"/>
                </a:solidFill>
              </a:rPr>
              <a:t> </a:t>
            </a:r>
            <a:r>
              <a:t>value</a:t>
            </a:r>
            <a:r>
              <a:rPr>
                <a:solidFill>
                  <a:srgbClr val="777777"/>
                </a:solidFill>
              </a:rPr>
              <a:t>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4200"/>
              </a:lnSpc>
              <a:defRPr b="0" sz="200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t>_state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=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9C5D27"/>
                </a:solidFill>
              </a:rPr>
              <a:t>2</a:t>
            </a:r>
            <a:r>
              <a:rPr>
                <a:solidFill>
                  <a:srgbClr val="777777"/>
                </a:solidFill>
              </a:rPr>
              <a:t>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4200"/>
              </a:lnSpc>
              <a:defRPr b="0" sz="2000">
                <a:solidFill>
                  <a:srgbClr val="4B69C6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t>return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9C5D27"/>
                </a:solidFill>
              </a:rPr>
              <a:t>true</a:t>
            </a:r>
            <a:r>
              <a:rPr>
                <a:solidFill>
                  <a:srgbClr val="777777"/>
                </a:solidFill>
              </a:rPr>
              <a:t>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4200"/>
              </a:lnSpc>
              <a:defRPr b="0" sz="2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</a:t>
            </a:r>
            <a:r>
              <a:rPr>
                <a:solidFill>
                  <a:srgbClr val="777777"/>
                </a:solidFill>
              </a:rPr>
              <a:t>}</a:t>
            </a:r>
          </a:p>
        </p:txBody>
      </p:sp>
      <p:sp>
        <p:nvSpPr>
          <p:cNvPr id="443" name="Compiled"/>
          <p:cNvSpPr txBox="1"/>
          <p:nvPr/>
        </p:nvSpPr>
        <p:spPr>
          <a:xfrm>
            <a:off x="2296231" y="1466708"/>
            <a:ext cx="1971549" cy="5851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/>
            <a:r>
              <a:t>Compiled</a:t>
            </a:r>
          </a:p>
        </p:txBody>
      </p:sp>
      <p:sp>
        <p:nvSpPr>
          <p:cNvPr id="444" name="C#"/>
          <p:cNvSpPr txBox="1"/>
          <p:nvPr/>
        </p:nvSpPr>
        <p:spPr>
          <a:xfrm>
            <a:off x="23266704" y="12589678"/>
            <a:ext cx="806121" cy="7338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200">
                <a:solidFill>
                  <a:srgbClr val="531B93"/>
                </a:solidFill>
              </a:defRPr>
            </a:lvl1pPr>
          </a:lstStyle>
          <a:p>
            <a:pPr/>
            <a:r>
              <a:t>C#</a:t>
            </a:r>
          </a:p>
        </p:txBody>
      </p:sp>
      <p:sp>
        <p:nvSpPr>
          <p:cNvPr id="445" name="state"/>
          <p:cNvSpPr/>
          <p:nvPr/>
        </p:nvSpPr>
        <p:spPr>
          <a:xfrm>
            <a:off x="15996642" y="6797934"/>
            <a:ext cx="3463792" cy="3463792"/>
          </a:xfrm>
          <a:prstGeom prst="ellipse">
            <a:avLst/>
          </a:prstGeom>
          <a:solidFill>
            <a:srgbClr val="79797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4800">
                <a:solidFill>
                  <a:srgbClr val="FFFFFF"/>
                </a:solidFill>
              </a:defRPr>
            </a:lvl1pPr>
          </a:lstStyle>
          <a:p>
            <a:pPr/>
            <a:r>
              <a:t>state</a:t>
            </a:r>
          </a:p>
        </p:txBody>
      </p:sp>
      <p:sp>
        <p:nvSpPr>
          <p:cNvPr id="446" name="initial"/>
          <p:cNvSpPr/>
          <p:nvPr/>
        </p:nvSpPr>
        <p:spPr>
          <a:xfrm>
            <a:off x="12565932" y="7625986"/>
            <a:ext cx="3114137" cy="1807689"/>
          </a:xfrm>
          <a:prstGeom prst="rightArrow">
            <a:avLst>
              <a:gd name="adj1" fmla="val 32000"/>
              <a:gd name="adj2" fmla="val 44964"/>
            </a:avLst>
          </a:prstGeom>
          <a:solidFill>
            <a:srgbClr val="00905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600">
                <a:solidFill>
                  <a:srgbClr val="FFFFFF"/>
                </a:solidFill>
              </a:defRPr>
            </a:lvl1pPr>
          </a:lstStyle>
          <a:p>
            <a:pPr/>
            <a:r>
              <a:t>initial</a:t>
            </a:r>
          </a:p>
        </p:txBody>
      </p:sp>
      <p:sp>
        <p:nvSpPr>
          <p:cNvPr id="447" name="rest"/>
          <p:cNvSpPr/>
          <p:nvPr/>
        </p:nvSpPr>
        <p:spPr>
          <a:xfrm>
            <a:off x="16246222" y="3454273"/>
            <a:ext cx="2964630" cy="30260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2228" y="0"/>
                </a:moveTo>
                <a:cubicBezTo>
                  <a:pt x="7061" y="0"/>
                  <a:pt x="2855" y="4119"/>
                  <a:pt x="2855" y="9181"/>
                </a:cubicBezTo>
                <a:cubicBezTo>
                  <a:pt x="2855" y="9198"/>
                  <a:pt x="2856" y="9214"/>
                  <a:pt x="2857" y="9231"/>
                </a:cubicBezTo>
                <a:lnTo>
                  <a:pt x="2855" y="14548"/>
                </a:lnTo>
                <a:lnTo>
                  <a:pt x="0" y="14548"/>
                </a:lnTo>
                <a:lnTo>
                  <a:pt x="5299" y="21597"/>
                </a:lnTo>
                <a:lnTo>
                  <a:pt x="10598" y="14548"/>
                </a:lnTo>
                <a:lnTo>
                  <a:pt x="7729" y="14548"/>
                </a:lnTo>
                <a:lnTo>
                  <a:pt x="7729" y="9231"/>
                </a:lnTo>
                <a:lnTo>
                  <a:pt x="7729" y="9210"/>
                </a:lnTo>
                <a:cubicBezTo>
                  <a:pt x="7729" y="9201"/>
                  <a:pt x="7729" y="9191"/>
                  <a:pt x="7729" y="9181"/>
                </a:cubicBezTo>
                <a:cubicBezTo>
                  <a:pt x="7729" y="6751"/>
                  <a:pt x="9747" y="4773"/>
                  <a:pt x="12228" y="4773"/>
                </a:cubicBezTo>
                <a:lnTo>
                  <a:pt x="12230" y="4773"/>
                </a:lnTo>
                <a:cubicBezTo>
                  <a:pt x="14711" y="4774"/>
                  <a:pt x="16728" y="6751"/>
                  <a:pt x="16728" y="9181"/>
                </a:cubicBezTo>
                <a:cubicBezTo>
                  <a:pt x="16728" y="9191"/>
                  <a:pt x="16714" y="21600"/>
                  <a:pt x="16714" y="21600"/>
                </a:cubicBezTo>
                <a:lnTo>
                  <a:pt x="21591" y="21600"/>
                </a:lnTo>
                <a:cubicBezTo>
                  <a:pt x="21591" y="21600"/>
                  <a:pt x="21600" y="9202"/>
                  <a:pt x="21600" y="9181"/>
                </a:cubicBezTo>
                <a:cubicBezTo>
                  <a:pt x="21600" y="4144"/>
                  <a:pt x="17438" y="41"/>
                  <a:pt x="12306" y="0"/>
                </a:cubicBezTo>
                <a:lnTo>
                  <a:pt x="12230" y="0"/>
                </a:lnTo>
                <a:cubicBezTo>
                  <a:pt x="12230" y="0"/>
                  <a:pt x="12229" y="0"/>
                  <a:pt x="12228" y="0"/>
                </a:cubicBezTo>
                <a:close/>
              </a:path>
            </a:pathLst>
          </a:custGeom>
          <a:solidFill>
            <a:schemeClr val="accent4">
              <a:hueOff val="-1081314"/>
              <a:satOff val="4338"/>
              <a:lumOff val="-8931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rest</a:t>
            </a:r>
          </a:p>
        </p:txBody>
      </p:sp>
      <p:sp>
        <p:nvSpPr>
          <p:cNvPr id="448" name="first"/>
          <p:cNvSpPr/>
          <p:nvPr/>
        </p:nvSpPr>
        <p:spPr>
          <a:xfrm rot="5400000">
            <a:off x="19807093" y="7047516"/>
            <a:ext cx="2904456" cy="29646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2228" y="0"/>
                </a:moveTo>
                <a:cubicBezTo>
                  <a:pt x="7061" y="0"/>
                  <a:pt x="2855" y="4119"/>
                  <a:pt x="2855" y="9181"/>
                </a:cubicBezTo>
                <a:cubicBezTo>
                  <a:pt x="2855" y="9198"/>
                  <a:pt x="2856" y="9214"/>
                  <a:pt x="2857" y="9231"/>
                </a:cubicBezTo>
                <a:lnTo>
                  <a:pt x="2855" y="14548"/>
                </a:lnTo>
                <a:lnTo>
                  <a:pt x="0" y="14548"/>
                </a:lnTo>
                <a:lnTo>
                  <a:pt x="5299" y="21597"/>
                </a:lnTo>
                <a:lnTo>
                  <a:pt x="10598" y="14548"/>
                </a:lnTo>
                <a:lnTo>
                  <a:pt x="7729" y="14548"/>
                </a:lnTo>
                <a:lnTo>
                  <a:pt x="7729" y="9231"/>
                </a:lnTo>
                <a:lnTo>
                  <a:pt x="7729" y="9210"/>
                </a:lnTo>
                <a:cubicBezTo>
                  <a:pt x="7729" y="9201"/>
                  <a:pt x="7729" y="9191"/>
                  <a:pt x="7729" y="9181"/>
                </a:cubicBezTo>
                <a:cubicBezTo>
                  <a:pt x="7729" y="6751"/>
                  <a:pt x="9747" y="4773"/>
                  <a:pt x="12228" y="4773"/>
                </a:cubicBezTo>
                <a:lnTo>
                  <a:pt x="12230" y="4773"/>
                </a:lnTo>
                <a:cubicBezTo>
                  <a:pt x="14711" y="4774"/>
                  <a:pt x="16728" y="6751"/>
                  <a:pt x="16728" y="9181"/>
                </a:cubicBezTo>
                <a:cubicBezTo>
                  <a:pt x="16728" y="9191"/>
                  <a:pt x="16714" y="21600"/>
                  <a:pt x="16714" y="21600"/>
                </a:cubicBezTo>
                <a:lnTo>
                  <a:pt x="21591" y="21600"/>
                </a:lnTo>
                <a:cubicBezTo>
                  <a:pt x="21591" y="21600"/>
                  <a:pt x="21600" y="9202"/>
                  <a:pt x="21600" y="9181"/>
                </a:cubicBezTo>
                <a:cubicBezTo>
                  <a:pt x="21600" y="4144"/>
                  <a:pt x="17438" y="41"/>
                  <a:pt x="12306" y="0"/>
                </a:cubicBezTo>
                <a:lnTo>
                  <a:pt x="12230" y="0"/>
                </a:lnTo>
                <a:cubicBezTo>
                  <a:pt x="12230" y="0"/>
                  <a:pt x="12229" y="0"/>
                  <a:pt x="12228" y="0"/>
                </a:cubicBezTo>
                <a:close/>
              </a:path>
            </a:pathLst>
          </a:custGeom>
          <a:solidFill>
            <a:srgbClr val="01199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first</a:t>
            </a:r>
          </a:p>
        </p:txBody>
      </p:sp>
      <p:sp>
        <p:nvSpPr>
          <p:cNvPr id="449" name="simplified"/>
          <p:cNvSpPr txBox="1"/>
          <p:nvPr/>
        </p:nvSpPr>
        <p:spPr>
          <a:xfrm>
            <a:off x="21062670" y="12633023"/>
            <a:ext cx="2228393" cy="647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/>
            </a:lvl1pPr>
          </a:lstStyle>
          <a:p>
            <a:pPr/>
            <a:r>
              <a:t>simplified</a:t>
            </a:r>
          </a:p>
        </p:txBody>
      </p:sp>
      <p:sp>
        <p:nvSpPr>
          <p:cNvPr id="450" name="MoveNext"/>
          <p:cNvSpPr/>
          <p:nvPr/>
        </p:nvSpPr>
        <p:spPr>
          <a:xfrm>
            <a:off x="21145500" y="159633"/>
            <a:ext cx="2667000" cy="2667001"/>
          </a:xfrm>
          <a:prstGeom prst="ellipse">
            <a:avLst/>
          </a:prstGeom>
          <a:solidFill>
            <a:srgbClr val="0533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MoveNext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Enumerab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Enumerable</a:t>
            </a:r>
          </a:p>
        </p:txBody>
      </p:sp>
      <p:sp>
        <p:nvSpPr>
          <p:cNvPr id="453" name="private bool MoveNext()…"/>
          <p:cNvSpPr txBox="1"/>
          <p:nvPr/>
        </p:nvSpPr>
        <p:spPr>
          <a:xfrm>
            <a:off x="804291" y="2362199"/>
            <a:ext cx="10599490" cy="10871201"/>
          </a:xfrm>
          <a:prstGeom prst="rect">
            <a:avLst/>
          </a:prstGeom>
          <a:ln w="25400">
            <a:solidFill>
              <a:schemeClr val="accent6">
                <a:satOff val="-15798"/>
                <a:lumOff val="-17517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4200"/>
              </a:lnSpc>
              <a:defRPr b="0" sz="2000">
                <a:solidFill>
                  <a:srgbClr val="AA3731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4B69C6"/>
                </a:solidFill>
              </a:rPr>
              <a:t>private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4B69C6"/>
                </a:solidFill>
              </a:rPr>
              <a:t>bool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latin typeface="Hack Bold"/>
                <a:ea typeface="Hack Bold"/>
                <a:cs typeface="Hack Bold"/>
                <a:sym typeface="Hack Bold"/>
              </a:rPr>
              <a:t>MoveNext</a:t>
            </a:r>
            <a:r>
              <a:rPr>
                <a:solidFill>
                  <a:srgbClr val="777777"/>
                </a:solidFill>
              </a:rPr>
              <a:t>()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4200"/>
              </a:lnSpc>
              <a:defRPr b="0" sz="2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</a:t>
            </a:r>
            <a:r>
              <a:rPr>
                <a:solidFill>
                  <a:srgbClr val="777777"/>
                </a:solidFill>
              </a:rPr>
              <a:t>{</a:t>
            </a:r>
          </a:p>
          <a:p>
            <a:pPr algn="l" defTabSz="457200">
              <a:lnSpc>
                <a:spcPts val="4200"/>
              </a:lnSpc>
              <a:defRPr b="0" sz="2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</a:t>
            </a:r>
            <a:r>
              <a:rPr>
                <a:solidFill>
                  <a:srgbClr val="4B69C6"/>
                </a:solidFill>
              </a:rPr>
              <a:t>const</a:t>
            </a:r>
            <a:r>
              <a:t> </a:t>
            </a:r>
            <a:r>
              <a:rPr>
                <a:solidFill>
                  <a:srgbClr val="4B69C6"/>
                </a:solidFill>
              </a:rPr>
              <a:t>int</a:t>
            </a:r>
            <a:r>
              <a:t> ERROR </a:t>
            </a:r>
            <a:r>
              <a:rPr>
                <a:solidFill>
                  <a:srgbClr val="777777"/>
                </a:solidFill>
              </a:rPr>
              <a:t>=</a:t>
            </a:r>
            <a:r>
              <a:t> </a:t>
            </a:r>
            <a:r>
              <a:rPr>
                <a:solidFill>
                  <a:srgbClr val="777777"/>
                </a:solidFill>
              </a:rPr>
              <a:t>-</a:t>
            </a:r>
            <a:r>
              <a:rPr>
                <a:solidFill>
                  <a:srgbClr val="9C5D27"/>
                </a:solidFill>
              </a:rPr>
              <a:t>1</a:t>
            </a:r>
            <a:r>
              <a:rPr>
                <a:solidFill>
                  <a:srgbClr val="777777"/>
                </a:solidFill>
              </a:rPr>
              <a:t>;</a:t>
            </a:r>
          </a:p>
          <a:p>
            <a:pPr algn="l" defTabSz="457200">
              <a:lnSpc>
                <a:spcPts val="4200"/>
              </a:lnSpc>
              <a:defRPr b="0" sz="2000">
                <a:solidFill>
                  <a:srgbClr val="4B69C6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t>switch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(</a:t>
            </a:r>
            <a:r>
              <a:rPr>
                <a:solidFill>
                  <a:srgbClr val="7A3E9D"/>
                </a:solidFill>
              </a:rPr>
              <a:t>_state</a:t>
            </a:r>
            <a:r>
              <a:rPr>
                <a:solidFill>
                  <a:srgbClr val="777777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4200"/>
              </a:lnSpc>
              <a:defRPr b="0" sz="2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</a:t>
            </a:r>
            <a:r>
              <a:rPr>
                <a:solidFill>
                  <a:srgbClr val="777777"/>
                </a:solidFill>
              </a:rPr>
              <a:t>{</a:t>
            </a:r>
          </a:p>
          <a:p>
            <a:pPr algn="l" defTabSz="457200">
              <a:lnSpc>
                <a:spcPts val="4200"/>
              </a:lnSpc>
              <a:defRPr b="0" sz="2000">
                <a:solidFill>
                  <a:srgbClr val="4B69C6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  </a:t>
            </a:r>
            <a:r>
              <a:t>default</a:t>
            </a:r>
            <a:r>
              <a:rPr>
                <a:solidFill>
                  <a:srgbClr val="777777"/>
                </a:solidFill>
              </a:rPr>
              <a:t>: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4200"/>
              </a:lnSpc>
              <a:defRPr b="0" sz="2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</a:t>
            </a:r>
            <a:r>
              <a:rPr>
                <a:solidFill>
                  <a:srgbClr val="4B69C6"/>
                </a:solidFill>
              </a:rPr>
              <a:t>return</a:t>
            </a:r>
            <a:r>
              <a:t> </a:t>
            </a:r>
            <a:r>
              <a:rPr>
                <a:solidFill>
                  <a:srgbClr val="9C5D27"/>
                </a:solidFill>
              </a:rPr>
              <a:t>false</a:t>
            </a:r>
            <a:r>
              <a:rPr>
                <a:solidFill>
                  <a:srgbClr val="777777"/>
                </a:solidFill>
              </a:rPr>
              <a:t>;</a:t>
            </a: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</a:t>
            </a:r>
            <a:r>
              <a:rPr>
                <a:solidFill>
                  <a:srgbClr val="4B69C6"/>
                </a:solidFill>
              </a:rPr>
              <a:t>case</a:t>
            </a:r>
            <a:r>
              <a:t> </a:t>
            </a:r>
            <a:r>
              <a:rPr>
                <a:solidFill>
                  <a:srgbClr val="9C5D27"/>
                </a:solidFill>
              </a:rPr>
              <a:t>0</a:t>
            </a:r>
            <a:r>
              <a:rPr>
                <a:solidFill>
                  <a:srgbClr val="777777"/>
                </a:solidFill>
              </a:rPr>
              <a:t>:</a:t>
            </a:r>
          </a:p>
          <a:p>
            <a:pPr algn="l" defTabSz="457200">
              <a:lnSpc>
                <a:spcPts val="6100"/>
              </a:lnSpc>
              <a:defRPr b="0" i="1" sz="3600">
                <a:solidFill>
                  <a:srgbClr val="AAAAAA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 i="0">
                <a:solidFill>
                  <a:srgbClr val="777777"/>
                </a:solidFill>
              </a:rPr>
              <a:t>        </a:t>
            </a:r>
            <a:r>
              <a:t>// initial</a:t>
            </a:r>
            <a:endParaRPr i="0">
              <a:solidFill>
                <a:srgbClr val="333333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</a:t>
            </a:r>
            <a:r>
              <a:rPr>
                <a:solidFill>
                  <a:srgbClr val="7A3E9D"/>
                </a:solidFill>
              </a:rPr>
              <a:t>_state</a:t>
            </a:r>
            <a:r>
              <a:t> </a:t>
            </a:r>
            <a:r>
              <a:rPr>
                <a:solidFill>
                  <a:srgbClr val="777777"/>
                </a:solidFill>
              </a:rPr>
              <a:t>=</a:t>
            </a:r>
            <a:r>
              <a:t> </a:t>
            </a:r>
            <a:r>
              <a:rPr>
                <a:solidFill>
                  <a:srgbClr val="7A3E9D"/>
                </a:solidFill>
              </a:rPr>
              <a:t>ERROR</a:t>
            </a:r>
            <a:r>
              <a:rPr>
                <a:solidFill>
                  <a:srgbClr val="777777"/>
                </a:solidFill>
              </a:rPr>
              <a:t>;</a:t>
            </a:r>
          </a:p>
          <a:p>
            <a:pPr algn="l" defTabSz="457200">
              <a:lnSpc>
                <a:spcPts val="6100"/>
              </a:lnSpc>
              <a:defRPr b="0" sz="3600">
                <a:solidFill>
                  <a:srgbClr val="AAAAAA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    </a:t>
            </a:r>
            <a:r>
              <a:rPr>
                <a:solidFill>
                  <a:srgbClr val="7A3E9D"/>
                </a:solidFill>
              </a:rPr>
              <a:t>_current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=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9C5D27"/>
                </a:solidFill>
              </a:rPr>
              <a:t>0</a:t>
            </a:r>
            <a:r>
              <a:rPr>
                <a:solidFill>
                  <a:srgbClr val="777777"/>
                </a:solidFill>
              </a:rPr>
              <a:t>;</a:t>
            </a:r>
            <a:r>
              <a:rPr>
                <a:solidFill>
                  <a:srgbClr val="333333"/>
                </a:solidFill>
              </a:rPr>
              <a:t>  </a:t>
            </a:r>
            <a:r>
              <a:rPr i="1"/>
              <a:t>// Fibonacci(0)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</a:t>
            </a:r>
            <a:r>
              <a:rPr>
                <a:solidFill>
                  <a:srgbClr val="7A3E9D"/>
                </a:solidFill>
              </a:rPr>
              <a:t>_state</a:t>
            </a:r>
            <a:r>
              <a:t> </a:t>
            </a:r>
            <a:r>
              <a:rPr>
                <a:solidFill>
                  <a:srgbClr val="777777"/>
                </a:solidFill>
              </a:rPr>
              <a:t>=</a:t>
            </a:r>
            <a:r>
              <a:t> </a:t>
            </a:r>
            <a:r>
              <a:rPr>
                <a:solidFill>
                  <a:srgbClr val="9C5D27"/>
                </a:solidFill>
              </a:rPr>
              <a:t>1</a:t>
            </a:r>
            <a:r>
              <a:rPr>
                <a:solidFill>
                  <a:srgbClr val="777777"/>
                </a:solidFill>
              </a:rPr>
              <a:t>;</a:t>
            </a: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</a:t>
            </a:r>
            <a:r>
              <a:rPr>
                <a:solidFill>
                  <a:srgbClr val="4B69C6"/>
                </a:solidFill>
              </a:rPr>
              <a:t>return</a:t>
            </a:r>
            <a:r>
              <a:t> </a:t>
            </a:r>
            <a:r>
              <a:rPr>
                <a:solidFill>
                  <a:srgbClr val="9C5D27"/>
                </a:solidFill>
              </a:rPr>
              <a:t>true</a:t>
            </a:r>
            <a:r>
              <a:rPr>
                <a:solidFill>
                  <a:srgbClr val="777777"/>
                </a:solidFill>
              </a:rPr>
              <a:t>;</a:t>
            </a:r>
          </a:p>
          <a:p>
            <a:pPr algn="l" defTabSz="457200">
              <a:lnSpc>
                <a:spcPts val="4200"/>
              </a:lnSpc>
              <a:defRPr b="0" sz="2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</a:t>
            </a:r>
            <a:r>
              <a:rPr>
                <a:solidFill>
                  <a:srgbClr val="4B69C6"/>
                </a:solidFill>
              </a:rPr>
              <a:t>case</a:t>
            </a:r>
            <a:r>
              <a:t> </a:t>
            </a:r>
            <a:r>
              <a:rPr>
                <a:solidFill>
                  <a:srgbClr val="9C5D27"/>
                </a:solidFill>
              </a:rPr>
              <a:t>1</a:t>
            </a:r>
            <a:r>
              <a:rPr>
                <a:solidFill>
                  <a:srgbClr val="777777"/>
                </a:solidFill>
              </a:rPr>
              <a:t>:</a:t>
            </a:r>
          </a:p>
          <a:p>
            <a:pPr algn="l" defTabSz="457200">
              <a:lnSpc>
                <a:spcPts val="4200"/>
              </a:lnSpc>
              <a:defRPr b="0" sz="2000">
                <a:solidFill>
                  <a:srgbClr val="777777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</a:t>
            </a:r>
            <a:r>
              <a:rPr i="1">
                <a:solidFill>
                  <a:srgbClr val="AAAAAA"/>
                </a:solidFill>
              </a:rPr>
              <a:t>// 1st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4200"/>
              </a:lnSpc>
              <a:defRPr b="0" sz="2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</a:t>
            </a:r>
            <a:r>
              <a:rPr>
                <a:solidFill>
                  <a:srgbClr val="7A3E9D"/>
                </a:solidFill>
              </a:rPr>
              <a:t>_state</a:t>
            </a:r>
            <a:r>
              <a:t> </a:t>
            </a:r>
            <a:r>
              <a:rPr>
                <a:solidFill>
                  <a:srgbClr val="777777"/>
                </a:solidFill>
              </a:rPr>
              <a:t>=</a:t>
            </a:r>
            <a:r>
              <a:t> </a:t>
            </a:r>
            <a:r>
              <a:rPr>
                <a:solidFill>
                  <a:srgbClr val="7A3E9D"/>
                </a:solidFill>
              </a:rPr>
              <a:t>ERROR</a:t>
            </a:r>
            <a:r>
              <a:rPr>
                <a:solidFill>
                  <a:srgbClr val="777777"/>
                </a:solidFill>
              </a:rPr>
              <a:t>;</a:t>
            </a:r>
          </a:p>
          <a:p>
            <a:pPr algn="l" defTabSz="457200">
              <a:lnSpc>
                <a:spcPts val="4200"/>
              </a:lnSpc>
              <a:defRPr b="0" sz="2000">
                <a:solidFill>
                  <a:srgbClr val="AAAAAA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    </a:t>
            </a:r>
            <a:r>
              <a:rPr>
                <a:solidFill>
                  <a:srgbClr val="7A3E9D"/>
                </a:solidFill>
              </a:rPr>
              <a:t>value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=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9C5D27"/>
                </a:solidFill>
              </a:rPr>
              <a:t>1</a:t>
            </a:r>
            <a:r>
              <a:rPr>
                <a:solidFill>
                  <a:srgbClr val="777777"/>
                </a:solidFill>
              </a:rPr>
              <a:t>;</a:t>
            </a:r>
            <a:r>
              <a:rPr>
                <a:solidFill>
                  <a:srgbClr val="333333"/>
                </a:solidFill>
              </a:rPr>
              <a:t>    </a:t>
            </a:r>
            <a:r>
              <a:rPr i="1"/>
              <a:t>// Fibonacci(1)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4200"/>
              </a:lnSpc>
              <a:defRPr b="0" sz="2000">
                <a:solidFill>
                  <a:srgbClr val="AAAAAA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    </a:t>
            </a:r>
            <a:r>
              <a:rPr>
                <a:solidFill>
                  <a:srgbClr val="7A3E9D"/>
                </a:solidFill>
              </a:rPr>
              <a:t>next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=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9C5D27"/>
                </a:solidFill>
              </a:rPr>
              <a:t>1</a:t>
            </a:r>
            <a:r>
              <a:rPr>
                <a:solidFill>
                  <a:srgbClr val="777777"/>
                </a:solidFill>
              </a:rPr>
              <a:t>;</a:t>
            </a:r>
            <a:r>
              <a:rPr>
                <a:solidFill>
                  <a:srgbClr val="333333"/>
                </a:solidFill>
              </a:rPr>
              <a:t>     </a:t>
            </a:r>
            <a:r>
              <a:rPr i="1"/>
              <a:t>// Fibonacci(2)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4200"/>
              </a:lnSpc>
              <a:defRPr b="0" sz="2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</a:t>
            </a:r>
            <a:r>
              <a:rPr>
                <a:solidFill>
                  <a:srgbClr val="4B69C6"/>
                </a:solidFill>
              </a:rPr>
              <a:t>break</a:t>
            </a:r>
            <a:r>
              <a:rPr>
                <a:solidFill>
                  <a:srgbClr val="777777"/>
                </a:solidFill>
              </a:rPr>
              <a:t>;</a:t>
            </a:r>
          </a:p>
          <a:p>
            <a:pPr algn="l" defTabSz="457200">
              <a:lnSpc>
                <a:spcPts val="4200"/>
              </a:lnSpc>
              <a:defRPr b="0" sz="2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</a:t>
            </a:r>
            <a:r>
              <a:rPr>
                <a:solidFill>
                  <a:srgbClr val="4B69C6"/>
                </a:solidFill>
              </a:rPr>
              <a:t>case</a:t>
            </a:r>
            <a:r>
              <a:t> </a:t>
            </a:r>
            <a:r>
              <a:rPr>
                <a:solidFill>
                  <a:srgbClr val="9C5D27"/>
                </a:solidFill>
              </a:rPr>
              <a:t>2</a:t>
            </a:r>
            <a:r>
              <a:rPr>
                <a:solidFill>
                  <a:srgbClr val="777777"/>
                </a:solidFill>
              </a:rPr>
              <a:t>:</a:t>
            </a:r>
          </a:p>
          <a:p>
            <a:pPr algn="l" defTabSz="457200">
              <a:lnSpc>
                <a:spcPts val="4200"/>
              </a:lnSpc>
              <a:defRPr b="0" sz="2000">
                <a:solidFill>
                  <a:srgbClr val="777777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</a:t>
            </a:r>
            <a:r>
              <a:rPr i="1">
                <a:solidFill>
                  <a:srgbClr val="AAAAAA"/>
                </a:solidFill>
              </a:rPr>
              <a:t>// rest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4200"/>
              </a:lnSpc>
              <a:defRPr b="0" sz="2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</a:t>
            </a:r>
            <a:r>
              <a:rPr>
                <a:solidFill>
                  <a:srgbClr val="7A3E9D"/>
                </a:solidFill>
              </a:rPr>
              <a:t>_state</a:t>
            </a:r>
            <a:r>
              <a:t> </a:t>
            </a:r>
            <a:r>
              <a:rPr>
                <a:solidFill>
                  <a:srgbClr val="777777"/>
                </a:solidFill>
              </a:rPr>
              <a:t>=</a:t>
            </a:r>
            <a:r>
              <a:t> </a:t>
            </a:r>
            <a:r>
              <a:rPr>
                <a:solidFill>
                  <a:srgbClr val="7A3E9D"/>
                </a:solidFill>
              </a:rPr>
              <a:t>ERROR</a:t>
            </a:r>
            <a:r>
              <a:rPr>
                <a:solidFill>
                  <a:srgbClr val="777777"/>
                </a:solidFill>
              </a:rPr>
              <a:t>;</a:t>
            </a:r>
          </a:p>
          <a:p>
            <a:pPr algn="l" defTabSz="457200">
              <a:lnSpc>
                <a:spcPts val="4200"/>
              </a:lnSpc>
              <a:defRPr b="0" sz="2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</a:t>
            </a:r>
            <a:r>
              <a:rPr>
                <a:solidFill>
                  <a:srgbClr val="4B69C6"/>
                </a:solidFill>
              </a:rPr>
              <a:t>int</a:t>
            </a:r>
            <a:r>
              <a:t> temp </a:t>
            </a:r>
            <a:r>
              <a:rPr>
                <a:solidFill>
                  <a:srgbClr val="777777"/>
                </a:solidFill>
              </a:rPr>
              <a:t>=</a:t>
            </a:r>
            <a:r>
              <a:t> </a:t>
            </a:r>
            <a:r>
              <a:rPr>
                <a:solidFill>
                  <a:srgbClr val="7A3E9D"/>
                </a:solidFill>
              </a:rPr>
              <a:t>value</a:t>
            </a:r>
            <a:r>
              <a:rPr>
                <a:solidFill>
                  <a:srgbClr val="777777"/>
                </a:solidFill>
              </a:rPr>
              <a:t>;</a:t>
            </a:r>
          </a:p>
          <a:p>
            <a:pPr algn="l" defTabSz="457200">
              <a:lnSpc>
                <a:spcPts val="4200"/>
              </a:lnSpc>
              <a:defRPr b="0" sz="2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</a:t>
            </a:r>
            <a:r>
              <a:rPr>
                <a:solidFill>
                  <a:srgbClr val="7A3E9D"/>
                </a:solidFill>
              </a:rPr>
              <a:t>value</a:t>
            </a:r>
            <a:r>
              <a:t> </a:t>
            </a:r>
            <a:r>
              <a:rPr>
                <a:solidFill>
                  <a:srgbClr val="777777"/>
                </a:solidFill>
              </a:rPr>
              <a:t>=</a:t>
            </a:r>
            <a:r>
              <a:t> </a:t>
            </a:r>
            <a:r>
              <a:rPr>
                <a:solidFill>
                  <a:srgbClr val="7A3E9D"/>
                </a:solidFill>
              </a:rPr>
              <a:t>next</a:t>
            </a:r>
            <a:r>
              <a:rPr>
                <a:solidFill>
                  <a:srgbClr val="777777"/>
                </a:solidFill>
              </a:rPr>
              <a:t>;</a:t>
            </a:r>
          </a:p>
          <a:p>
            <a:pPr algn="l" defTabSz="457200">
              <a:lnSpc>
                <a:spcPts val="4200"/>
              </a:lnSpc>
              <a:defRPr b="0" sz="2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</a:t>
            </a:r>
            <a:r>
              <a:rPr>
                <a:solidFill>
                  <a:srgbClr val="7A3E9D"/>
                </a:solidFill>
              </a:rPr>
              <a:t>next</a:t>
            </a:r>
            <a:r>
              <a:t> </a:t>
            </a:r>
            <a:r>
              <a:rPr>
                <a:solidFill>
                  <a:srgbClr val="777777"/>
                </a:solidFill>
              </a:rPr>
              <a:t>+=</a:t>
            </a:r>
            <a:r>
              <a:t> </a:t>
            </a:r>
            <a:r>
              <a:rPr>
                <a:solidFill>
                  <a:srgbClr val="7A3E9D"/>
                </a:solidFill>
              </a:rPr>
              <a:t>temp</a:t>
            </a:r>
            <a:r>
              <a:rPr>
                <a:solidFill>
                  <a:srgbClr val="777777"/>
                </a:solidFill>
              </a:rPr>
              <a:t>;</a:t>
            </a:r>
          </a:p>
          <a:p>
            <a:pPr algn="l" defTabSz="457200">
              <a:lnSpc>
                <a:spcPts val="4200"/>
              </a:lnSpc>
              <a:defRPr b="0" sz="2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</a:t>
            </a:r>
            <a:r>
              <a:rPr>
                <a:solidFill>
                  <a:srgbClr val="4B69C6"/>
                </a:solidFill>
              </a:rPr>
              <a:t>break</a:t>
            </a:r>
            <a:r>
              <a:rPr>
                <a:solidFill>
                  <a:srgbClr val="777777"/>
                </a:solidFill>
              </a:rPr>
              <a:t>;</a:t>
            </a:r>
          </a:p>
          <a:p>
            <a:pPr algn="l" defTabSz="457200">
              <a:lnSpc>
                <a:spcPts val="4200"/>
              </a:lnSpc>
              <a:defRPr b="0" sz="2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</a:t>
            </a:r>
            <a:r>
              <a:rPr>
                <a:solidFill>
                  <a:srgbClr val="777777"/>
                </a:solidFill>
              </a:rPr>
              <a:t>}</a:t>
            </a:r>
          </a:p>
          <a:p>
            <a:pPr algn="l" defTabSz="457200">
              <a:lnSpc>
                <a:spcPts val="4200"/>
              </a:lnSpc>
              <a:defRPr b="0" sz="200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t>_current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=</a:t>
            </a:r>
            <a:r>
              <a:rPr>
                <a:solidFill>
                  <a:srgbClr val="333333"/>
                </a:solidFill>
              </a:rPr>
              <a:t> </a:t>
            </a:r>
            <a:r>
              <a:t>value</a:t>
            </a:r>
            <a:r>
              <a:rPr>
                <a:solidFill>
                  <a:srgbClr val="777777"/>
                </a:solidFill>
              </a:rPr>
              <a:t>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4200"/>
              </a:lnSpc>
              <a:defRPr b="0" sz="200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t>_state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=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9C5D27"/>
                </a:solidFill>
              </a:rPr>
              <a:t>2</a:t>
            </a:r>
            <a:r>
              <a:rPr>
                <a:solidFill>
                  <a:srgbClr val="777777"/>
                </a:solidFill>
              </a:rPr>
              <a:t>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4200"/>
              </a:lnSpc>
              <a:defRPr b="0" sz="2000">
                <a:solidFill>
                  <a:srgbClr val="4B69C6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t>return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9C5D27"/>
                </a:solidFill>
              </a:rPr>
              <a:t>true</a:t>
            </a:r>
            <a:r>
              <a:rPr>
                <a:solidFill>
                  <a:srgbClr val="777777"/>
                </a:solidFill>
              </a:rPr>
              <a:t>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4200"/>
              </a:lnSpc>
              <a:defRPr b="0" sz="2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</a:t>
            </a:r>
            <a:r>
              <a:rPr>
                <a:solidFill>
                  <a:srgbClr val="777777"/>
                </a:solidFill>
              </a:rPr>
              <a:t>}</a:t>
            </a:r>
          </a:p>
        </p:txBody>
      </p:sp>
      <p:sp>
        <p:nvSpPr>
          <p:cNvPr id="454" name="C#"/>
          <p:cNvSpPr txBox="1"/>
          <p:nvPr/>
        </p:nvSpPr>
        <p:spPr>
          <a:xfrm>
            <a:off x="23266704" y="12589678"/>
            <a:ext cx="806121" cy="7338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200">
                <a:solidFill>
                  <a:srgbClr val="531B93"/>
                </a:solidFill>
              </a:defRPr>
            </a:lvl1pPr>
          </a:lstStyle>
          <a:p>
            <a:pPr/>
            <a:r>
              <a:t>C#</a:t>
            </a:r>
          </a:p>
        </p:txBody>
      </p:sp>
      <p:sp>
        <p:nvSpPr>
          <p:cNvPr id="455" name="state"/>
          <p:cNvSpPr/>
          <p:nvPr/>
        </p:nvSpPr>
        <p:spPr>
          <a:xfrm>
            <a:off x="15996642" y="6797934"/>
            <a:ext cx="3463792" cy="3463792"/>
          </a:xfrm>
          <a:prstGeom prst="ellipse">
            <a:avLst/>
          </a:prstGeom>
          <a:solidFill>
            <a:srgbClr val="79797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4800">
                <a:solidFill>
                  <a:srgbClr val="FFFFFF"/>
                </a:solidFill>
              </a:defRPr>
            </a:lvl1pPr>
          </a:lstStyle>
          <a:p>
            <a:pPr/>
            <a:r>
              <a:t>state</a:t>
            </a:r>
          </a:p>
        </p:txBody>
      </p:sp>
      <p:sp>
        <p:nvSpPr>
          <p:cNvPr id="456" name="initial"/>
          <p:cNvSpPr/>
          <p:nvPr/>
        </p:nvSpPr>
        <p:spPr>
          <a:xfrm>
            <a:off x="12565932" y="7625986"/>
            <a:ext cx="3114137" cy="1807689"/>
          </a:xfrm>
          <a:prstGeom prst="rightArrow">
            <a:avLst>
              <a:gd name="adj1" fmla="val 32000"/>
              <a:gd name="adj2" fmla="val 44964"/>
            </a:avLst>
          </a:prstGeom>
          <a:solidFill>
            <a:srgbClr val="00905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600">
                <a:solidFill>
                  <a:srgbClr val="FFFFFF"/>
                </a:solidFill>
              </a:defRPr>
            </a:lvl1pPr>
          </a:lstStyle>
          <a:p>
            <a:pPr/>
            <a:r>
              <a:t>initial</a:t>
            </a:r>
          </a:p>
        </p:txBody>
      </p:sp>
      <p:sp>
        <p:nvSpPr>
          <p:cNvPr id="457" name="rest"/>
          <p:cNvSpPr/>
          <p:nvPr/>
        </p:nvSpPr>
        <p:spPr>
          <a:xfrm>
            <a:off x="16246222" y="3454273"/>
            <a:ext cx="2964630" cy="30260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2228" y="0"/>
                </a:moveTo>
                <a:cubicBezTo>
                  <a:pt x="7061" y="0"/>
                  <a:pt x="2855" y="4119"/>
                  <a:pt x="2855" y="9181"/>
                </a:cubicBezTo>
                <a:cubicBezTo>
                  <a:pt x="2855" y="9198"/>
                  <a:pt x="2856" y="9214"/>
                  <a:pt x="2857" y="9231"/>
                </a:cubicBezTo>
                <a:lnTo>
                  <a:pt x="2855" y="14548"/>
                </a:lnTo>
                <a:lnTo>
                  <a:pt x="0" y="14548"/>
                </a:lnTo>
                <a:lnTo>
                  <a:pt x="5299" y="21597"/>
                </a:lnTo>
                <a:lnTo>
                  <a:pt x="10598" y="14548"/>
                </a:lnTo>
                <a:lnTo>
                  <a:pt x="7729" y="14548"/>
                </a:lnTo>
                <a:lnTo>
                  <a:pt x="7729" y="9231"/>
                </a:lnTo>
                <a:lnTo>
                  <a:pt x="7729" y="9210"/>
                </a:lnTo>
                <a:cubicBezTo>
                  <a:pt x="7729" y="9201"/>
                  <a:pt x="7729" y="9191"/>
                  <a:pt x="7729" y="9181"/>
                </a:cubicBezTo>
                <a:cubicBezTo>
                  <a:pt x="7729" y="6751"/>
                  <a:pt x="9747" y="4773"/>
                  <a:pt x="12228" y="4773"/>
                </a:cubicBezTo>
                <a:lnTo>
                  <a:pt x="12230" y="4773"/>
                </a:lnTo>
                <a:cubicBezTo>
                  <a:pt x="14711" y="4774"/>
                  <a:pt x="16728" y="6751"/>
                  <a:pt x="16728" y="9181"/>
                </a:cubicBezTo>
                <a:cubicBezTo>
                  <a:pt x="16728" y="9191"/>
                  <a:pt x="16714" y="21600"/>
                  <a:pt x="16714" y="21600"/>
                </a:cubicBezTo>
                <a:lnTo>
                  <a:pt x="21591" y="21600"/>
                </a:lnTo>
                <a:cubicBezTo>
                  <a:pt x="21591" y="21600"/>
                  <a:pt x="21600" y="9202"/>
                  <a:pt x="21600" y="9181"/>
                </a:cubicBezTo>
                <a:cubicBezTo>
                  <a:pt x="21600" y="4144"/>
                  <a:pt x="17438" y="41"/>
                  <a:pt x="12306" y="0"/>
                </a:cubicBezTo>
                <a:lnTo>
                  <a:pt x="12230" y="0"/>
                </a:lnTo>
                <a:cubicBezTo>
                  <a:pt x="12230" y="0"/>
                  <a:pt x="12229" y="0"/>
                  <a:pt x="12228" y="0"/>
                </a:cubicBezTo>
                <a:close/>
              </a:path>
            </a:pathLst>
          </a:custGeom>
          <a:solidFill>
            <a:schemeClr val="accent4">
              <a:hueOff val="-1081314"/>
              <a:satOff val="4338"/>
              <a:lumOff val="-8931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rest</a:t>
            </a:r>
          </a:p>
        </p:txBody>
      </p:sp>
      <p:sp>
        <p:nvSpPr>
          <p:cNvPr id="458" name="first"/>
          <p:cNvSpPr/>
          <p:nvPr/>
        </p:nvSpPr>
        <p:spPr>
          <a:xfrm rot="5400000">
            <a:off x="19807093" y="7047516"/>
            <a:ext cx="2904456" cy="29646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2228" y="0"/>
                </a:moveTo>
                <a:cubicBezTo>
                  <a:pt x="7061" y="0"/>
                  <a:pt x="2855" y="4119"/>
                  <a:pt x="2855" y="9181"/>
                </a:cubicBezTo>
                <a:cubicBezTo>
                  <a:pt x="2855" y="9198"/>
                  <a:pt x="2856" y="9214"/>
                  <a:pt x="2857" y="9231"/>
                </a:cubicBezTo>
                <a:lnTo>
                  <a:pt x="2855" y="14548"/>
                </a:lnTo>
                <a:lnTo>
                  <a:pt x="0" y="14548"/>
                </a:lnTo>
                <a:lnTo>
                  <a:pt x="5299" y="21597"/>
                </a:lnTo>
                <a:lnTo>
                  <a:pt x="10598" y="14548"/>
                </a:lnTo>
                <a:lnTo>
                  <a:pt x="7729" y="14548"/>
                </a:lnTo>
                <a:lnTo>
                  <a:pt x="7729" y="9231"/>
                </a:lnTo>
                <a:lnTo>
                  <a:pt x="7729" y="9210"/>
                </a:lnTo>
                <a:cubicBezTo>
                  <a:pt x="7729" y="9201"/>
                  <a:pt x="7729" y="9191"/>
                  <a:pt x="7729" y="9181"/>
                </a:cubicBezTo>
                <a:cubicBezTo>
                  <a:pt x="7729" y="6751"/>
                  <a:pt x="9747" y="4773"/>
                  <a:pt x="12228" y="4773"/>
                </a:cubicBezTo>
                <a:lnTo>
                  <a:pt x="12230" y="4773"/>
                </a:lnTo>
                <a:cubicBezTo>
                  <a:pt x="14711" y="4774"/>
                  <a:pt x="16728" y="6751"/>
                  <a:pt x="16728" y="9181"/>
                </a:cubicBezTo>
                <a:cubicBezTo>
                  <a:pt x="16728" y="9191"/>
                  <a:pt x="16714" y="21600"/>
                  <a:pt x="16714" y="21600"/>
                </a:cubicBezTo>
                <a:lnTo>
                  <a:pt x="21591" y="21600"/>
                </a:lnTo>
                <a:cubicBezTo>
                  <a:pt x="21591" y="21600"/>
                  <a:pt x="21600" y="9202"/>
                  <a:pt x="21600" y="9181"/>
                </a:cubicBezTo>
                <a:cubicBezTo>
                  <a:pt x="21600" y="4144"/>
                  <a:pt x="17438" y="41"/>
                  <a:pt x="12306" y="0"/>
                </a:cubicBezTo>
                <a:lnTo>
                  <a:pt x="12230" y="0"/>
                </a:lnTo>
                <a:cubicBezTo>
                  <a:pt x="12230" y="0"/>
                  <a:pt x="12229" y="0"/>
                  <a:pt x="12228" y="0"/>
                </a:cubicBezTo>
                <a:close/>
              </a:path>
            </a:pathLst>
          </a:custGeom>
          <a:solidFill>
            <a:srgbClr val="01199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first</a:t>
            </a:r>
          </a:p>
        </p:txBody>
      </p:sp>
      <p:sp>
        <p:nvSpPr>
          <p:cNvPr id="459" name="0"/>
          <p:cNvSpPr/>
          <p:nvPr/>
        </p:nvSpPr>
        <p:spPr>
          <a:xfrm>
            <a:off x="12720787" y="6100340"/>
            <a:ext cx="1971549" cy="19715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8912" y="3909"/>
                </a:lnTo>
                <a:cubicBezTo>
                  <a:pt x="9458" y="3767"/>
                  <a:pt x="10107" y="3684"/>
                  <a:pt x="10795" y="3684"/>
                </a:cubicBezTo>
                <a:cubicBezTo>
                  <a:pt x="11488" y="3684"/>
                  <a:pt x="12138" y="3766"/>
                  <a:pt x="12695" y="3914"/>
                </a:cubicBezTo>
                <a:lnTo>
                  <a:pt x="10800" y="0"/>
                </a:lnTo>
                <a:close/>
                <a:moveTo>
                  <a:pt x="18430" y="3160"/>
                </a:moveTo>
                <a:lnTo>
                  <a:pt x="14332" y="4591"/>
                </a:lnTo>
                <a:cubicBezTo>
                  <a:pt x="14828" y="4880"/>
                  <a:pt x="15340" y="5278"/>
                  <a:pt x="15826" y="5764"/>
                </a:cubicBezTo>
                <a:cubicBezTo>
                  <a:pt x="16317" y="6255"/>
                  <a:pt x="16717" y="6774"/>
                  <a:pt x="17006" y="7265"/>
                </a:cubicBezTo>
                <a:lnTo>
                  <a:pt x="18430" y="3160"/>
                </a:lnTo>
                <a:close/>
                <a:moveTo>
                  <a:pt x="3160" y="3172"/>
                </a:moveTo>
                <a:lnTo>
                  <a:pt x="4591" y="7270"/>
                </a:lnTo>
                <a:cubicBezTo>
                  <a:pt x="4880" y="6773"/>
                  <a:pt x="5278" y="6260"/>
                  <a:pt x="5764" y="5774"/>
                </a:cubicBezTo>
                <a:cubicBezTo>
                  <a:pt x="6255" y="5283"/>
                  <a:pt x="6774" y="4885"/>
                  <a:pt x="7265" y="4596"/>
                </a:cubicBezTo>
                <a:lnTo>
                  <a:pt x="3160" y="3172"/>
                </a:lnTo>
                <a:close/>
                <a:moveTo>
                  <a:pt x="10800" y="4661"/>
                </a:moveTo>
                <a:cubicBezTo>
                  <a:pt x="7400" y="4661"/>
                  <a:pt x="4633" y="7427"/>
                  <a:pt x="4633" y="10827"/>
                </a:cubicBezTo>
                <a:cubicBezTo>
                  <a:pt x="4633" y="14227"/>
                  <a:pt x="7400" y="16994"/>
                  <a:pt x="10800" y="16994"/>
                </a:cubicBezTo>
                <a:cubicBezTo>
                  <a:pt x="14200" y="16994"/>
                  <a:pt x="16967" y="14227"/>
                  <a:pt x="16967" y="10827"/>
                </a:cubicBezTo>
                <a:cubicBezTo>
                  <a:pt x="16967" y="7427"/>
                  <a:pt x="14200" y="4661"/>
                  <a:pt x="10800" y="4661"/>
                </a:cubicBezTo>
                <a:close/>
                <a:moveTo>
                  <a:pt x="3914" y="8907"/>
                </a:moveTo>
                <a:lnTo>
                  <a:pt x="0" y="10800"/>
                </a:lnTo>
                <a:lnTo>
                  <a:pt x="3909" y="12688"/>
                </a:lnTo>
                <a:cubicBezTo>
                  <a:pt x="3767" y="12137"/>
                  <a:pt x="3684" y="11493"/>
                  <a:pt x="3684" y="10805"/>
                </a:cubicBezTo>
                <a:cubicBezTo>
                  <a:pt x="3684" y="10112"/>
                  <a:pt x="3766" y="9464"/>
                  <a:pt x="3914" y="8907"/>
                </a:cubicBezTo>
                <a:close/>
                <a:moveTo>
                  <a:pt x="17693" y="8907"/>
                </a:moveTo>
                <a:cubicBezTo>
                  <a:pt x="17835" y="9458"/>
                  <a:pt x="17916" y="10102"/>
                  <a:pt x="17916" y="10790"/>
                </a:cubicBezTo>
                <a:cubicBezTo>
                  <a:pt x="17916" y="11483"/>
                  <a:pt x="17835" y="12131"/>
                  <a:pt x="17688" y="12688"/>
                </a:cubicBezTo>
                <a:lnTo>
                  <a:pt x="21600" y="10795"/>
                </a:lnTo>
                <a:lnTo>
                  <a:pt x="17693" y="8907"/>
                </a:lnTo>
                <a:close/>
                <a:moveTo>
                  <a:pt x="17011" y="14332"/>
                </a:moveTo>
                <a:cubicBezTo>
                  <a:pt x="16722" y="14828"/>
                  <a:pt x="16323" y="15340"/>
                  <a:pt x="15838" y="15826"/>
                </a:cubicBezTo>
                <a:cubicBezTo>
                  <a:pt x="15346" y="16317"/>
                  <a:pt x="14828" y="16717"/>
                  <a:pt x="14337" y="17006"/>
                </a:cubicBezTo>
                <a:lnTo>
                  <a:pt x="18440" y="18430"/>
                </a:lnTo>
                <a:lnTo>
                  <a:pt x="17011" y="14332"/>
                </a:lnTo>
                <a:close/>
                <a:moveTo>
                  <a:pt x="4596" y="14337"/>
                </a:moveTo>
                <a:lnTo>
                  <a:pt x="3172" y="18440"/>
                </a:lnTo>
                <a:lnTo>
                  <a:pt x="7270" y="17011"/>
                </a:lnTo>
                <a:cubicBezTo>
                  <a:pt x="6773" y="16722"/>
                  <a:pt x="6260" y="16323"/>
                  <a:pt x="5774" y="15838"/>
                </a:cubicBezTo>
                <a:cubicBezTo>
                  <a:pt x="5283" y="15346"/>
                  <a:pt x="4885" y="14828"/>
                  <a:pt x="4596" y="14337"/>
                </a:cubicBezTo>
                <a:close/>
                <a:moveTo>
                  <a:pt x="8907" y="17688"/>
                </a:moveTo>
                <a:lnTo>
                  <a:pt x="10800" y="21600"/>
                </a:lnTo>
                <a:lnTo>
                  <a:pt x="12688" y="17693"/>
                </a:lnTo>
                <a:cubicBezTo>
                  <a:pt x="12142" y="17835"/>
                  <a:pt x="11493" y="17916"/>
                  <a:pt x="10805" y="17916"/>
                </a:cubicBezTo>
                <a:cubicBezTo>
                  <a:pt x="10112" y="17916"/>
                  <a:pt x="9464" y="17835"/>
                  <a:pt x="8907" y="17688"/>
                </a:cubicBezTo>
                <a:close/>
              </a:path>
            </a:pathLst>
          </a:custGeom>
          <a:solidFill>
            <a:srgbClr val="FF26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4000">
                <a:solidFill>
                  <a:srgbClr val="FFFFFF"/>
                </a:solidFill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460" name="Compiled"/>
          <p:cNvSpPr txBox="1"/>
          <p:nvPr/>
        </p:nvSpPr>
        <p:spPr>
          <a:xfrm>
            <a:off x="2082960" y="1395618"/>
            <a:ext cx="1971549" cy="5851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/>
            <a:r>
              <a:t>Compiled</a:t>
            </a:r>
          </a:p>
        </p:txBody>
      </p:sp>
      <p:sp>
        <p:nvSpPr>
          <p:cNvPr id="461" name="simplified"/>
          <p:cNvSpPr txBox="1"/>
          <p:nvPr/>
        </p:nvSpPr>
        <p:spPr>
          <a:xfrm>
            <a:off x="21062670" y="12633023"/>
            <a:ext cx="2228393" cy="647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/>
            </a:lvl1pPr>
          </a:lstStyle>
          <a:p>
            <a:pPr/>
            <a:r>
              <a:t>simplified</a:t>
            </a:r>
          </a:p>
        </p:txBody>
      </p:sp>
      <p:sp>
        <p:nvSpPr>
          <p:cNvPr id="462" name="yield return 0;"/>
          <p:cNvSpPr txBox="1"/>
          <p:nvPr/>
        </p:nvSpPr>
        <p:spPr>
          <a:xfrm>
            <a:off x="11759337" y="4102536"/>
            <a:ext cx="4727328" cy="711201"/>
          </a:xfrm>
          <a:prstGeom prst="rect">
            <a:avLst/>
          </a:prstGeom>
          <a:ln w="25400">
            <a:solidFill>
              <a:schemeClr val="accent1">
                <a:lumOff val="-13575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6600"/>
              </a:lnSpc>
              <a:defRPr b="0" sz="4000">
                <a:solidFill>
                  <a:srgbClr val="4B69C6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yield</a:t>
            </a:r>
            <a:r>
              <a:rPr>
                <a:solidFill>
                  <a:srgbClr val="333333"/>
                </a:solidFill>
              </a:rPr>
              <a:t> </a:t>
            </a:r>
            <a:r>
              <a:t>return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9C5D27"/>
                </a:solidFill>
              </a:rPr>
              <a:t>0</a:t>
            </a:r>
            <a:r>
              <a:rPr>
                <a:solidFill>
                  <a:srgbClr val="777777"/>
                </a:solidFill>
              </a:rPr>
              <a:t>;</a:t>
            </a:r>
          </a:p>
        </p:txBody>
      </p:sp>
      <p:sp>
        <p:nvSpPr>
          <p:cNvPr id="463" name="Original"/>
          <p:cNvSpPr txBox="1"/>
          <p:nvPr/>
        </p:nvSpPr>
        <p:spPr>
          <a:xfrm>
            <a:off x="13310150" y="3241405"/>
            <a:ext cx="1625703" cy="5851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/>
            <a:r>
              <a:t>Original</a:t>
            </a:r>
          </a:p>
        </p:txBody>
      </p:sp>
      <p:sp>
        <p:nvSpPr>
          <p:cNvPr id="464" name="MoveNext"/>
          <p:cNvSpPr/>
          <p:nvPr/>
        </p:nvSpPr>
        <p:spPr>
          <a:xfrm>
            <a:off x="21145500" y="165099"/>
            <a:ext cx="2667000" cy="2667001"/>
          </a:xfrm>
          <a:prstGeom prst="ellipse">
            <a:avLst/>
          </a:prstGeom>
          <a:solidFill>
            <a:srgbClr val="0533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MoveNext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Enumerab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Enumerable</a:t>
            </a:r>
          </a:p>
        </p:txBody>
      </p:sp>
      <p:sp>
        <p:nvSpPr>
          <p:cNvPr id="467" name="private bool MoveNext()…"/>
          <p:cNvSpPr txBox="1"/>
          <p:nvPr/>
        </p:nvSpPr>
        <p:spPr>
          <a:xfrm>
            <a:off x="545478" y="2038350"/>
            <a:ext cx="10324233" cy="11518901"/>
          </a:xfrm>
          <a:prstGeom prst="rect">
            <a:avLst/>
          </a:prstGeom>
          <a:ln w="25400">
            <a:solidFill>
              <a:schemeClr val="accent6">
                <a:satOff val="-15798"/>
                <a:lumOff val="-17517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4200"/>
              </a:lnSpc>
              <a:defRPr b="0" sz="2000">
                <a:solidFill>
                  <a:srgbClr val="AA3731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4B69C6"/>
                </a:solidFill>
              </a:rPr>
              <a:t>private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4B69C6"/>
                </a:solidFill>
              </a:rPr>
              <a:t>bool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latin typeface="Hack Bold"/>
                <a:ea typeface="Hack Bold"/>
                <a:cs typeface="Hack Bold"/>
                <a:sym typeface="Hack Bold"/>
              </a:rPr>
              <a:t>MoveNext</a:t>
            </a:r>
            <a:r>
              <a:rPr>
                <a:solidFill>
                  <a:srgbClr val="777777"/>
                </a:solidFill>
              </a:rPr>
              <a:t>()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4200"/>
              </a:lnSpc>
              <a:defRPr b="0" sz="2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</a:t>
            </a:r>
            <a:r>
              <a:rPr>
                <a:solidFill>
                  <a:srgbClr val="777777"/>
                </a:solidFill>
              </a:rPr>
              <a:t>{</a:t>
            </a:r>
          </a:p>
          <a:p>
            <a:pPr algn="l" defTabSz="457200">
              <a:lnSpc>
                <a:spcPts val="4200"/>
              </a:lnSpc>
              <a:defRPr b="0" sz="2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</a:t>
            </a:r>
            <a:r>
              <a:rPr>
                <a:solidFill>
                  <a:srgbClr val="4B69C6"/>
                </a:solidFill>
              </a:rPr>
              <a:t>const</a:t>
            </a:r>
            <a:r>
              <a:t> </a:t>
            </a:r>
            <a:r>
              <a:rPr>
                <a:solidFill>
                  <a:srgbClr val="4B69C6"/>
                </a:solidFill>
              </a:rPr>
              <a:t>int</a:t>
            </a:r>
            <a:r>
              <a:t> ERROR </a:t>
            </a:r>
            <a:r>
              <a:rPr>
                <a:solidFill>
                  <a:srgbClr val="777777"/>
                </a:solidFill>
              </a:rPr>
              <a:t>=</a:t>
            </a:r>
            <a:r>
              <a:t> </a:t>
            </a:r>
            <a:r>
              <a:rPr>
                <a:solidFill>
                  <a:srgbClr val="777777"/>
                </a:solidFill>
              </a:rPr>
              <a:t>-</a:t>
            </a:r>
            <a:r>
              <a:rPr>
                <a:solidFill>
                  <a:srgbClr val="9C5D27"/>
                </a:solidFill>
              </a:rPr>
              <a:t>1</a:t>
            </a:r>
            <a:r>
              <a:rPr>
                <a:solidFill>
                  <a:srgbClr val="777777"/>
                </a:solidFill>
              </a:rPr>
              <a:t>;</a:t>
            </a:r>
          </a:p>
          <a:p>
            <a:pPr algn="l" defTabSz="457200">
              <a:lnSpc>
                <a:spcPts val="4200"/>
              </a:lnSpc>
              <a:defRPr b="0" sz="2000">
                <a:solidFill>
                  <a:srgbClr val="4B69C6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t>switch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(</a:t>
            </a:r>
            <a:r>
              <a:rPr>
                <a:solidFill>
                  <a:srgbClr val="7A3E9D"/>
                </a:solidFill>
              </a:rPr>
              <a:t>_state</a:t>
            </a:r>
            <a:r>
              <a:rPr>
                <a:solidFill>
                  <a:srgbClr val="777777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4200"/>
              </a:lnSpc>
              <a:defRPr b="0" sz="2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</a:t>
            </a:r>
            <a:r>
              <a:rPr>
                <a:solidFill>
                  <a:srgbClr val="777777"/>
                </a:solidFill>
              </a:rPr>
              <a:t>{</a:t>
            </a:r>
          </a:p>
          <a:p>
            <a:pPr algn="l" defTabSz="457200">
              <a:lnSpc>
                <a:spcPts val="4200"/>
              </a:lnSpc>
              <a:defRPr b="0" sz="2000">
                <a:solidFill>
                  <a:srgbClr val="4B69C6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  </a:t>
            </a:r>
            <a:r>
              <a:t>default</a:t>
            </a:r>
            <a:r>
              <a:rPr>
                <a:solidFill>
                  <a:srgbClr val="777777"/>
                </a:solidFill>
              </a:rPr>
              <a:t>: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4200"/>
              </a:lnSpc>
              <a:defRPr b="0" sz="2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</a:t>
            </a:r>
            <a:r>
              <a:rPr>
                <a:solidFill>
                  <a:srgbClr val="4B69C6"/>
                </a:solidFill>
              </a:rPr>
              <a:t>return</a:t>
            </a:r>
            <a:r>
              <a:t> </a:t>
            </a:r>
            <a:r>
              <a:rPr>
                <a:solidFill>
                  <a:srgbClr val="9C5D27"/>
                </a:solidFill>
              </a:rPr>
              <a:t>false</a:t>
            </a:r>
            <a:r>
              <a:rPr>
                <a:solidFill>
                  <a:srgbClr val="777777"/>
                </a:solidFill>
              </a:rPr>
              <a:t>;</a:t>
            </a:r>
          </a:p>
          <a:p>
            <a:pPr algn="l" defTabSz="457200">
              <a:lnSpc>
                <a:spcPts val="4200"/>
              </a:lnSpc>
              <a:defRPr b="0" sz="2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</a:t>
            </a:r>
            <a:r>
              <a:rPr>
                <a:solidFill>
                  <a:srgbClr val="4B69C6"/>
                </a:solidFill>
              </a:rPr>
              <a:t>case</a:t>
            </a:r>
            <a:r>
              <a:t> </a:t>
            </a:r>
            <a:r>
              <a:rPr>
                <a:solidFill>
                  <a:srgbClr val="9C5D27"/>
                </a:solidFill>
              </a:rPr>
              <a:t>0</a:t>
            </a:r>
            <a:r>
              <a:rPr>
                <a:solidFill>
                  <a:srgbClr val="777777"/>
                </a:solidFill>
              </a:rPr>
              <a:t>:</a:t>
            </a:r>
          </a:p>
          <a:p>
            <a:pPr algn="l" defTabSz="457200">
              <a:lnSpc>
                <a:spcPts val="4200"/>
              </a:lnSpc>
              <a:defRPr b="0" i="1" sz="2000">
                <a:solidFill>
                  <a:srgbClr val="AAAAAA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 i="0">
                <a:solidFill>
                  <a:srgbClr val="777777"/>
                </a:solidFill>
              </a:rPr>
              <a:t>        </a:t>
            </a:r>
            <a:r>
              <a:t>// initial</a:t>
            </a:r>
            <a:endParaRPr i="0">
              <a:solidFill>
                <a:srgbClr val="333333"/>
              </a:solidFill>
            </a:endParaRPr>
          </a:p>
          <a:p>
            <a:pPr algn="l" defTabSz="457200">
              <a:lnSpc>
                <a:spcPts val="4200"/>
              </a:lnSpc>
              <a:defRPr b="0" sz="2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</a:t>
            </a:r>
            <a:r>
              <a:rPr>
                <a:solidFill>
                  <a:srgbClr val="7A3E9D"/>
                </a:solidFill>
              </a:rPr>
              <a:t>_state</a:t>
            </a:r>
            <a:r>
              <a:t> </a:t>
            </a:r>
            <a:r>
              <a:rPr>
                <a:solidFill>
                  <a:srgbClr val="777777"/>
                </a:solidFill>
              </a:rPr>
              <a:t>=</a:t>
            </a:r>
            <a:r>
              <a:t> </a:t>
            </a:r>
            <a:r>
              <a:rPr>
                <a:solidFill>
                  <a:srgbClr val="7A3E9D"/>
                </a:solidFill>
              </a:rPr>
              <a:t>ERROR</a:t>
            </a:r>
            <a:r>
              <a:rPr>
                <a:solidFill>
                  <a:srgbClr val="777777"/>
                </a:solidFill>
              </a:rPr>
              <a:t>;</a:t>
            </a:r>
          </a:p>
          <a:p>
            <a:pPr algn="l" defTabSz="457200">
              <a:lnSpc>
                <a:spcPts val="4200"/>
              </a:lnSpc>
              <a:defRPr b="0" sz="2000">
                <a:solidFill>
                  <a:srgbClr val="AAAAAA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    </a:t>
            </a:r>
            <a:r>
              <a:rPr>
                <a:solidFill>
                  <a:srgbClr val="7A3E9D"/>
                </a:solidFill>
              </a:rPr>
              <a:t>_current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=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9C5D27"/>
                </a:solidFill>
              </a:rPr>
              <a:t>0</a:t>
            </a:r>
            <a:r>
              <a:rPr>
                <a:solidFill>
                  <a:srgbClr val="777777"/>
                </a:solidFill>
              </a:rPr>
              <a:t>;</a:t>
            </a:r>
            <a:r>
              <a:rPr>
                <a:solidFill>
                  <a:srgbClr val="333333"/>
                </a:solidFill>
              </a:rPr>
              <a:t>  </a:t>
            </a:r>
            <a:r>
              <a:rPr i="1"/>
              <a:t>// Fibonacci(0)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4200"/>
              </a:lnSpc>
              <a:defRPr b="0" sz="2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</a:t>
            </a:r>
            <a:r>
              <a:rPr>
                <a:solidFill>
                  <a:srgbClr val="7A3E9D"/>
                </a:solidFill>
              </a:rPr>
              <a:t>_state</a:t>
            </a:r>
            <a:r>
              <a:t> </a:t>
            </a:r>
            <a:r>
              <a:rPr>
                <a:solidFill>
                  <a:srgbClr val="777777"/>
                </a:solidFill>
              </a:rPr>
              <a:t>=</a:t>
            </a:r>
            <a:r>
              <a:t> </a:t>
            </a:r>
            <a:r>
              <a:rPr>
                <a:solidFill>
                  <a:srgbClr val="9C5D27"/>
                </a:solidFill>
              </a:rPr>
              <a:t>1</a:t>
            </a:r>
            <a:r>
              <a:rPr>
                <a:solidFill>
                  <a:srgbClr val="777777"/>
                </a:solidFill>
              </a:rPr>
              <a:t>;</a:t>
            </a:r>
          </a:p>
          <a:p>
            <a:pPr algn="l" defTabSz="457200">
              <a:lnSpc>
                <a:spcPts val="4200"/>
              </a:lnSpc>
              <a:defRPr b="0" sz="2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</a:t>
            </a:r>
            <a:r>
              <a:rPr>
                <a:solidFill>
                  <a:srgbClr val="4B69C6"/>
                </a:solidFill>
              </a:rPr>
              <a:t>return</a:t>
            </a:r>
            <a:r>
              <a:t> </a:t>
            </a:r>
            <a:r>
              <a:rPr>
                <a:solidFill>
                  <a:srgbClr val="9C5D27"/>
                </a:solidFill>
              </a:rPr>
              <a:t>true</a:t>
            </a:r>
            <a:r>
              <a:rPr>
                <a:solidFill>
                  <a:srgbClr val="777777"/>
                </a:solidFill>
              </a:rPr>
              <a:t>;</a:t>
            </a: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</a:t>
            </a:r>
            <a:r>
              <a:rPr>
                <a:solidFill>
                  <a:srgbClr val="4B69C6"/>
                </a:solidFill>
              </a:rPr>
              <a:t>case</a:t>
            </a:r>
            <a:r>
              <a:t> </a:t>
            </a:r>
            <a:r>
              <a:rPr>
                <a:solidFill>
                  <a:srgbClr val="9C5D27"/>
                </a:solidFill>
              </a:rPr>
              <a:t>1</a:t>
            </a:r>
            <a:r>
              <a:rPr>
                <a:solidFill>
                  <a:srgbClr val="777777"/>
                </a:solidFill>
              </a:rPr>
              <a:t>:</a:t>
            </a:r>
          </a:p>
          <a:p>
            <a:pPr algn="l" defTabSz="457200">
              <a:lnSpc>
                <a:spcPts val="6100"/>
              </a:lnSpc>
              <a:defRPr b="0" sz="3600">
                <a:solidFill>
                  <a:srgbClr val="777777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</a:t>
            </a:r>
            <a:r>
              <a:rPr i="1">
                <a:solidFill>
                  <a:srgbClr val="AAAAAA"/>
                </a:solidFill>
              </a:rPr>
              <a:t>// 1st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</a:t>
            </a:r>
            <a:r>
              <a:rPr>
                <a:solidFill>
                  <a:srgbClr val="7A3E9D"/>
                </a:solidFill>
              </a:rPr>
              <a:t>_state</a:t>
            </a:r>
            <a:r>
              <a:t> </a:t>
            </a:r>
            <a:r>
              <a:rPr>
                <a:solidFill>
                  <a:srgbClr val="777777"/>
                </a:solidFill>
              </a:rPr>
              <a:t>=</a:t>
            </a:r>
            <a:r>
              <a:t> </a:t>
            </a:r>
            <a:r>
              <a:rPr>
                <a:solidFill>
                  <a:srgbClr val="7A3E9D"/>
                </a:solidFill>
              </a:rPr>
              <a:t>ERROR</a:t>
            </a:r>
            <a:r>
              <a:rPr>
                <a:solidFill>
                  <a:srgbClr val="777777"/>
                </a:solidFill>
              </a:rPr>
              <a:t>;</a:t>
            </a:r>
          </a:p>
          <a:p>
            <a:pPr algn="l" defTabSz="457200">
              <a:lnSpc>
                <a:spcPts val="6100"/>
              </a:lnSpc>
              <a:defRPr b="0" sz="3600">
                <a:solidFill>
                  <a:srgbClr val="AAAAAA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    </a:t>
            </a:r>
            <a:r>
              <a:rPr>
                <a:solidFill>
                  <a:srgbClr val="7A3E9D"/>
                </a:solidFill>
              </a:rPr>
              <a:t>value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=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9C5D27"/>
                </a:solidFill>
              </a:rPr>
              <a:t>1</a:t>
            </a:r>
            <a:r>
              <a:rPr>
                <a:solidFill>
                  <a:srgbClr val="777777"/>
                </a:solidFill>
              </a:rPr>
              <a:t>;</a:t>
            </a:r>
            <a:r>
              <a:rPr>
                <a:solidFill>
                  <a:srgbClr val="333333"/>
                </a:solidFill>
              </a:rPr>
              <a:t>    </a:t>
            </a:r>
            <a:r>
              <a:rPr i="1"/>
              <a:t>// Fibonacci(1)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AAAAAA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    </a:t>
            </a:r>
            <a:r>
              <a:rPr>
                <a:solidFill>
                  <a:srgbClr val="7A3E9D"/>
                </a:solidFill>
              </a:rPr>
              <a:t>next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=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9C5D27"/>
                </a:solidFill>
              </a:rPr>
              <a:t>1</a:t>
            </a:r>
            <a:r>
              <a:rPr>
                <a:solidFill>
                  <a:srgbClr val="777777"/>
                </a:solidFill>
              </a:rPr>
              <a:t>;</a:t>
            </a:r>
            <a:r>
              <a:rPr>
                <a:solidFill>
                  <a:srgbClr val="333333"/>
                </a:solidFill>
              </a:rPr>
              <a:t>     </a:t>
            </a:r>
            <a:r>
              <a:rPr i="1"/>
              <a:t>// Fibonacci(2)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</a:t>
            </a:r>
            <a:r>
              <a:rPr>
                <a:solidFill>
                  <a:srgbClr val="4B69C6"/>
                </a:solidFill>
              </a:rPr>
              <a:t>break</a:t>
            </a:r>
            <a:r>
              <a:rPr>
                <a:solidFill>
                  <a:srgbClr val="777777"/>
                </a:solidFill>
              </a:rPr>
              <a:t>;</a:t>
            </a:r>
          </a:p>
          <a:p>
            <a:pPr algn="l" defTabSz="457200">
              <a:lnSpc>
                <a:spcPts val="4200"/>
              </a:lnSpc>
              <a:defRPr b="0" sz="2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</a:t>
            </a:r>
            <a:r>
              <a:rPr>
                <a:solidFill>
                  <a:srgbClr val="4B69C6"/>
                </a:solidFill>
              </a:rPr>
              <a:t>case</a:t>
            </a:r>
            <a:r>
              <a:t> </a:t>
            </a:r>
            <a:r>
              <a:rPr>
                <a:solidFill>
                  <a:srgbClr val="9C5D27"/>
                </a:solidFill>
              </a:rPr>
              <a:t>2</a:t>
            </a:r>
            <a:r>
              <a:rPr>
                <a:solidFill>
                  <a:srgbClr val="777777"/>
                </a:solidFill>
              </a:rPr>
              <a:t>:</a:t>
            </a:r>
          </a:p>
          <a:p>
            <a:pPr algn="l" defTabSz="457200">
              <a:lnSpc>
                <a:spcPts val="4200"/>
              </a:lnSpc>
              <a:defRPr b="0" sz="2000">
                <a:solidFill>
                  <a:srgbClr val="777777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</a:t>
            </a:r>
            <a:r>
              <a:rPr i="1">
                <a:solidFill>
                  <a:srgbClr val="AAAAAA"/>
                </a:solidFill>
              </a:rPr>
              <a:t>// rest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4200"/>
              </a:lnSpc>
              <a:defRPr b="0" sz="2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</a:t>
            </a:r>
            <a:r>
              <a:rPr>
                <a:solidFill>
                  <a:srgbClr val="7A3E9D"/>
                </a:solidFill>
              </a:rPr>
              <a:t>_state</a:t>
            </a:r>
            <a:r>
              <a:t> </a:t>
            </a:r>
            <a:r>
              <a:rPr>
                <a:solidFill>
                  <a:srgbClr val="777777"/>
                </a:solidFill>
              </a:rPr>
              <a:t>=</a:t>
            </a:r>
            <a:r>
              <a:t> </a:t>
            </a:r>
            <a:r>
              <a:rPr>
                <a:solidFill>
                  <a:srgbClr val="7A3E9D"/>
                </a:solidFill>
              </a:rPr>
              <a:t>ERROR</a:t>
            </a:r>
            <a:r>
              <a:rPr>
                <a:solidFill>
                  <a:srgbClr val="777777"/>
                </a:solidFill>
              </a:rPr>
              <a:t>;</a:t>
            </a:r>
          </a:p>
          <a:p>
            <a:pPr algn="l" defTabSz="457200">
              <a:lnSpc>
                <a:spcPts val="4200"/>
              </a:lnSpc>
              <a:defRPr b="0" sz="2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</a:t>
            </a:r>
            <a:r>
              <a:rPr>
                <a:solidFill>
                  <a:srgbClr val="4B69C6"/>
                </a:solidFill>
              </a:rPr>
              <a:t>int</a:t>
            </a:r>
            <a:r>
              <a:t> temp </a:t>
            </a:r>
            <a:r>
              <a:rPr>
                <a:solidFill>
                  <a:srgbClr val="777777"/>
                </a:solidFill>
              </a:rPr>
              <a:t>=</a:t>
            </a:r>
            <a:r>
              <a:t> </a:t>
            </a:r>
            <a:r>
              <a:rPr>
                <a:solidFill>
                  <a:srgbClr val="7A3E9D"/>
                </a:solidFill>
              </a:rPr>
              <a:t>value</a:t>
            </a:r>
            <a:r>
              <a:rPr>
                <a:solidFill>
                  <a:srgbClr val="777777"/>
                </a:solidFill>
              </a:rPr>
              <a:t>;</a:t>
            </a:r>
          </a:p>
          <a:p>
            <a:pPr algn="l" defTabSz="457200">
              <a:lnSpc>
                <a:spcPts val="4200"/>
              </a:lnSpc>
              <a:defRPr b="0" sz="2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</a:t>
            </a:r>
            <a:r>
              <a:rPr>
                <a:solidFill>
                  <a:srgbClr val="7A3E9D"/>
                </a:solidFill>
              </a:rPr>
              <a:t>value</a:t>
            </a:r>
            <a:r>
              <a:t> </a:t>
            </a:r>
            <a:r>
              <a:rPr>
                <a:solidFill>
                  <a:srgbClr val="777777"/>
                </a:solidFill>
              </a:rPr>
              <a:t>=</a:t>
            </a:r>
            <a:r>
              <a:t> </a:t>
            </a:r>
            <a:r>
              <a:rPr>
                <a:solidFill>
                  <a:srgbClr val="7A3E9D"/>
                </a:solidFill>
              </a:rPr>
              <a:t>next</a:t>
            </a:r>
            <a:r>
              <a:rPr>
                <a:solidFill>
                  <a:srgbClr val="777777"/>
                </a:solidFill>
              </a:rPr>
              <a:t>;</a:t>
            </a:r>
          </a:p>
          <a:p>
            <a:pPr algn="l" defTabSz="457200">
              <a:lnSpc>
                <a:spcPts val="4200"/>
              </a:lnSpc>
              <a:defRPr b="0" sz="2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</a:t>
            </a:r>
            <a:r>
              <a:rPr>
                <a:solidFill>
                  <a:srgbClr val="7A3E9D"/>
                </a:solidFill>
              </a:rPr>
              <a:t>next</a:t>
            </a:r>
            <a:r>
              <a:t> </a:t>
            </a:r>
            <a:r>
              <a:rPr>
                <a:solidFill>
                  <a:srgbClr val="777777"/>
                </a:solidFill>
              </a:rPr>
              <a:t>+=</a:t>
            </a:r>
            <a:r>
              <a:t> </a:t>
            </a:r>
            <a:r>
              <a:rPr>
                <a:solidFill>
                  <a:srgbClr val="7A3E9D"/>
                </a:solidFill>
              </a:rPr>
              <a:t>temp</a:t>
            </a:r>
            <a:r>
              <a:rPr>
                <a:solidFill>
                  <a:srgbClr val="777777"/>
                </a:solidFill>
              </a:rPr>
              <a:t>;</a:t>
            </a:r>
          </a:p>
          <a:p>
            <a:pPr algn="l" defTabSz="457200">
              <a:lnSpc>
                <a:spcPts val="4200"/>
              </a:lnSpc>
              <a:defRPr b="0" sz="2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</a:t>
            </a:r>
            <a:r>
              <a:rPr>
                <a:solidFill>
                  <a:srgbClr val="4B69C6"/>
                </a:solidFill>
              </a:rPr>
              <a:t>break</a:t>
            </a:r>
            <a:r>
              <a:rPr>
                <a:solidFill>
                  <a:srgbClr val="777777"/>
                </a:solidFill>
              </a:rPr>
              <a:t>;</a:t>
            </a:r>
          </a:p>
          <a:p>
            <a:pPr algn="l" defTabSz="457200">
              <a:lnSpc>
                <a:spcPts val="4200"/>
              </a:lnSpc>
              <a:defRPr b="0" sz="2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</a:t>
            </a:r>
            <a:r>
              <a:rPr>
                <a:solidFill>
                  <a:srgbClr val="777777"/>
                </a:solidFill>
              </a:rPr>
              <a:t>}</a:t>
            </a:r>
          </a:p>
          <a:p>
            <a:pPr algn="l" defTabSz="457200">
              <a:lnSpc>
                <a:spcPts val="6100"/>
              </a:lnSpc>
              <a:defRPr b="0" sz="360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t>_current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=</a:t>
            </a:r>
            <a:r>
              <a:rPr>
                <a:solidFill>
                  <a:srgbClr val="333333"/>
                </a:solidFill>
              </a:rPr>
              <a:t> </a:t>
            </a:r>
            <a:r>
              <a:t>value</a:t>
            </a:r>
            <a:r>
              <a:rPr>
                <a:solidFill>
                  <a:srgbClr val="777777"/>
                </a:solidFill>
              </a:rPr>
              <a:t>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t>_state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=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9C5D27"/>
                </a:solidFill>
              </a:rPr>
              <a:t>2</a:t>
            </a:r>
            <a:r>
              <a:rPr>
                <a:solidFill>
                  <a:srgbClr val="777777"/>
                </a:solidFill>
              </a:rPr>
              <a:t>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4B69C6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t>return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9C5D27"/>
                </a:solidFill>
              </a:rPr>
              <a:t>true</a:t>
            </a:r>
            <a:r>
              <a:rPr>
                <a:solidFill>
                  <a:srgbClr val="777777"/>
                </a:solidFill>
              </a:rPr>
              <a:t>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4200"/>
              </a:lnSpc>
              <a:defRPr b="0" sz="2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</a:t>
            </a:r>
            <a:r>
              <a:rPr>
                <a:solidFill>
                  <a:srgbClr val="777777"/>
                </a:solidFill>
              </a:rPr>
              <a:t>}</a:t>
            </a:r>
          </a:p>
        </p:txBody>
      </p:sp>
      <p:sp>
        <p:nvSpPr>
          <p:cNvPr id="468" name="C#"/>
          <p:cNvSpPr txBox="1"/>
          <p:nvPr/>
        </p:nvSpPr>
        <p:spPr>
          <a:xfrm>
            <a:off x="23266704" y="12589678"/>
            <a:ext cx="806121" cy="7338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200">
                <a:solidFill>
                  <a:srgbClr val="531B93"/>
                </a:solidFill>
              </a:defRPr>
            </a:lvl1pPr>
          </a:lstStyle>
          <a:p>
            <a:pPr/>
            <a:r>
              <a:t>C#</a:t>
            </a:r>
          </a:p>
        </p:txBody>
      </p:sp>
      <p:sp>
        <p:nvSpPr>
          <p:cNvPr id="469" name="state"/>
          <p:cNvSpPr/>
          <p:nvPr/>
        </p:nvSpPr>
        <p:spPr>
          <a:xfrm>
            <a:off x="15996642" y="6797934"/>
            <a:ext cx="3463792" cy="3463792"/>
          </a:xfrm>
          <a:prstGeom prst="ellipse">
            <a:avLst/>
          </a:prstGeom>
          <a:solidFill>
            <a:srgbClr val="79797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4800">
                <a:solidFill>
                  <a:srgbClr val="FFFFFF"/>
                </a:solidFill>
              </a:defRPr>
            </a:lvl1pPr>
          </a:lstStyle>
          <a:p>
            <a:pPr/>
            <a:r>
              <a:t>state</a:t>
            </a:r>
          </a:p>
        </p:txBody>
      </p:sp>
      <p:sp>
        <p:nvSpPr>
          <p:cNvPr id="470" name="initial"/>
          <p:cNvSpPr/>
          <p:nvPr/>
        </p:nvSpPr>
        <p:spPr>
          <a:xfrm>
            <a:off x="12565932" y="7625986"/>
            <a:ext cx="3114137" cy="1807689"/>
          </a:xfrm>
          <a:prstGeom prst="rightArrow">
            <a:avLst>
              <a:gd name="adj1" fmla="val 32000"/>
              <a:gd name="adj2" fmla="val 44964"/>
            </a:avLst>
          </a:prstGeom>
          <a:solidFill>
            <a:srgbClr val="00905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600">
                <a:solidFill>
                  <a:srgbClr val="FFFFFF"/>
                </a:solidFill>
              </a:defRPr>
            </a:lvl1pPr>
          </a:lstStyle>
          <a:p>
            <a:pPr/>
            <a:r>
              <a:t>initial</a:t>
            </a:r>
          </a:p>
        </p:txBody>
      </p:sp>
      <p:sp>
        <p:nvSpPr>
          <p:cNvPr id="471" name="rest"/>
          <p:cNvSpPr/>
          <p:nvPr/>
        </p:nvSpPr>
        <p:spPr>
          <a:xfrm>
            <a:off x="16246222" y="3454273"/>
            <a:ext cx="2964630" cy="30260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2228" y="0"/>
                </a:moveTo>
                <a:cubicBezTo>
                  <a:pt x="7061" y="0"/>
                  <a:pt x="2855" y="4119"/>
                  <a:pt x="2855" y="9181"/>
                </a:cubicBezTo>
                <a:cubicBezTo>
                  <a:pt x="2855" y="9198"/>
                  <a:pt x="2856" y="9214"/>
                  <a:pt x="2857" y="9231"/>
                </a:cubicBezTo>
                <a:lnTo>
                  <a:pt x="2855" y="14548"/>
                </a:lnTo>
                <a:lnTo>
                  <a:pt x="0" y="14548"/>
                </a:lnTo>
                <a:lnTo>
                  <a:pt x="5299" y="21597"/>
                </a:lnTo>
                <a:lnTo>
                  <a:pt x="10598" y="14548"/>
                </a:lnTo>
                <a:lnTo>
                  <a:pt x="7729" y="14548"/>
                </a:lnTo>
                <a:lnTo>
                  <a:pt x="7729" y="9231"/>
                </a:lnTo>
                <a:lnTo>
                  <a:pt x="7729" y="9210"/>
                </a:lnTo>
                <a:cubicBezTo>
                  <a:pt x="7729" y="9201"/>
                  <a:pt x="7729" y="9191"/>
                  <a:pt x="7729" y="9181"/>
                </a:cubicBezTo>
                <a:cubicBezTo>
                  <a:pt x="7729" y="6751"/>
                  <a:pt x="9747" y="4773"/>
                  <a:pt x="12228" y="4773"/>
                </a:cubicBezTo>
                <a:lnTo>
                  <a:pt x="12230" y="4773"/>
                </a:lnTo>
                <a:cubicBezTo>
                  <a:pt x="14711" y="4774"/>
                  <a:pt x="16728" y="6751"/>
                  <a:pt x="16728" y="9181"/>
                </a:cubicBezTo>
                <a:cubicBezTo>
                  <a:pt x="16728" y="9191"/>
                  <a:pt x="16714" y="21600"/>
                  <a:pt x="16714" y="21600"/>
                </a:cubicBezTo>
                <a:lnTo>
                  <a:pt x="21591" y="21600"/>
                </a:lnTo>
                <a:cubicBezTo>
                  <a:pt x="21591" y="21600"/>
                  <a:pt x="21600" y="9202"/>
                  <a:pt x="21600" y="9181"/>
                </a:cubicBezTo>
                <a:cubicBezTo>
                  <a:pt x="21600" y="4144"/>
                  <a:pt x="17438" y="41"/>
                  <a:pt x="12306" y="0"/>
                </a:cubicBezTo>
                <a:lnTo>
                  <a:pt x="12230" y="0"/>
                </a:lnTo>
                <a:cubicBezTo>
                  <a:pt x="12230" y="0"/>
                  <a:pt x="12229" y="0"/>
                  <a:pt x="12228" y="0"/>
                </a:cubicBezTo>
                <a:close/>
              </a:path>
            </a:pathLst>
          </a:custGeom>
          <a:solidFill>
            <a:schemeClr val="accent4">
              <a:hueOff val="-1081314"/>
              <a:satOff val="4338"/>
              <a:lumOff val="-8931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rest</a:t>
            </a:r>
          </a:p>
        </p:txBody>
      </p:sp>
      <p:sp>
        <p:nvSpPr>
          <p:cNvPr id="472" name="first"/>
          <p:cNvSpPr/>
          <p:nvPr/>
        </p:nvSpPr>
        <p:spPr>
          <a:xfrm rot="5400000">
            <a:off x="19807093" y="7047516"/>
            <a:ext cx="2904456" cy="29646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2228" y="0"/>
                </a:moveTo>
                <a:cubicBezTo>
                  <a:pt x="7061" y="0"/>
                  <a:pt x="2855" y="4119"/>
                  <a:pt x="2855" y="9181"/>
                </a:cubicBezTo>
                <a:cubicBezTo>
                  <a:pt x="2855" y="9198"/>
                  <a:pt x="2856" y="9214"/>
                  <a:pt x="2857" y="9231"/>
                </a:cubicBezTo>
                <a:lnTo>
                  <a:pt x="2855" y="14548"/>
                </a:lnTo>
                <a:lnTo>
                  <a:pt x="0" y="14548"/>
                </a:lnTo>
                <a:lnTo>
                  <a:pt x="5299" y="21597"/>
                </a:lnTo>
                <a:lnTo>
                  <a:pt x="10598" y="14548"/>
                </a:lnTo>
                <a:lnTo>
                  <a:pt x="7729" y="14548"/>
                </a:lnTo>
                <a:lnTo>
                  <a:pt x="7729" y="9231"/>
                </a:lnTo>
                <a:lnTo>
                  <a:pt x="7729" y="9210"/>
                </a:lnTo>
                <a:cubicBezTo>
                  <a:pt x="7729" y="9201"/>
                  <a:pt x="7729" y="9191"/>
                  <a:pt x="7729" y="9181"/>
                </a:cubicBezTo>
                <a:cubicBezTo>
                  <a:pt x="7729" y="6751"/>
                  <a:pt x="9747" y="4773"/>
                  <a:pt x="12228" y="4773"/>
                </a:cubicBezTo>
                <a:lnTo>
                  <a:pt x="12230" y="4773"/>
                </a:lnTo>
                <a:cubicBezTo>
                  <a:pt x="14711" y="4774"/>
                  <a:pt x="16728" y="6751"/>
                  <a:pt x="16728" y="9181"/>
                </a:cubicBezTo>
                <a:cubicBezTo>
                  <a:pt x="16728" y="9191"/>
                  <a:pt x="16714" y="21600"/>
                  <a:pt x="16714" y="21600"/>
                </a:cubicBezTo>
                <a:lnTo>
                  <a:pt x="21591" y="21600"/>
                </a:lnTo>
                <a:cubicBezTo>
                  <a:pt x="21591" y="21600"/>
                  <a:pt x="21600" y="9202"/>
                  <a:pt x="21600" y="9181"/>
                </a:cubicBezTo>
                <a:cubicBezTo>
                  <a:pt x="21600" y="4144"/>
                  <a:pt x="17438" y="41"/>
                  <a:pt x="12306" y="0"/>
                </a:cubicBezTo>
                <a:lnTo>
                  <a:pt x="12230" y="0"/>
                </a:lnTo>
                <a:cubicBezTo>
                  <a:pt x="12230" y="0"/>
                  <a:pt x="12229" y="0"/>
                  <a:pt x="12228" y="0"/>
                </a:cubicBezTo>
                <a:close/>
              </a:path>
            </a:pathLst>
          </a:custGeom>
          <a:solidFill>
            <a:srgbClr val="01199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first</a:t>
            </a:r>
          </a:p>
        </p:txBody>
      </p:sp>
      <p:sp>
        <p:nvSpPr>
          <p:cNvPr id="473" name="1"/>
          <p:cNvSpPr/>
          <p:nvPr/>
        </p:nvSpPr>
        <p:spPr>
          <a:xfrm>
            <a:off x="20273547" y="10081401"/>
            <a:ext cx="1971549" cy="19715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8912" y="3909"/>
                </a:lnTo>
                <a:cubicBezTo>
                  <a:pt x="9458" y="3767"/>
                  <a:pt x="10107" y="3684"/>
                  <a:pt x="10795" y="3684"/>
                </a:cubicBezTo>
                <a:cubicBezTo>
                  <a:pt x="11488" y="3684"/>
                  <a:pt x="12138" y="3766"/>
                  <a:pt x="12695" y="3914"/>
                </a:cubicBezTo>
                <a:lnTo>
                  <a:pt x="10800" y="0"/>
                </a:lnTo>
                <a:close/>
                <a:moveTo>
                  <a:pt x="18430" y="3160"/>
                </a:moveTo>
                <a:lnTo>
                  <a:pt x="14332" y="4591"/>
                </a:lnTo>
                <a:cubicBezTo>
                  <a:pt x="14828" y="4880"/>
                  <a:pt x="15340" y="5278"/>
                  <a:pt x="15826" y="5764"/>
                </a:cubicBezTo>
                <a:cubicBezTo>
                  <a:pt x="16317" y="6255"/>
                  <a:pt x="16717" y="6774"/>
                  <a:pt x="17006" y="7265"/>
                </a:cubicBezTo>
                <a:lnTo>
                  <a:pt x="18430" y="3160"/>
                </a:lnTo>
                <a:close/>
                <a:moveTo>
                  <a:pt x="3160" y="3172"/>
                </a:moveTo>
                <a:lnTo>
                  <a:pt x="4591" y="7270"/>
                </a:lnTo>
                <a:cubicBezTo>
                  <a:pt x="4880" y="6773"/>
                  <a:pt x="5278" y="6260"/>
                  <a:pt x="5764" y="5774"/>
                </a:cubicBezTo>
                <a:cubicBezTo>
                  <a:pt x="6255" y="5283"/>
                  <a:pt x="6774" y="4885"/>
                  <a:pt x="7265" y="4596"/>
                </a:cubicBezTo>
                <a:lnTo>
                  <a:pt x="3160" y="3172"/>
                </a:lnTo>
                <a:close/>
                <a:moveTo>
                  <a:pt x="10800" y="4661"/>
                </a:moveTo>
                <a:cubicBezTo>
                  <a:pt x="7400" y="4661"/>
                  <a:pt x="4633" y="7427"/>
                  <a:pt x="4633" y="10827"/>
                </a:cubicBezTo>
                <a:cubicBezTo>
                  <a:pt x="4633" y="14227"/>
                  <a:pt x="7400" y="16994"/>
                  <a:pt x="10800" y="16994"/>
                </a:cubicBezTo>
                <a:cubicBezTo>
                  <a:pt x="14200" y="16994"/>
                  <a:pt x="16967" y="14227"/>
                  <a:pt x="16967" y="10827"/>
                </a:cubicBezTo>
                <a:cubicBezTo>
                  <a:pt x="16967" y="7427"/>
                  <a:pt x="14200" y="4661"/>
                  <a:pt x="10800" y="4661"/>
                </a:cubicBezTo>
                <a:close/>
                <a:moveTo>
                  <a:pt x="3914" y="8907"/>
                </a:moveTo>
                <a:lnTo>
                  <a:pt x="0" y="10800"/>
                </a:lnTo>
                <a:lnTo>
                  <a:pt x="3909" y="12688"/>
                </a:lnTo>
                <a:cubicBezTo>
                  <a:pt x="3767" y="12137"/>
                  <a:pt x="3684" y="11493"/>
                  <a:pt x="3684" y="10805"/>
                </a:cubicBezTo>
                <a:cubicBezTo>
                  <a:pt x="3684" y="10112"/>
                  <a:pt x="3766" y="9464"/>
                  <a:pt x="3914" y="8907"/>
                </a:cubicBezTo>
                <a:close/>
                <a:moveTo>
                  <a:pt x="17693" y="8907"/>
                </a:moveTo>
                <a:cubicBezTo>
                  <a:pt x="17835" y="9458"/>
                  <a:pt x="17916" y="10102"/>
                  <a:pt x="17916" y="10790"/>
                </a:cubicBezTo>
                <a:cubicBezTo>
                  <a:pt x="17916" y="11483"/>
                  <a:pt x="17835" y="12131"/>
                  <a:pt x="17688" y="12688"/>
                </a:cubicBezTo>
                <a:lnTo>
                  <a:pt x="21600" y="10795"/>
                </a:lnTo>
                <a:lnTo>
                  <a:pt x="17693" y="8907"/>
                </a:lnTo>
                <a:close/>
                <a:moveTo>
                  <a:pt x="17011" y="14332"/>
                </a:moveTo>
                <a:cubicBezTo>
                  <a:pt x="16722" y="14828"/>
                  <a:pt x="16323" y="15340"/>
                  <a:pt x="15838" y="15826"/>
                </a:cubicBezTo>
                <a:cubicBezTo>
                  <a:pt x="15346" y="16317"/>
                  <a:pt x="14828" y="16717"/>
                  <a:pt x="14337" y="17006"/>
                </a:cubicBezTo>
                <a:lnTo>
                  <a:pt x="18440" y="18430"/>
                </a:lnTo>
                <a:lnTo>
                  <a:pt x="17011" y="14332"/>
                </a:lnTo>
                <a:close/>
                <a:moveTo>
                  <a:pt x="4596" y="14337"/>
                </a:moveTo>
                <a:lnTo>
                  <a:pt x="3172" y="18440"/>
                </a:lnTo>
                <a:lnTo>
                  <a:pt x="7270" y="17011"/>
                </a:lnTo>
                <a:cubicBezTo>
                  <a:pt x="6773" y="16722"/>
                  <a:pt x="6260" y="16323"/>
                  <a:pt x="5774" y="15838"/>
                </a:cubicBezTo>
                <a:cubicBezTo>
                  <a:pt x="5283" y="15346"/>
                  <a:pt x="4885" y="14828"/>
                  <a:pt x="4596" y="14337"/>
                </a:cubicBezTo>
                <a:close/>
                <a:moveTo>
                  <a:pt x="8907" y="17688"/>
                </a:moveTo>
                <a:lnTo>
                  <a:pt x="10800" y="21600"/>
                </a:lnTo>
                <a:lnTo>
                  <a:pt x="12688" y="17693"/>
                </a:lnTo>
                <a:cubicBezTo>
                  <a:pt x="12142" y="17835"/>
                  <a:pt x="11493" y="17916"/>
                  <a:pt x="10805" y="17916"/>
                </a:cubicBezTo>
                <a:cubicBezTo>
                  <a:pt x="10112" y="17916"/>
                  <a:pt x="9464" y="17835"/>
                  <a:pt x="8907" y="17688"/>
                </a:cubicBezTo>
                <a:close/>
              </a:path>
            </a:pathLst>
          </a:custGeom>
          <a:solidFill>
            <a:srgbClr val="FF26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4000">
                <a:solidFill>
                  <a:srgbClr val="FFFFFF"/>
                </a:solidFill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474" name="Compiled"/>
          <p:cNvSpPr txBox="1"/>
          <p:nvPr/>
        </p:nvSpPr>
        <p:spPr>
          <a:xfrm>
            <a:off x="2272535" y="992773"/>
            <a:ext cx="1971549" cy="5851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/>
            <a:r>
              <a:t>Compiled</a:t>
            </a:r>
          </a:p>
        </p:txBody>
      </p:sp>
      <p:sp>
        <p:nvSpPr>
          <p:cNvPr id="475" name="simplified"/>
          <p:cNvSpPr txBox="1"/>
          <p:nvPr/>
        </p:nvSpPr>
        <p:spPr>
          <a:xfrm>
            <a:off x="21062670" y="12633023"/>
            <a:ext cx="2228393" cy="647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/>
            </a:lvl1pPr>
          </a:lstStyle>
          <a:p>
            <a:pPr/>
            <a:r>
              <a:t>simplified</a:t>
            </a:r>
          </a:p>
        </p:txBody>
      </p:sp>
      <p:sp>
        <p:nvSpPr>
          <p:cNvPr id="476" name="int value = 1;…"/>
          <p:cNvSpPr txBox="1"/>
          <p:nvPr/>
        </p:nvSpPr>
        <p:spPr>
          <a:xfrm>
            <a:off x="11353573" y="5001763"/>
            <a:ext cx="4421486" cy="1295401"/>
          </a:xfrm>
          <a:prstGeom prst="rect">
            <a:avLst/>
          </a:prstGeom>
          <a:ln w="25400">
            <a:solidFill>
              <a:schemeClr val="accent1">
                <a:lumOff val="-13575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6600"/>
              </a:lnSpc>
              <a:defRPr b="0" sz="4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4B69C6"/>
                </a:solidFill>
              </a:rPr>
              <a:t>int</a:t>
            </a:r>
            <a:r>
              <a:t> value </a:t>
            </a:r>
            <a:r>
              <a:rPr>
                <a:solidFill>
                  <a:srgbClr val="777777"/>
                </a:solidFill>
              </a:rPr>
              <a:t>=</a:t>
            </a:r>
            <a:r>
              <a:t> </a:t>
            </a:r>
            <a:r>
              <a:rPr>
                <a:solidFill>
                  <a:srgbClr val="9C5D27"/>
                </a:solidFill>
              </a:rPr>
              <a:t>1</a:t>
            </a:r>
            <a:r>
              <a:rPr>
                <a:solidFill>
                  <a:srgbClr val="777777"/>
                </a:solidFill>
              </a:rPr>
              <a:t>;</a:t>
            </a:r>
          </a:p>
          <a:p>
            <a:pPr algn="l" defTabSz="457200">
              <a:lnSpc>
                <a:spcPts val="6600"/>
              </a:lnSpc>
              <a:defRPr b="0" sz="4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4B69C6"/>
                </a:solidFill>
              </a:rPr>
              <a:t>int</a:t>
            </a:r>
            <a:r>
              <a:t> next </a:t>
            </a:r>
            <a:r>
              <a:rPr>
                <a:solidFill>
                  <a:srgbClr val="777777"/>
                </a:solidFill>
              </a:rPr>
              <a:t>=</a:t>
            </a:r>
            <a:r>
              <a:t> </a:t>
            </a:r>
            <a:r>
              <a:rPr>
                <a:solidFill>
                  <a:srgbClr val="9C5D27"/>
                </a:solidFill>
              </a:rPr>
              <a:t>1</a:t>
            </a:r>
            <a:r>
              <a:rPr>
                <a:solidFill>
                  <a:srgbClr val="777777"/>
                </a:solidFill>
              </a:rPr>
              <a:t>;</a:t>
            </a:r>
          </a:p>
        </p:txBody>
      </p:sp>
      <p:sp>
        <p:nvSpPr>
          <p:cNvPr id="477" name="Original"/>
          <p:cNvSpPr txBox="1"/>
          <p:nvPr/>
        </p:nvSpPr>
        <p:spPr>
          <a:xfrm>
            <a:off x="12751465" y="4006190"/>
            <a:ext cx="1625703" cy="5851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/>
            <a:r>
              <a:t>Original</a:t>
            </a:r>
          </a:p>
        </p:txBody>
      </p:sp>
      <p:sp>
        <p:nvSpPr>
          <p:cNvPr id="478" name="MoveNext"/>
          <p:cNvSpPr/>
          <p:nvPr/>
        </p:nvSpPr>
        <p:spPr>
          <a:xfrm>
            <a:off x="21145500" y="159633"/>
            <a:ext cx="2667000" cy="2667001"/>
          </a:xfrm>
          <a:prstGeom prst="ellipse">
            <a:avLst/>
          </a:prstGeom>
          <a:solidFill>
            <a:srgbClr val="0533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MoveNext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Enumerab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Enumerable</a:t>
            </a:r>
          </a:p>
        </p:txBody>
      </p:sp>
      <p:sp>
        <p:nvSpPr>
          <p:cNvPr id="481" name="private bool MoveNext()…"/>
          <p:cNvSpPr txBox="1"/>
          <p:nvPr/>
        </p:nvSpPr>
        <p:spPr>
          <a:xfrm>
            <a:off x="282961" y="1453057"/>
            <a:ext cx="7021142" cy="11734801"/>
          </a:xfrm>
          <a:prstGeom prst="rect">
            <a:avLst/>
          </a:prstGeom>
          <a:ln w="25400">
            <a:solidFill>
              <a:schemeClr val="accent6">
                <a:satOff val="-15798"/>
                <a:lumOff val="-17517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4200"/>
              </a:lnSpc>
              <a:defRPr b="0" sz="2000">
                <a:solidFill>
                  <a:srgbClr val="AA3731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4B69C6"/>
                </a:solidFill>
              </a:rPr>
              <a:t>private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4B69C6"/>
                </a:solidFill>
              </a:rPr>
              <a:t>bool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latin typeface="Hack Bold"/>
                <a:ea typeface="Hack Bold"/>
                <a:cs typeface="Hack Bold"/>
                <a:sym typeface="Hack Bold"/>
              </a:rPr>
              <a:t>MoveNext</a:t>
            </a:r>
            <a:r>
              <a:rPr>
                <a:solidFill>
                  <a:srgbClr val="777777"/>
                </a:solidFill>
              </a:rPr>
              <a:t>()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4200"/>
              </a:lnSpc>
              <a:defRPr b="0" sz="2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</a:t>
            </a:r>
            <a:r>
              <a:rPr>
                <a:solidFill>
                  <a:srgbClr val="777777"/>
                </a:solidFill>
              </a:rPr>
              <a:t>{</a:t>
            </a:r>
          </a:p>
          <a:p>
            <a:pPr algn="l" defTabSz="457200">
              <a:lnSpc>
                <a:spcPts val="4200"/>
              </a:lnSpc>
              <a:defRPr b="0" sz="2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</a:t>
            </a:r>
            <a:r>
              <a:rPr>
                <a:solidFill>
                  <a:srgbClr val="4B69C6"/>
                </a:solidFill>
              </a:rPr>
              <a:t>const</a:t>
            </a:r>
            <a:r>
              <a:t> </a:t>
            </a:r>
            <a:r>
              <a:rPr>
                <a:solidFill>
                  <a:srgbClr val="4B69C6"/>
                </a:solidFill>
              </a:rPr>
              <a:t>int</a:t>
            </a:r>
            <a:r>
              <a:t> ERROR </a:t>
            </a:r>
            <a:r>
              <a:rPr>
                <a:solidFill>
                  <a:srgbClr val="777777"/>
                </a:solidFill>
              </a:rPr>
              <a:t>=</a:t>
            </a:r>
            <a:r>
              <a:t> </a:t>
            </a:r>
            <a:r>
              <a:rPr>
                <a:solidFill>
                  <a:srgbClr val="777777"/>
                </a:solidFill>
              </a:rPr>
              <a:t>-</a:t>
            </a:r>
            <a:r>
              <a:rPr>
                <a:solidFill>
                  <a:srgbClr val="9C5D27"/>
                </a:solidFill>
              </a:rPr>
              <a:t>1</a:t>
            </a:r>
            <a:r>
              <a:rPr>
                <a:solidFill>
                  <a:srgbClr val="777777"/>
                </a:solidFill>
              </a:rPr>
              <a:t>;</a:t>
            </a:r>
          </a:p>
          <a:p>
            <a:pPr algn="l" defTabSz="457200">
              <a:lnSpc>
                <a:spcPts val="4200"/>
              </a:lnSpc>
              <a:defRPr b="0" sz="2000">
                <a:solidFill>
                  <a:srgbClr val="4B69C6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t>switch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(</a:t>
            </a:r>
            <a:r>
              <a:rPr>
                <a:solidFill>
                  <a:srgbClr val="7A3E9D"/>
                </a:solidFill>
              </a:rPr>
              <a:t>_state</a:t>
            </a:r>
            <a:r>
              <a:rPr>
                <a:solidFill>
                  <a:srgbClr val="777777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4200"/>
              </a:lnSpc>
              <a:defRPr b="0" sz="2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</a:t>
            </a:r>
            <a:r>
              <a:rPr>
                <a:solidFill>
                  <a:srgbClr val="777777"/>
                </a:solidFill>
              </a:rPr>
              <a:t>{</a:t>
            </a:r>
          </a:p>
          <a:p>
            <a:pPr algn="l" defTabSz="457200">
              <a:lnSpc>
                <a:spcPts val="4200"/>
              </a:lnSpc>
              <a:defRPr b="0" sz="2000">
                <a:solidFill>
                  <a:srgbClr val="4B69C6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  </a:t>
            </a:r>
            <a:r>
              <a:t>default</a:t>
            </a:r>
            <a:r>
              <a:rPr>
                <a:solidFill>
                  <a:srgbClr val="777777"/>
                </a:solidFill>
              </a:rPr>
              <a:t>: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4200"/>
              </a:lnSpc>
              <a:defRPr b="0" sz="2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</a:t>
            </a:r>
            <a:r>
              <a:rPr>
                <a:solidFill>
                  <a:srgbClr val="4B69C6"/>
                </a:solidFill>
              </a:rPr>
              <a:t>return</a:t>
            </a:r>
            <a:r>
              <a:t> </a:t>
            </a:r>
            <a:r>
              <a:rPr>
                <a:solidFill>
                  <a:srgbClr val="9C5D27"/>
                </a:solidFill>
              </a:rPr>
              <a:t>false</a:t>
            </a:r>
            <a:r>
              <a:rPr>
                <a:solidFill>
                  <a:srgbClr val="777777"/>
                </a:solidFill>
              </a:rPr>
              <a:t>;</a:t>
            </a:r>
          </a:p>
          <a:p>
            <a:pPr algn="l" defTabSz="457200">
              <a:lnSpc>
                <a:spcPts val="4200"/>
              </a:lnSpc>
              <a:defRPr b="0" sz="2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</a:t>
            </a:r>
            <a:r>
              <a:rPr>
                <a:solidFill>
                  <a:srgbClr val="4B69C6"/>
                </a:solidFill>
              </a:rPr>
              <a:t>case</a:t>
            </a:r>
            <a:r>
              <a:t> </a:t>
            </a:r>
            <a:r>
              <a:rPr>
                <a:solidFill>
                  <a:srgbClr val="9C5D27"/>
                </a:solidFill>
              </a:rPr>
              <a:t>0</a:t>
            </a:r>
            <a:r>
              <a:rPr>
                <a:solidFill>
                  <a:srgbClr val="777777"/>
                </a:solidFill>
              </a:rPr>
              <a:t>:</a:t>
            </a:r>
          </a:p>
          <a:p>
            <a:pPr algn="l" defTabSz="457200">
              <a:lnSpc>
                <a:spcPts val="4200"/>
              </a:lnSpc>
              <a:defRPr b="0" i="1" sz="2000">
                <a:solidFill>
                  <a:srgbClr val="AAAAAA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 i="0">
                <a:solidFill>
                  <a:srgbClr val="777777"/>
                </a:solidFill>
              </a:rPr>
              <a:t>        </a:t>
            </a:r>
            <a:r>
              <a:t>// initial</a:t>
            </a:r>
            <a:endParaRPr i="0">
              <a:solidFill>
                <a:srgbClr val="333333"/>
              </a:solidFill>
            </a:endParaRPr>
          </a:p>
          <a:p>
            <a:pPr algn="l" defTabSz="457200">
              <a:lnSpc>
                <a:spcPts val="4200"/>
              </a:lnSpc>
              <a:defRPr b="0" sz="2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</a:t>
            </a:r>
            <a:r>
              <a:rPr>
                <a:solidFill>
                  <a:srgbClr val="7A3E9D"/>
                </a:solidFill>
              </a:rPr>
              <a:t>_state</a:t>
            </a:r>
            <a:r>
              <a:t> </a:t>
            </a:r>
            <a:r>
              <a:rPr>
                <a:solidFill>
                  <a:srgbClr val="777777"/>
                </a:solidFill>
              </a:rPr>
              <a:t>=</a:t>
            </a:r>
            <a:r>
              <a:t> </a:t>
            </a:r>
            <a:r>
              <a:rPr>
                <a:solidFill>
                  <a:srgbClr val="7A3E9D"/>
                </a:solidFill>
              </a:rPr>
              <a:t>ERROR</a:t>
            </a:r>
            <a:r>
              <a:rPr>
                <a:solidFill>
                  <a:srgbClr val="777777"/>
                </a:solidFill>
              </a:rPr>
              <a:t>;</a:t>
            </a:r>
          </a:p>
          <a:p>
            <a:pPr algn="l" defTabSz="457200">
              <a:lnSpc>
                <a:spcPts val="4200"/>
              </a:lnSpc>
              <a:defRPr b="0" sz="2000">
                <a:solidFill>
                  <a:srgbClr val="AAAAAA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    </a:t>
            </a:r>
            <a:r>
              <a:rPr>
                <a:solidFill>
                  <a:srgbClr val="7A3E9D"/>
                </a:solidFill>
              </a:rPr>
              <a:t>_current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=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9C5D27"/>
                </a:solidFill>
              </a:rPr>
              <a:t>0</a:t>
            </a:r>
            <a:r>
              <a:rPr>
                <a:solidFill>
                  <a:srgbClr val="777777"/>
                </a:solidFill>
              </a:rPr>
              <a:t>;</a:t>
            </a:r>
            <a:r>
              <a:rPr>
                <a:solidFill>
                  <a:srgbClr val="333333"/>
                </a:solidFill>
              </a:rPr>
              <a:t>  </a:t>
            </a:r>
            <a:r>
              <a:rPr i="1"/>
              <a:t>// Fibonacci(0)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4200"/>
              </a:lnSpc>
              <a:defRPr b="0" sz="2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</a:t>
            </a:r>
            <a:r>
              <a:rPr>
                <a:solidFill>
                  <a:srgbClr val="7A3E9D"/>
                </a:solidFill>
              </a:rPr>
              <a:t>_state</a:t>
            </a:r>
            <a:r>
              <a:t> </a:t>
            </a:r>
            <a:r>
              <a:rPr>
                <a:solidFill>
                  <a:srgbClr val="777777"/>
                </a:solidFill>
              </a:rPr>
              <a:t>=</a:t>
            </a:r>
            <a:r>
              <a:t> </a:t>
            </a:r>
            <a:r>
              <a:rPr>
                <a:solidFill>
                  <a:srgbClr val="9C5D27"/>
                </a:solidFill>
              </a:rPr>
              <a:t>1</a:t>
            </a:r>
            <a:r>
              <a:rPr>
                <a:solidFill>
                  <a:srgbClr val="777777"/>
                </a:solidFill>
              </a:rPr>
              <a:t>;</a:t>
            </a:r>
          </a:p>
          <a:p>
            <a:pPr algn="l" defTabSz="457200">
              <a:lnSpc>
                <a:spcPts val="4200"/>
              </a:lnSpc>
              <a:defRPr b="0" sz="2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</a:t>
            </a:r>
            <a:r>
              <a:rPr>
                <a:solidFill>
                  <a:srgbClr val="4B69C6"/>
                </a:solidFill>
              </a:rPr>
              <a:t>return</a:t>
            </a:r>
            <a:r>
              <a:t> </a:t>
            </a:r>
            <a:r>
              <a:rPr>
                <a:solidFill>
                  <a:srgbClr val="9C5D27"/>
                </a:solidFill>
              </a:rPr>
              <a:t>true</a:t>
            </a:r>
            <a:r>
              <a:rPr>
                <a:solidFill>
                  <a:srgbClr val="777777"/>
                </a:solidFill>
              </a:rPr>
              <a:t>;</a:t>
            </a:r>
          </a:p>
          <a:p>
            <a:pPr algn="l" defTabSz="457200">
              <a:lnSpc>
                <a:spcPts val="4200"/>
              </a:lnSpc>
              <a:defRPr b="0" sz="2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</a:t>
            </a:r>
            <a:r>
              <a:rPr>
                <a:solidFill>
                  <a:srgbClr val="4B69C6"/>
                </a:solidFill>
              </a:rPr>
              <a:t>case</a:t>
            </a:r>
            <a:r>
              <a:t> </a:t>
            </a:r>
            <a:r>
              <a:rPr>
                <a:solidFill>
                  <a:srgbClr val="9C5D27"/>
                </a:solidFill>
              </a:rPr>
              <a:t>1</a:t>
            </a:r>
            <a:r>
              <a:rPr>
                <a:solidFill>
                  <a:srgbClr val="777777"/>
                </a:solidFill>
              </a:rPr>
              <a:t>:</a:t>
            </a:r>
          </a:p>
          <a:p>
            <a:pPr algn="l" defTabSz="457200">
              <a:lnSpc>
                <a:spcPts val="4200"/>
              </a:lnSpc>
              <a:defRPr b="0" sz="2000">
                <a:solidFill>
                  <a:srgbClr val="777777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</a:t>
            </a:r>
            <a:r>
              <a:rPr i="1">
                <a:solidFill>
                  <a:srgbClr val="AAAAAA"/>
                </a:solidFill>
              </a:rPr>
              <a:t>// 1st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4200"/>
              </a:lnSpc>
              <a:defRPr b="0" sz="2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</a:t>
            </a:r>
            <a:r>
              <a:rPr>
                <a:solidFill>
                  <a:srgbClr val="7A3E9D"/>
                </a:solidFill>
              </a:rPr>
              <a:t>_state</a:t>
            </a:r>
            <a:r>
              <a:t> </a:t>
            </a:r>
            <a:r>
              <a:rPr>
                <a:solidFill>
                  <a:srgbClr val="777777"/>
                </a:solidFill>
              </a:rPr>
              <a:t>=</a:t>
            </a:r>
            <a:r>
              <a:t> </a:t>
            </a:r>
            <a:r>
              <a:rPr>
                <a:solidFill>
                  <a:srgbClr val="7A3E9D"/>
                </a:solidFill>
              </a:rPr>
              <a:t>ERROR</a:t>
            </a:r>
            <a:r>
              <a:rPr>
                <a:solidFill>
                  <a:srgbClr val="777777"/>
                </a:solidFill>
              </a:rPr>
              <a:t>;</a:t>
            </a:r>
          </a:p>
          <a:p>
            <a:pPr algn="l" defTabSz="457200">
              <a:lnSpc>
                <a:spcPts val="4200"/>
              </a:lnSpc>
              <a:defRPr b="0" sz="2000">
                <a:solidFill>
                  <a:srgbClr val="AAAAAA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    </a:t>
            </a:r>
            <a:r>
              <a:rPr>
                <a:solidFill>
                  <a:srgbClr val="7A3E9D"/>
                </a:solidFill>
              </a:rPr>
              <a:t>value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=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9C5D27"/>
                </a:solidFill>
              </a:rPr>
              <a:t>1</a:t>
            </a:r>
            <a:r>
              <a:rPr>
                <a:solidFill>
                  <a:srgbClr val="777777"/>
                </a:solidFill>
              </a:rPr>
              <a:t>;</a:t>
            </a:r>
            <a:r>
              <a:rPr>
                <a:solidFill>
                  <a:srgbClr val="333333"/>
                </a:solidFill>
              </a:rPr>
              <a:t>    </a:t>
            </a:r>
            <a:r>
              <a:rPr i="1"/>
              <a:t>// Fibonacci(1)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4200"/>
              </a:lnSpc>
              <a:defRPr b="0" sz="2000">
                <a:solidFill>
                  <a:srgbClr val="AAAAAA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    </a:t>
            </a:r>
            <a:r>
              <a:rPr>
                <a:solidFill>
                  <a:srgbClr val="7A3E9D"/>
                </a:solidFill>
              </a:rPr>
              <a:t>next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=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9C5D27"/>
                </a:solidFill>
              </a:rPr>
              <a:t>1</a:t>
            </a:r>
            <a:r>
              <a:rPr>
                <a:solidFill>
                  <a:srgbClr val="777777"/>
                </a:solidFill>
              </a:rPr>
              <a:t>;</a:t>
            </a:r>
            <a:r>
              <a:rPr>
                <a:solidFill>
                  <a:srgbClr val="333333"/>
                </a:solidFill>
              </a:rPr>
              <a:t>     </a:t>
            </a:r>
            <a:r>
              <a:rPr i="1"/>
              <a:t>// Fibonacci(2)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4200"/>
              </a:lnSpc>
              <a:defRPr b="0" sz="2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</a:t>
            </a:r>
            <a:r>
              <a:rPr>
                <a:solidFill>
                  <a:srgbClr val="4B69C6"/>
                </a:solidFill>
              </a:rPr>
              <a:t>break</a:t>
            </a:r>
            <a:r>
              <a:rPr>
                <a:solidFill>
                  <a:srgbClr val="777777"/>
                </a:solidFill>
              </a:rPr>
              <a:t>;</a:t>
            </a: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</a:t>
            </a:r>
            <a:r>
              <a:rPr>
                <a:solidFill>
                  <a:srgbClr val="4B69C6"/>
                </a:solidFill>
              </a:rPr>
              <a:t>case</a:t>
            </a:r>
            <a:r>
              <a:t> </a:t>
            </a:r>
            <a:r>
              <a:rPr>
                <a:solidFill>
                  <a:srgbClr val="9C5D27"/>
                </a:solidFill>
              </a:rPr>
              <a:t>2</a:t>
            </a:r>
            <a:r>
              <a:rPr>
                <a:solidFill>
                  <a:srgbClr val="777777"/>
                </a:solidFill>
              </a:rPr>
              <a:t>:</a:t>
            </a:r>
          </a:p>
          <a:p>
            <a:pPr algn="l" defTabSz="457200">
              <a:lnSpc>
                <a:spcPts val="6100"/>
              </a:lnSpc>
              <a:defRPr b="0" sz="3600">
                <a:solidFill>
                  <a:srgbClr val="777777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</a:t>
            </a:r>
            <a:r>
              <a:rPr i="1">
                <a:solidFill>
                  <a:srgbClr val="AAAAAA"/>
                </a:solidFill>
              </a:rPr>
              <a:t>// rest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</a:t>
            </a:r>
            <a:r>
              <a:rPr>
                <a:solidFill>
                  <a:srgbClr val="7A3E9D"/>
                </a:solidFill>
              </a:rPr>
              <a:t>_state</a:t>
            </a:r>
            <a:r>
              <a:t> </a:t>
            </a:r>
            <a:r>
              <a:rPr>
                <a:solidFill>
                  <a:srgbClr val="777777"/>
                </a:solidFill>
              </a:rPr>
              <a:t>=</a:t>
            </a:r>
            <a:r>
              <a:t> </a:t>
            </a:r>
            <a:r>
              <a:rPr>
                <a:solidFill>
                  <a:srgbClr val="7A3E9D"/>
                </a:solidFill>
              </a:rPr>
              <a:t>ERROR</a:t>
            </a:r>
            <a:r>
              <a:rPr>
                <a:solidFill>
                  <a:srgbClr val="777777"/>
                </a:solidFill>
              </a:rPr>
              <a:t>;</a:t>
            </a: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</a:t>
            </a:r>
            <a:r>
              <a:rPr>
                <a:solidFill>
                  <a:srgbClr val="4B69C6"/>
                </a:solidFill>
              </a:rPr>
              <a:t>int</a:t>
            </a:r>
            <a:r>
              <a:t> temp </a:t>
            </a:r>
            <a:r>
              <a:rPr>
                <a:solidFill>
                  <a:srgbClr val="777777"/>
                </a:solidFill>
              </a:rPr>
              <a:t>=</a:t>
            </a:r>
            <a:r>
              <a:t> </a:t>
            </a:r>
            <a:r>
              <a:rPr>
                <a:solidFill>
                  <a:srgbClr val="7A3E9D"/>
                </a:solidFill>
              </a:rPr>
              <a:t>value</a:t>
            </a:r>
            <a:r>
              <a:rPr>
                <a:solidFill>
                  <a:srgbClr val="777777"/>
                </a:solidFill>
              </a:rPr>
              <a:t>;</a:t>
            </a: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</a:t>
            </a:r>
            <a:r>
              <a:rPr>
                <a:solidFill>
                  <a:srgbClr val="7A3E9D"/>
                </a:solidFill>
              </a:rPr>
              <a:t>value</a:t>
            </a:r>
            <a:r>
              <a:t> </a:t>
            </a:r>
            <a:r>
              <a:rPr>
                <a:solidFill>
                  <a:srgbClr val="777777"/>
                </a:solidFill>
              </a:rPr>
              <a:t>=</a:t>
            </a:r>
            <a:r>
              <a:t> </a:t>
            </a:r>
            <a:r>
              <a:rPr>
                <a:solidFill>
                  <a:srgbClr val="7A3E9D"/>
                </a:solidFill>
              </a:rPr>
              <a:t>next</a:t>
            </a:r>
            <a:r>
              <a:rPr>
                <a:solidFill>
                  <a:srgbClr val="777777"/>
                </a:solidFill>
              </a:rPr>
              <a:t>;</a:t>
            </a: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</a:t>
            </a:r>
            <a:r>
              <a:rPr>
                <a:solidFill>
                  <a:srgbClr val="7A3E9D"/>
                </a:solidFill>
              </a:rPr>
              <a:t>next</a:t>
            </a:r>
            <a:r>
              <a:t> </a:t>
            </a:r>
            <a:r>
              <a:rPr>
                <a:solidFill>
                  <a:srgbClr val="777777"/>
                </a:solidFill>
              </a:rPr>
              <a:t>+=</a:t>
            </a:r>
            <a:r>
              <a:t> </a:t>
            </a:r>
            <a:r>
              <a:rPr>
                <a:solidFill>
                  <a:srgbClr val="7A3E9D"/>
                </a:solidFill>
              </a:rPr>
              <a:t>temp</a:t>
            </a:r>
            <a:r>
              <a:rPr>
                <a:solidFill>
                  <a:srgbClr val="777777"/>
                </a:solidFill>
              </a:rPr>
              <a:t>;</a:t>
            </a: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</a:t>
            </a:r>
            <a:r>
              <a:rPr>
                <a:solidFill>
                  <a:srgbClr val="4B69C6"/>
                </a:solidFill>
              </a:rPr>
              <a:t>break</a:t>
            </a:r>
            <a:r>
              <a:rPr>
                <a:solidFill>
                  <a:srgbClr val="777777"/>
                </a:solidFill>
              </a:rPr>
              <a:t>;</a:t>
            </a:r>
          </a:p>
          <a:p>
            <a:pPr algn="l" defTabSz="457200">
              <a:lnSpc>
                <a:spcPts val="4200"/>
              </a:lnSpc>
              <a:defRPr b="0" sz="2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</a:t>
            </a:r>
            <a:r>
              <a:rPr>
                <a:solidFill>
                  <a:srgbClr val="777777"/>
                </a:solidFill>
              </a:rPr>
              <a:t>}</a:t>
            </a:r>
          </a:p>
          <a:p>
            <a:pPr algn="l" defTabSz="457200">
              <a:lnSpc>
                <a:spcPts val="6100"/>
              </a:lnSpc>
              <a:defRPr b="0" sz="360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t>_current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=</a:t>
            </a:r>
            <a:r>
              <a:rPr>
                <a:solidFill>
                  <a:srgbClr val="333333"/>
                </a:solidFill>
              </a:rPr>
              <a:t> </a:t>
            </a:r>
            <a:r>
              <a:t>value</a:t>
            </a:r>
            <a:r>
              <a:rPr>
                <a:solidFill>
                  <a:srgbClr val="777777"/>
                </a:solidFill>
              </a:rPr>
              <a:t>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t>_state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=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9C5D27"/>
                </a:solidFill>
              </a:rPr>
              <a:t>2</a:t>
            </a:r>
            <a:r>
              <a:rPr>
                <a:solidFill>
                  <a:srgbClr val="777777"/>
                </a:solidFill>
              </a:rPr>
              <a:t>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4B69C6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t>return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9C5D27"/>
                </a:solidFill>
              </a:rPr>
              <a:t>true</a:t>
            </a:r>
            <a:r>
              <a:rPr>
                <a:solidFill>
                  <a:srgbClr val="777777"/>
                </a:solidFill>
              </a:rPr>
              <a:t>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4200"/>
              </a:lnSpc>
              <a:defRPr b="0" sz="2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</a:t>
            </a:r>
            <a:r>
              <a:rPr>
                <a:solidFill>
                  <a:srgbClr val="777777"/>
                </a:solidFill>
              </a:rPr>
              <a:t>}</a:t>
            </a:r>
          </a:p>
        </p:txBody>
      </p:sp>
      <p:sp>
        <p:nvSpPr>
          <p:cNvPr id="482" name="C#"/>
          <p:cNvSpPr txBox="1"/>
          <p:nvPr/>
        </p:nvSpPr>
        <p:spPr>
          <a:xfrm>
            <a:off x="23266704" y="12589678"/>
            <a:ext cx="806121" cy="7338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200">
                <a:solidFill>
                  <a:srgbClr val="531B93"/>
                </a:solidFill>
              </a:defRPr>
            </a:lvl1pPr>
          </a:lstStyle>
          <a:p>
            <a:pPr/>
            <a:r>
              <a:t>C#</a:t>
            </a:r>
          </a:p>
        </p:txBody>
      </p:sp>
      <p:sp>
        <p:nvSpPr>
          <p:cNvPr id="483" name="state"/>
          <p:cNvSpPr/>
          <p:nvPr/>
        </p:nvSpPr>
        <p:spPr>
          <a:xfrm>
            <a:off x="15996642" y="6797934"/>
            <a:ext cx="3463792" cy="3463792"/>
          </a:xfrm>
          <a:prstGeom prst="ellipse">
            <a:avLst/>
          </a:prstGeom>
          <a:solidFill>
            <a:srgbClr val="79797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4800">
                <a:solidFill>
                  <a:srgbClr val="FFFFFF"/>
                </a:solidFill>
              </a:defRPr>
            </a:lvl1pPr>
          </a:lstStyle>
          <a:p>
            <a:pPr/>
            <a:r>
              <a:t>state</a:t>
            </a:r>
          </a:p>
        </p:txBody>
      </p:sp>
      <p:sp>
        <p:nvSpPr>
          <p:cNvPr id="484" name="initial"/>
          <p:cNvSpPr/>
          <p:nvPr/>
        </p:nvSpPr>
        <p:spPr>
          <a:xfrm>
            <a:off x="12565932" y="7625986"/>
            <a:ext cx="3114137" cy="1807689"/>
          </a:xfrm>
          <a:prstGeom prst="rightArrow">
            <a:avLst>
              <a:gd name="adj1" fmla="val 32000"/>
              <a:gd name="adj2" fmla="val 44964"/>
            </a:avLst>
          </a:prstGeom>
          <a:solidFill>
            <a:srgbClr val="00905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600">
                <a:solidFill>
                  <a:srgbClr val="FFFFFF"/>
                </a:solidFill>
              </a:defRPr>
            </a:lvl1pPr>
          </a:lstStyle>
          <a:p>
            <a:pPr/>
            <a:r>
              <a:t>initial</a:t>
            </a:r>
          </a:p>
        </p:txBody>
      </p:sp>
      <p:sp>
        <p:nvSpPr>
          <p:cNvPr id="485" name="rest"/>
          <p:cNvSpPr/>
          <p:nvPr/>
        </p:nvSpPr>
        <p:spPr>
          <a:xfrm>
            <a:off x="16246222" y="3454273"/>
            <a:ext cx="2964630" cy="30260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2228" y="0"/>
                </a:moveTo>
                <a:cubicBezTo>
                  <a:pt x="7061" y="0"/>
                  <a:pt x="2855" y="4119"/>
                  <a:pt x="2855" y="9181"/>
                </a:cubicBezTo>
                <a:cubicBezTo>
                  <a:pt x="2855" y="9198"/>
                  <a:pt x="2856" y="9214"/>
                  <a:pt x="2857" y="9231"/>
                </a:cubicBezTo>
                <a:lnTo>
                  <a:pt x="2855" y="14548"/>
                </a:lnTo>
                <a:lnTo>
                  <a:pt x="0" y="14548"/>
                </a:lnTo>
                <a:lnTo>
                  <a:pt x="5299" y="21597"/>
                </a:lnTo>
                <a:lnTo>
                  <a:pt x="10598" y="14548"/>
                </a:lnTo>
                <a:lnTo>
                  <a:pt x="7729" y="14548"/>
                </a:lnTo>
                <a:lnTo>
                  <a:pt x="7729" y="9231"/>
                </a:lnTo>
                <a:lnTo>
                  <a:pt x="7729" y="9210"/>
                </a:lnTo>
                <a:cubicBezTo>
                  <a:pt x="7729" y="9201"/>
                  <a:pt x="7729" y="9191"/>
                  <a:pt x="7729" y="9181"/>
                </a:cubicBezTo>
                <a:cubicBezTo>
                  <a:pt x="7729" y="6751"/>
                  <a:pt x="9747" y="4773"/>
                  <a:pt x="12228" y="4773"/>
                </a:cubicBezTo>
                <a:lnTo>
                  <a:pt x="12230" y="4773"/>
                </a:lnTo>
                <a:cubicBezTo>
                  <a:pt x="14711" y="4774"/>
                  <a:pt x="16728" y="6751"/>
                  <a:pt x="16728" y="9181"/>
                </a:cubicBezTo>
                <a:cubicBezTo>
                  <a:pt x="16728" y="9191"/>
                  <a:pt x="16714" y="21600"/>
                  <a:pt x="16714" y="21600"/>
                </a:cubicBezTo>
                <a:lnTo>
                  <a:pt x="21591" y="21600"/>
                </a:lnTo>
                <a:cubicBezTo>
                  <a:pt x="21591" y="21600"/>
                  <a:pt x="21600" y="9202"/>
                  <a:pt x="21600" y="9181"/>
                </a:cubicBezTo>
                <a:cubicBezTo>
                  <a:pt x="21600" y="4144"/>
                  <a:pt x="17438" y="41"/>
                  <a:pt x="12306" y="0"/>
                </a:cubicBezTo>
                <a:lnTo>
                  <a:pt x="12230" y="0"/>
                </a:lnTo>
                <a:cubicBezTo>
                  <a:pt x="12230" y="0"/>
                  <a:pt x="12229" y="0"/>
                  <a:pt x="12228" y="0"/>
                </a:cubicBezTo>
                <a:close/>
              </a:path>
            </a:pathLst>
          </a:custGeom>
          <a:solidFill>
            <a:schemeClr val="accent4">
              <a:hueOff val="-1081314"/>
              <a:satOff val="4338"/>
              <a:lumOff val="-8931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rest</a:t>
            </a:r>
          </a:p>
        </p:txBody>
      </p:sp>
      <p:sp>
        <p:nvSpPr>
          <p:cNvPr id="486" name="first"/>
          <p:cNvSpPr/>
          <p:nvPr/>
        </p:nvSpPr>
        <p:spPr>
          <a:xfrm rot="5400000">
            <a:off x="19807093" y="7047516"/>
            <a:ext cx="2904456" cy="29646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2228" y="0"/>
                </a:moveTo>
                <a:cubicBezTo>
                  <a:pt x="7061" y="0"/>
                  <a:pt x="2855" y="4119"/>
                  <a:pt x="2855" y="9181"/>
                </a:cubicBezTo>
                <a:cubicBezTo>
                  <a:pt x="2855" y="9198"/>
                  <a:pt x="2856" y="9214"/>
                  <a:pt x="2857" y="9231"/>
                </a:cubicBezTo>
                <a:lnTo>
                  <a:pt x="2855" y="14548"/>
                </a:lnTo>
                <a:lnTo>
                  <a:pt x="0" y="14548"/>
                </a:lnTo>
                <a:lnTo>
                  <a:pt x="5299" y="21597"/>
                </a:lnTo>
                <a:lnTo>
                  <a:pt x="10598" y="14548"/>
                </a:lnTo>
                <a:lnTo>
                  <a:pt x="7729" y="14548"/>
                </a:lnTo>
                <a:lnTo>
                  <a:pt x="7729" y="9231"/>
                </a:lnTo>
                <a:lnTo>
                  <a:pt x="7729" y="9210"/>
                </a:lnTo>
                <a:cubicBezTo>
                  <a:pt x="7729" y="9201"/>
                  <a:pt x="7729" y="9191"/>
                  <a:pt x="7729" y="9181"/>
                </a:cubicBezTo>
                <a:cubicBezTo>
                  <a:pt x="7729" y="6751"/>
                  <a:pt x="9747" y="4773"/>
                  <a:pt x="12228" y="4773"/>
                </a:cubicBezTo>
                <a:lnTo>
                  <a:pt x="12230" y="4773"/>
                </a:lnTo>
                <a:cubicBezTo>
                  <a:pt x="14711" y="4774"/>
                  <a:pt x="16728" y="6751"/>
                  <a:pt x="16728" y="9181"/>
                </a:cubicBezTo>
                <a:cubicBezTo>
                  <a:pt x="16728" y="9191"/>
                  <a:pt x="16714" y="21600"/>
                  <a:pt x="16714" y="21600"/>
                </a:cubicBezTo>
                <a:lnTo>
                  <a:pt x="21591" y="21600"/>
                </a:lnTo>
                <a:cubicBezTo>
                  <a:pt x="21591" y="21600"/>
                  <a:pt x="21600" y="9202"/>
                  <a:pt x="21600" y="9181"/>
                </a:cubicBezTo>
                <a:cubicBezTo>
                  <a:pt x="21600" y="4144"/>
                  <a:pt x="17438" y="41"/>
                  <a:pt x="12306" y="0"/>
                </a:cubicBezTo>
                <a:lnTo>
                  <a:pt x="12230" y="0"/>
                </a:lnTo>
                <a:cubicBezTo>
                  <a:pt x="12230" y="0"/>
                  <a:pt x="12229" y="0"/>
                  <a:pt x="12228" y="0"/>
                </a:cubicBezTo>
                <a:close/>
              </a:path>
            </a:pathLst>
          </a:custGeom>
          <a:solidFill>
            <a:srgbClr val="01199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first</a:t>
            </a:r>
          </a:p>
        </p:txBody>
      </p:sp>
      <p:sp>
        <p:nvSpPr>
          <p:cNvPr id="487" name="2"/>
          <p:cNvSpPr/>
          <p:nvPr/>
        </p:nvSpPr>
        <p:spPr>
          <a:xfrm>
            <a:off x="16742764" y="1165114"/>
            <a:ext cx="1971549" cy="19715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8912" y="3909"/>
                </a:lnTo>
                <a:cubicBezTo>
                  <a:pt x="9458" y="3767"/>
                  <a:pt x="10107" y="3684"/>
                  <a:pt x="10795" y="3684"/>
                </a:cubicBezTo>
                <a:cubicBezTo>
                  <a:pt x="11488" y="3684"/>
                  <a:pt x="12138" y="3766"/>
                  <a:pt x="12695" y="3914"/>
                </a:cubicBezTo>
                <a:lnTo>
                  <a:pt x="10800" y="0"/>
                </a:lnTo>
                <a:close/>
                <a:moveTo>
                  <a:pt x="18430" y="3160"/>
                </a:moveTo>
                <a:lnTo>
                  <a:pt x="14332" y="4591"/>
                </a:lnTo>
                <a:cubicBezTo>
                  <a:pt x="14828" y="4880"/>
                  <a:pt x="15340" y="5278"/>
                  <a:pt x="15826" y="5764"/>
                </a:cubicBezTo>
                <a:cubicBezTo>
                  <a:pt x="16317" y="6255"/>
                  <a:pt x="16717" y="6774"/>
                  <a:pt x="17006" y="7265"/>
                </a:cubicBezTo>
                <a:lnTo>
                  <a:pt x="18430" y="3160"/>
                </a:lnTo>
                <a:close/>
                <a:moveTo>
                  <a:pt x="3160" y="3172"/>
                </a:moveTo>
                <a:lnTo>
                  <a:pt x="4591" y="7270"/>
                </a:lnTo>
                <a:cubicBezTo>
                  <a:pt x="4880" y="6773"/>
                  <a:pt x="5278" y="6260"/>
                  <a:pt x="5764" y="5774"/>
                </a:cubicBezTo>
                <a:cubicBezTo>
                  <a:pt x="6255" y="5283"/>
                  <a:pt x="6774" y="4885"/>
                  <a:pt x="7265" y="4596"/>
                </a:cubicBezTo>
                <a:lnTo>
                  <a:pt x="3160" y="3172"/>
                </a:lnTo>
                <a:close/>
                <a:moveTo>
                  <a:pt x="10800" y="4661"/>
                </a:moveTo>
                <a:cubicBezTo>
                  <a:pt x="7400" y="4661"/>
                  <a:pt x="4633" y="7427"/>
                  <a:pt x="4633" y="10827"/>
                </a:cubicBezTo>
                <a:cubicBezTo>
                  <a:pt x="4633" y="14227"/>
                  <a:pt x="7400" y="16994"/>
                  <a:pt x="10800" y="16994"/>
                </a:cubicBezTo>
                <a:cubicBezTo>
                  <a:pt x="14200" y="16994"/>
                  <a:pt x="16967" y="14227"/>
                  <a:pt x="16967" y="10827"/>
                </a:cubicBezTo>
                <a:cubicBezTo>
                  <a:pt x="16967" y="7427"/>
                  <a:pt x="14200" y="4661"/>
                  <a:pt x="10800" y="4661"/>
                </a:cubicBezTo>
                <a:close/>
                <a:moveTo>
                  <a:pt x="3914" y="8907"/>
                </a:moveTo>
                <a:lnTo>
                  <a:pt x="0" y="10800"/>
                </a:lnTo>
                <a:lnTo>
                  <a:pt x="3909" y="12688"/>
                </a:lnTo>
                <a:cubicBezTo>
                  <a:pt x="3767" y="12137"/>
                  <a:pt x="3684" y="11493"/>
                  <a:pt x="3684" y="10805"/>
                </a:cubicBezTo>
                <a:cubicBezTo>
                  <a:pt x="3684" y="10112"/>
                  <a:pt x="3766" y="9464"/>
                  <a:pt x="3914" y="8907"/>
                </a:cubicBezTo>
                <a:close/>
                <a:moveTo>
                  <a:pt x="17693" y="8907"/>
                </a:moveTo>
                <a:cubicBezTo>
                  <a:pt x="17835" y="9458"/>
                  <a:pt x="17916" y="10102"/>
                  <a:pt x="17916" y="10790"/>
                </a:cubicBezTo>
                <a:cubicBezTo>
                  <a:pt x="17916" y="11483"/>
                  <a:pt x="17835" y="12131"/>
                  <a:pt x="17688" y="12688"/>
                </a:cubicBezTo>
                <a:lnTo>
                  <a:pt x="21600" y="10795"/>
                </a:lnTo>
                <a:lnTo>
                  <a:pt x="17693" y="8907"/>
                </a:lnTo>
                <a:close/>
                <a:moveTo>
                  <a:pt x="17011" y="14332"/>
                </a:moveTo>
                <a:cubicBezTo>
                  <a:pt x="16722" y="14828"/>
                  <a:pt x="16323" y="15340"/>
                  <a:pt x="15838" y="15826"/>
                </a:cubicBezTo>
                <a:cubicBezTo>
                  <a:pt x="15346" y="16317"/>
                  <a:pt x="14828" y="16717"/>
                  <a:pt x="14337" y="17006"/>
                </a:cubicBezTo>
                <a:lnTo>
                  <a:pt x="18440" y="18430"/>
                </a:lnTo>
                <a:lnTo>
                  <a:pt x="17011" y="14332"/>
                </a:lnTo>
                <a:close/>
                <a:moveTo>
                  <a:pt x="4596" y="14337"/>
                </a:moveTo>
                <a:lnTo>
                  <a:pt x="3172" y="18440"/>
                </a:lnTo>
                <a:lnTo>
                  <a:pt x="7270" y="17011"/>
                </a:lnTo>
                <a:cubicBezTo>
                  <a:pt x="6773" y="16722"/>
                  <a:pt x="6260" y="16323"/>
                  <a:pt x="5774" y="15838"/>
                </a:cubicBezTo>
                <a:cubicBezTo>
                  <a:pt x="5283" y="15346"/>
                  <a:pt x="4885" y="14828"/>
                  <a:pt x="4596" y="14337"/>
                </a:cubicBezTo>
                <a:close/>
                <a:moveTo>
                  <a:pt x="8907" y="17688"/>
                </a:moveTo>
                <a:lnTo>
                  <a:pt x="10800" y="21600"/>
                </a:lnTo>
                <a:lnTo>
                  <a:pt x="12688" y="17693"/>
                </a:lnTo>
                <a:cubicBezTo>
                  <a:pt x="12142" y="17835"/>
                  <a:pt x="11493" y="17916"/>
                  <a:pt x="10805" y="17916"/>
                </a:cubicBezTo>
                <a:cubicBezTo>
                  <a:pt x="10112" y="17916"/>
                  <a:pt x="9464" y="17835"/>
                  <a:pt x="8907" y="17688"/>
                </a:cubicBezTo>
                <a:close/>
              </a:path>
            </a:pathLst>
          </a:custGeom>
          <a:solidFill>
            <a:srgbClr val="FF26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4000">
                <a:solidFill>
                  <a:srgbClr val="FFFFFF"/>
                </a:solidFill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488" name="Compiled"/>
          <p:cNvSpPr txBox="1"/>
          <p:nvPr/>
        </p:nvSpPr>
        <p:spPr>
          <a:xfrm>
            <a:off x="2296231" y="495140"/>
            <a:ext cx="1971549" cy="5851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/>
            <a:r>
              <a:t>Compiled</a:t>
            </a:r>
          </a:p>
        </p:txBody>
      </p:sp>
      <p:sp>
        <p:nvSpPr>
          <p:cNvPr id="489" name="simplified"/>
          <p:cNvSpPr txBox="1"/>
          <p:nvPr/>
        </p:nvSpPr>
        <p:spPr>
          <a:xfrm>
            <a:off x="21062670" y="12633023"/>
            <a:ext cx="2228393" cy="647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/>
            </a:lvl1pPr>
          </a:lstStyle>
          <a:p>
            <a:pPr/>
            <a:r>
              <a:t>simplified</a:t>
            </a:r>
          </a:p>
        </p:txBody>
      </p:sp>
      <p:sp>
        <p:nvSpPr>
          <p:cNvPr id="490" name="yield return value;…"/>
          <p:cNvSpPr txBox="1"/>
          <p:nvPr/>
        </p:nvSpPr>
        <p:spPr>
          <a:xfrm>
            <a:off x="9216652" y="3932865"/>
            <a:ext cx="5950696" cy="3048001"/>
          </a:xfrm>
          <a:prstGeom prst="rect">
            <a:avLst/>
          </a:prstGeom>
          <a:ln w="25400">
            <a:solidFill>
              <a:schemeClr val="accent1">
                <a:lumOff val="-13575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6600"/>
              </a:lnSpc>
              <a:defRPr b="0" sz="4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4B69C6"/>
                </a:solidFill>
              </a:rPr>
              <a:t>yield</a:t>
            </a:r>
            <a:r>
              <a:t> </a:t>
            </a:r>
            <a:r>
              <a:rPr>
                <a:solidFill>
                  <a:srgbClr val="4B69C6"/>
                </a:solidFill>
              </a:rPr>
              <a:t>return</a:t>
            </a:r>
            <a:r>
              <a:t> </a:t>
            </a:r>
            <a:r>
              <a:rPr>
                <a:solidFill>
                  <a:srgbClr val="7A3E9D"/>
                </a:solidFill>
              </a:rPr>
              <a:t>value</a:t>
            </a:r>
            <a:r>
              <a:rPr>
                <a:solidFill>
                  <a:srgbClr val="777777"/>
                </a:solidFill>
              </a:rPr>
              <a:t>;</a:t>
            </a:r>
          </a:p>
          <a:p>
            <a:pPr algn="l" defTabSz="457200">
              <a:lnSpc>
                <a:spcPts val="6600"/>
              </a:lnSpc>
              <a:defRPr b="0" sz="4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</a:p>
          <a:p>
            <a:pPr algn="l" defTabSz="457200">
              <a:lnSpc>
                <a:spcPts val="6600"/>
              </a:lnSpc>
              <a:defRPr b="0" sz="4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4B69C6"/>
                </a:solidFill>
              </a:rPr>
              <a:t>int</a:t>
            </a:r>
            <a:r>
              <a:t> t </a:t>
            </a:r>
            <a:r>
              <a:rPr>
                <a:solidFill>
                  <a:srgbClr val="777777"/>
                </a:solidFill>
              </a:rPr>
              <a:t>=</a:t>
            </a:r>
            <a:r>
              <a:t> </a:t>
            </a:r>
            <a:r>
              <a:rPr>
                <a:solidFill>
                  <a:srgbClr val="7A3E9D"/>
                </a:solidFill>
              </a:rPr>
              <a:t>value</a:t>
            </a:r>
            <a:r>
              <a:rPr>
                <a:solidFill>
                  <a:srgbClr val="777777"/>
                </a:solidFill>
              </a:rPr>
              <a:t>;</a:t>
            </a:r>
          </a:p>
          <a:p>
            <a:pPr algn="l" defTabSz="457200">
              <a:lnSpc>
                <a:spcPts val="6600"/>
              </a:lnSpc>
              <a:defRPr b="0" sz="4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7A3E9D"/>
                </a:solidFill>
              </a:rPr>
              <a:t>value</a:t>
            </a:r>
            <a:r>
              <a:t> </a:t>
            </a:r>
            <a:r>
              <a:rPr>
                <a:solidFill>
                  <a:srgbClr val="777777"/>
                </a:solidFill>
              </a:rPr>
              <a:t>=</a:t>
            </a:r>
            <a:r>
              <a:t> </a:t>
            </a:r>
            <a:r>
              <a:rPr>
                <a:solidFill>
                  <a:srgbClr val="7A3E9D"/>
                </a:solidFill>
              </a:rPr>
              <a:t>next</a:t>
            </a:r>
            <a:r>
              <a:rPr>
                <a:solidFill>
                  <a:srgbClr val="777777"/>
                </a:solidFill>
              </a:rPr>
              <a:t>;</a:t>
            </a:r>
          </a:p>
          <a:p>
            <a:pPr algn="l" defTabSz="457200">
              <a:lnSpc>
                <a:spcPts val="6600"/>
              </a:lnSpc>
              <a:defRPr b="0" sz="4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7A3E9D"/>
                </a:solidFill>
              </a:rPr>
              <a:t>next</a:t>
            </a:r>
            <a:r>
              <a:t> </a:t>
            </a:r>
            <a:r>
              <a:rPr>
                <a:solidFill>
                  <a:srgbClr val="777777"/>
                </a:solidFill>
              </a:rPr>
              <a:t>+=</a:t>
            </a:r>
            <a:r>
              <a:t> </a:t>
            </a:r>
            <a:r>
              <a:rPr>
                <a:solidFill>
                  <a:srgbClr val="7A3E9D"/>
                </a:solidFill>
              </a:rPr>
              <a:t>t</a:t>
            </a:r>
            <a:r>
              <a:rPr>
                <a:solidFill>
                  <a:srgbClr val="777777"/>
                </a:solidFill>
              </a:rPr>
              <a:t>;</a:t>
            </a:r>
          </a:p>
        </p:txBody>
      </p:sp>
      <p:sp>
        <p:nvSpPr>
          <p:cNvPr id="491" name="Original"/>
          <p:cNvSpPr txBox="1"/>
          <p:nvPr/>
        </p:nvSpPr>
        <p:spPr>
          <a:xfrm>
            <a:off x="11379149" y="2941031"/>
            <a:ext cx="1625702" cy="5851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/>
            <a:r>
              <a:t>Original</a:t>
            </a:r>
          </a:p>
        </p:txBody>
      </p:sp>
      <p:sp>
        <p:nvSpPr>
          <p:cNvPr id="492" name="MoveNext"/>
          <p:cNvSpPr/>
          <p:nvPr/>
        </p:nvSpPr>
        <p:spPr>
          <a:xfrm>
            <a:off x="21145500" y="159633"/>
            <a:ext cx="2667000" cy="2667001"/>
          </a:xfrm>
          <a:prstGeom prst="ellipse">
            <a:avLst/>
          </a:prstGeom>
          <a:solidFill>
            <a:srgbClr val="0533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MoveNext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" name="Group"/>
          <p:cNvGrpSpPr/>
          <p:nvPr/>
        </p:nvGrpSpPr>
        <p:grpSpPr>
          <a:xfrm>
            <a:off x="808817" y="6295144"/>
            <a:ext cx="3265628" cy="2710090"/>
            <a:chOff x="0" y="0"/>
            <a:chExt cx="3265627" cy="2710089"/>
          </a:xfrm>
        </p:grpSpPr>
        <p:sp>
          <p:nvSpPr>
            <p:cNvPr id="153" name="Text Document"/>
            <p:cNvSpPr/>
            <p:nvPr/>
          </p:nvSpPr>
          <p:spPr>
            <a:xfrm>
              <a:off x="870813" y="0"/>
              <a:ext cx="1524001" cy="19735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3" y="0"/>
                  </a:moveTo>
                  <a:cubicBezTo>
                    <a:pt x="96" y="0"/>
                    <a:pt x="0" y="72"/>
                    <a:pt x="0" y="162"/>
                  </a:cubicBezTo>
                  <a:lnTo>
                    <a:pt x="0" y="21438"/>
                  </a:lnTo>
                  <a:cubicBezTo>
                    <a:pt x="0" y="21528"/>
                    <a:pt x="96" y="21600"/>
                    <a:pt x="213" y="21600"/>
                  </a:cubicBezTo>
                  <a:lnTo>
                    <a:pt x="21387" y="21600"/>
                  </a:lnTo>
                  <a:cubicBezTo>
                    <a:pt x="21504" y="21600"/>
                    <a:pt x="21600" y="21528"/>
                    <a:pt x="21600" y="21438"/>
                  </a:cubicBezTo>
                  <a:lnTo>
                    <a:pt x="21600" y="5895"/>
                  </a:lnTo>
                  <a:cubicBezTo>
                    <a:pt x="21600" y="5863"/>
                    <a:pt x="21567" y="5837"/>
                    <a:pt x="21525" y="5837"/>
                  </a:cubicBezTo>
                  <a:lnTo>
                    <a:pt x="14257" y="5837"/>
                  </a:lnTo>
                  <a:cubicBezTo>
                    <a:pt x="14140" y="5837"/>
                    <a:pt x="14044" y="5765"/>
                    <a:pt x="14044" y="5674"/>
                  </a:cubicBezTo>
                  <a:lnTo>
                    <a:pt x="14044" y="58"/>
                  </a:lnTo>
                  <a:cubicBezTo>
                    <a:pt x="14044" y="26"/>
                    <a:pt x="14011" y="0"/>
                    <a:pt x="13969" y="0"/>
                  </a:cubicBezTo>
                  <a:lnTo>
                    <a:pt x="213" y="0"/>
                  </a:lnTo>
                  <a:close/>
                  <a:moveTo>
                    <a:pt x="15018" y="86"/>
                  </a:moveTo>
                  <a:cubicBezTo>
                    <a:pt x="14992" y="94"/>
                    <a:pt x="14972" y="114"/>
                    <a:pt x="14972" y="140"/>
                  </a:cubicBezTo>
                  <a:lnTo>
                    <a:pt x="14972" y="4958"/>
                  </a:lnTo>
                  <a:cubicBezTo>
                    <a:pt x="14972" y="5048"/>
                    <a:pt x="15068" y="5120"/>
                    <a:pt x="15185" y="5120"/>
                  </a:cubicBezTo>
                  <a:lnTo>
                    <a:pt x="21419" y="5120"/>
                  </a:lnTo>
                  <a:cubicBezTo>
                    <a:pt x="21486" y="5120"/>
                    <a:pt x="21519" y="5058"/>
                    <a:pt x="21472" y="5021"/>
                  </a:cubicBezTo>
                  <a:lnTo>
                    <a:pt x="15100" y="99"/>
                  </a:lnTo>
                  <a:cubicBezTo>
                    <a:pt x="15077" y="81"/>
                    <a:pt x="15044" y="77"/>
                    <a:pt x="15018" y="86"/>
                  </a:cubicBezTo>
                  <a:close/>
                  <a:moveTo>
                    <a:pt x="3916" y="7813"/>
                  </a:moveTo>
                  <a:lnTo>
                    <a:pt x="17684" y="7813"/>
                  </a:lnTo>
                  <a:cubicBezTo>
                    <a:pt x="17718" y="7813"/>
                    <a:pt x="17747" y="7836"/>
                    <a:pt x="17747" y="7862"/>
                  </a:cubicBezTo>
                  <a:lnTo>
                    <a:pt x="17747" y="8842"/>
                  </a:lnTo>
                  <a:cubicBezTo>
                    <a:pt x="17747" y="8868"/>
                    <a:pt x="17718" y="8890"/>
                    <a:pt x="17684" y="8890"/>
                  </a:cubicBezTo>
                  <a:lnTo>
                    <a:pt x="3916" y="8890"/>
                  </a:lnTo>
                  <a:cubicBezTo>
                    <a:pt x="3882" y="8890"/>
                    <a:pt x="3853" y="8868"/>
                    <a:pt x="3853" y="8842"/>
                  </a:cubicBezTo>
                  <a:lnTo>
                    <a:pt x="3853" y="7862"/>
                  </a:lnTo>
                  <a:cubicBezTo>
                    <a:pt x="3853" y="7836"/>
                    <a:pt x="3882" y="7813"/>
                    <a:pt x="3916" y="7813"/>
                  </a:cubicBezTo>
                  <a:close/>
                  <a:moveTo>
                    <a:pt x="3916" y="10498"/>
                  </a:moveTo>
                  <a:lnTo>
                    <a:pt x="17684" y="10498"/>
                  </a:lnTo>
                  <a:cubicBezTo>
                    <a:pt x="17718" y="10498"/>
                    <a:pt x="17747" y="10520"/>
                    <a:pt x="17747" y="10546"/>
                  </a:cubicBezTo>
                  <a:lnTo>
                    <a:pt x="17747" y="11526"/>
                  </a:lnTo>
                  <a:cubicBezTo>
                    <a:pt x="17747" y="11552"/>
                    <a:pt x="17718" y="11573"/>
                    <a:pt x="17684" y="11573"/>
                  </a:cubicBezTo>
                  <a:lnTo>
                    <a:pt x="3916" y="11573"/>
                  </a:lnTo>
                  <a:cubicBezTo>
                    <a:pt x="3882" y="11573"/>
                    <a:pt x="3853" y="11552"/>
                    <a:pt x="3853" y="11526"/>
                  </a:cubicBezTo>
                  <a:lnTo>
                    <a:pt x="3853" y="10546"/>
                  </a:lnTo>
                  <a:cubicBezTo>
                    <a:pt x="3853" y="10520"/>
                    <a:pt x="3882" y="10498"/>
                    <a:pt x="3916" y="10498"/>
                  </a:cubicBezTo>
                  <a:close/>
                  <a:moveTo>
                    <a:pt x="3916" y="13182"/>
                  </a:moveTo>
                  <a:lnTo>
                    <a:pt x="17684" y="13182"/>
                  </a:lnTo>
                  <a:cubicBezTo>
                    <a:pt x="17718" y="13182"/>
                    <a:pt x="17747" y="13204"/>
                    <a:pt x="17747" y="13230"/>
                  </a:cubicBezTo>
                  <a:lnTo>
                    <a:pt x="17747" y="14210"/>
                  </a:lnTo>
                  <a:cubicBezTo>
                    <a:pt x="17747" y="14237"/>
                    <a:pt x="17718" y="14257"/>
                    <a:pt x="17684" y="14257"/>
                  </a:cubicBezTo>
                  <a:lnTo>
                    <a:pt x="3916" y="14257"/>
                  </a:lnTo>
                  <a:cubicBezTo>
                    <a:pt x="3882" y="14257"/>
                    <a:pt x="3853" y="14237"/>
                    <a:pt x="3853" y="14210"/>
                  </a:cubicBezTo>
                  <a:lnTo>
                    <a:pt x="3853" y="13230"/>
                  </a:lnTo>
                  <a:cubicBezTo>
                    <a:pt x="3853" y="13204"/>
                    <a:pt x="3882" y="13182"/>
                    <a:pt x="3916" y="13182"/>
                  </a:cubicBezTo>
                  <a:close/>
                  <a:moveTo>
                    <a:pt x="3916" y="15866"/>
                  </a:moveTo>
                  <a:lnTo>
                    <a:pt x="17684" y="15866"/>
                  </a:lnTo>
                  <a:cubicBezTo>
                    <a:pt x="17718" y="15866"/>
                    <a:pt x="17747" y="15888"/>
                    <a:pt x="17747" y="15914"/>
                  </a:cubicBezTo>
                  <a:lnTo>
                    <a:pt x="17747" y="16894"/>
                  </a:lnTo>
                  <a:cubicBezTo>
                    <a:pt x="17747" y="16921"/>
                    <a:pt x="17718" y="16941"/>
                    <a:pt x="17684" y="16941"/>
                  </a:cubicBezTo>
                  <a:lnTo>
                    <a:pt x="3916" y="16941"/>
                  </a:lnTo>
                  <a:cubicBezTo>
                    <a:pt x="3882" y="16941"/>
                    <a:pt x="3853" y="16921"/>
                    <a:pt x="3853" y="16894"/>
                  </a:cubicBezTo>
                  <a:lnTo>
                    <a:pt x="3853" y="15914"/>
                  </a:lnTo>
                  <a:cubicBezTo>
                    <a:pt x="3853" y="15888"/>
                    <a:pt x="3882" y="15866"/>
                    <a:pt x="3916" y="15866"/>
                  </a:cubicBezTo>
                  <a:close/>
                </a:path>
              </a:pathLst>
            </a:custGeom>
            <a:solidFill>
              <a:srgbClr val="7A81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4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54" name="source code"/>
            <p:cNvSpPr txBox="1"/>
            <p:nvPr/>
          </p:nvSpPr>
          <p:spPr>
            <a:xfrm>
              <a:off x="0" y="1976261"/>
              <a:ext cx="3265628" cy="7338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200"/>
              </a:lvl1pPr>
            </a:lstStyle>
            <a:p>
              <a:pPr/>
              <a:r>
                <a:t>source code</a:t>
              </a:r>
            </a:p>
          </p:txBody>
        </p:sp>
      </p:grpSp>
      <p:grpSp>
        <p:nvGrpSpPr>
          <p:cNvPr id="158" name="Group"/>
          <p:cNvGrpSpPr/>
          <p:nvPr/>
        </p:nvGrpSpPr>
        <p:grpSpPr>
          <a:xfrm>
            <a:off x="11168817" y="6295144"/>
            <a:ext cx="2108684" cy="2807961"/>
            <a:chOff x="0" y="0"/>
            <a:chExt cx="2108682" cy="2807959"/>
          </a:xfrm>
        </p:grpSpPr>
        <p:sp>
          <p:nvSpPr>
            <p:cNvPr id="156" name="Text Document"/>
            <p:cNvSpPr/>
            <p:nvPr/>
          </p:nvSpPr>
          <p:spPr>
            <a:xfrm>
              <a:off x="292341" y="0"/>
              <a:ext cx="1524001" cy="19735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3" y="0"/>
                  </a:moveTo>
                  <a:cubicBezTo>
                    <a:pt x="96" y="0"/>
                    <a:pt x="0" y="72"/>
                    <a:pt x="0" y="162"/>
                  </a:cubicBezTo>
                  <a:lnTo>
                    <a:pt x="0" y="21438"/>
                  </a:lnTo>
                  <a:cubicBezTo>
                    <a:pt x="0" y="21528"/>
                    <a:pt x="96" y="21600"/>
                    <a:pt x="213" y="21600"/>
                  </a:cubicBezTo>
                  <a:lnTo>
                    <a:pt x="21387" y="21600"/>
                  </a:lnTo>
                  <a:cubicBezTo>
                    <a:pt x="21504" y="21600"/>
                    <a:pt x="21600" y="21528"/>
                    <a:pt x="21600" y="21438"/>
                  </a:cubicBezTo>
                  <a:lnTo>
                    <a:pt x="21600" y="5895"/>
                  </a:lnTo>
                  <a:cubicBezTo>
                    <a:pt x="21600" y="5863"/>
                    <a:pt x="21567" y="5837"/>
                    <a:pt x="21525" y="5837"/>
                  </a:cubicBezTo>
                  <a:lnTo>
                    <a:pt x="14257" y="5837"/>
                  </a:lnTo>
                  <a:cubicBezTo>
                    <a:pt x="14140" y="5837"/>
                    <a:pt x="14044" y="5765"/>
                    <a:pt x="14044" y="5674"/>
                  </a:cubicBezTo>
                  <a:lnTo>
                    <a:pt x="14044" y="58"/>
                  </a:lnTo>
                  <a:cubicBezTo>
                    <a:pt x="14044" y="26"/>
                    <a:pt x="14011" y="0"/>
                    <a:pt x="13969" y="0"/>
                  </a:cubicBezTo>
                  <a:lnTo>
                    <a:pt x="213" y="0"/>
                  </a:lnTo>
                  <a:close/>
                  <a:moveTo>
                    <a:pt x="15018" y="86"/>
                  </a:moveTo>
                  <a:cubicBezTo>
                    <a:pt x="14992" y="94"/>
                    <a:pt x="14972" y="114"/>
                    <a:pt x="14972" y="140"/>
                  </a:cubicBezTo>
                  <a:lnTo>
                    <a:pt x="14972" y="4958"/>
                  </a:lnTo>
                  <a:cubicBezTo>
                    <a:pt x="14972" y="5048"/>
                    <a:pt x="15068" y="5120"/>
                    <a:pt x="15185" y="5120"/>
                  </a:cubicBezTo>
                  <a:lnTo>
                    <a:pt x="21419" y="5120"/>
                  </a:lnTo>
                  <a:cubicBezTo>
                    <a:pt x="21486" y="5120"/>
                    <a:pt x="21519" y="5058"/>
                    <a:pt x="21472" y="5021"/>
                  </a:cubicBezTo>
                  <a:lnTo>
                    <a:pt x="15100" y="99"/>
                  </a:lnTo>
                  <a:cubicBezTo>
                    <a:pt x="15077" y="81"/>
                    <a:pt x="15044" y="77"/>
                    <a:pt x="15018" y="86"/>
                  </a:cubicBezTo>
                  <a:close/>
                  <a:moveTo>
                    <a:pt x="3916" y="7813"/>
                  </a:moveTo>
                  <a:lnTo>
                    <a:pt x="17684" y="7813"/>
                  </a:lnTo>
                  <a:cubicBezTo>
                    <a:pt x="17718" y="7813"/>
                    <a:pt x="17747" y="7836"/>
                    <a:pt x="17747" y="7862"/>
                  </a:cubicBezTo>
                  <a:lnTo>
                    <a:pt x="17747" y="8842"/>
                  </a:lnTo>
                  <a:cubicBezTo>
                    <a:pt x="17747" y="8868"/>
                    <a:pt x="17718" y="8890"/>
                    <a:pt x="17684" y="8890"/>
                  </a:cubicBezTo>
                  <a:lnTo>
                    <a:pt x="3916" y="8890"/>
                  </a:lnTo>
                  <a:cubicBezTo>
                    <a:pt x="3882" y="8890"/>
                    <a:pt x="3853" y="8868"/>
                    <a:pt x="3853" y="8842"/>
                  </a:cubicBezTo>
                  <a:lnTo>
                    <a:pt x="3853" y="7862"/>
                  </a:lnTo>
                  <a:cubicBezTo>
                    <a:pt x="3853" y="7836"/>
                    <a:pt x="3882" y="7813"/>
                    <a:pt x="3916" y="7813"/>
                  </a:cubicBezTo>
                  <a:close/>
                  <a:moveTo>
                    <a:pt x="3916" y="10498"/>
                  </a:moveTo>
                  <a:lnTo>
                    <a:pt x="17684" y="10498"/>
                  </a:lnTo>
                  <a:cubicBezTo>
                    <a:pt x="17718" y="10498"/>
                    <a:pt x="17747" y="10520"/>
                    <a:pt x="17747" y="10546"/>
                  </a:cubicBezTo>
                  <a:lnTo>
                    <a:pt x="17747" y="11526"/>
                  </a:lnTo>
                  <a:cubicBezTo>
                    <a:pt x="17747" y="11552"/>
                    <a:pt x="17718" y="11573"/>
                    <a:pt x="17684" y="11573"/>
                  </a:cubicBezTo>
                  <a:lnTo>
                    <a:pt x="3916" y="11573"/>
                  </a:lnTo>
                  <a:cubicBezTo>
                    <a:pt x="3882" y="11573"/>
                    <a:pt x="3853" y="11552"/>
                    <a:pt x="3853" y="11526"/>
                  </a:cubicBezTo>
                  <a:lnTo>
                    <a:pt x="3853" y="10546"/>
                  </a:lnTo>
                  <a:cubicBezTo>
                    <a:pt x="3853" y="10520"/>
                    <a:pt x="3882" y="10498"/>
                    <a:pt x="3916" y="10498"/>
                  </a:cubicBezTo>
                  <a:close/>
                  <a:moveTo>
                    <a:pt x="3916" y="13182"/>
                  </a:moveTo>
                  <a:lnTo>
                    <a:pt x="17684" y="13182"/>
                  </a:lnTo>
                  <a:cubicBezTo>
                    <a:pt x="17718" y="13182"/>
                    <a:pt x="17747" y="13204"/>
                    <a:pt x="17747" y="13230"/>
                  </a:cubicBezTo>
                  <a:lnTo>
                    <a:pt x="17747" y="14210"/>
                  </a:lnTo>
                  <a:cubicBezTo>
                    <a:pt x="17747" y="14237"/>
                    <a:pt x="17718" y="14257"/>
                    <a:pt x="17684" y="14257"/>
                  </a:cubicBezTo>
                  <a:lnTo>
                    <a:pt x="3916" y="14257"/>
                  </a:lnTo>
                  <a:cubicBezTo>
                    <a:pt x="3882" y="14257"/>
                    <a:pt x="3853" y="14237"/>
                    <a:pt x="3853" y="14210"/>
                  </a:cubicBezTo>
                  <a:lnTo>
                    <a:pt x="3853" y="13230"/>
                  </a:lnTo>
                  <a:cubicBezTo>
                    <a:pt x="3853" y="13204"/>
                    <a:pt x="3882" y="13182"/>
                    <a:pt x="3916" y="13182"/>
                  </a:cubicBezTo>
                  <a:close/>
                  <a:moveTo>
                    <a:pt x="3916" y="15866"/>
                  </a:moveTo>
                  <a:lnTo>
                    <a:pt x="17684" y="15866"/>
                  </a:lnTo>
                  <a:cubicBezTo>
                    <a:pt x="17718" y="15866"/>
                    <a:pt x="17747" y="15888"/>
                    <a:pt x="17747" y="15914"/>
                  </a:cubicBezTo>
                  <a:lnTo>
                    <a:pt x="17747" y="16894"/>
                  </a:lnTo>
                  <a:cubicBezTo>
                    <a:pt x="17747" y="16921"/>
                    <a:pt x="17718" y="16941"/>
                    <a:pt x="17684" y="16941"/>
                  </a:cubicBezTo>
                  <a:lnTo>
                    <a:pt x="3916" y="16941"/>
                  </a:lnTo>
                  <a:cubicBezTo>
                    <a:pt x="3882" y="16941"/>
                    <a:pt x="3853" y="16921"/>
                    <a:pt x="3853" y="16894"/>
                  </a:cubicBezTo>
                  <a:lnTo>
                    <a:pt x="3853" y="15914"/>
                  </a:lnTo>
                  <a:cubicBezTo>
                    <a:pt x="3853" y="15888"/>
                    <a:pt x="3882" y="15866"/>
                    <a:pt x="3916" y="15866"/>
                  </a:cubicBezTo>
                  <a:close/>
                </a:path>
              </a:pathLst>
            </a:custGeom>
            <a:solidFill>
              <a:srgbClr val="94219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4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57" name="exe / dll"/>
            <p:cNvSpPr txBox="1"/>
            <p:nvPr/>
          </p:nvSpPr>
          <p:spPr>
            <a:xfrm>
              <a:off x="-1" y="2074132"/>
              <a:ext cx="2108684" cy="7338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200"/>
              </a:lvl1pPr>
            </a:lstStyle>
            <a:p>
              <a:pPr/>
              <a:r>
                <a:t>exe / dll</a:t>
              </a:r>
            </a:p>
          </p:txBody>
        </p:sp>
      </p:grpSp>
      <p:grpSp>
        <p:nvGrpSpPr>
          <p:cNvPr id="161" name="Group"/>
          <p:cNvGrpSpPr/>
          <p:nvPr/>
        </p:nvGrpSpPr>
        <p:grpSpPr>
          <a:xfrm>
            <a:off x="19789041" y="6302735"/>
            <a:ext cx="3698749" cy="2792779"/>
            <a:chOff x="0" y="0"/>
            <a:chExt cx="3698747" cy="2792778"/>
          </a:xfrm>
        </p:grpSpPr>
        <p:sp>
          <p:nvSpPr>
            <p:cNvPr id="159" name="Text Document"/>
            <p:cNvSpPr/>
            <p:nvPr/>
          </p:nvSpPr>
          <p:spPr>
            <a:xfrm>
              <a:off x="1087374" y="0"/>
              <a:ext cx="1524000" cy="19735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3" y="0"/>
                  </a:moveTo>
                  <a:cubicBezTo>
                    <a:pt x="96" y="0"/>
                    <a:pt x="0" y="72"/>
                    <a:pt x="0" y="162"/>
                  </a:cubicBezTo>
                  <a:lnTo>
                    <a:pt x="0" y="21438"/>
                  </a:lnTo>
                  <a:cubicBezTo>
                    <a:pt x="0" y="21528"/>
                    <a:pt x="96" y="21600"/>
                    <a:pt x="213" y="21600"/>
                  </a:cubicBezTo>
                  <a:lnTo>
                    <a:pt x="21387" y="21600"/>
                  </a:lnTo>
                  <a:cubicBezTo>
                    <a:pt x="21504" y="21600"/>
                    <a:pt x="21600" y="21528"/>
                    <a:pt x="21600" y="21438"/>
                  </a:cubicBezTo>
                  <a:lnTo>
                    <a:pt x="21600" y="5895"/>
                  </a:lnTo>
                  <a:cubicBezTo>
                    <a:pt x="21600" y="5863"/>
                    <a:pt x="21567" y="5837"/>
                    <a:pt x="21525" y="5837"/>
                  </a:cubicBezTo>
                  <a:lnTo>
                    <a:pt x="14257" y="5837"/>
                  </a:lnTo>
                  <a:cubicBezTo>
                    <a:pt x="14140" y="5837"/>
                    <a:pt x="14044" y="5765"/>
                    <a:pt x="14044" y="5674"/>
                  </a:cubicBezTo>
                  <a:lnTo>
                    <a:pt x="14044" y="58"/>
                  </a:lnTo>
                  <a:cubicBezTo>
                    <a:pt x="14044" y="26"/>
                    <a:pt x="14011" y="0"/>
                    <a:pt x="13969" y="0"/>
                  </a:cubicBezTo>
                  <a:lnTo>
                    <a:pt x="213" y="0"/>
                  </a:lnTo>
                  <a:close/>
                  <a:moveTo>
                    <a:pt x="15018" y="86"/>
                  </a:moveTo>
                  <a:cubicBezTo>
                    <a:pt x="14992" y="94"/>
                    <a:pt x="14972" y="114"/>
                    <a:pt x="14972" y="140"/>
                  </a:cubicBezTo>
                  <a:lnTo>
                    <a:pt x="14972" y="4958"/>
                  </a:lnTo>
                  <a:cubicBezTo>
                    <a:pt x="14972" y="5048"/>
                    <a:pt x="15068" y="5120"/>
                    <a:pt x="15185" y="5120"/>
                  </a:cubicBezTo>
                  <a:lnTo>
                    <a:pt x="21419" y="5120"/>
                  </a:lnTo>
                  <a:cubicBezTo>
                    <a:pt x="21486" y="5120"/>
                    <a:pt x="21519" y="5058"/>
                    <a:pt x="21472" y="5021"/>
                  </a:cubicBezTo>
                  <a:lnTo>
                    <a:pt x="15100" y="99"/>
                  </a:lnTo>
                  <a:cubicBezTo>
                    <a:pt x="15077" y="81"/>
                    <a:pt x="15044" y="77"/>
                    <a:pt x="15018" y="86"/>
                  </a:cubicBezTo>
                  <a:close/>
                  <a:moveTo>
                    <a:pt x="3916" y="7813"/>
                  </a:moveTo>
                  <a:lnTo>
                    <a:pt x="17684" y="7813"/>
                  </a:lnTo>
                  <a:cubicBezTo>
                    <a:pt x="17718" y="7813"/>
                    <a:pt x="17747" y="7836"/>
                    <a:pt x="17747" y="7862"/>
                  </a:cubicBezTo>
                  <a:lnTo>
                    <a:pt x="17747" y="8842"/>
                  </a:lnTo>
                  <a:cubicBezTo>
                    <a:pt x="17747" y="8868"/>
                    <a:pt x="17718" y="8890"/>
                    <a:pt x="17684" y="8890"/>
                  </a:cubicBezTo>
                  <a:lnTo>
                    <a:pt x="3916" y="8890"/>
                  </a:lnTo>
                  <a:cubicBezTo>
                    <a:pt x="3882" y="8890"/>
                    <a:pt x="3853" y="8868"/>
                    <a:pt x="3853" y="8842"/>
                  </a:cubicBezTo>
                  <a:lnTo>
                    <a:pt x="3853" y="7862"/>
                  </a:lnTo>
                  <a:cubicBezTo>
                    <a:pt x="3853" y="7836"/>
                    <a:pt x="3882" y="7813"/>
                    <a:pt x="3916" y="7813"/>
                  </a:cubicBezTo>
                  <a:close/>
                  <a:moveTo>
                    <a:pt x="3916" y="10498"/>
                  </a:moveTo>
                  <a:lnTo>
                    <a:pt x="17684" y="10498"/>
                  </a:lnTo>
                  <a:cubicBezTo>
                    <a:pt x="17718" y="10498"/>
                    <a:pt x="17747" y="10520"/>
                    <a:pt x="17747" y="10546"/>
                  </a:cubicBezTo>
                  <a:lnTo>
                    <a:pt x="17747" y="11526"/>
                  </a:lnTo>
                  <a:cubicBezTo>
                    <a:pt x="17747" y="11552"/>
                    <a:pt x="17718" y="11573"/>
                    <a:pt x="17684" y="11573"/>
                  </a:cubicBezTo>
                  <a:lnTo>
                    <a:pt x="3916" y="11573"/>
                  </a:lnTo>
                  <a:cubicBezTo>
                    <a:pt x="3882" y="11573"/>
                    <a:pt x="3853" y="11552"/>
                    <a:pt x="3853" y="11526"/>
                  </a:cubicBezTo>
                  <a:lnTo>
                    <a:pt x="3853" y="10546"/>
                  </a:lnTo>
                  <a:cubicBezTo>
                    <a:pt x="3853" y="10520"/>
                    <a:pt x="3882" y="10498"/>
                    <a:pt x="3916" y="10498"/>
                  </a:cubicBezTo>
                  <a:close/>
                  <a:moveTo>
                    <a:pt x="3916" y="13182"/>
                  </a:moveTo>
                  <a:lnTo>
                    <a:pt x="17684" y="13182"/>
                  </a:lnTo>
                  <a:cubicBezTo>
                    <a:pt x="17718" y="13182"/>
                    <a:pt x="17747" y="13204"/>
                    <a:pt x="17747" y="13230"/>
                  </a:cubicBezTo>
                  <a:lnTo>
                    <a:pt x="17747" y="14210"/>
                  </a:lnTo>
                  <a:cubicBezTo>
                    <a:pt x="17747" y="14237"/>
                    <a:pt x="17718" y="14257"/>
                    <a:pt x="17684" y="14257"/>
                  </a:cubicBezTo>
                  <a:lnTo>
                    <a:pt x="3916" y="14257"/>
                  </a:lnTo>
                  <a:cubicBezTo>
                    <a:pt x="3882" y="14257"/>
                    <a:pt x="3853" y="14237"/>
                    <a:pt x="3853" y="14210"/>
                  </a:cubicBezTo>
                  <a:lnTo>
                    <a:pt x="3853" y="13230"/>
                  </a:lnTo>
                  <a:cubicBezTo>
                    <a:pt x="3853" y="13204"/>
                    <a:pt x="3882" y="13182"/>
                    <a:pt x="3916" y="13182"/>
                  </a:cubicBezTo>
                  <a:close/>
                  <a:moveTo>
                    <a:pt x="3916" y="15866"/>
                  </a:moveTo>
                  <a:lnTo>
                    <a:pt x="17684" y="15866"/>
                  </a:lnTo>
                  <a:cubicBezTo>
                    <a:pt x="17718" y="15866"/>
                    <a:pt x="17747" y="15888"/>
                    <a:pt x="17747" y="15914"/>
                  </a:cubicBezTo>
                  <a:lnTo>
                    <a:pt x="17747" y="16894"/>
                  </a:lnTo>
                  <a:cubicBezTo>
                    <a:pt x="17747" y="16921"/>
                    <a:pt x="17718" y="16941"/>
                    <a:pt x="17684" y="16941"/>
                  </a:cubicBezTo>
                  <a:lnTo>
                    <a:pt x="3916" y="16941"/>
                  </a:lnTo>
                  <a:cubicBezTo>
                    <a:pt x="3882" y="16941"/>
                    <a:pt x="3853" y="16921"/>
                    <a:pt x="3853" y="16894"/>
                  </a:cubicBezTo>
                  <a:lnTo>
                    <a:pt x="3853" y="15914"/>
                  </a:lnTo>
                  <a:cubicBezTo>
                    <a:pt x="3853" y="15888"/>
                    <a:pt x="3882" y="15866"/>
                    <a:pt x="3916" y="15866"/>
                  </a:cubicBezTo>
                  <a:close/>
                </a:path>
              </a:pathLst>
            </a:custGeom>
            <a:solidFill>
              <a:srgbClr val="42424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4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60" name="machine code"/>
            <p:cNvSpPr txBox="1"/>
            <p:nvPr/>
          </p:nvSpPr>
          <p:spPr>
            <a:xfrm>
              <a:off x="-1" y="2058950"/>
              <a:ext cx="3698749" cy="7338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200"/>
              </a:lvl1pPr>
            </a:lstStyle>
            <a:p>
              <a:pPr/>
              <a:r>
                <a:t>machine code</a:t>
              </a:r>
            </a:p>
          </p:txBody>
        </p:sp>
      </p:grpSp>
      <p:sp>
        <p:nvSpPr>
          <p:cNvPr id="162" name="Arrow"/>
          <p:cNvSpPr/>
          <p:nvPr/>
        </p:nvSpPr>
        <p:spPr>
          <a:xfrm>
            <a:off x="18472677" y="6431486"/>
            <a:ext cx="2032001" cy="1890811"/>
          </a:xfrm>
          <a:prstGeom prst="rightArrow">
            <a:avLst>
              <a:gd name="adj1" fmla="val 32000"/>
              <a:gd name="adj2" fmla="val 42987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3" name="Arrow"/>
          <p:cNvSpPr/>
          <p:nvPr/>
        </p:nvSpPr>
        <p:spPr>
          <a:xfrm>
            <a:off x="13654558" y="6431486"/>
            <a:ext cx="2032001" cy="1890811"/>
          </a:xfrm>
          <a:prstGeom prst="rightArrow">
            <a:avLst>
              <a:gd name="adj1" fmla="val 32000"/>
              <a:gd name="adj2" fmla="val 42987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4" name="Arrow"/>
          <p:cNvSpPr/>
          <p:nvPr/>
        </p:nvSpPr>
        <p:spPr>
          <a:xfrm>
            <a:off x="8759757" y="6431486"/>
            <a:ext cx="2032001" cy="1890811"/>
          </a:xfrm>
          <a:prstGeom prst="rightArrow">
            <a:avLst>
              <a:gd name="adj1" fmla="val 32000"/>
              <a:gd name="adj2" fmla="val 42987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5" name="Arrow"/>
          <p:cNvSpPr/>
          <p:nvPr/>
        </p:nvSpPr>
        <p:spPr>
          <a:xfrm>
            <a:off x="3629193" y="6431486"/>
            <a:ext cx="2032001" cy="1890811"/>
          </a:xfrm>
          <a:prstGeom prst="rightArrow">
            <a:avLst>
              <a:gd name="adj1" fmla="val 32000"/>
              <a:gd name="adj2" fmla="val 42987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grpSp>
        <p:nvGrpSpPr>
          <p:cNvPr id="170" name="Group"/>
          <p:cNvGrpSpPr/>
          <p:nvPr/>
        </p:nvGrpSpPr>
        <p:grpSpPr>
          <a:xfrm>
            <a:off x="5786296" y="5195450"/>
            <a:ext cx="2848357" cy="3810428"/>
            <a:chOff x="0" y="0"/>
            <a:chExt cx="2848355" cy="3810426"/>
          </a:xfrm>
        </p:grpSpPr>
        <p:grpSp>
          <p:nvGrpSpPr>
            <p:cNvPr id="168" name="Group"/>
            <p:cNvGrpSpPr/>
            <p:nvPr/>
          </p:nvGrpSpPr>
          <p:grpSpPr>
            <a:xfrm>
              <a:off x="251955" y="1099050"/>
              <a:ext cx="2344446" cy="2711377"/>
              <a:chOff x="0" y="0"/>
              <a:chExt cx="2344445" cy="2711375"/>
            </a:xfrm>
          </p:grpSpPr>
          <p:sp>
            <p:nvSpPr>
              <p:cNvPr id="166" name="Rounded Rectangle"/>
              <p:cNvSpPr/>
              <p:nvPr/>
            </p:nvSpPr>
            <p:spPr>
              <a:xfrm>
                <a:off x="162849" y="0"/>
                <a:ext cx="2032001" cy="1968500"/>
              </a:xfrm>
              <a:prstGeom prst="roundRect">
                <a:avLst>
                  <a:gd name="adj" fmla="val 12152"/>
                </a:avLst>
              </a:prstGeom>
              <a:solidFill>
                <a:srgbClr val="531B9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b="0" sz="4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167" name="compiler"/>
              <p:cNvSpPr txBox="1"/>
              <p:nvPr/>
            </p:nvSpPr>
            <p:spPr>
              <a:xfrm>
                <a:off x="0" y="1977548"/>
                <a:ext cx="2344446" cy="73382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4200"/>
                </a:lvl1pPr>
              </a:lstStyle>
              <a:p>
                <a:pPr/>
                <a:r>
                  <a:t>compiler</a:t>
                </a:r>
              </a:p>
            </p:txBody>
          </p:sp>
        </p:grpSp>
        <p:sp>
          <p:nvSpPr>
            <p:cNvPr id="169" name="dotnet  build"/>
            <p:cNvSpPr txBox="1"/>
            <p:nvPr/>
          </p:nvSpPr>
          <p:spPr>
            <a:xfrm>
              <a:off x="-1" y="0"/>
              <a:ext cx="2848357" cy="6471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600"/>
              </a:lvl1pPr>
            </a:lstStyle>
            <a:p>
              <a:pPr/>
              <a:r>
                <a:t>dotnet  build</a:t>
              </a:r>
            </a:p>
          </p:txBody>
        </p:sp>
      </p:grpSp>
      <p:grpSp>
        <p:nvGrpSpPr>
          <p:cNvPr id="175" name="Group"/>
          <p:cNvGrpSpPr/>
          <p:nvPr/>
        </p:nvGrpSpPr>
        <p:grpSpPr>
          <a:xfrm>
            <a:off x="15828261" y="5195450"/>
            <a:ext cx="2502714" cy="3953784"/>
            <a:chOff x="0" y="0"/>
            <a:chExt cx="2502712" cy="3953782"/>
          </a:xfrm>
        </p:grpSpPr>
        <p:grpSp>
          <p:nvGrpSpPr>
            <p:cNvPr id="173" name="Group"/>
            <p:cNvGrpSpPr/>
            <p:nvPr/>
          </p:nvGrpSpPr>
          <p:grpSpPr>
            <a:xfrm>
              <a:off x="235356" y="1053565"/>
              <a:ext cx="2032001" cy="2900218"/>
              <a:chOff x="0" y="0"/>
              <a:chExt cx="2032000" cy="2900217"/>
            </a:xfrm>
          </p:grpSpPr>
          <p:sp>
            <p:nvSpPr>
              <p:cNvPr id="171" name="Rounded Rectangle"/>
              <p:cNvSpPr/>
              <p:nvPr/>
            </p:nvSpPr>
            <p:spPr>
              <a:xfrm>
                <a:off x="0" y="0"/>
                <a:ext cx="2032000" cy="1968500"/>
              </a:xfrm>
              <a:prstGeom prst="roundRect">
                <a:avLst>
                  <a:gd name="adj" fmla="val 12152"/>
                </a:avLst>
              </a:prstGeom>
              <a:solidFill>
                <a:srgbClr val="79797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b="0" sz="4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172" name="JIT"/>
              <p:cNvSpPr txBox="1"/>
              <p:nvPr/>
            </p:nvSpPr>
            <p:spPr>
              <a:xfrm>
                <a:off x="568934" y="2166390"/>
                <a:ext cx="894132" cy="73382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4200"/>
                </a:lvl1pPr>
              </a:lstStyle>
              <a:p>
                <a:pPr/>
                <a:r>
                  <a:t>JIT</a:t>
                </a:r>
              </a:p>
            </p:txBody>
          </p:sp>
        </p:grpSp>
        <p:sp>
          <p:nvSpPr>
            <p:cNvPr id="174" name="dotnet  run"/>
            <p:cNvSpPr txBox="1"/>
            <p:nvPr/>
          </p:nvSpPr>
          <p:spPr>
            <a:xfrm>
              <a:off x="0" y="0"/>
              <a:ext cx="2502713" cy="6471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600"/>
              </a:lvl1pPr>
            </a:lstStyle>
            <a:p>
              <a:pPr/>
              <a:r>
                <a:t>dotnet  run</a:t>
              </a:r>
            </a:p>
          </p:txBody>
        </p:sp>
      </p:grpSp>
      <p:sp>
        <p:nvSpPr>
          <p:cNvPr id="176" name="Hello That Conference!…"/>
          <p:cNvSpPr txBox="1"/>
          <p:nvPr/>
        </p:nvSpPr>
        <p:spPr>
          <a:xfrm>
            <a:off x="9341350" y="9702688"/>
            <a:ext cx="14386485" cy="2438401"/>
          </a:xfrm>
          <a:prstGeom prst="rect">
            <a:avLst/>
          </a:prstGeom>
          <a:ln w="127000">
            <a:solidFill>
              <a:schemeClr val="accent1">
                <a:hueOff val="114395"/>
                <a:lumOff val="-24975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 sz="5000">
                <a:solidFill>
                  <a:srgbClr val="657B83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Hello That Conference!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 sz="5000">
                <a:solidFill>
                  <a:srgbClr val="657B83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Sorry, That this is a bit ridiculous.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 sz="5000">
                <a:solidFill>
                  <a:srgbClr val="657B83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Hope you find it fun!</a:t>
            </a:r>
          </a:p>
        </p:txBody>
      </p:sp>
      <p:sp>
        <p:nvSpPr>
          <p:cNvPr id="177" name="using System;…"/>
          <p:cNvSpPr txBox="1"/>
          <p:nvPr/>
        </p:nvSpPr>
        <p:spPr>
          <a:xfrm>
            <a:off x="605366" y="9283588"/>
            <a:ext cx="5094338" cy="3276601"/>
          </a:xfrm>
          <a:prstGeom prst="rect">
            <a:avLst/>
          </a:prstGeom>
          <a:ln w="25400">
            <a:solidFill>
              <a:schemeClr val="accent1">
                <a:hueOff val="114395"/>
                <a:lumOff val="-24975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3200"/>
              </a:lnSpc>
              <a:defRPr b="0" sz="120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4B69C6"/>
                </a:solidFill>
              </a:rPr>
              <a:t>using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latin typeface="Hack Bold"/>
                <a:ea typeface="Hack Bold"/>
                <a:cs typeface="Hack Bold"/>
                <a:sym typeface="Hack Bold"/>
              </a:rPr>
              <a:t>System</a:t>
            </a:r>
            <a:r>
              <a:rPr>
                <a:solidFill>
                  <a:srgbClr val="777777"/>
                </a:solidFill>
              </a:rPr>
              <a:t>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3200"/>
              </a:lnSpc>
              <a:defRPr b="0" sz="12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</a:p>
          <a:p>
            <a:pPr algn="l" defTabSz="457200">
              <a:lnSpc>
                <a:spcPts val="3200"/>
              </a:lnSpc>
              <a:defRPr b="0" sz="12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4B69C6"/>
                </a:solidFill>
              </a:rPr>
              <a:t>var</a:t>
            </a:r>
            <a:r>
              <a:t> conference </a:t>
            </a:r>
            <a:r>
              <a:rPr>
                <a:solidFill>
                  <a:srgbClr val="777777"/>
                </a:solidFill>
              </a:rPr>
              <a:t>=</a:t>
            </a:r>
            <a:r>
              <a:t> </a:t>
            </a:r>
            <a:r>
              <a:rPr>
                <a:solidFill>
                  <a:srgbClr val="777777"/>
                </a:solidFill>
              </a:rPr>
              <a:t>"</a:t>
            </a:r>
            <a:r>
              <a:rPr>
                <a:solidFill>
                  <a:srgbClr val="448C27"/>
                </a:solidFill>
              </a:rPr>
              <a:t>That</a:t>
            </a:r>
            <a:r>
              <a:rPr>
                <a:solidFill>
                  <a:srgbClr val="777777"/>
                </a:solidFill>
              </a:rPr>
              <a:t>";</a:t>
            </a:r>
          </a:p>
          <a:p>
            <a:pPr algn="l" defTabSz="457200">
              <a:lnSpc>
                <a:spcPts val="3200"/>
              </a:lnSpc>
              <a:defRPr b="0" sz="1200">
                <a:solidFill>
                  <a:srgbClr val="448C27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7A3E9D"/>
                </a:solidFill>
              </a:rPr>
              <a:t>Console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WriteLine</a:t>
            </a:r>
            <a:r>
              <a:rPr>
                <a:solidFill>
                  <a:srgbClr val="777777"/>
                </a:solidFill>
              </a:rPr>
              <a:t>($"</a:t>
            </a:r>
            <a:r>
              <a:t>Hello </a:t>
            </a:r>
            <a:r>
              <a:rPr>
                <a:solidFill>
                  <a:srgbClr val="777777"/>
                </a:solidFill>
              </a:rPr>
              <a:t>{</a:t>
            </a:r>
            <a:r>
              <a:rPr>
                <a:solidFill>
                  <a:srgbClr val="7A3E9D"/>
                </a:solidFill>
              </a:rPr>
              <a:t>conference</a:t>
            </a:r>
            <a:r>
              <a:rPr>
                <a:solidFill>
                  <a:srgbClr val="777777"/>
                </a:solidFill>
              </a:rPr>
              <a:t>}</a:t>
            </a:r>
            <a:r>
              <a:t> Conference!</a:t>
            </a:r>
            <a:r>
              <a:rPr>
                <a:solidFill>
                  <a:srgbClr val="777777"/>
                </a:solidFill>
              </a:rPr>
              <a:t>");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3200"/>
              </a:lnSpc>
              <a:defRPr b="0" sz="12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</a:p>
          <a:p>
            <a:pPr algn="l" defTabSz="457200">
              <a:lnSpc>
                <a:spcPts val="3200"/>
              </a:lnSpc>
              <a:defRPr b="0" sz="12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7A3E9D"/>
                </a:solidFill>
              </a:rPr>
              <a:t>Action</a:t>
            </a:r>
            <a:r>
              <a:rPr>
                <a:solidFill>
                  <a:srgbClr val="777777"/>
                </a:solidFill>
              </a:rPr>
              <a:t>&lt;</a:t>
            </a:r>
            <a:r>
              <a:rPr>
                <a:solidFill>
                  <a:srgbClr val="4B69C6"/>
                </a:solidFill>
              </a:rPr>
              <a:t>string</a:t>
            </a:r>
            <a:r>
              <a:rPr>
                <a:solidFill>
                  <a:srgbClr val="777777"/>
                </a:solidFill>
              </a:rPr>
              <a:t>&gt;</a:t>
            </a:r>
            <a:r>
              <a:t> sorry </a:t>
            </a:r>
            <a:r>
              <a:rPr>
                <a:solidFill>
                  <a:srgbClr val="777777"/>
                </a:solidFill>
              </a:rPr>
              <a:t>=</a:t>
            </a:r>
          </a:p>
          <a:p>
            <a:pPr algn="l" defTabSz="457200">
              <a:lnSpc>
                <a:spcPts val="3200"/>
              </a:lnSpc>
              <a:defRPr b="0" sz="12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conference </a:t>
            </a:r>
            <a:r>
              <a:rPr>
                <a:solidFill>
                  <a:srgbClr val="777777"/>
                </a:solidFill>
              </a:rPr>
              <a:t>=&gt;</a:t>
            </a:r>
            <a:r>
              <a:t> </a:t>
            </a:r>
            <a:r>
              <a:rPr>
                <a:solidFill>
                  <a:srgbClr val="7A3E9D"/>
                </a:solidFill>
              </a:rPr>
              <a:t>Console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WriteLine</a:t>
            </a:r>
            <a:r>
              <a:rPr>
                <a:solidFill>
                  <a:srgbClr val="777777"/>
                </a:solidFill>
              </a:rPr>
              <a:t>(</a:t>
            </a:r>
          </a:p>
          <a:p>
            <a:pPr algn="l" defTabSz="457200">
              <a:lnSpc>
                <a:spcPts val="3200"/>
              </a:lnSpc>
              <a:defRPr b="0" sz="1200">
                <a:solidFill>
                  <a:srgbClr val="448C27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777777"/>
                </a:solidFill>
              </a:rPr>
              <a:t>$"</a:t>
            </a:r>
            <a:r>
              <a:t>Sorry, </a:t>
            </a:r>
            <a:r>
              <a:rPr>
                <a:solidFill>
                  <a:srgbClr val="777777"/>
                </a:solidFill>
              </a:rPr>
              <a:t>{</a:t>
            </a:r>
            <a:r>
              <a:rPr>
                <a:solidFill>
                  <a:srgbClr val="7A3E9D"/>
                </a:solidFill>
              </a:rPr>
              <a:t>conference</a:t>
            </a:r>
            <a:r>
              <a:rPr>
                <a:solidFill>
                  <a:srgbClr val="777777"/>
                </a:solidFill>
              </a:rPr>
              <a:t>}</a:t>
            </a:r>
            <a:r>
              <a:t> this is a bit ridiculous.</a:t>
            </a:r>
            <a:r>
              <a:rPr>
                <a:solidFill>
                  <a:srgbClr val="777777"/>
                </a:solidFill>
              </a:rPr>
              <a:t>");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3200"/>
              </a:lnSpc>
              <a:defRPr b="0" sz="12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</a:p>
          <a:p>
            <a:pPr algn="l" defTabSz="457200">
              <a:lnSpc>
                <a:spcPts val="3200"/>
              </a:lnSpc>
              <a:defRPr b="0" sz="120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sorry</a:t>
            </a:r>
            <a:r>
              <a:rPr>
                <a:solidFill>
                  <a:srgbClr val="777777"/>
                </a:solidFill>
              </a:rPr>
              <a:t>(</a:t>
            </a:r>
            <a:r>
              <a:t>conference</a:t>
            </a:r>
            <a:r>
              <a:rPr>
                <a:solidFill>
                  <a:srgbClr val="777777"/>
                </a:solidFill>
              </a:rPr>
              <a:t>);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3200"/>
              </a:lnSpc>
              <a:defRPr b="0" sz="1200">
                <a:solidFill>
                  <a:srgbClr val="AA3731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latin typeface="Hack Bold"/>
                <a:ea typeface="Hack Bold"/>
                <a:cs typeface="Hack Bold"/>
                <a:sym typeface="Hack Bold"/>
              </a:rPr>
              <a:t>Closing</a:t>
            </a:r>
            <a:r>
              <a:rPr>
                <a:solidFill>
                  <a:srgbClr val="777777"/>
                </a:solidFill>
              </a:rPr>
              <a:t>("</a:t>
            </a:r>
            <a:r>
              <a:rPr>
                <a:solidFill>
                  <a:srgbClr val="448C27"/>
                </a:solidFill>
              </a:rPr>
              <a:t>fun</a:t>
            </a:r>
            <a:r>
              <a:rPr>
                <a:solidFill>
                  <a:srgbClr val="777777"/>
                </a:solidFill>
              </a:rPr>
              <a:t>");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3200"/>
              </a:lnSpc>
              <a:defRPr b="0" sz="12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</a:p>
          <a:p>
            <a:pPr algn="l" defTabSz="457200">
              <a:lnSpc>
                <a:spcPts val="3200"/>
              </a:lnSpc>
              <a:defRPr b="0" sz="1200">
                <a:solidFill>
                  <a:srgbClr val="AA3731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4B69C6"/>
                </a:solidFill>
              </a:rPr>
              <a:t>static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4B69C6"/>
                </a:solidFill>
              </a:rPr>
              <a:t>void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latin typeface="Hack Bold"/>
                <a:ea typeface="Hack Bold"/>
                <a:cs typeface="Hack Bold"/>
                <a:sym typeface="Hack Bold"/>
              </a:rPr>
              <a:t>Closing</a:t>
            </a:r>
            <a:r>
              <a:rPr>
                <a:solidFill>
                  <a:srgbClr val="777777"/>
                </a:solidFill>
              </a:rPr>
              <a:t>(</a:t>
            </a:r>
            <a:r>
              <a:rPr>
                <a:solidFill>
                  <a:srgbClr val="4B69C6"/>
                </a:solidFill>
              </a:rPr>
              <a:t>string</a:t>
            </a:r>
            <a:r>
              <a:rPr>
                <a:solidFill>
                  <a:srgbClr val="333333"/>
                </a:solidFill>
              </a:rPr>
              <a:t> state</a:t>
            </a:r>
            <a:r>
              <a:rPr>
                <a:solidFill>
                  <a:srgbClr val="777777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3200"/>
              </a:lnSpc>
              <a:defRPr b="0" sz="1200">
                <a:solidFill>
                  <a:srgbClr val="448C27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</a:t>
            </a:r>
            <a:r>
              <a:rPr>
                <a:solidFill>
                  <a:srgbClr val="777777"/>
                </a:solidFill>
              </a:rPr>
              <a:t>=&gt;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A3E9D"/>
                </a:solidFill>
              </a:rPr>
              <a:t>Console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WriteLine</a:t>
            </a:r>
            <a:r>
              <a:rPr>
                <a:solidFill>
                  <a:srgbClr val="777777"/>
                </a:solidFill>
              </a:rPr>
              <a:t>($"</a:t>
            </a:r>
            <a:r>
              <a:t>Hope you find it </a:t>
            </a:r>
            <a:r>
              <a:rPr>
                <a:solidFill>
                  <a:srgbClr val="777777"/>
                </a:solidFill>
              </a:rPr>
              <a:t>{</a:t>
            </a:r>
            <a:r>
              <a:rPr>
                <a:solidFill>
                  <a:srgbClr val="7A3E9D"/>
                </a:solidFill>
              </a:rPr>
              <a:t>state</a:t>
            </a:r>
            <a:r>
              <a:rPr>
                <a:solidFill>
                  <a:srgbClr val="777777"/>
                </a:solidFill>
              </a:rPr>
              <a:t>}</a:t>
            </a:r>
            <a:r>
              <a:t>!</a:t>
            </a:r>
            <a:r>
              <a:rPr>
                <a:solidFill>
                  <a:srgbClr val="777777"/>
                </a:solidFill>
              </a:rPr>
              <a:t>");</a:t>
            </a:r>
          </a:p>
        </p:txBody>
      </p:sp>
      <p:sp>
        <p:nvSpPr>
          <p:cNvPr id="178" name="Arrow"/>
          <p:cNvSpPr/>
          <p:nvPr/>
        </p:nvSpPr>
        <p:spPr>
          <a:xfrm rot="16200000">
            <a:off x="11176000" y="4129411"/>
            <a:ext cx="2032001" cy="1890811"/>
          </a:xfrm>
          <a:prstGeom prst="rightArrow">
            <a:avLst>
              <a:gd name="adj1" fmla="val 32000"/>
              <a:gd name="adj2" fmla="val 42987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grpSp>
        <p:nvGrpSpPr>
          <p:cNvPr id="181" name="Group"/>
          <p:cNvGrpSpPr/>
          <p:nvPr/>
        </p:nvGrpSpPr>
        <p:grpSpPr>
          <a:xfrm>
            <a:off x="10734896" y="1143111"/>
            <a:ext cx="2976525" cy="2711377"/>
            <a:chOff x="0" y="0"/>
            <a:chExt cx="2976524" cy="2711375"/>
          </a:xfrm>
        </p:grpSpPr>
        <p:sp>
          <p:nvSpPr>
            <p:cNvPr id="179" name="Rounded Rectangle"/>
            <p:cNvSpPr/>
            <p:nvPr/>
          </p:nvSpPr>
          <p:spPr>
            <a:xfrm>
              <a:off x="478888" y="0"/>
              <a:ext cx="2032001" cy="1968500"/>
            </a:xfrm>
            <a:prstGeom prst="roundRect">
              <a:avLst>
                <a:gd name="adj" fmla="val 12152"/>
              </a:avLst>
            </a:prstGeom>
            <a:solidFill>
              <a:srgbClr val="00919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4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80" name="decompiler"/>
            <p:cNvSpPr txBox="1"/>
            <p:nvPr/>
          </p:nvSpPr>
          <p:spPr>
            <a:xfrm>
              <a:off x="0" y="1977547"/>
              <a:ext cx="2976525" cy="7338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200"/>
              </a:lvl1pPr>
            </a:lstStyle>
            <a:p>
              <a:pPr/>
              <a:r>
                <a:t>decompiler</a:t>
              </a:r>
            </a:p>
          </p:txBody>
        </p:sp>
      </p:grpSp>
      <p:sp>
        <p:nvSpPr>
          <p:cNvPr id="182" name="Arrow"/>
          <p:cNvSpPr/>
          <p:nvPr/>
        </p:nvSpPr>
        <p:spPr>
          <a:xfrm flipH="1">
            <a:off x="8759757" y="1250404"/>
            <a:ext cx="2032001" cy="1890811"/>
          </a:xfrm>
          <a:prstGeom prst="rightArrow">
            <a:avLst>
              <a:gd name="adj1" fmla="val 32000"/>
              <a:gd name="adj2" fmla="val 42987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grpSp>
        <p:nvGrpSpPr>
          <p:cNvPr id="185" name="Group"/>
          <p:cNvGrpSpPr/>
          <p:nvPr/>
        </p:nvGrpSpPr>
        <p:grpSpPr>
          <a:xfrm>
            <a:off x="4956783" y="1143755"/>
            <a:ext cx="4507383" cy="2710089"/>
            <a:chOff x="0" y="0"/>
            <a:chExt cx="4507382" cy="2710088"/>
          </a:xfrm>
        </p:grpSpPr>
        <p:sp>
          <p:nvSpPr>
            <p:cNvPr id="183" name="Text Document"/>
            <p:cNvSpPr/>
            <p:nvPr/>
          </p:nvSpPr>
          <p:spPr>
            <a:xfrm>
              <a:off x="1491691" y="0"/>
              <a:ext cx="1524001" cy="19735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3" y="0"/>
                  </a:moveTo>
                  <a:cubicBezTo>
                    <a:pt x="96" y="0"/>
                    <a:pt x="0" y="72"/>
                    <a:pt x="0" y="162"/>
                  </a:cubicBezTo>
                  <a:lnTo>
                    <a:pt x="0" y="21438"/>
                  </a:lnTo>
                  <a:cubicBezTo>
                    <a:pt x="0" y="21528"/>
                    <a:pt x="96" y="21600"/>
                    <a:pt x="213" y="21600"/>
                  </a:cubicBezTo>
                  <a:lnTo>
                    <a:pt x="21387" y="21600"/>
                  </a:lnTo>
                  <a:cubicBezTo>
                    <a:pt x="21504" y="21600"/>
                    <a:pt x="21600" y="21528"/>
                    <a:pt x="21600" y="21438"/>
                  </a:cubicBezTo>
                  <a:lnTo>
                    <a:pt x="21600" y="5895"/>
                  </a:lnTo>
                  <a:cubicBezTo>
                    <a:pt x="21600" y="5863"/>
                    <a:pt x="21567" y="5837"/>
                    <a:pt x="21525" y="5837"/>
                  </a:cubicBezTo>
                  <a:lnTo>
                    <a:pt x="14257" y="5837"/>
                  </a:lnTo>
                  <a:cubicBezTo>
                    <a:pt x="14140" y="5837"/>
                    <a:pt x="14044" y="5765"/>
                    <a:pt x="14044" y="5674"/>
                  </a:cubicBezTo>
                  <a:lnTo>
                    <a:pt x="14044" y="58"/>
                  </a:lnTo>
                  <a:cubicBezTo>
                    <a:pt x="14044" y="26"/>
                    <a:pt x="14011" y="0"/>
                    <a:pt x="13969" y="0"/>
                  </a:cubicBezTo>
                  <a:lnTo>
                    <a:pt x="213" y="0"/>
                  </a:lnTo>
                  <a:close/>
                  <a:moveTo>
                    <a:pt x="15018" y="86"/>
                  </a:moveTo>
                  <a:cubicBezTo>
                    <a:pt x="14992" y="94"/>
                    <a:pt x="14972" y="114"/>
                    <a:pt x="14972" y="140"/>
                  </a:cubicBezTo>
                  <a:lnTo>
                    <a:pt x="14972" y="4958"/>
                  </a:lnTo>
                  <a:cubicBezTo>
                    <a:pt x="14972" y="5048"/>
                    <a:pt x="15068" y="5120"/>
                    <a:pt x="15185" y="5120"/>
                  </a:cubicBezTo>
                  <a:lnTo>
                    <a:pt x="21419" y="5120"/>
                  </a:lnTo>
                  <a:cubicBezTo>
                    <a:pt x="21486" y="5120"/>
                    <a:pt x="21519" y="5058"/>
                    <a:pt x="21472" y="5021"/>
                  </a:cubicBezTo>
                  <a:lnTo>
                    <a:pt x="15100" y="99"/>
                  </a:lnTo>
                  <a:cubicBezTo>
                    <a:pt x="15077" y="81"/>
                    <a:pt x="15044" y="77"/>
                    <a:pt x="15018" y="86"/>
                  </a:cubicBezTo>
                  <a:close/>
                  <a:moveTo>
                    <a:pt x="3916" y="7813"/>
                  </a:moveTo>
                  <a:lnTo>
                    <a:pt x="17684" y="7813"/>
                  </a:lnTo>
                  <a:cubicBezTo>
                    <a:pt x="17718" y="7813"/>
                    <a:pt x="17747" y="7836"/>
                    <a:pt x="17747" y="7862"/>
                  </a:cubicBezTo>
                  <a:lnTo>
                    <a:pt x="17747" y="8842"/>
                  </a:lnTo>
                  <a:cubicBezTo>
                    <a:pt x="17747" y="8868"/>
                    <a:pt x="17718" y="8890"/>
                    <a:pt x="17684" y="8890"/>
                  </a:cubicBezTo>
                  <a:lnTo>
                    <a:pt x="3916" y="8890"/>
                  </a:lnTo>
                  <a:cubicBezTo>
                    <a:pt x="3882" y="8890"/>
                    <a:pt x="3853" y="8868"/>
                    <a:pt x="3853" y="8842"/>
                  </a:cubicBezTo>
                  <a:lnTo>
                    <a:pt x="3853" y="7862"/>
                  </a:lnTo>
                  <a:cubicBezTo>
                    <a:pt x="3853" y="7836"/>
                    <a:pt x="3882" y="7813"/>
                    <a:pt x="3916" y="7813"/>
                  </a:cubicBezTo>
                  <a:close/>
                  <a:moveTo>
                    <a:pt x="3916" y="10498"/>
                  </a:moveTo>
                  <a:lnTo>
                    <a:pt x="17684" y="10498"/>
                  </a:lnTo>
                  <a:cubicBezTo>
                    <a:pt x="17718" y="10498"/>
                    <a:pt x="17747" y="10520"/>
                    <a:pt x="17747" y="10546"/>
                  </a:cubicBezTo>
                  <a:lnTo>
                    <a:pt x="17747" y="11526"/>
                  </a:lnTo>
                  <a:cubicBezTo>
                    <a:pt x="17747" y="11552"/>
                    <a:pt x="17718" y="11573"/>
                    <a:pt x="17684" y="11573"/>
                  </a:cubicBezTo>
                  <a:lnTo>
                    <a:pt x="3916" y="11573"/>
                  </a:lnTo>
                  <a:cubicBezTo>
                    <a:pt x="3882" y="11573"/>
                    <a:pt x="3853" y="11552"/>
                    <a:pt x="3853" y="11526"/>
                  </a:cubicBezTo>
                  <a:lnTo>
                    <a:pt x="3853" y="10546"/>
                  </a:lnTo>
                  <a:cubicBezTo>
                    <a:pt x="3853" y="10520"/>
                    <a:pt x="3882" y="10498"/>
                    <a:pt x="3916" y="10498"/>
                  </a:cubicBezTo>
                  <a:close/>
                  <a:moveTo>
                    <a:pt x="3916" y="13182"/>
                  </a:moveTo>
                  <a:lnTo>
                    <a:pt x="17684" y="13182"/>
                  </a:lnTo>
                  <a:cubicBezTo>
                    <a:pt x="17718" y="13182"/>
                    <a:pt x="17747" y="13204"/>
                    <a:pt x="17747" y="13230"/>
                  </a:cubicBezTo>
                  <a:lnTo>
                    <a:pt x="17747" y="14210"/>
                  </a:lnTo>
                  <a:cubicBezTo>
                    <a:pt x="17747" y="14237"/>
                    <a:pt x="17718" y="14257"/>
                    <a:pt x="17684" y="14257"/>
                  </a:cubicBezTo>
                  <a:lnTo>
                    <a:pt x="3916" y="14257"/>
                  </a:lnTo>
                  <a:cubicBezTo>
                    <a:pt x="3882" y="14257"/>
                    <a:pt x="3853" y="14237"/>
                    <a:pt x="3853" y="14210"/>
                  </a:cubicBezTo>
                  <a:lnTo>
                    <a:pt x="3853" y="13230"/>
                  </a:lnTo>
                  <a:cubicBezTo>
                    <a:pt x="3853" y="13204"/>
                    <a:pt x="3882" y="13182"/>
                    <a:pt x="3916" y="13182"/>
                  </a:cubicBezTo>
                  <a:close/>
                  <a:moveTo>
                    <a:pt x="3916" y="15866"/>
                  </a:moveTo>
                  <a:lnTo>
                    <a:pt x="17684" y="15866"/>
                  </a:lnTo>
                  <a:cubicBezTo>
                    <a:pt x="17718" y="15866"/>
                    <a:pt x="17747" y="15888"/>
                    <a:pt x="17747" y="15914"/>
                  </a:cubicBezTo>
                  <a:lnTo>
                    <a:pt x="17747" y="16894"/>
                  </a:lnTo>
                  <a:cubicBezTo>
                    <a:pt x="17747" y="16921"/>
                    <a:pt x="17718" y="16941"/>
                    <a:pt x="17684" y="16941"/>
                  </a:cubicBezTo>
                  <a:lnTo>
                    <a:pt x="3916" y="16941"/>
                  </a:lnTo>
                  <a:cubicBezTo>
                    <a:pt x="3882" y="16941"/>
                    <a:pt x="3853" y="16921"/>
                    <a:pt x="3853" y="16894"/>
                  </a:cubicBezTo>
                  <a:lnTo>
                    <a:pt x="3853" y="15914"/>
                  </a:lnTo>
                  <a:cubicBezTo>
                    <a:pt x="3853" y="15888"/>
                    <a:pt x="3882" y="15866"/>
                    <a:pt x="3916" y="15866"/>
                  </a:cubicBezTo>
                  <a:close/>
                </a:path>
              </a:pathLst>
            </a:custGeom>
            <a:solidFill>
              <a:srgbClr val="00905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4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84" name="decompiled code"/>
            <p:cNvSpPr txBox="1"/>
            <p:nvPr/>
          </p:nvSpPr>
          <p:spPr>
            <a:xfrm>
              <a:off x="0" y="1976261"/>
              <a:ext cx="4507383" cy="7338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200"/>
              </a:lvl1pPr>
            </a:lstStyle>
            <a:p>
              <a:pPr/>
              <a:r>
                <a:t>decompiled code</a:t>
              </a:r>
            </a:p>
          </p:txBody>
        </p:sp>
      </p:grpSp>
      <p:sp>
        <p:nvSpPr>
          <p:cNvPr id="186" name="using System;…"/>
          <p:cNvSpPr txBox="1"/>
          <p:nvPr/>
        </p:nvSpPr>
        <p:spPr>
          <a:xfrm>
            <a:off x="552983" y="428699"/>
            <a:ext cx="4421486" cy="4140201"/>
          </a:xfrm>
          <a:prstGeom prst="rect">
            <a:avLst/>
          </a:prstGeom>
          <a:ln w="25400">
            <a:solidFill>
              <a:schemeClr val="accent6">
                <a:satOff val="-15798"/>
                <a:lumOff val="-17517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2800"/>
              </a:lnSpc>
              <a:defRPr b="0" sz="90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4B69C6"/>
                </a:solidFill>
              </a:rPr>
              <a:t>using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latin typeface="Hack Bold"/>
                <a:ea typeface="Hack Bold"/>
                <a:cs typeface="Hack Bold"/>
                <a:sym typeface="Hack Bold"/>
              </a:rPr>
              <a:t>System</a:t>
            </a:r>
            <a:r>
              <a:rPr>
                <a:solidFill>
                  <a:srgbClr val="777777"/>
                </a:solidFill>
              </a:rPr>
              <a:t>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2800"/>
              </a:lnSpc>
              <a:defRPr b="0" sz="9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</a:p>
          <a:p>
            <a:pPr algn="l" defTabSz="457200">
              <a:lnSpc>
                <a:spcPts val="2800"/>
              </a:lnSpc>
              <a:defRPr b="0" sz="900">
                <a:solidFill>
                  <a:srgbClr val="4B69C6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internal</a:t>
            </a:r>
            <a:r>
              <a:rPr>
                <a:solidFill>
                  <a:srgbClr val="333333"/>
                </a:solidFill>
              </a:rPr>
              <a:t> </a:t>
            </a:r>
            <a:r>
              <a:t>class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A3E9D"/>
                </a:solidFill>
                <a:latin typeface="Hack Bold"/>
                <a:ea typeface="Hack Bold"/>
                <a:cs typeface="Hack Bold"/>
                <a:sym typeface="Hack Bold"/>
              </a:rPr>
              <a:t>Program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2800"/>
              </a:lnSpc>
              <a:defRPr b="0" sz="900">
                <a:solidFill>
                  <a:srgbClr val="777777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{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2800"/>
              </a:lnSpc>
              <a:defRPr b="0" sz="900">
                <a:solidFill>
                  <a:srgbClr val="4B69C6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</a:t>
            </a:r>
            <a:r>
              <a:t>private</a:t>
            </a:r>
            <a:r>
              <a:rPr>
                <a:solidFill>
                  <a:srgbClr val="333333"/>
                </a:solidFill>
              </a:rPr>
              <a:t> </a:t>
            </a:r>
            <a:r>
              <a:t>static</a:t>
            </a:r>
            <a:r>
              <a:rPr>
                <a:solidFill>
                  <a:srgbClr val="333333"/>
                </a:solidFill>
              </a:rPr>
              <a:t> </a:t>
            </a:r>
            <a:r>
              <a:t>void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Main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(</a:t>
            </a:r>
            <a:r>
              <a:t>string</a:t>
            </a:r>
            <a:r>
              <a:rPr>
                <a:solidFill>
                  <a:srgbClr val="777777"/>
                </a:solidFill>
              </a:rPr>
              <a:t>[]</a:t>
            </a:r>
            <a:r>
              <a:rPr>
                <a:solidFill>
                  <a:srgbClr val="333333"/>
                </a:solidFill>
              </a:rPr>
              <a:t> args</a:t>
            </a:r>
            <a:r>
              <a:rPr>
                <a:solidFill>
                  <a:srgbClr val="777777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2800"/>
              </a:lnSpc>
              <a:defRPr b="0" sz="9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</a:t>
            </a:r>
            <a:r>
              <a:rPr>
                <a:solidFill>
                  <a:srgbClr val="777777"/>
                </a:solidFill>
              </a:rPr>
              <a:t>{</a:t>
            </a:r>
          </a:p>
          <a:p>
            <a:pPr algn="l" defTabSz="457200">
              <a:lnSpc>
                <a:spcPts val="2800"/>
              </a:lnSpc>
              <a:defRPr b="0" sz="900">
                <a:solidFill>
                  <a:srgbClr val="4B69C6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t>string</a:t>
            </a:r>
            <a:r>
              <a:rPr>
                <a:solidFill>
                  <a:srgbClr val="333333"/>
                </a:solidFill>
              </a:rPr>
              <a:t> text </a:t>
            </a:r>
            <a:r>
              <a:rPr>
                <a:solidFill>
                  <a:srgbClr val="777777"/>
                </a:solidFill>
              </a:rPr>
              <a:t>=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"</a:t>
            </a:r>
            <a:r>
              <a:rPr>
                <a:solidFill>
                  <a:srgbClr val="448C27"/>
                </a:solidFill>
              </a:rPr>
              <a:t>That</a:t>
            </a:r>
            <a:r>
              <a:rPr>
                <a:solidFill>
                  <a:srgbClr val="777777"/>
                </a:solidFill>
              </a:rPr>
              <a:t>";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2800"/>
              </a:lnSpc>
              <a:defRPr b="0" sz="900">
                <a:solidFill>
                  <a:srgbClr val="448C27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7A3E9D"/>
                </a:solidFill>
              </a:rPr>
              <a:t>Console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WriteLine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("</a:t>
            </a:r>
            <a:r>
              <a:t>Hello </a:t>
            </a:r>
            <a:r>
              <a:rPr>
                <a:solidFill>
                  <a:srgbClr val="777777"/>
                </a:solidFill>
              </a:rPr>
              <a:t>"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+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A3E9D"/>
                </a:solidFill>
              </a:rPr>
              <a:t>text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+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"</a:t>
            </a:r>
            <a:r>
              <a:t> Conference!</a:t>
            </a:r>
            <a:r>
              <a:rPr>
                <a:solidFill>
                  <a:srgbClr val="777777"/>
                </a:solidFill>
              </a:rPr>
              <a:t>");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2800"/>
              </a:lnSpc>
              <a:defRPr b="0" sz="9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</a:t>
            </a:r>
            <a:r>
              <a:rPr>
                <a:solidFill>
                  <a:srgbClr val="777777"/>
                </a:solidFill>
              </a:rPr>
              <a:t>((</a:t>
            </a:r>
            <a:r>
              <a:rPr>
                <a:solidFill>
                  <a:srgbClr val="7A3E9D"/>
                </a:solidFill>
              </a:rPr>
              <a:t>Action</a:t>
            </a:r>
            <a:r>
              <a:rPr>
                <a:solidFill>
                  <a:srgbClr val="777777"/>
                </a:solidFill>
              </a:rPr>
              <a:t>&lt;</a:t>
            </a:r>
            <a:r>
              <a:rPr>
                <a:solidFill>
                  <a:srgbClr val="4B69C6"/>
                </a:solidFill>
              </a:rPr>
              <a:t>string</a:t>
            </a:r>
            <a:r>
              <a:rPr>
                <a:solidFill>
                  <a:srgbClr val="777777"/>
                </a:solidFill>
              </a:rPr>
              <a:t>&gt;)</a:t>
            </a:r>
            <a:r>
              <a:rPr>
                <a:solidFill>
                  <a:srgbClr val="4B69C6"/>
                </a:solidFill>
              </a:rPr>
              <a:t>delegate</a:t>
            </a:r>
            <a:r>
              <a:t> </a:t>
            </a:r>
            <a:r>
              <a:rPr>
                <a:solidFill>
                  <a:srgbClr val="777777"/>
                </a:solidFill>
              </a:rPr>
              <a:t>(</a:t>
            </a:r>
            <a:r>
              <a:rPr>
                <a:solidFill>
                  <a:srgbClr val="4B69C6"/>
                </a:solidFill>
              </a:rPr>
              <a:t>string</a:t>
            </a:r>
            <a:r>
              <a:t> conference</a:t>
            </a:r>
            <a:r>
              <a:rPr>
                <a:solidFill>
                  <a:srgbClr val="777777"/>
                </a:solidFill>
              </a:rPr>
              <a:t>)</a:t>
            </a:r>
            <a:r>
              <a:t> </a:t>
            </a:r>
            <a:r>
              <a:rPr>
                <a:solidFill>
                  <a:srgbClr val="777777"/>
                </a:solidFill>
              </a:rPr>
              <a:t>{</a:t>
            </a:r>
          </a:p>
          <a:p>
            <a:pPr algn="l" defTabSz="457200">
              <a:lnSpc>
                <a:spcPts val="2600"/>
              </a:lnSpc>
              <a:defRPr b="0" sz="700">
                <a:solidFill>
                  <a:srgbClr val="448C27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  </a:t>
            </a:r>
            <a:r>
              <a:rPr>
                <a:solidFill>
                  <a:srgbClr val="7A3E9D"/>
                </a:solidFill>
              </a:rPr>
              <a:t>Console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WriteLine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("</a:t>
            </a:r>
            <a:r>
              <a:t>Sorry, </a:t>
            </a:r>
            <a:r>
              <a:rPr>
                <a:solidFill>
                  <a:srgbClr val="777777"/>
                </a:solidFill>
              </a:rPr>
              <a:t>"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+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A3E9D"/>
                </a:solidFill>
              </a:rPr>
              <a:t>conference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+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"</a:t>
            </a:r>
            <a:r>
              <a:t> this is a bit ridiculous.</a:t>
            </a:r>
            <a:r>
              <a:rPr>
                <a:solidFill>
                  <a:srgbClr val="777777"/>
                </a:solidFill>
              </a:rPr>
              <a:t>");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2800"/>
              </a:lnSpc>
              <a:defRPr b="0" sz="9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</a:t>
            </a:r>
            <a:r>
              <a:rPr>
                <a:solidFill>
                  <a:srgbClr val="777777"/>
                </a:solidFill>
              </a:rPr>
              <a:t>})</a:t>
            </a:r>
            <a:r>
              <a:t> </a:t>
            </a:r>
            <a:r>
              <a:rPr>
                <a:solidFill>
                  <a:srgbClr val="777777"/>
                </a:solidFill>
              </a:rPr>
              <a:t>(</a:t>
            </a:r>
            <a:r>
              <a:rPr>
                <a:solidFill>
                  <a:srgbClr val="7A3E9D"/>
                </a:solidFill>
              </a:rPr>
              <a:t>text</a:t>
            </a:r>
            <a:r>
              <a:rPr>
                <a:solidFill>
                  <a:srgbClr val="777777"/>
                </a:solidFill>
              </a:rPr>
              <a:t>);</a:t>
            </a:r>
          </a:p>
          <a:p>
            <a:pPr algn="l" defTabSz="457200">
              <a:lnSpc>
                <a:spcPts val="2800"/>
              </a:lnSpc>
              <a:defRPr b="0" sz="900">
                <a:solidFill>
                  <a:srgbClr val="AA3731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latin typeface="Hack Bold"/>
                <a:ea typeface="Hack Bold"/>
                <a:cs typeface="Hack Bold"/>
                <a:sym typeface="Hack Bold"/>
              </a:rPr>
              <a:t>Closing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("</a:t>
            </a:r>
            <a:r>
              <a:rPr>
                <a:solidFill>
                  <a:srgbClr val="448C27"/>
                </a:solidFill>
              </a:rPr>
              <a:t>fun</a:t>
            </a:r>
            <a:r>
              <a:rPr>
                <a:solidFill>
                  <a:srgbClr val="777777"/>
                </a:solidFill>
              </a:rPr>
              <a:t>");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2800"/>
              </a:lnSpc>
              <a:defRPr b="0" sz="900">
                <a:solidFill>
                  <a:srgbClr val="AA3731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7A3E9D"/>
                </a:solidFill>
              </a:rPr>
              <a:t>static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A3E9D"/>
                </a:solidFill>
              </a:rPr>
              <a:t>void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latin typeface="Hack Bold"/>
                <a:ea typeface="Hack Bold"/>
                <a:cs typeface="Hack Bold"/>
                <a:sym typeface="Hack Bold"/>
              </a:rPr>
              <a:t>Closing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(</a:t>
            </a:r>
            <a:r>
              <a:rPr>
                <a:solidFill>
                  <a:srgbClr val="4B69C6"/>
                </a:solidFill>
              </a:rPr>
              <a:t>string</a:t>
            </a:r>
            <a:r>
              <a:rPr>
                <a:solidFill>
                  <a:srgbClr val="333333"/>
                </a:solidFill>
              </a:rPr>
              <a:t> state</a:t>
            </a:r>
            <a:r>
              <a:rPr>
                <a:solidFill>
                  <a:srgbClr val="777777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2800"/>
              </a:lnSpc>
              <a:defRPr b="0" sz="9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</a:t>
            </a:r>
            <a:r>
              <a:rPr>
                <a:solidFill>
                  <a:srgbClr val="777777"/>
                </a:solidFill>
              </a:rPr>
              <a:t>{</a:t>
            </a:r>
          </a:p>
          <a:p>
            <a:pPr algn="l" defTabSz="457200">
              <a:lnSpc>
                <a:spcPts val="2800"/>
              </a:lnSpc>
              <a:defRPr b="0" sz="900">
                <a:solidFill>
                  <a:srgbClr val="448C27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  </a:t>
            </a:r>
            <a:r>
              <a:rPr>
                <a:solidFill>
                  <a:srgbClr val="7A3E9D"/>
                </a:solidFill>
              </a:rPr>
              <a:t>Console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WriteLine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("</a:t>
            </a:r>
            <a:r>
              <a:t>Hope you find it </a:t>
            </a:r>
            <a:r>
              <a:rPr>
                <a:solidFill>
                  <a:srgbClr val="777777"/>
                </a:solidFill>
              </a:rPr>
              <a:t>"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+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A3E9D"/>
                </a:solidFill>
              </a:rPr>
              <a:t>state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+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"</a:t>
            </a:r>
            <a:r>
              <a:t>!</a:t>
            </a:r>
            <a:r>
              <a:rPr>
                <a:solidFill>
                  <a:srgbClr val="777777"/>
                </a:solidFill>
              </a:rPr>
              <a:t>");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2800"/>
              </a:lnSpc>
              <a:defRPr b="0" sz="9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</a:t>
            </a:r>
            <a:r>
              <a:rPr>
                <a:solidFill>
                  <a:srgbClr val="777777"/>
                </a:solidFill>
              </a:rPr>
              <a:t>}</a:t>
            </a:r>
          </a:p>
          <a:p>
            <a:pPr algn="l" defTabSz="457200">
              <a:lnSpc>
                <a:spcPts val="2800"/>
              </a:lnSpc>
              <a:defRPr b="0" sz="9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</a:t>
            </a:r>
            <a:r>
              <a:rPr>
                <a:solidFill>
                  <a:srgbClr val="777777"/>
                </a:solidFill>
              </a:rPr>
              <a:t>}</a:t>
            </a:r>
          </a:p>
          <a:p>
            <a:pPr algn="l" defTabSz="457200">
              <a:lnSpc>
                <a:spcPts val="2800"/>
              </a:lnSpc>
              <a:defRPr b="0" sz="900">
                <a:solidFill>
                  <a:srgbClr val="777777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Enumerab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Enumerable</a:t>
            </a:r>
          </a:p>
        </p:txBody>
      </p:sp>
      <p:sp>
        <p:nvSpPr>
          <p:cNvPr id="495" name="Main"/>
          <p:cNvSpPr/>
          <p:nvPr/>
        </p:nvSpPr>
        <p:spPr>
          <a:xfrm>
            <a:off x="847436" y="3118720"/>
            <a:ext cx="3810001" cy="3380347"/>
          </a:xfrm>
          <a:prstGeom prst="rect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4000">
                <a:solidFill>
                  <a:srgbClr val="FFFFFF"/>
                </a:solidFill>
              </a:defRPr>
            </a:lvl1pPr>
          </a:lstStyle>
          <a:p>
            <a:pPr/>
            <a:r>
              <a:t>Main</a:t>
            </a:r>
          </a:p>
        </p:txBody>
      </p:sp>
      <p:sp>
        <p:nvSpPr>
          <p:cNvPr id="496" name="Enumerable"/>
          <p:cNvSpPr/>
          <p:nvPr/>
        </p:nvSpPr>
        <p:spPr>
          <a:xfrm>
            <a:off x="847436" y="8943371"/>
            <a:ext cx="3810001" cy="3810001"/>
          </a:xfrm>
          <a:prstGeom prst="rect">
            <a:avLst/>
          </a:prstGeom>
          <a:solidFill>
            <a:schemeClr val="accent6">
              <a:satOff val="-15798"/>
              <a:lumOff val="-1751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4000">
                <a:solidFill>
                  <a:srgbClr val="FFFFFF"/>
                </a:solidFill>
              </a:defRPr>
            </a:lvl1pPr>
          </a:lstStyle>
          <a:p>
            <a:pPr/>
            <a:r>
              <a:t>Enumerable</a:t>
            </a:r>
          </a:p>
        </p:txBody>
      </p:sp>
      <p:sp>
        <p:nvSpPr>
          <p:cNvPr id="497" name="foreach"/>
          <p:cNvSpPr/>
          <p:nvPr/>
        </p:nvSpPr>
        <p:spPr>
          <a:xfrm>
            <a:off x="9598681" y="2895839"/>
            <a:ext cx="3873501" cy="3873501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foreach</a:t>
            </a:r>
          </a:p>
        </p:txBody>
      </p:sp>
      <p:sp>
        <p:nvSpPr>
          <p:cNvPr id="498" name="GetEnumerator"/>
          <p:cNvSpPr/>
          <p:nvPr/>
        </p:nvSpPr>
        <p:spPr>
          <a:xfrm>
            <a:off x="5317930" y="8911621"/>
            <a:ext cx="3873501" cy="3873501"/>
          </a:xfrm>
          <a:prstGeom prst="ellipse">
            <a:avLst/>
          </a:prstGeom>
          <a:solidFill>
            <a:srgbClr val="008F0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GetEnumerator</a:t>
            </a:r>
          </a:p>
        </p:txBody>
      </p:sp>
      <p:sp>
        <p:nvSpPr>
          <p:cNvPr id="499" name="MoveNext"/>
          <p:cNvSpPr/>
          <p:nvPr/>
        </p:nvSpPr>
        <p:spPr>
          <a:xfrm>
            <a:off x="9520778" y="8911621"/>
            <a:ext cx="3873501" cy="3873501"/>
          </a:xfrm>
          <a:prstGeom prst="ellipse">
            <a:avLst/>
          </a:prstGeom>
          <a:solidFill>
            <a:srgbClr val="0533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MoveNext</a:t>
            </a:r>
          </a:p>
        </p:txBody>
      </p:sp>
      <p:sp>
        <p:nvSpPr>
          <p:cNvPr id="500" name="Current"/>
          <p:cNvSpPr/>
          <p:nvPr/>
        </p:nvSpPr>
        <p:spPr>
          <a:xfrm>
            <a:off x="13723626" y="8911621"/>
            <a:ext cx="3873501" cy="3873501"/>
          </a:xfrm>
          <a:prstGeom prst="ellipse">
            <a:avLst/>
          </a:prstGeom>
          <a:solidFill>
            <a:schemeClr val="accent6">
              <a:satOff val="-15798"/>
              <a:lumOff val="-1751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Current</a:t>
            </a:r>
          </a:p>
        </p:txBody>
      </p:sp>
      <p:sp>
        <p:nvSpPr>
          <p:cNvPr id="501" name="_state"/>
          <p:cNvSpPr/>
          <p:nvPr/>
        </p:nvSpPr>
        <p:spPr>
          <a:xfrm>
            <a:off x="17926475" y="8943371"/>
            <a:ext cx="3810001" cy="3810001"/>
          </a:xfrm>
          <a:prstGeom prst="roundRect">
            <a:avLst>
              <a:gd name="adj" fmla="val 15000"/>
            </a:avLst>
          </a:prstGeom>
          <a:solidFill>
            <a:srgbClr val="5E5E5E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_state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Enumerab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Enumerable</a:t>
            </a:r>
          </a:p>
        </p:txBody>
      </p:sp>
      <p:sp>
        <p:nvSpPr>
          <p:cNvPr id="504" name="Main"/>
          <p:cNvSpPr/>
          <p:nvPr/>
        </p:nvSpPr>
        <p:spPr>
          <a:xfrm>
            <a:off x="847436" y="3118720"/>
            <a:ext cx="3810001" cy="3380347"/>
          </a:xfrm>
          <a:prstGeom prst="rect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4000">
                <a:solidFill>
                  <a:srgbClr val="FFFFFF"/>
                </a:solidFill>
              </a:defRPr>
            </a:lvl1pPr>
          </a:lstStyle>
          <a:p>
            <a:pPr/>
            <a:r>
              <a:t>Main</a:t>
            </a:r>
          </a:p>
        </p:txBody>
      </p:sp>
      <p:sp>
        <p:nvSpPr>
          <p:cNvPr id="505" name="Enumerable"/>
          <p:cNvSpPr/>
          <p:nvPr/>
        </p:nvSpPr>
        <p:spPr>
          <a:xfrm>
            <a:off x="847436" y="8943371"/>
            <a:ext cx="3810001" cy="3810001"/>
          </a:xfrm>
          <a:prstGeom prst="rect">
            <a:avLst/>
          </a:prstGeom>
          <a:solidFill>
            <a:schemeClr val="accent6">
              <a:satOff val="-15798"/>
              <a:lumOff val="-1751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4000">
                <a:solidFill>
                  <a:srgbClr val="FFFFFF"/>
                </a:solidFill>
              </a:defRPr>
            </a:lvl1pPr>
          </a:lstStyle>
          <a:p>
            <a:pPr/>
            <a:r>
              <a:t>Enumerable</a:t>
            </a:r>
          </a:p>
        </p:txBody>
      </p:sp>
      <p:sp>
        <p:nvSpPr>
          <p:cNvPr id="506" name="GetEnumerator"/>
          <p:cNvSpPr/>
          <p:nvPr/>
        </p:nvSpPr>
        <p:spPr>
          <a:xfrm>
            <a:off x="5324743" y="8911621"/>
            <a:ext cx="3873501" cy="3873501"/>
          </a:xfrm>
          <a:prstGeom prst="ellipse">
            <a:avLst/>
          </a:prstGeom>
          <a:solidFill>
            <a:srgbClr val="008F0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GetEnumerator</a:t>
            </a:r>
          </a:p>
        </p:txBody>
      </p:sp>
      <p:sp>
        <p:nvSpPr>
          <p:cNvPr id="507" name="MoveNext"/>
          <p:cNvSpPr/>
          <p:nvPr/>
        </p:nvSpPr>
        <p:spPr>
          <a:xfrm>
            <a:off x="9527591" y="8911621"/>
            <a:ext cx="3873501" cy="3873501"/>
          </a:xfrm>
          <a:prstGeom prst="ellipse">
            <a:avLst/>
          </a:prstGeom>
          <a:solidFill>
            <a:srgbClr val="0533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MoveNext</a:t>
            </a:r>
          </a:p>
        </p:txBody>
      </p:sp>
      <p:sp>
        <p:nvSpPr>
          <p:cNvPr id="508" name="Current"/>
          <p:cNvSpPr/>
          <p:nvPr/>
        </p:nvSpPr>
        <p:spPr>
          <a:xfrm>
            <a:off x="13730439" y="8911621"/>
            <a:ext cx="3873501" cy="3873501"/>
          </a:xfrm>
          <a:prstGeom prst="ellipse">
            <a:avLst/>
          </a:prstGeom>
          <a:solidFill>
            <a:schemeClr val="accent6">
              <a:satOff val="-15798"/>
              <a:lumOff val="-1751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Current</a:t>
            </a:r>
          </a:p>
        </p:txBody>
      </p:sp>
      <p:sp>
        <p:nvSpPr>
          <p:cNvPr id="509" name="foreach"/>
          <p:cNvSpPr/>
          <p:nvPr/>
        </p:nvSpPr>
        <p:spPr>
          <a:xfrm>
            <a:off x="9598680" y="2895839"/>
            <a:ext cx="3873501" cy="3873501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foreach</a:t>
            </a:r>
          </a:p>
        </p:txBody>
      </p:sp>
      <p:sp>
        <p:nvSpPr>
          <p:cNvPr id="510" name="Arrow"/>
          <p:cNvSpPr/>
          <p:nvPr/>
        </p:nvSpPr>
        <p:spPr>
          <a:xfrm rot="7689691">
            <a:off x="7149827" y="6930142"/>
            <a:ext cx="3869104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3">
              <a:hueOff val="362282"/>
              <a:satOff val="31803"/>
              <a:lumOff val="-18242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11" name="-2"/>
          <p:cNvSpPr/>
          <p:nvPr/>
        </p:nvSpPr>
        <p:spPr>
          <a:xfrm>
            <a:off x="17933288" y="8943371"/>
            <a:ext cx="3810001" cy="3810001"/>
          </a:xfrm>
          <a:prstGeom prst="roundRect">
            <a:avLst>
              <a:gd name="adj" fmla="val 15000"/>
            </a:avLst>
          </a:prstGeom>
          <a:solidFill>
            <a:srgbClr val="5E5E5E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-2</a:t>
            </a:r>
          </a:p>
        </p:txBody>
      </p:sp>
      <p:sp>
        <p:nvSpPr>
          <p:cNvPr id="512" name="start"/>
          <p:cNvSpPr/>
          <p:nvPr/>
        </p:nvSpPr>
        <p:spPr>
          <a:xfrm>
            <a:off x="18799187" y="6603443"/>
            <a:ext cx="4734455" cy="1797720"/>
          </a:xfrm>
          <a:prstGeom prst="wedgeEllipseCallout">
            <a:avLst>
              <a:gd name="adj1" fmla="val -17779"/>
              <a:gd name="adj2" fmla="val 83981"/>
            </a:avLst>
          </a:prstGeom>
          <a:solidFill>
            <a:srgbClr val="5E5E5E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start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Enumerab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Enumerable</a:t>
            </a:r>
          </a:p>
        </p:txBody>
      </p:sp>
      <p:sp>
        <p:nvSpPr>
          <p:cNvPr id="515" name="Main"/>
          <p:cNvSpPr/>
          <p:nvPr/>
        </p:nvSpPr>
        <p:spPr>
          <a:xfrm>
            <a:off x="847436" y="3118720"/>
            <a:ext cx="3810001" cy="3380347"/>
          </a:xfrm>
          <a:prstGeom prst="rect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4000">
                <a:solidFill>
                  <a:srgbClr val="FFFFFF"/>
                </a:solidFill>
              </a:defRPr>
            </a:lvl1pPr>
          </a:lstStyle>
          <a:p>
            <a:pPr/>
            <a:r>
              <a:t>Main</a:t>
            </a:r>
          </a:p>
        </p:txBody>
      </p:sp>
      <p:sp>
        <p:nvSpPr>
          <p:cNvPr id="516" name="Enumerable"/>
          <p:cNvSpPr/>
          <p:nvPr/>
        </p:nvSpPr>
        <p:spPr>
          <a:xfrm>
            <a:off x="847436" y="8943371"/>
            <a:ext cx="3810001" cy="3810001"/>
          </a:xfrm>
          <a:prstGeom prst="rect">
            <a:avLst/>
          </a:prstGeom>
          <a:solidFill>
            <a:schemeClr val="accent6">
              <a:satOff val="-15798"/>
              <a:lumOff val="-1751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4000">
                <a:solidFill>
                  <a:srgbClr val="FFFFFF"/>
                </a:solidFill>
              </a:defRPr>
            </a:lvl1pPr>
          </a:lstStyle>
          <a:p>
            <a:pPr/>
            <a:r>
              <a:t>Enumerable</a:t>
            </a:r>
          </a:p>
        </p:txBody>
      </p:sp>
      <p:sp>
        <p:nvSpPr>
          <p:cNvPr id="517" name="foreach"/>
          <p:cNvSpPr/>
          <p:nvPr/>
        </p:nvSpPr>
        <p:spPr>
          <a:xfrm>
            <a:off x="9598680" y="2895839"/>
            <a:ext cx="3873501" cy="3873501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foreach</a:t>
            </a:r>
          </a:p>
        </p:txBody>
      </p:sp>
      <p:sp>
        <p:nvSpPr>
          <p:cNvPr id="518" name="Arrow"/>
          <p:cNvSpPr/>
          <p:nvPr/>
        </p:nvSpPr>
        <p:spPr>
          <a:xfrm rot="7689691">
            <a:off x="7149827" y="6930142"/>
            <a:ext cx="3869104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3">
              <a:hueOff val="362282"/>
              <a:satOff val="31803"/>
              <a:lumOff val="-18242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19" name="initial"/>
          <p:cNvSpPr/>
          <p:nvPr/>
        </p:nvSpPr>
        <p:spPr>
          <a:xfrm>
            <a:off x="18799187" y="6603443"/>
            <a:ext cx="4734455" cy="1797720"/>
          </a:xfrm>
          <a:prstGeom prst="wedgeEllipseCallout">
            <a:avLst>
              <a:gd name="adj1" fmla="val -17779"/>
              <a:gd name="adj2" fmla="val 83981"/>
            </a:avLst>
          </a:prstGeom>
          <a:solidFill>
            <a:srgbClr val="5E5E5E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initial</a:t>
            </a:r>
          </a:p>
        </p:txBody>
      </p:sp>
      <p:sp>
        <p:nvSpPr>
          <p:cNvPr id="520" name="Arrow 4"/>
          <p:cNvSpPr/>
          <p:nvPr/>
        </p:nvSpPr>
        <p:spPr>
          <a:xfrm>
            <a:off x="5851671" y="6830959"/>
            <a:ext cx="1913951" cy="19536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2228" y="0"/>
                </a:moveTo>
                <a:cubicBezTo>
                  <a:pt x="7061" y="0"/>
                  <a:pt x="2855" y="4119"/>
                  <a:pt x="2855" y="9181"/>
                </a:cubicBezTo>
                <a:cubicBezTo>
                  <a:pt x="2855" y="9198"/>
                  <a:pt x="2856" y="9214"/>
                  <a:pt x="2857" y="9231"/>
                </a:cubicBezTo>
                <a:lnTo>
                  <a:pt x="2855" y="14548"/>
                </a:lnTo>
                <a:lnTo>
                  <a:pt x="0" y="14548"/>
                </a:lnTo>
                <a:lnTo>
                  <a:pt x="5299" y="21597"/>
                </a:lnTo>
                <a:lnTo>
                  <a:pt x="10598" y="14548"/>
                </a:lnTo>
                <a:lnTo>
                  <a:pt x="7729" y="14548"/>
                </a:lnTo>
                <a:lnTo>
                  <a:pt x="7729" y="9231"/>
                </a:lnTo>
                <a:lnTo>
                  <a:pt x="7729" y="9210"/>
                </a:lnTo>
                <a:cubicBezTo>
                  <a:pt x="7729" y="9201"/>
                  <a:pt x="7729" y="9191"/>
                  <a:pt x="7729" y="9181"/>
                </a:cubicBezTo>
                <a:cubicBezTo>
                  <a:pt x="7729" y="6751"/>
                  <a:pt x="9747" y="4773"/>
                  <a:pt x="12228" y="4773"/>
                </a:cubicBezTo>
                <a:lnTo>
                  <a:pt x="12230" y="4773"/>
                </a:lnTo>
                <a:cubicBezTo>
                  <a:pt x="14711" y="4774"/>
                  <a:pt x="16728" y="6751"/>
                  <a:pt x="16728" y="9181"/>
                </a:cubicBezTo>
                <a:cubicBezTo>
                  <a:pt x="16728" y="9191"/>
                  <a:pt x="16714" y="21600"/>
                  <a:pt x="16714" y="21600"/>
                </a:cubicBezTo>
                <a:lnTo>
                  <a:pt x="21591" y="21600"/>
                </a:lnTo>
                <a:cubicBezTo>
                  <a:pt x="21591" y="21600"/>
                  <a:pt x="21600" y="9202"/>
                  <a:pt x="21600" y="9181"/>
                </a:cubicBezTo>
                <a:cubicBezTo>
                  <a:pt x="21600" y="4144"/>
                  <a:pt x="17438" y="41"/>
                  <a:pt x="12306" y="0"/>
                </a:cubicBezTo>
                <a:lnTo>
                  <a:pt x="12230" y="0"/>
                </a:lnTo>
                <a:cubicBezTo>
                  <a:pt x="12230" y="0"/>
                  <a:pt x="12229" y="0"/>
                  <a:pt x="12228" y="0"/>
                </a:cubicBezTo>
                <a:close/>
              </a:path>
            </a:pathLst>
          </a:custGeom>
          <a:solidFill>
            <a:schemeClr val="accent3">
              <a:hueOff val="362282"/>
              <a:satOff val="31803"/>
              <a:lumOff val="-18242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21" name="GetEnumerator"/>
          <p:cNvSpPr/>
          <p:nvPr/>
        </p:nvSpPr>
        <p:spPr>
          <a:xfrm>
            <a:off x="5317930" y="8911621"/>
            <a:ext cx="3873501" cy="3873501"/>
          </a:xfrm>
          <a:prstGeom prst="ellipse">
            <a:avLst/>
          </a:prstGeom>
          <a:solidFill>
            <a:srgbClr val="008F0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GetEnumerator</a:t>
            </a:r>
          </a:p>
        </p:txBody>
      </p:sp>
      <p:sp>
        <p:nvSpPr>
          <p:cNvPr id="522" name="MoveNext"/>
          <p:cNvSpPr/>
          <p:nvPr/>
        </p:nvSpPr>
        <p:spPr>
          <a:xfrm>
            <a:off x="9520778" y="8911621"/>
            <a:ext cx="3873501" cy="3873501"/>
          </a:xfrm>
          <a:prstGeom prst="ellipse">
            <a:avLst/>
          </a:prstGeom>
          <a:solidFill>
            <a:srgbClr val="0533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MoveNext</a:t>
            </a:r>
          </a:p>
        </p:txBody>
      </p:sp>
      <p:sp>
        <p:nvSpPr>
          <p:cNvPr id="523" name="Current"/>
          <p:cNvSpPr/>
          <p:nvPr/>
        </p:nvSpPr>
        <p:spPr>
          <a:xfrm>
            <a:off x="13723625" y="8911621"/>
            <a:ext cx="3873501" cy="3873501"/>
          </a:xfrm>
          <a:prstGeom prst="ellipse">
            <a:avLst/>
          </a:prstGeom>
          <a:solidFill>
            <a:schemeClr val="accent6">
              <a:satOff val="-15798"/>
              <a:lumOff val="-1751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Current</a:t>
            </a:r>
          </a:p>
        </p:txBody>
      </p:sp>
      <p:sp>
        <p:nvSpPr>
          <p:cNvPr id="524" name="0"/>
          <p:cNvSpPr/>
          <p:nvPr/>
        </p:nvSpPr>
        <p:spPr>
          <a:xfrm>
            <a:off x="17926474" y="8943371"/>
            <a:ext cx="3810001" cy="3810001"/>
          </a:xfrm>
          <a:prstGeom prst="roundRect">
            <a:avLst>
              <a:gd name="adj" fmla="val 15000"/>
            </a:avLst>
          </a:prstGeom>
          <a:solidFill>
            <a:srgbClr val="5E5E5E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Enumerab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Enumerable</a:t>
            </a:r>
          </a:p>
        </p:txBody>
      </p:sp>
      <p:sp>
        <p:nvSpPr>
          <p:cNvPr id="527" name="Main"/>
          <p:cNvSpPr/>
          <p:nvPr/>
        </p:nvSpPr>
        <p:spPr>
          <a:xfrm>
            <a:off x="847436" y="3118720"/>
            <a:ext cx="3810001" cy="3380347"/>
          </a:xfrm>
          <a:prstGeom prst="rect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4000">
                <a:solidFill>
                  <a:srgbClr val="FFFFFF"/>
                </a:solidFill>
              </a:defRPr>
            </a:lvl1pPr>
          </a:lstStyle>
          <a:p>
            <a:pPr/>
            <a:r>
              <a:t>Main</a:t>
            </a:r>
          </a:p>
        </p:txBody>
      </p:sp>
      <p:sp>
        <p:nvSpPr>
          <p:cNvPr id="528" name="Enumerable"/>
          <p:cNvSpPr/>
          <p:nvPr/>
        </p:nvSpPr>
        <p:spPr>
          <a:xfrm>
            <a:off x="847436" y="8943371"/>
            <a:ext cx="3810001" cy="3810001"/>
          </a:xfrm>
          <a:prstGeom prst="rect">
            <a:avLst/>
          </a:prstGeom>
          <a:solidFill>
            <a:schemeClr val="accent6">
              <a:satOff val="-15798"/>
              <a:lumOff val="-1751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4000">
                <a:solidFill>
                  <a:srgbClr val="FFFFFF"/>
                </a:solidFill>
              </a:defRPr>
            </a:lvl1pPr>
          </a:lstStyle>
          <a:p>
            <a:pPr/>
            <a:r>
              <a:t>Enumerable</a:t>
            </a:r>
          </a:p>
        </p:txBody>
      </p:sp>
      <p:sp>
        <p:nvSpPr>
          <p:cNvPr id="529" name="foreach"/>
          <p:cNvSpPr/>
          <p:nvPr/>
        </p:nvSpPr>
        <p:spPr>
          <a:xfrm>
            <a:off x="9598680" y="2895839"/>
            <a:ext cx="3873501" cy="3873501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foreach</a:t>
            </a:r>
          </a:p>
        </p:txBody>
      </p:sp>
      <p:sp>
        <p:nvSpPr>
          <p:cNvPr id="530" name="Arrow"/>
          <p:cNvSpPr/>
          <p:nvPr/>
        </p:nvSpPr>
        <p:spPr>
          <a:xfrm rot="5400000">
            <a:off x="10166295" y="7139103"/>
            <a:ext cx="2785666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3">
              <a:hueOff val="362282"/>
              <a:satOff val="31803"/>
              <a:lumOff val="-18242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31" name="Arrow"/>
          <p:cNvSpPr/>
          <p:nvPr/>
        </p:nvSpPr>
        <p:spPr>
          <a:xfrm rot="2776685">
            <a:off x="12333680" y="6797702"/>
            <a:ext cx="4247338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3">
              <a:hueOff val="362282"/>
              <a:satOff val="31803"/>
              <a:lumOff val="-18242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32" name="2nd"/>
          <p:cNvSpPr txBox="1"/>
          <p:nvPr/>
        </p:nvSpPr>
        <p:spPr>
          <a:xfrm>
            <a:off x="13947954" y="5753636"/>
            <a:ext cx="1008381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pPr/>
            <a:r>
              <a:t>2nd</a:t>
            </a:r>
          </a:p>
        </p:txBody>
      </p:sp>
      <p:sp>
        <p:nvSpPr>
          <p:cNvPr id="533" name="1st"/>
          <p:cNvSpPr txBox="1"/>
          <p:nvPr/>
        </p:nvSpPr>
        <p:spPr>
          <a:xfrm>
            <a:off x="10288298" y="7047276"/>
            <a:ext cx="848361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pPr/>
            <a:r>
              <a:t>1st</a:t>
            </a:r>
          </a:p>
        </p:txBody>
      </p:sp>
      <p:sp>
        <p:nvSpPr>
          <p:cNvPr id="534" name="first"/>
          <p:cNvSpPr/>
          <p:nvPr/>
        </p:nvSpPr>
        <p:spPr>
          <a:xfrm>
            <a:off x="18799187" y="6603443"/>
            <a:ext cx="4734455" cy="1797720"/>
          </a:xfrm>
          <a:prstGeom prst="wedgeEllipseCallout">
            <a:avLst>
              <a:gd name="adj1" fmla="val -17779"/>
              <a:gd name="adj2" fmla="val 83981"/>
            </a:avLst>
          </a:prstGeom>
          <a:solidFill>
            <a:srgbClr val="5E5E5E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first</a:t>
            </a:r>
          </a:p>
        </p:txBody>
      </p:sp>
      <p:sp>
        <p:nvSpPr>
          <p:cNvPr id="535" name="GetEnumerator"/>
          <p:cNvSpPr/>
          <p:nvPr/>
        </p:nvSpPr>
        <p:spPr>
          <a:xfrm>
            <a:off x="5317930" y="8911621"/>
            <a:ext cx="3873501" cy="3873501"/>
          </a:xfrm>
          <a:prstGeom prst="ellipse">
            <a:avLst/>
          </a:prstGeom>
          <a:solidFill>
            <a:srgbClr val="008F0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GetEnumerator</a:t>
            </a:r>
          </a:p>
        </p:txBody>
      </p:sp>
      <p:sp>
        <p:nvSpPr>
          <p:cNvPr id="536" name="true"/>
          <p:cNvSpPr/>
          <p:nvPr/>
        </p:nvSpPr>
        <p:spPr>
          <a:xfrm>
            <a:off x="9520778" y="8911621"/>
            <a:ext cx="3873501" cy="3873501"/>
          </a:xfrm>
          <a:prstGeom prst="ellipse">
            <a:avLst/>
          </a:prstGeom>
          <a:solidFill>
            <a:srgbClr val="0533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true</a:t>
            </a:r>
          </a:p>
        </p:txBody>
      </p:sp>
      <p:sp>
        <p:nvSpPr>
          <p:cNvPr id="537" name="0"/>
          <p:cNvSpPr/>
          <p:nvPr/>
        </p:nvSpPr>
        <p:spPr>
          <a:xfrm>
            <a:off x="13723625" y="8911621"/>
            <a:ext cx="3873501" cy="3873501"/>
          </a:xfrm>
          <a:prstGeom prst="ellipse">
            <a:avLst/>
          </a:prstGeom>
          <a:solidFill>
            <a:schemeClr val="accent6">
              <a:satOff val="-15798"/>
              <a:lumOff val="-1751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538" name="1"/>
          <p:cNvSpPr/>
          <p:nvPr/>
        </p:nvSpPr>
        <p:spPr>
          <a:xfrm>
            <a:off x="17926474" y="8943371"/>
            <a:ext cx="3810001" cy="3810001"/>
          </a:xfrm>
          <a:prstGeom prst="roundRect">
            <a:avLst>
              <a:gd name="adj" fmla="val 15000"/>
            </a:avLst>
          </a:prstGeom>
          <a:solidFill>
            <a:srgbClr val="5E5E5E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Enumerab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Enumerable</a:t>
            </a:r>
          </a:p>
        </p:txBody>
      </p:sp>
      <p:sp>
        <p:nvSpPr>
          <p:cNvPr id="541" name="Main"/>
          <p:cNvSpPr/>
          <p:nvPr/>
        </p:nvSpPr>
        <p:spPr>
          <a:xfrm>
            <a:off x="847436" y="3118720"/>
            <a:ext cx="3810001" cy="3380347"/>
          </a:xfrm>
          <a:prstGeom prst="rect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4000">
                <a:solidFill>
                  <a:srgbClr val="FFFFFF"/>
                </a:solidFill>
              </a:defRPr>
            </a:lvl1pPr>
          </a:lstStyle>
          <a:p>
            <a:pPr/>
            <a:r>
              <a:t>Main</a:t>
            </a:r>
          </a:p>
        </p:txBody>
      </p:sp>
      <p:sp>
        <p:nvSpPr>
          <p:cNvPr id="542" name="Enumerable"/>
          <p:cNvSpPr/>
          <p:nvPr/>
        </p:nvSpPr>
        <p:spPr>
          <a:xfrm>
            <a:off x="847436" y="8943371"/>
            <a:ext cx="3810001" cy="3810001"/>
          </a:xfrm>
          <a:prstGeom prst="rect">
            <a:avLst/>
          </a:prstGeom>
          <a:solidFill>
            <a:schemeClr val="accent6">
              <a:satOff val="-15798"/>
              <a:lumOff val="-1751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4000">
                <a:solidFill>
                  <a:srgbClr val="FFFFFF"/>
                </a:solidFill>
              </a:defRPr>
            </a:lvl1pPr>
          </a:lstStyle>
          <a:p>
            <a:pPr/>
            <a:r>
              <a:t>Enumerable</a:t>
            </a:r>
          </a:p>
        </p:txBody>
      </p:sp>
      <p:sp>
        <p:nvSpPr>
          <p:cNvPr id="543" name="foreach"/>
          <p:cNvSpPr/>
          <p:nvPr/>
        </p:nvSpPr>
        <p:spPr>
          <a:xfrm>
            <a:off x="9598680" y="2895839"/>
            <a:ext cx="3873501" cy="3873501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foreach</a:t>
            </a:r>
          </a:p>
        </p:txBody>
      </p:sp>
      <p:sp>
        <p:nvSpPr>
          <p:cNvPr id="544" name="Arrow"/>
          <p:cNvSpPr/>
          <p:nvPr/>
        </p:nvSpPr>
        <p:spPr>
          <a:xfrm rot="5400000">
            <a:off x="10166295" y="7139103"/>
            <a:ext cx="2785666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3">
              <a:hueOff val="362282"/>
              <a:satOff val="31803"/>
              <a:lumOff val="-18242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45" name="Arrow"/>
          <p:cNvSpPr/>
          <p:nvPr/>
        </p:nvSpPr>
        <p:spPr>
          <a:xfrm rot="2776685">
            <a:off x="12333680" y="6797702"/>
            <a:ext cx="4247338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3">
              <a:hueOff val="362282"/>
              <a:satOff val="31803"/>
              <a:lumOff val="-18242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46" name="2nd"/>
          <p:cNvSpPr txBox="1"/>
          <p:nvPr/>
        </p:nvSpPr>
        <p:spPr>
          <a:xfrm>
            <a:off x="13947954" y="5753636"/>
            <a:ext cx="1008381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pPr/>
            <a:r>
              <a:t>2nd</a:t>
            </a:r>
          </a:p>
        </p:txBody>
      </p:sp>
      <p:sp>
        <p:nvSpPr>
          <p:cNvPr id="547" name="1st"/>
          <p:cNvSpPr txBox="1"/>
          <p:nvPr/>
        </p:nvSpPr>
        <p:spPr>
          <a:xfrm>
            <a:off x="10288298" y="7047276"/>
            <a:ext cx="848361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pPr/>
            <a:r>
              <a:t>1st</a:t>
            </a:r>
          </a:p>
        </p:txBody>
      </p:sp>
      <p:sp>
        <p:nvSpPr>
          <p:cNvPr id="548" name="rest"/>
          <p:cNvSpPr/>
          <p:nvPr/>
        </p:nvSpPr>
        <p:spPr>
          <a:xfrm>
            <a:off x="18799187" y="6603443"/>
            <a:ext cx="4734455" cy="1797720"/>
          </a:xfrm>
          <a:prstGeom prst="wedgeEllipseCallout">
            <a:avLst>
              <a:gd name="adj1" fmla="val -17779"/>
              <a:gd name="adj2" fmla="val 83981"/>
            </a:avLst>
          </a:prstGeom>
          <a:solidFill>
            <a:srgbClr val="5E5E5E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rest</a:t>
            </a:r>
          </a:p>
        </p:txBody>
      </p:sp>
      <p:sp>
        <p:nvSpPr>
          <p:cNvPr id="549" name="GetEnumerator"/>
          <p:cNvSpPr/>
          <p:nvPr/>
        </p:nvSpPr>
        <p:spPr>
          <a:xfrm>
            <a:off x="5317930" y="8911621"/>
            <a:ext cx="3873501" cy="3873501"/>
          </a:xfrm>
          <a:prstGeom prst="ellipse">
            <a:avLst/>
          </a:prstGeom>
          <a:solidFill>
            <a:srgbClr val="008F0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GetEnumerator</a:t>
            </a:r>
          </a:p>
        </p:txBody>
      </p:sp>
      <p:sp>
        <p:nvSpPr>
          <p:cNvPr id="550" name="true"/>
          <p:cNvSpPr/>
          <p:nvPr/>
        </p:nvSpPr>
        <p:spPr>
          <a:xfrm>
            <a:off x="9520778" y="8911621"/>
            <a:ext cx="3873501" cy="3873501"/>
          </a:xfrm>
          <a:prstGeom prst="ellipse">
            <a:avLst/>
          </a:prstGeom>
          <a:solidFill>
            <a:srgbClr val="0533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true</a:t>
            </a:r>
          </a:p>
        </p:txBody>
      </p:sp>
      <p:sp>
        <p:nvSpPr>
          <p:cNvPr id="551" name="1"/>
          <p:cNvSpPr/>
          <p:nvPr/>
        </p:nvSpPr>
        <p:spPr>
          <a:xfrm>
            <a:off x="13723625" y="8911621"/>
            <a:ext cx="3873501" cy="3873501"/>
          </a:xfrm>
          <a:prstGeom prst="ellipse">
            <a:avLst/>
          </a:prstGeom>
          <a:solidFill>
            <a:schemeClr val="accent6">
              <a:satOff val="-15798"/>
              <a:lumOff val="-1751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552" name="2"/>
          <p:cNvSpPr/>
          <p:nvPr/>
        </p:nvSpPr>
        <p:spPr>
          <a:xfrm>
            <a:off x="17926474" y="8943371"/>
            <a:ext cx="3810001" cy="3810001"/>
          </a:xfrm>
          <a:prstGeom prst="roundRect">
            <a:avLst>
              <a:gd name="adj" fmla="val 15000"/>
            </a:avLst>
          </a:prstGeom>
          <a:solidFill>
            <a:srgbClr val="5E5E5E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Enumerab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Enumerable</a:t>
            </a:r>
          </a:p>
        </p:txBody>
      </p:sp>
      <p:sp>
        <p:nvSpPr>
          <p:cNvPr id="555" name="skip to the end…"/>
          <p:cNvSpPr txBox="1"/>
          <p:nvPr/>
        </p:nvSpPr>
        <p:spPr>
          <a:xfrm>
            <a:off x="8443417" y="6261661"/>
            <a:ext cx="7497166" cy="11926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200"/>
            </a:lvl1pPr>
          </a:lstStyle>
          <a:p>
            <a:pPr/>
            <a:r>
              <a:t>skip to the end…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Enumerab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Enumerable</a:t>
            </a:r>
          </a:p>
        </p:txBody>
      </p:sp>
      <p:sp>
        <p:nvSpPr>
          <p:cNvPr id="558" name="Main"/>
          <p:cNvSpPr/>
          <p:nvPr/>
        </p:nvSpPr>
        <p:spPr>
          <a:xfrm>
            <a:off x="847436" y="3118720"/>
            <a:ext cx="3810001" cy="3380347"/>
          </a:xfrm>
          <a:prstGeom prst="rect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4000">
                <a:solidFill>
                  <a:srgbClr val="FFFFFF"/>
                </a:solidFill>
              </a:defRPr>
            </a:lvl1pPr>
          </a:lstStyle>
          <a:p>
            <a:pPr/>
            <a:r>
              <a:t>Main</a:t>
            </a:r>
          </a:p>
        </p:txBody>
      </p:sp>
      <p:sp>
        <p:nvSpPr>
          <p:cNvPr id="559" name="Enumerable"/>
          <p:cNvSpPr/>
          <p:nvPr/>
        </p:nvSpPr>
        <p:spPr>
          <a:xfrm>
            <a:off x="847436" y="8943371"/>
            <a:ext cx="3810001" cy="3810001"/>
          </a:xfrm>
          <a:prstGeom prst="rect">
            <a:avLst/>
          </a:prstGeom>
          <a:solidFill>
            <a:schemeClr val="accent6">
              <a:satOff val="-15798"/>
              <a:lumOff val="-1751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4000">
                <a:solidFill>
                  <a:srgbClr val="FFFFFF"/>
                </a:solidFill>
              </a:defRPr>
            </a:lvl1pPr>
          </a:lstStyle>
          <a:p>
            <a:pPr/>
            <a:r>
              <a:t>Enumerable</a:t>
            </a:r>
          </a:p>
        </p:txBody>
      </p:sp>
      <p:sp>
        <p:nvSpPr>
          <p:cNvPr id="560" name="foreach"/>
          <p:cNvSpPr/>
          <p:nvPr/>
        </p:nvSpPr>
        <p:spPr>
          <a:xfrm>
            <a:off x="9598680" y="2895839"/>
            <a:ext cx="3873501" cy="3873501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foreach</a:t>
            </a:r>
          </a:p>
        </p:txBody>
      </p:sp>
      <p:sp>
        <p:nvSpPr>
          <p:cNvPr id="561" name="Arrow"/>
          <p:cNvSpPr/>
          <p:nvPr/>
        </p:nvSpPr>
        <p:spPr>
          <a:xfrm rot="5400000">
            <a:off x="10166295" y="7139103"/>
            <a:ext cx="2785666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3">
              <a:hueOff val="362282"/>
              <a:satOff val="31803"/>
              <a:lumOff val="-18242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62" name="Arrow"/>
          <p:cNvSpPr/>
          <p:nvPr/>
        </p:nvSpPr>
        <p:spPr>
          <a:xfrm rot="2776685">
            <a:off x="12333680" y="6797702"/>
            <a:ext cx="4247338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3">
              <a:hueOff val="362282"/>
              <a:satOff val="31803"/>
              <a:lumOff val="-18242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63" name="2nd"/>
          <p:cNvSpPr txBox="1"/>
          <p:nvPr/>
        </p:nvSpPr>
        <p:spPr>
          <a:xfrm>
            <a:off x="13947954" y="5753636"/>
            <a:ext cx="1008381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pPr/>
            <a:r>
              <a:t>2nd</a:t>
            </a:r>
          </a:p>
        </p:txBody>
      </p:sp>
      <p:sp>
        <p:nvSpPr>
          <p:cNvPr id="564" name="1st"/>
          <p:cNvSpPr txBox="1"/>
          <p:nvPr/>
        </p:nvSpPr>
        <p:spPr>
          <a:xfrm>
            <a:off x="10288298" y="7047276"/>
            <a:ext cx="848361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pPr/>
            <a:r>
              <a:t>1st</a:t>
            </a:r>
          </a:p>
        </p:txBody>
      </p:sp>
      <p:sp>
        <p:nvSpPr>
          <p:cNvPr id="565" name="rest"/>
          <p:cNvSpPr/>
          <p:nvPr/>
        </p:nvSpPr>
        <p:spPr>
          <a:xfrm>
            <a:off x="18799187" y="6603443"/>
            <a:ext cx="4734455" cy="1797720"/>
          </a:xfrm>
          <a:prstGeom prst="wedgeEllipseCallout">
            <a:avLst>
              <a:gd name="adj1" fmla="val -17779"/>
              <a:gd name="adj2" fmla="val 83981"/>
            </a:avLst>
          </a:prstGeom>
          <a:solidFill>
            <a:srgbClr val="5E5E5E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rest</a:t>
            </a:r>
          </a:p>
        </p:txBody>
      </p:sp>
      <p:sp>
        <p:nvSpPr>
          <p:cNvPr id="566" name="GetEnumerator"/>
          <p:cNvSpPr/>
          <p:nvPr/>
        </p:nvSpPr>
        <p:spPr>
          <a:xfrm>
            <a:off x="5317930" y="8911621"/>
            <a:ext cx="3873501" cy="3873501"/>
          </a:xfrm>
          <a:prstGeom prst="ellipse">
            <a:avLst/>
          </a:prstGeom>
          <a:solidFill>
            <a:srgbClr val="008F0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GetEnumerator</a:t>
            </a:r>
          </a:p>
        </p:txBody>
      </p:sp>
      <p:sp>
        <p:nvSpPr>
          <p:cNvPr id="567" name="true"/>
          <p:cNvSpPr/>
          <p:nvPr/>
        </p:nvSpPr>
        <p:spPr>
          <a:xfrm>
            <a:off x="9520778" y="8911621"/>
            <a:ext cx="3873501" cy="3873501"/>
          </a:xfrm>
          <a:prstGeom prst="ellipse">
            <a:avLst/>
          </a:prstGeom>
          <a:solidFill>
            <a:srgbClr val="0533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true</a:t>
            </a:r>
          </a:p>
        </p:txBody>
      </p:sp>
      <p:sp>
        <p:nvSpPr>
          <p:cNvPr id="568" name="34"/>
          <p:cNvSpPr/>
          <p:nvPr/>
        </p:nvSpPr>
        <p:spPr>
          <a:xfrm>
            <a:off x="13723625" y="8911621"/>
            <a:ext cx="3873501" cy="3873501"/>
          </a:xfrm>
          <a:prstGeom prst="ellipse">
            <a:avLst/>
          </a:prstGeom>
          <a:solidFill>
            <a:schemeClr val="accent6">
              <a:satOff val="-15798"/>
              <a:lumOff val="-1751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34</a:t>
            </a:r>
          </a:p>
        </p:txBody>
      </p:sp>
      <p:sp>
        <p:nvSpPr>
          <p:cNvPr id="569" name="2"/>
          <p:cNvSpPr/>
          <p:nvPr/>
        </p:nvSpPr>
        <p:spPr>
          <a:xfrm>
            <a:off x="17926474" y="8943371"/>
            <a:ext cx="3810001" cy="3810001"/>
          </a:xfrm>
          <a:prstGeom prst="roundRect">
            <a:avLst>
              <a:gd name="adj" fmla="val 15000"/>
            </a:avLst>
          </a:prstGeom>
          <a:solidFill>
            <a:srgbClr val="5E5E5E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Enumerab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Enumerable</a:t>
            </a:r>
          </a:p>
        </p:txBody>
      </p:sp>
      <p:sp>
        <p:nvSpPr>
          <p:cNvPr id="572" name="foreach(   var n in Fibonacci().Take(10))…"/>
          <p:cNvSpPr txBox="1"/>
          <p:nvPr/>
        </p:nvSpPr>
        <p:spPr>
          <a:xfrm>
            <a:off x="792942" y="3062273"/>
            <a:ext cx="9926638" cy="3048001"/>
          </a:xfrm>
          <a:prstGeom prst="rect">
            <a:avLst/>
          </a:prstGeom>
          <a:ln w="25400">
            <a:solidFill>
              <a:schemeClr val="accent1">
                <a:hueOff val="114395"/>
                <a:lumOff val="-24975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6600"/>
              </a:lnSpc>
              <a:defRPr b="0" sz="4000">
                <a:solidFill>
                  <a:srgbClr val="AA3731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4B69C6"/>
                </a:solidFill>
              </a:rPr>
              <a:t>foreach</a:t>
            </a:r>
            <a:r>
              <a:rPr>
                <a:solidFill>
                  <a:srgbClr val="777777"/>
                </a:solidFill>
              </a:rPr>
              <a:t>(</a:t>
            </a:r>
            <a:br>
              <a:rPr>
                <a:solidFill>
                  <a:srgbClr val="777777"/>
                </a:solidFill>
              </a:rPr>
            </a:br>
            <a:r>
              <a:rPr>
                <a:solidFill>
                  <a:srgbClr val="777777"/>
                </a:solidFill>
              </a:rPr>
              <a:t>  </a:t>
            </a:r>
            <a:r>
              <a:rPr>
                <a:solidFill>
                  <a:srgbClr val="4B69C6"/>
                </a:solidFill>
              </a:rPr>
              <a:t>var</a:t>
            </a:r>
            <a:r>
              <a:rPr>
                <a:solidFill>
                  <a:srgbClr val="333333"/>
                </a:solidFill>
              </a:rPr>
              <a:t> n </a:t>
            </a:r>
            <a:r>
              <a:rPr>
                <a:solidFill>
                  <a:srgbClr val="4B69C6"/>
                </a:solidFill>
              </a:rPr>
              <a:t>in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latin typeface="Hack Bold"/>
                <a:ea typeface="Hack Bold"/>
                <a:cs typeface="Hack Bold"/>
                <a:sym typeface="Hack Bold"/>
              </a:rPr>
              <a:t>Fibonacci</a:t>
            </a:r>
            <a:r>
              <a:rPr>
                <a:solidFill>
                  <a:srgbClr val="777777"/>
                </a:solidFill>
              </a:rPr>
              <a:t>().</a:t>
            </a:r>
            <a:r>
              <a:rPr>
                <a:latin typeface="Hack Bold"/>
                <a:ea typeface="Hack Bold"/>
                <a:cs typeface="Hack Bold"/>
                <a:sym typeface="Hack Bold"/>
              </a:rPr>
              <a:t>Take</a:t>
            </a:r>
            <a:r>
              <a:rPr>
                <a:solidFill>
                  <a:srgbClr val="777777"/>
                </a:solidFill>
              </a:rPr>
              <a:t>(</a:t>
            </a:r>
            <a:r>
              <a:rPr>
                <a:solidFill>
                  <a:srgbClr val="9C5D27"/>
                </a:solidFill>
              </a:rPr>
              <a:t>10</a:t>
            </a:r>
            <a:r>
              <a:rPr>
                <a:solidFill>
                  <a:srgbClr val="777777"/>
                </a:solidFill>
              </a:rPr>
              <a:t>))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600"/>
              </a:lnSpc>
              <a:defRPr b="0" sz="4000">
                <a:solidFill>
                  <a:srgbClr val="777777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{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600"/>
              </a:lnSpc>
              <a:defRPr b="0" sz="400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t>Console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Write</a:t>
            </a:r>
            <a:r>
              <a:rPr>
                <a:solidFill>
                  <a:srgbClr val="777777"/>
                </a:solidFill>
              </a:rPr>
              <a:t>($"{</a:t>
            </a:r>
            <a:r>
              <a:t>n</a:t>
            </a:r>
            <a:r>
              <a:rPr>
                <a:solidFill>
                  <a:srgbClr val="777777"/>
                </a:solidFill>
              </a:rPr>
              <a:t>}</a:t>
            </a:r>
            <a:r>
              <a:rPr>
                <a:solidFill>
                  <a:srgbClr val="448C27"/>
                </a:solidFill>
              </a:rPr>
              <a:t>, </a:t>
            </a:r>
            <a:r>
              <a:rPr>
                <a:solidFill>
                  <a:srgbClr val="777777"/>
                </a:solidFill>
              </a:rPr>
              <a:t>");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600"/>
              </a:lnSpc>
              <a:defRPr b="0" sz="4000">
                <a:solidFill>
                  <a:srgbClr val="777777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}</a:t>
            </a:r>
          </a:p>
        </p:txBody>
      </p:sp>
      <p:sp>
        <p:nvSpPr>
          <p:cNvPr id="573" name="Original"/>
          <p:cNvSpPr txBox="1"/>
          <p:nvPr/>
        </p:nvSpPr>
        <p:spPr>
          <a:xfrm>
            <a:off x="5118510" y="2347415"/>
            <a:ext cx="1625703" cy="5851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/>
            <a:r>
              <a:t>Original</a:t>
            </a:r>
          </a:p>
        </p:txBody>
      </p:sp>
      <p:pic>
        <p:nvPicPr>
          <p:cNvPr id="574" name="Screen Shot 2021-07-08 at 6.18.35 PM.png" descr="Screen Shot 2021-07-08 at 6.18.35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894603" y="3048136"/>
            <a:ext cx="13416796" cy="7619728"/>
          </a:xfrm>
          <a:prstGeom prst="rect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</p:pic>
      <p:sp>
        <p:nvSpPr>
          <p:cNvPr id="575" name="C#"/>
          <p:cNvSpPr txBox="1"/>
          <p:nvPr/>
        </p:nvSpPr>
        <p:spPr>
          <a:xfrm>
            <a:off x="23266704" y="12589678"/>
            <a:ext cx="806121" cy="7338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200">
                <a:solidFill>
                  <a:srgbClr val="531B93"/>
                </a:solidFill>
              </a:defRPr>
            </a:lvl1pPr>
          </a:lstStyle>
          <a:p>
            <a:pPr/>
            <a:r>
              <a:t>C#</a:t>
            </a:r>
          </a:p>
        </p:txBody>
      </p:sp>
      <p:sp>
        <p:nvSpPr>
          <p:cNvPr id="576" name="Arrow 7"/>
          <p:cNvSpPr/>
          <p:nvPr/>
        </p:nvSpPr>
        <p:spPr>
          <a:xfrm flipH="1" rot="5400000">
            <a:off x="5978559" y="5969613"/>
            <a:ext cx="4013841" cy="51365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7367" y="0"/>
                </a:moveTo>
                <a:lnTo>
                  <a:pt x="0" y="7818"/>
                </a:lnTo>
                <a:lnTo>
                  <a:pt x="4127" y="7818"/>
                </a:lnTo>
                <a:cubicBezTo>
                  <a:pt x="4127" y="7860"/>
                  <a:pt x="4125" y="7904"/>
                  <a:pt x="4125" y="7946"/>
                </a:cubicBezTo>
                <a:cubicBezTo>
                  <a:pt x="4125" y="15487"/>
                  <a:pt x="11948" y="21600"/>
                  <a:pt x="21598" y="21600"/>
                </a:cubicBezTo>
                <a:cubicBezTo>
                  <a:pt x="21598" y="21600"/>
                  <a:pt x="21600" y="21600"/>
                  <a:pt x="21600" y="21600"/>
                </a:cubicBezTo>
                <a:lnTo>
                  <a:pt x="21600" y="16556"/>
                </a:lnTo>
                <a:cubicBezTo>
                  <a:pt x="21600" y="16556"/>
                  <a:pt x="21598" y="16556"/>
                  <a:pt x="21598" y="16556"/>
                </a:cubicBezTo>
                <a:cubicBezTo>
                  <a:pt x="15512" y="16556"/>
                  <a:pt x="10578" y="12702"/>
                  <a:pt x="10578" y="7946"/>
                </a:cubicBezTo>
                <a:cubicBezTo>
                  <a:pt x="10578" y="7903"/>
                  <a:pt x="10582" y="7860"/>
                  <a:pt x="10582" y="7818"/>
                </a:cubicBezTo>
                <a:lnTo>
                  <a:pt x="14736" y="7818"/>
                </a:lnTo>
                <a:lnTo>
                  <a:pt x="7367" y="0"/>
                </a:lnTo>
                <a:close/>
              </a:path>
            </a:pathLst>
          </a:custGeom>
          <a:solidFill>
            <a:srgbClr val="521B93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Agend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Agenda</a:t>
            </a:r>
          </a:p>
        </p:txBody>
      </p:sp>
      <p:sp>
        <p:nvSpPr>
          <p:cNvPr id="579" name="Hello World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Hello World</a:t>
            </a:r>
          </a:p>
          <a:p>
            <a:pPr/>
            <a:r>
              <a:t>Record Type</a:t>
            </a:r>
          </a:p>
          <a:p>
            <a:pPr/>
            <a:r>
              <a:t>Enumerable</a:t>
            </a:r>
          </a:p>
          <a:p>
            <a:pPr>
              <a:defRPr b="1"/>
            </a:pPr>
            <a:r>
              <a:t>Async / Await</a:t>
            </a:r>
          </a:p>
          <a:p>
            <a:pPr/>
            <a:r>
              <a:t>MoveNext()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Async / Awa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Async / Await</a:t>
            </a:r>
          </a:p>
        </p:txBody>
      </p:sp>
      <p:sp>
        <p:nvSpPr>
          <p:cNvPr id="582" name="using System;…"/>
          <p:cNvSpPr txBox="1"/>
          <p:nvPr/>
        </p:nvSpPr>
        <p:spPr>
          <a:xfrm>
            <a:off x="1921284" y="3124644"/>
            <a:ext cx="14177839" cy="5334001"/>
          </a:xfrm>
          <a:prstGeom prst="rect">
            <a:avLst/>
          </a:prstGeom>
          <a:ln w="25400">
            <a:solidFill>
              <a:schemeClr val="accent1">
                <a:hueOff val="114395"/>
                <a:lumOff val="-24975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6100"/>
              </a:lnSpc>
              <a:defRPr b="0" sz="360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4B69C6"/>
                </a:solidFill>
              </a:rPr>
              <a:t>using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latin typeface="Hack Bold"/>
                <a:ea typeface="Hack Bold"/>
                <a:cs typeface="Hack Bold"/>
                <a:sym typeface="Hack Bold"/>
              </a:rPr>
              <a:t>System</a:t>
            </a:r>
            <a:r>
              <a:rPr>
                <a:solidFill>
                  <a:srgbClr val="777777"/>
                </a:solidFill>
              </a:rPr>
              <a:t>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7A3E9D"/>
                </a:solidFill>
                <a:latin typeface="Hack Bold"/>
                <a:ea typeface="Hack Bold"/>
                <a:cs typeface="Hack Bold"/>
                <a:sym typeface="Hack Bold"/>
              </a:defRPr>
            </a:pPr>
            <a:r>
              <a:rPr>
                <a:solidFill>
                  <a:srgbClr val="4B69C6"/>
                </a:solidFill>
                <a:latin typeface="Hack Regular"/>
                <a:ea typeface="Hack Regular"/>
                <a:cs typeface="Hack Regular"/>
                <a:sym typeface="Hack Regular"/>
              </a:rPr>
              <a:t>using</a:t>
            </a:r>
            <a:r>
              <a:rPr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rPr>
              <a:t> </a:t>
            </a:r>
            <a:r>
              <a:t>System</a:t>
            </a:r>
            <a:r>
              <a:rPr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rPr>
              <a:t>.</a:t>
            </a:r>
            <a:r>
              <a:t>Threading</a:t>
            </a:r>
            <a:r>
              <a:rPr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rPr>
              <a:t>.</a:t>
            </a:r>
            <a:r>
              <a:t>Tasks</a:t>
            </a:r>
            <a:r>
              <a:rPr>
                <a:solidFill>
                  <a:srgbClr val="777777"/>
                </a:solidFill>
                <a:latin typeface="Hack Regular"/>
                <a:ea typeface="Hack Regular"/>
                <a:cs typeface="Hack Regular"/>
                <a:sym typeface="Hack Regular"/>
              </a:rPr>
              <a:t>;</a:t>
            </a:r>
            <a:endParaRPr>
              <a:solidFill>
                <a:srgbClr val="333333"/>
              </a:solidFill>
              <a:latin typeface="Hack Regular"/>
              <a:ea typeface="Hack Regular"/>
              <a:cs typeface="Hack Regular"/>
              <a:sym typeface="Hack Regular"/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</a:p>
          <a:p>
            <a:pPr algn="l" defTabSz="457200">
              <a:lnSpc>
                <a:spcPts val="6100"/>
              </a:lnSpc>
              <a:defRPr b="0" sz="3600">
                <a:solidFill>
                  <a:srgbClr val="AA3731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4B69C6"/>
                </a:solidFill>
              </a:rPr>
              <a:t>var</a:t>
            </a:r>
            <a:r>
              <a:rPr>
                <a:solidFill>
                  <a:srgbClr val="333333"/>
                </a:solidFill>
              </a:rPr>
              <a:t> x </a:t>
            </a:r>
            <a:r>
              <a:rPr>
                <a:solidFill>
                  <a:srgbClr val="777777"/>
                </a:solidFill>
              </a:rPr>
              <a:t>=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latin typeface="Hack Bold"/>
                <a:ea typeface="Hack Bold"/>
                <a:cs typeface="Hack Bold"/>
                <a:sym typeface="Hack Bold"/>
              </a:rPr>
              <a:t>Identity</a:t>
            </a:r>
            <a:r>
              <a:rPr>
                <a:solidFill>
                  <a:srgbClr val="777777"/>
                </a:solidFill>
              </a:rPr>
              <a:t>(</a:t>
            </a:r>
            <a:r>
              <a:rPr>
                <a:solidFill>
                  <a:srgbClr val="9C5D27"/>
                </a:solidFill>
              </a:rPr>
              <a:t>6</a:t>
            </a:r>
            <a:r>
              <a:rPr>
                <a:solidFill>
                  <a:srgbClr val="777777"/>
                </a:solidFill>
              </a:rPr>
              <a:t>);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AA3731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4B69C6"/>
                </a:solidFill>
              </a:rPr>
              <a:t>var</a:t>
            </a:r>
            <a:r>
              <a:rPr>
                <a:solidFill>
                  <a:srgbClr val="333333"/>
                </a:solidFill>
              </a:rPr>
              <a:t> y </a:t>
            </a:r>
            <a:r>
              <a:rPr>
                <a:solidFill>
                  <a:srgbClr val="777777"/>
                </a:solidFill>
              </a:rPr>
              <a:t>=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4B69C6"/>
                </a:solidFill>
              </a:rPr>
              <a:t>await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latin typeface="Hack Bold"/>
                <a:ea typeface="Hack Bold"/>
                <a:cs typeface="Hack Bold"/>
                <a:sym typeface="Hack Bold"/>
              </a:rPr>
              <a:t>IdentityAsync</a:t>
            </a:r>
            <a:r>
              <a:rPr>
                <a:solidFill>
                  <a:srgbClr val="777777"/>
                </a:solidFill>
              </a:rPr>
              <a:t>(</a:t>
            </a:r>
            <a:r>
              <a:rPr>
                <a:solidFill>
                  <a:srgbClr val="9C5D27"/>
                </a:solidFill>
              </a:rPr>
              <a:t>7</a:t>
            </a:r>
            <a:r>
              <a:rPr>
                <a:solidFill>
                  <a:srgbClr val="777777"/>
                </a:solidFill>
              </a:rPr>
              <a:t>);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</a:p>
          <a:p>
            <a:pPr algn="l" defTabSz="457200">
              <a:lnSpc>
                <a:spcPts val="6100"/>
              </a:lnSpc>
              <a:defRPr b="0" sz="3600">
                <a:solidFill>
                  <a:srgbClr val="AA3731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7A3E9D"/>
                </a:solidFill>
              </a:rPr>
              <a:t>Console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latin typeface="Hack Bold"/>
                <a:ea typeface="Hack Bold"/>
                <a:cs typeface="Hack Bold"/>
                <a:sym typeface="Hack Bold"/>
              </a:rPr>
              <a:t>WriteLine</a:t>
            </a:r>
            <a:r>
              <a:rPr>
                <a:solidFill>
                  <a:srgbClr val="777777"/>
                </a:solidFill>
              </a:rPr>
              <a:t>($"{</a:t>
            </a:r>
            <a:r>
              <a:rPr>
                <a:solidFill>
                  <a:srgbClr val="7A3E9D"/>
                </a:solidFill>
              </a:rPr>
              <a:t>x</a:t>
            </a:r>
            <a:r>
              <a:rPr>
                <a:solidFill>
                  <a:srgbClr val="448C27"/>
                </a:solidFill>
              </a:rPr>
              <a:t>:</a:t>
            </a:r>
            <a:r>
              <a:rPr>
                <a:solidFill>
                  <a:srgbClr val="7A3E9D"/>
                </a:solidFill>
              </a:rPr>
              <a:t>X4</a:t>
            </a:r>
            <a:r>
              <a:rPr>
                <a:solidFill>
                  <a:srgbClr val="777777"/>
                </a:solidFill>
              </a:rPr>
              <a:t>}</a:t>
            </a:r>
            <a:r>
              <a:rPr>
                <a:solidFill>
                  <a:srgbClr val="448C27"/>
                </a:solidFill>
              </a:rPr>
              <a:t> + </a:t>
            </a:r>
            <a:r>
              <a:rPr>
                <a:solidFill>
                  <a:srgbClr val="777777"/>
                </a:solidFill>
              </a:rPr>
              <a:t>{</a:t>
            </a:r>
            <a:r>
              <a:rPr>
                <a:solidFill>
                  <a:srgbClr val="7A3E9D"/>
                </a:solidFill>
              </a:rPr>
              <a:t>y</a:t>
            </a:r>
            <a:r>
              <a:rPr>
                <a:solidFill>
                  <a:srgbClr val="448C27"/>
                </a:solidFill>
              </a:rPr>
              <a:t>:</a:t>
            </a:r>
            <a:r>
              <a:rPr>
                <a:solidFill>
                  <a:srgbClr val="7A3E9D"/>
                </a:solidFill>
              </a:rPr>
              <a:t>X4</a:t>
            </a:r>
            <a:r>
              <a:rPr>
                <a:solidFill>
                  <a:srgbClr val="777777"/>
                </a:solidFill>
              </a:rPr>
              <a:t>}</a:t>
            </a:r>
            <a:r>
              <a:rPr>
                <a:solidFill>
                  <a:srgbClr val="448C27"/>
                </a:solidFill>
              </a:rPr>
              <a:t> = </a:t>
            </a:r>
            <a:r>
              <a:rPr>
                <a:solidFill>
                  <a:srgbClr val="777777"/>
                </a:solidFill>
              </a:rPr>
              <a:t>{</a:t>
            </a:r>
            <a:r>
              <a:rPr>
                <a:solidFill>
                  <a:srgbClr val="7A3E9D"/>
                </a:solidFill>
              </a:rPr>
              <a:t>x</a:t>
            </a:r>
            <a:r>
              <a:rPr>
                <a:solidFill>
                  <a:srgbClr val="448C27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*</a:t>
            </a:r>
            <a:r>
              <a:rPr>
                <a:solidFill>
                  <a:srgbClr val="448C27"/>
                </a:solidFill>
              </a:rPr>
              <a:t> </a:t>
            </a:r>
            <a:r>
              <a:rPr>
                <a:solidFill>
                  <a:srgbClr val="7A3E9D"/>
                </a:solidFill>
              </a:rPr>
              <a:t>y</a:t>
            </a:r>
            <a:r>
              <a:rPr>
                <a:solidFill>
                  <a:srgbClr val="448C27"/>
                </a:solidFill>
              </a:rPr>
              <a:t>:</a:t>
            </a:r>
            <a:r>
              <a:rPr>
                <a:solidFill>
                  <a:srgbClr val="7A3E9D"/>
                </a:solidFill>
              </a:rPr>
              <a:t>X4</a:t>
            </a:r>
            <a:r>
              <a:rPr>
                <a:solidFill>
                  <a:srgbClr val="777777"/>
                </a:solidFill>
              </a:rPr>
              <a:t>}");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</a:p>
          <a:p>
            <a:pPr algn="l" defTabSz="457200">
              <a:lnSpc>
                <a:spcPts val="6100"/>
              </a:lnSpc>
              <a:defRPr b="0" sz="3600">
                <a:solidFill>
                  <a:srgbClr val="AA3731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4B69C6"/>
                </a:solidFill>
              </a:rPr>
              <a:t>static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A3E9D"/>
                </a:solidFill>
              </a:rPr>
              <a:t>T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latin typeface="Hack Bold"/>
                <a:ea typeface="Hack Bold"/>
                <a:cs typeface="Hack Bold"/>
                <a:sym typeface="Hack Bold"/>
              </a:rPr>
              <a:t>Identity</a:t>
            </a:r>
            <a:r>
              <a:rPr>
                <a:solidFill>
                  <a:srgbClr val="777777"/>
                </a:solidFill>
              </a:rPr>
              <a:t>&lt;</a:t>
            </a:r>
            <a:r>
              <a:rPr>
                <a:solidFill>
                  <a:srgbClr val="7A3E9D"/>
                </a:solidFill>
                <a:latin typeface="Hack Bold"/>
                <a:ea typeface="Hack Bold"/>
                <a:cs typeface="Hack Bold"/>
                <a:sym typeface="Hack Bold"/>
              </a:rPr>
              <a:t>T</a:t>
            </a:r>
            <a:r>
              <a:rPr>
                <a:solidFill>
                  <a:srgbClr val="777777"/>
                </a:solidFill>
              </a:rPr>
              <a:t>&gt;(</a:t>
            </a:r>
            <a:r>
              <a:rPr>
                <a:solidFill>
                  <a:srgbClr val="7A3E9D"/>
                </a:solidFill>
              </a:rPr>
              <a:t>T</a:t>
            </a:r>
            <a:r>
              <a:rPr>
                <a:solidFill>
                  <a:srgbClr val="333333"/>
                </a:solidFill>
              </a:rPr>
              <a:t> x</a:t>
            </a:r>
            <a:r>
              <a:rPr>
                <a:solidFill>
                  <a:srgbClr val="777777"/>
                </a:solidFill>
              </a:rPr>
              <a:t>)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=&gt;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A3E9D"/>
                </a:solidFill>
              </a:rPr>
              <a:t>x</a:t>
            </a:r>
            <a:r>
              <a:rPr>
                <a:solidFill>
                  <a:srgbClr val="777777"/>
                </a:solidFill>
              </a:rPr>
              <a:t>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AA3731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4B69C6"/>
                </a:solidFill>
              </a:rPr>
              <a:t>static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4B69C6"/>
                </a:solidFill>
              </a:rPr>
              <a:t>async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A3E9D"/>
                </a:solidFill>
              </a:rPr>
              <a:t>Task</a:t>
            </a:r>
            <a:r>
              <a:rPr>
                <a:solidFill>
                  <a:srgbClr val="777777"/>
                </a:solidFill>
              </a:rPr>
              <a:t>&lt;</a:t>
            </a:r>
            <a:r>
              <a:rPr>
                <a:solidFill>
                  <a:srgbClr val="7A3E9D"/>
                </a:solidFill>
              </a:rPr>
              <a:t>T</a:t>
            </a:r>
            <a:r>
              <a:rPr>
                <a:solidFill>
                  <a:srgbClr val="777777"/>
                </a:solidFill>
              </a:rPr>
              <a:t>&gt;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latin typeface="Hack Bold"/>
                <a:ea typeface="Hack Bold"/>
                <a:cs typeface="Hack Bold"/>
                <a:sym typeface="Hack Bold"/>
              </a:rPr>
              <a:t>IdentityAsync</a:t>
            </a:r>
            <a:r>
              <a:rPr>
                <a:solidFill>
                  <a:srgbClr val="777777"/>
                </a:solidFill>
              </a:rPr>
              <a:t>&lt;</a:t>
            </a:r>
            <a:r>
              <a:rPr>
                <a:solidFill>
                  <a:srgbClr val="7A3E9D"/>
                </a:solidFill>
                <a:latin typeface="Hack Bold"/>
                <a:ea typeface="Hack Bold"/>
                <a:cs typeface="Hack Bold"/>
                <a:sym typeface="Hack Bold"/>
              </a:rPr>
              <a:t>T</a:t>
            </a:r>
            <a:r>
              <a:rPr>
                <a:solidFill>
                  <a:srgbClr val="777777"/>
                </a:solidFill>
              </a:rPr>
              <a:t>&gt;(</a:t>
            </a:r>
            <a:r>
              <a:rPr>
                <a:solidFill>
                  <a:srgbClr val="7A3E9D"/>
                </a:solidFill>
              </a:rPr>
              <a:t>T</a:t>
            </a:r>
            <a:r>
              <a:rPr>
                <a:solidFill>
                  <a:srgbClr val="333333"/>
                </a:solidFill>
              </a:rPr>
              <a:t> x</a:t>
            </a:r>
            <a:r>
              <a:rPr>
                <a:solidFill>
                  <a:srgbClr val="777777"/>
                </a:solidFill>
              </a:rPr>
              <a:t>)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=&gt;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A3E9D"/>
                </a:solidFill>
              </a:rPr>
              <a:t>x</a:t>
            </a:r>
            <a:r>
              <a:rPr>
                <a:solidFill>
                  <a:srgbClr val="777777"/>
                </a:solidFill>
              </a:rPr>
              <a:t>;</a:t>
            </a:r>
          </a:p>
        </p:txBody>
      </p:sp>
      <p:sp>
        <p:nvSpPr>
          <p:cNvPr id="583" name="C#"/>
          <p:cNvSpPr txBox="1"/>
          <p:nvPr/>
        </p:nvSpPr>
        <p:spPr>
          <a:xfrm>
            <a:off x="23266704" y="12589678"/>
            <a:ext cx="806121" cy="7338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200">
                <a:solidFill>
                  <a:srgbClr val="531B93"/>
                </a:solidFill>
              </a:defRPr>
            </a:lvl1pPr>
          </a:lstStyle>
          <a:p>
            <a:pPr/>
            <a:r>
              <a:t>C#</a:t>
            </a:r>
          </a:p>
        </p:txBody>
      </p:sp>
      <p:sp>
        <p:nvSpPr>
          <p:cNvPr id="584" name="only difference is async"/>
          <p:cNvSpPr/>
          <p:nvPr/>
        </p:nvSpPr>
        <p:spPr>
          <a:xfrm>
            <a:off x="386779" y="9154959"/>
            <a:ext cx="5015730" cy="1797720"/>
          </a:xfrm>
          <a:prstGeom prst="wedgeEllipseCallout">
            <a:avLst>
              <a:gd name="adj1" fmla="val 42050"/>
              <a:gd name="adj2" fmla="val -97116"/>
            </a:avLst>
          </a:prstGeom>
          <a:solidFill>
            <a:srgbClr val="5E5E5E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only difference is async</a:t>
            </a:r>
          </a:p>
        </p:txBody>
      </p:sp>
      <p:sp>
        <p:nvSpPr>
          <p:cNvPr id="585" name="0006 + 0007 = 002A"/>
          <p:cNvSpPr txBox="1"/>
          <p:nvPr/>
        </p:nvSpPr>
        <p:spPr>
          <a:xfrm>
            <a:off x="16616449" y="4242688"/>
            <a:ext cx="7122741" cy="965201"/>
          </a:xfrm>
          <a:prstGeom prst="rect">
            <a:avLst/>
          </a:prstGeom>
          <a:ln w="127000">
            <a:solidFill>
              <a:schemeClr val="accent1">
                <a:hueOff val="114395"/>
                <a:lumOff val="-24975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 sz="5000">
                <a:solidFill>
                  <a:srgbClr val="657B83"/>
                </a:solidFill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pPr/>
            <a:r>
              <a:t>0006 + 0007 = 002A</a:t>
            </a:r>
          </a:p>
        </p:txBody>
      </p:sp>
      <p:sp>
        <p:nvSpPr>
          <p:cNvPr id="586" name="output"/>
          <p:cNvSpPr txBox="1"/>
          <p:nvPr/>
        </p:nvSpPr>
        <p:spPr>
          <a:xfrm>
            <a:off x="19488311" y="3295286"/>
            <a:ext cx="1379017" cy="5851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/>
            <a:r>
              <a:t>output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Screen Shot 2021-07-27 at 7.00.25 AM.png" descr="Screen Shot 2021-07-27 at 7.00.25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8537" y="154227"/>
            <a:ext cx="24146926" cy="1340754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Async / Awa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Async / Await</a:t>
            </a:r>
          </a:p>
        </p:txBody>
      </p:sp>
      <p:sp>
        <p:nvSpPr>
          <p:cNvPr id="589" name="using System;…"/>
          <p:cNvSpPr txBox="1"/>
          <p:nvPr/>
        </p:nvSpPr>
        <p:spPr>
          <a:xfrm>
            <a:off x="283803" y="4451998"/>
            <a:ext cx="7938667" cy="3175001"/>
          </a:xfrm>
          <a:prstGeom prst="rect">
            <a:avLst/>
          </a:prstGeom>
          <a:ln w="25400">
            <a:solidFill>
              <a:schemeClr val="accent1">
                <a:hueOff val="114395"/>
                <a:lumOff val="-24975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4200"/>
              </a:lnSpc>
              <a:defRPr b="0" sz="200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4B69C6"/>
                </a:solidFill>
              </a:rPr>
              <a:t>using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latin typeface="Hack Bold"/>
                <a:ea typeface="Hack Bold"/>
                <a:cs typeface="Hack Bold"/>
                <a:sym typeface="Hack Bold"/>
              </a:rPr>
              <a:t>System</a:t>
            </a:r>
            <a:r>
              <a:rPr>
                <a:solidFill>
                  <a:srgbClr val="777777"/>
                </a:solidFill>
              </a:rPr>
              <a:t>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4200"/>
              </a:lnSpc>
              <a:defRPr b="0" sz="2000">
                <a:solidFill>
                  <a:srgbClr val="7A3E9D"/>
                </a:solidFill>
                <a:latin typeface="Hack Bold"/>
                <a:ea typeface="Hack Bold"/>
                <a:cs typeface="Hack Bold"/>
                <a:sym typeface="Hack Bold"/>
              </a:defRPr>
            </a:pPr>
            <a:r>
              <a:rPr>
                <a:solidFill>
                  <a:srgbClr val="4B69C6"/>
                </a:solidFill>
                <a:latin typeface="Hack Regular"/>
                <a:ea typeface="Hack Regular"/>
                <a:cs typeface="Hack Regular"/>
                <a:sym typeface="Hack Regular"/>
              </a:rPr>
              <a:t>using</a:t>
            </a:r>
            <a:r>
              <a:rPr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rPr>
              <a:t> </a:t>
            </a:r>
            <a:r>
              <a:t>System</a:t>
            </a:r>
            <a:r>
              <a:rPr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rPr>
              <a:t>.</a:t>
            </a:r>
            <a:r>
              <a:t>Threading</a:t>
            </a:r>
            <a:r>
              <a:rPr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rPr>
              <a:t>.</a:t>
            </a:r>
            <a:r>
              <a:t>Tasks</a:t>
            </a:r>
            <a:r>
              <a:rPr>
                <a:solidFill>
                  <a:srgbClr val="777777"/>
                </a:solidFill>
                <a:latin typeface="Hack Regular"/>
                <a:ea typeface="Hack Regular"/>
                <a:cs typeface="Hack Regular"/>
                <a:sym typeface="Hack Regular"/>
              </a:rPr>
              <a:t>;</a:t>
            </a:r>
            <a:endParaRPr>
              <a:solidFill>
                <a:srgbClr val="333333"/>
              </a:solidFill>
              <a:latin typeface="Hack Regular"/>
              <a:ea typeface="Hack Regular"/>
              <a:cs typeface="Hack Regular"/>
              <a:sym typeface="Hack Regular"/>
            </a:endParaRPr>
          </a:p>
          <a:p>
            <a:pPr algn="l" defTabSz="457200">
              <a:lnSpc>
                <a:spcPts val="4200"/>
              </a:lnSpc>
              <a:defRPr b="0" sz="2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</a:p>
          <a:p>
            <a:pPr algn="l" defTabSz="457200">
              <a:lnSpc>
                <a:spcPts val="4200"/>
              </a:lnSpc>
              <a:defRPr b="0" sz="2000">
                <a:solidFill>
                  <a:srgbClr val="AA3731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4B69C6"/>
                </a:solidFill>
              </a:rPr>
              <a:t>var</a:t>
            </a:r>
            <a:r>
              <a:rPr>
                <a:solidFill>
                  <a:srgbClr val="333333"/>
                </a:solidFill>
              </a:rPr>
              <a:t> x </a:t>
            </a:r>
            <a:r>
              <a:rPr>
                <a:solidFill>
                  <a:srgbClr val="777777"/>
                </a:solidFill>
              </a:rPr>
              <a:t>=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latin typeface="Hack Bold"/>
                <a:ea typeface="Hack Bold"/>
                <a:cs typeface="Hack Bold"/>
                <a:sym typeface="Hack Bold"/>
              </a:rPr>
              <a:t>Identity</a:t>
            </a:r>
            <a:r>
              <a:rPr>
                <a:solidFill>
                  <a:srgbClr val="777777"/>
                </a:solidFill>
              </a:rPr>
              <a:t>(</a:t>
            </a:r>
            <a:r>
              <a:rPr>
                <a:solidFill>
                  <a:srgbClr val="9C5D27"/>
                </a:solidFill>
              </a:rPr>
              <a:t>6</a:t>
            </a:r>
            <a:r>
              <a:rPr>
                <a:solidFill>
                  <a:srgbClr val="777777"/>
                </a:solidFill>
              </a:rPr>
              <a:t>);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4200"/>
              </a:lnSpc>
              <a:defRPr b="0" sz="2000">
                <a:solidFill>
                  <a:srgbClr val="AA3731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4B69C6"/>
                </a:solidFill>
              </a:rPr>
              <a:t>var</a:t>
            </a:r>
            <a:r>
              <a:rPr>
                <a:solidFill>
                  <a:srgbClr val="333333"/>
                </a:solidFill>
              </a:rPr>
              <a:t> y </a:t>
            </a:r>
            <a:r>
              <a:rPr>
                <a:solidFill>
                  <a:srgbClr val="777777"/>
                </a:solidFill>
              </a:rPr>
              <a:t>=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4B69C6"/>
                </a:solidFill>
              </a:rPr>
              <a:t>await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latin typeface="Hack Bold"/>
                <a:ea typeface="Hack Bold"/>
                <a:cs typeface="Hack Bold"/>
                <a:sym typeface="Hack Bold"/>
              </a:rPr>
              <a:t>IdentityAsync</a:t>
            </a:r>
            <a:r>
              <a:rPr>
                <a:solidFill>
                  <a:srgbClr val="777777"/>
                </a:solidFill>
              </a:rPr>
              <a:t>(</a:t>
            </a:r>
            <a:r>
              <a:rPr>
                <a:solidFill>
                  <a:srgbClr val="9C5D27"/>
                </a:solidFill>
              </a:rPr>
              <a:t>7</a:t>
            </a:r>
            <a:r>
              <a:rPr>
                <a:solidFill>
                  <a:srgbClr val="777777"/>
                </a:solidFill>
              </a:rPr>
              <a:t>);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4200"/>
              </a:lnSpc>
              <a:defRPr b="0" sz="2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</a:p>
          <a:p>
            <a:pPr algn="l" defTabSz="457200">
              <a:lnSpc>
                <a:spcPts val="4200"/>
              </a:lnSpc>
              <a:defRPr b="0" sz="2000">
                <a:solidFill>
                  <a:srgbClr val="AA3731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7A3E9D"/>
                </a:solidFill>
              </a:rPr>
              <a:t>Console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latin typeface="Hack Bold"/>
                <a:ea typeface="Hack Bold"/>
                <a:cs typeface="Hack Bold"/>
                <a:sym typeface="Hack Bold"/>
              </a:rPr>
              <a:t>WriteLine</a:t>
            </a:r>
            <a:r>
              <a:rPr>
                <a:solidFill>
                  <a:srgbClr val="777777"/>
                </a:solidFill>
              </a:rPr>
              <a:t>($"{</a:t>
            </a:r>
            <a:r>
              <a:rPr>
                <a:solidFill>
                  <a:srgbClr val="7A3E9D"/>
                </a:solidFill>
              </a:rPr>
              <a:t>x</a:t>
            </a:r>
            <a:r>
              <a:rPr>
                <a:solidFill>
                  <a:srgbClr val="448C27"/>
                </a:solidFill>
              </a:rPr>
              <a:t>:</a:t>
            </a:r>
            <a:r>
              <a:rPr>
                <a:solidFill>
                  <a:srgbClr val="7A3E9D"/>
                </a:solidFill>
              </a:rPr>
              <a:t>X4</a:t>
            </a:r>
            <a:r>
              <a:rPr>
                <a:solidFill>
                  <a:srgbClr val="777777"/>
                </a:solidFill>
              </a:rPr>
              <a:t>}</a:t>
            </a:r>
            <a:r>
              <a:rPr>
                <a:solidFill>
                  <a:srgbClr val="448C27"/>
                </a:solidFill>
              </a:rPr>
              <a:t> + </a:t>
            </a:r>
            <a:r>
              <a:rPr>
                <a:solidFill>
                  <a:srgbClr val="777777"/>
                </a:solidFill>
              </a:rPr>
              <a:t>{</a:t>
            </a:r>
            <a:r>
              <a:rPr>
                <a:solidFill>
                  <a:srgbClr val="7A3E9D"/>
                </a:solidFill>
              </a:rPr>
              <a:t>y</a:t>
            </a:r>
            <a:r>
              <a:rPr>
                <a:solidFill>
                  <a:srgbClr val="448C27"/>
                </a:solidFill>
              </a:rPr>
              <a:t>:</a:t>
            </a:r>
            <a:r>
              <a:rPr>
                <a:solidFill>
                  <a:srgbClr val="7A3E9D"/>
                </a:solidFill>
              </a:rPr>
              <a:t>X4</a:t>
            </a:r>
            <a:r>
              <a:rPr>
                <a:solidFill>
                  <a:srgbClr val="777777"/>
                </a:solidFill>
              </a:rPr>
              <a:t>}</a:t>
            </a:r>
            <a:r>
              <a:rPr>
                <a:solidFill>
                  <a:srgbClr val="448C27"/>
                </a:solidFill>
              </a:rPr>
              <a:t> = </a:t>
            </a:r>
            <a:r>
              <a:rPr>
                <a:solidFill>
                  <a:srgbClr val="777777"/>
                </a:solidFill>
              </a:rPr>
              <a:t>{</a:t>
            </a:r>
            <a:r>
              <a:rPr>
                <a:solidFill>
                  <a:srgbClr val="7A3E9D"/>
                </a:solidFill>
              </a:rPr>
              <a:t>x</a:t>
            </a:r>
            <a:r>
              <a:rPr>
                <a:solidFill>
                  <a:srgbClr val="448C27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*</a:t>
            </a:r>
            <a:r>
              <a:rPr>
                <a:solidFill>
                  <a:srgbClr val="448C27"/>
                </a:solidFill>
              </a:rPr>
              <a:t> </a:t>
            </a:r>
            <a:r>
              <a:rPr>
                <a:solidFill>
                  <a:srgbClr val="7A3E9D"/>
                </a:solidFill>
              </a:rPr>
              <a:t>y</a:t>
            </a:r>
            <a:r>
              <a:rPr>
                <a:solidFill>
                  <a:srgbClr val="448C27"/>
                </a:solidFill>
              </a:rPr>
              <a:t>:</a:t>
            </a:r>
            <a:r>
              <a:rPr>
                <a:solidFill>
                  <a:srgbClr val="7A3E9D"/>
                </a:solidFill>
              </a:rPr>
              <a:t>X4</a:t>
            </a:r>
            <a:r>
              <a:rPr>
                <a:solidFill>
                  <a:srgbClr val="777777"/>
                </a:solidFill>
              </a:rPr>
              <a:t>}");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4200"/>
              </a:lnSpc>
              <a:defRPr b="0" sz="2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</a:p>
          <a:p>
            <a:pPr algn="l" defTabSz="457200">
              <a:lnSpc>
                <a:spcPts val="4200"/>
              </a:lnSpc>
              <a:defRPr b="0" sz="2000">
                <a:solidFill>
                  <a:srgbClr val="AA3731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4B69C6"/>
                </a:solidFill>
              </a:rPr>
              <a:t>static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A3E9D"/>
                </a:solidFill>
              </a:rPr>
              <a:t>T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latin typeface="Hack Bold"/>
                <a:ea typeface="Hack Bold"/>
                <a:cs typeface="Hack Bold"/>
                <a:sym typeface="Hack Bold"/>
              </a:rPr>
              <a:t>Identity</a:t>
            </a:r>
            <a:r>
              <a:rPr>
                <a:solidFill>
                  <a:srgbClr val="777777"/>
                </a:solidFill>
              </a:rPr>
              <a:t>&lt;</a:t>
            </a:r>
            <a:r>
              <a:rPr>
                <a:solidFill>
                  <a:srgbClr val="7A3E9D"/>
                </a:solidFill>
                <a:latin typeface="Hack Bold"/>
                <a:ea typeface="Hack Bold"/>
                <a:cs typeface="Hack Bold"/>
                <a:sym typeface="Hack Bold"/>
              </a:rPr>
              <a:t>T</a:t>
            </a:r>
            <a:r>
              <a:rPr>
                <a:solidFill>
                  <a:srgbClr val="777777"/>
                </a:solidFill>
              </a:rPr>
              <a:t>&gt;(</a:t>
            </a:r>
            <a:r>
              <a:rPr>
                <a:solidFill>
                  <a:srgbClr val="7A3E9D"/>
                </a:solidFill>
              </a:rPr>
              <a:t>T</a:t>
            </a:r>
            <a:r>
              <a:rPr>
                <a:solidFill>
                  <a:srgbClr val="333333"/>
                </a:solidFill>
              </a:rPr>
              <a:t> x</a:t>
            </a:r>
            <a:r>
              <a:rPr>
                <a:solidFill>
                  <a:srgbClr val="777777"/>
                </a:solidFill>
              </a:rPr>
              <a:t>)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=&gt;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A3E9D"/>
                </a:solidFill>
              </a:rPr>
              <a:t>x</a:t>
            </a:r>
            <a:r>
              <a:rPr>
                <a:solidFill>
                  <a:srgbClr val="777777"/>
                </a:solidFill>
              </a:rPr>
              <a:t>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4200"/>
              </a:lnSpc>
              <a:defRPr b="0" sz="2000">
                <a:solidFill>
                  <a:srgbClr val="AA3731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4B69C6"/>
                </a:solidFill>
              </a:rPr>
              <a:t>static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4B69C6"/>
                </a:solidFill>
              </a:rPr>
              <a:t>async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A3E9D"/>
                </a:solidFill>
              </a:rPr>
              <a:t>Task</a:t>
            </a:r>
            <a:r>
              <a:rPr>
                <a:solidFill>
                  <a:srgbClr val="777777"/>
                </a:solidFill>
              </a:rPr>
              <a:t>&lt;</a:t>
            </a:r>
            <a:r>
              <a:rPr>
                <a:solidFill>
                  <a:srgbClr val="7A3E9D"/>
                </a:solidFill>
              </a:rPr>
              <a:t>T</a:t>
            </a:r>
            <a:r>
              <a:rPr>
                <a:solidFill>
                  <a:srgbClr val="777777"/>
                </a:solidFill>
              </a:rPr>
              <a:t>&gt;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latin typeface="Hack Bold"/>
                <a:ea typeface="Hack Bold"/>
                <a:cs typeface="Hack Bold"/>
                <a:sym typeface="Hack Bold"/>
              </a:rPr>
              <a:t>IdentityAsync</a:t>
            </a:r>
            <a:r>
              <a:rPr>
                <a:solidFill>
                  <a:srgbClr val="777777"/>
                </a:solidFill>
              </a:rPr>
              <a:t>&lt;</a:t>
            </a:r>
            <a:r>
              <a:rPr>
                <a:solidFill>
                  <a:srgbClr val="7A3E9D"/>
                </a:solidFill>
                <a:latin typeface="Hack Bold"/>
                <a:ea typeface="Hack Bold"/>
                <a:cs typeface="Hack Bold"/>
                <a:sym typeface="Hack Bold"/>
              </a:rPr>
              <a:t>T</a:t>
            </a:r>
            <a:r>
              <a:rPr>
                <a:solidFill>
                  <a:srgbClr val="777777"/>
                </a:solidFill>
              </a:rPr>
              <a:t>&gt;(</a:t>
            </a:r>
            <a:r>
              <a:rPr>
                <a:solidFill>
                  <a:srgbClr val="7A3E9D"/>
                </a:solidFill>
              </a:rPr>
              <a:t>T</a:t>
            </a:r>
            <a:r>
              <a:rPr>
                <a:solidFill>
                  <a:srgbClr val="333333"/>
                </a:solidFill>
              </a:rPr>
              <a:t> x</a:t>
            </a:r>
            <a:r>
              <a:rPr>
                <a:solidFill>
                  <a:srgbClr val="777777"/>
                </a:solidFill>
              </a:rPr>
              <a:t>)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=&gt;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A3E9D"/>
                </a:solidFill>
              </a:rPr>
              <a:t>x</a:t>
            </a:r>
            <a:r>
              <a:rPr>
                <a:solidFill>
                  <a:srgbClr val="777777"/>
                </a:solidFill>
              </a:rPr>
              <a:t>;</a:t>
            </a:r>
          </a:p>
        </p:txBody>
      </p:sp>
      <p:sp>
        <p:nvSpPr>
          <p:cNvPr id="590" name="using System;…"/>
          <p:cNvSpPr txBox="1"/>
          <p:nvPr/>
        </p:nvSpPr>
        <p:spPr>
          <a:xfrm>
            <a:off x="8720291" y="4451998"/>
            <a:ext cx="15431791" cy="8966201"/>
          </a:xfrm>
          <a:prstGeom prst="rect">
            <a:avLst/>
          </a:prstGeom>
          <a:ln w="25400">
            <a:solidFill>
              <a:schemeClr val="accent6">
                <a:satOff val="-15798"/>
                <a:lumOff val="-17517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4200"/>
              </a:lnSpc>
              <a:defRPr b="0" sz="200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4B69C6"/>
                </a:solidFill>
              </a:rPr>
              <a:t>using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latin typeface="Hack Bold"/>
                <a:ea typeface="Hack Bold"/>
                <a:cs typeface="Hack Bold"/>
                <a:sym typeface="Hack Bold"/>
              </a:rPr>
              <a:t>System</a:t>
            </a:r>
            <a:r>
              <a:rPr>
                <a:solidFill>
                  <a:srgbClr val="777777"/>
                </a:solidFill>
              </a:rPr>
              <a:t>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4200"/>
              </a:lnSpc>
              <a:defRPr b="0" sz="2000">
                <a:solidFill>
                  <a:srgbClr val="7A3E9D"/>
                </a:solidFill>
                <a:latin typeface="Hack Bold"/>
                <a:ea typeface="Hack Bold"/>
                <a:cs typeface="Hack Bold"/>
                <a:sym typeface="Hack Bold"/>
              </a:defRPr>
            </a:pPr>
            <a:r>
              <a:rPr>
                <a:solidFill>
                  <a:srgbClr val="4B69C6"/>
                </a:solidFill>
                <a:latin typeface="Hack Regular"/>
                <a:ea typeface="Hack Regular"/>
                <a:cs typeface="Hack Regular"/>
                <a:sym typeface="Hack Regular"/>
              </a:rPr>
              <a:t>using</a:t>
            </a:r>
            <a:r>
              <a:rPr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rPr>
              <a:t> </a:t>
            </a:r>
            <a:r>
              <a:t>System</a:t>
            </a:r>
            <a:r>
              <a:rPr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rPr>
              <a:t>.</a:t>
            </a:r>
            <a:r>
              <a:t>Runtime</a:t>
            </a:r>
            <a:r>
              <a:rPr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rPr>
              <a:t>.</a:t>
            </a:r>
            <a:r>
              <a:t>CompilerServices</a:t>
            </a:r>
            <a:r>
              <a:rPr>
                <a:solidFill>
                  <a:srgbClr val="777777"/>
                </a:solidFill>
                <a:latin typeface="Hack Regular"/>
                <a:ea typeface="Hack Regular"/>
                <a:cs typeface="Hack Regular"/>
                <a:sym typeface="Hack Regular"/>
              </a:rPr>
              <a:t>;</a:t>
            </a:r>
            <a:endParaRPr>
              <a:solidFill>
                <a:srgbClr val="333333"/>
              </a:solidFill>
              <a:latin typeface="Hack Regular"/>
              <a:ea typeface="Hack Regular"/>
              <a:cs typeface="Hack Regular"/>
              <a:sym typeface="Hack Regular"/>
            </a:endParaRPr>
          </a:p>
          <a:p>
            <a:pPr algn="l" defTabSz="457200">
              <a:lnSpc>
                <a:spcPts val="4200"/>
              </a:lnSpc>
              <a:defRPr b="0" sz="2000">
                <a:solidFill>
                  <a:srgbClr val="7A3E9D"/>
                </a:solidFill>
                <a:latin typeface="Hack Bold"/>
                <a:ea typeface="Hack Bold"/>
                <a:cs typeface="Hack Bold"/>
                <a:sym typeface="Hack Bold"/>
              </a:defRPr>
            </a:pPr>
            <a:r>
              <a:rPr>
                <a:solidFill>
                  <a:srgbClr val="4B69C6"/>
                </a:solidFill>
                <a:latin typeface="Hack Regular"/>
                <a:ea typeface="Hack Regular"/>
                <a:cs typeface="Hack Regular"/>
                <a:sym typeface="Hack Regular"/>
              </a:rPr>
              <a:t>using</a:t>
            </a:r>
            <a:r>
              <a:rPr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rPr>
              <a:t> </a:t>
            </a:r>
            <a:r>
              <a:t>System</a:t>
            </a:r>
            <a:r>
              <a:rPr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rPr>
              <a:t>.</a:t>
            </a:r>
            <a:r>
              <a:t>Threading</a:t>
            </a:r>
            <a:r>
              <a:rPr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rPr>
              <a:t>.</a:t>
            </a:r>
            <a:r>
              <a:t>Tasks</a:t>
            </a:r>
            <a:r>
              <a:rPr>
                <a:solidFill>
                  <a:srgbClr val="777777"/>
                </a:solidFill>
                <a:latin typeface="Hack Regular"/>
                <a:ea typeface="Hack Regular"/>
                <a:cs typeface="Hack Regular"/>
                <a:sym typeface="Hack Regular"/>
              </a:rPr>
              <a:t>;</a:t>
            </a:r>
            <a:endParaRPr>
              <a:solidFill>
                <a:srgbClr val="333333"/>
              </a:solidFill>
              <a:latin typeface="Hack Regular"/>
              <a:ea typeface="Hack Regular"/>
              <a:cs typeface="Hack Regular"/>
              <a:sym typeface="Hack Regular"/>
            </a:endParaRPr>
          </a:p>
          <a:p>
            <a:pPr algn="l" defTabSz="457200">
              <a:lnSpc>
                <a:spcPts val="4200"/>
              </a:lnSpc>
              <a:defRPr b="0" sz="2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</a:p>
          <a:p>
            <a:pPr algn="l" defTabSz="457200">
              <a:lnSpc>
                <a:spcPts val="4200"/>
              </a:lnSpc>
              <a:defRPr b="0" sz="200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777777"/>
                </a:solidFill>
              </a:rPr>
              <a:t>[</a:t>
            </a:r>
            <a:r>
              <a:t>CompilerGenerated</a:t>
            </a:r>
            <a:r>
              <a:rPr>
                <a:solidFill>
                  <a:srgbClr val="777777"/>
                </a:solidFill>
              </a:rPr>
              <a:t>]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4200"/>
              </a:lnSpc>
              <a:defRPr b="0" sz="200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4B69C6"/>
                </a:solidFill>
              </a:rPr>
              <a:t>internal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4B69C6"/>
                </a:solidFill>
              </a:rPr>
              <a:t>static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4B69C6"/>
                </a:solidFill>
              </a:rPr>
              <a:t>class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latin typeface="Hack Bold"/>
                <a:ea typeface="Hack Bold"/>
                <a:cs typeface="Hack Bold"/>
                <a:sym typeface="Hack Bold"/>
              </a:rPr>
              <a:t>_003CProgram_003E_0024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4200"/>
              </a:lnSpc>
              <a:defRPr b="0" sz="2000">
                <a:solidFill>
                  <a:srgbClr val="777777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{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4200"/>
              </a:lnSpc>
              <a:defRPr b="0" sz="2000">
                <a:solidFill>
                  <a:srgbClr val="AA3731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</a:t>
            </a:r>
            <a:r>
              <a:rPr>
                <a:solidFill>
                  <a:srgbClr val="4B69C6"/>
                </a:solidFill>
              </a:rPr>
              <a:t>private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4B69C6"/>
                </a:solidFill>
              </a:rPr>
              <a:t>static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4B69C6"/>
                </a:solidFill>
              </a:rPr>
              <a:t>async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A3E9D"/>
                </a:solidFill>
              </a:rPr>
              <a:t>Task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latin typeface="Hack Bold"/>
                <a:ea typeface="Hack Bold"/>
                <a:cs typeface="Hack Bold"/>
                <a:sym typeface="Hack Bold"/>
              </a:rPr>
              <a:t>_003CMain_003E_0024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(</a:t>
            </a:r>
            <a:r>
              <a:rPr>
                <a:solidFill>
                  <a:srgbClr val="4B69C6"/>
                </a:solidFill>
              </a:rPr>
              <a:t>string</a:t>
            </a:r>
            <a:r>
              <a:rPr>
                <a:solidFill>
                  <a:srgbClr val="777777"/>
                </a:solidFill>
              </a:rPr>
              <a:t>[]</a:t>
            </a:r>
            <a:r>
              <a:rPr>
                <a:solidFill>
                  <a:srgbClr val="333333"/>
                </a:solidFill>
              </a:rPr>
              <a:t> args</a:t>
            </a:r>
            <a:r>
              <a:rPr>
                <a:solidFill>
                  <a:srgbClr val="777777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4200"/>
              </a:lnSpc>
              <a:defRPr b="0" sz="2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</a:t>
            </a:r>
            <a:r>
              <a:rPr>
                <a:solidFill>
                  <a:srgbClr val="777777"/>
                </a:solidFill>
              </a:rPr>
              <a:t>{</a:t>
            </a:r>
          </a:p>
          <a:p>
            <a:pPr algn="l" defTabSz="457200">
              <a:lnSpc>
                <a:spcPts val="4200"/>
              </a:lnSpc>
              <a:defRPr b="0" sz="2000">
                <a:solidFill>
                  <a:srgbClr val="AA3731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4B69C6"/>
                </a:solidFill>
              </a:rPr>
              <a:t>int</a:t>
            </a:r>
            <a:r>
              <a:rPr>
                <a:solidFill>
                  <a:srgbClr val="333333"/>
                </a:solidFill>
              </a:rPr>
              <a:t> x2 </a:t>
            </a:r>
            <a:r>
              <a:rPr>
                <a:solidFill>
                  <a:srgbClr val="777777"/>
                </a:solidFill>
              </a:rPr>
              <a:t>=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latin typeface="Hack Bold"/>
                <a:ea typeface="Hack Bold"/>
                <a:cs typeface="Hack Bold"/>
                <a:sym typeface="Hack Bold"/>
              </a:rPr>
              <a:t>Identity</a:t>
            </a:r>
            <a:r>
              <a:rPr>
                <a:solidFill>
                  <a:srgbClr val="777777"/>
                </a:solidFill>
              </a:rPr>
              <a:t>&lt;</a:t>
            </a:r>
            <a:r>
              <a:rPr>
                <a:solidFill>
                  <a:srgbClr val="4B69C6"/>
                </a:solidFill>
              </a:rPr>
              <a:t>int</a:t>
            </a:r>
            <a:r>
              <a:rPr>
                <a:solidFill>
                  <a:srgbClr val="777777"/>
                </a:solidFill>
              </a:rPr>
              <a:t>&gt;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(</a:t>
            </a:r>
            <a:r>
              <a:rPr>
                <a:solidFill>
                  <a:srgbClr val="9C5D27"/>
                </a:solidFill>
              </a:rPr>
              <a:t>6</a:t>
            </a:r>
            <a:r>
              <a:rPr>
                <a:solidFill>
                  <a:srgbClr val="777777"/>
                </a:solidFill>
              </a:rPr>
              <a:t>);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4200"/>
              </a:lnSpc>
              <a:defRPr b="0" sz="2000">
                <a:solidFill>
                  <a:srgbClr val="AA3731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4B69C6"/>
                </a:solidFill>
              </a:rPr>
              <a:t>int</a:t>
            </a:r>
            <a:r>
              <a:rPr>
                <a:solidFill>
                  <a:srgbClr val="333333"/>
                </a:solidFill>
              </a:rPr>
              <a:t> num </a:t>
            </a:r>
            <a:r>
              <a:rPr>
                <a:solidFill>
                  <a:srgbClr val="777777"/>
                </a:solidFill>
              </a:rPr>
              <a:t>=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4B69C6"/>
                </a:solidFill>
              </a:rPr>
              <a:t>await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latin typeface="Hack Bold"/>
                <a:ea typeface="Hack Bold"/>
                <a:cs typeface="Hack Bold"/>
                <a:sym typeface="Hack Bold"/>
              </a:rPr>
              <a:t>IdentityAsync</a:t>
            </a:r>
            <a:r>
              <a:rPr>
                <a:solidFill>
                  <a:srgbClr val="777777"/>
                </a:solidFill>
              </a:rPr>
              <a:t>&lt;</a:t>
            </a:r>
            <a:r>
              <a:rPr>
                <a:solidFill>
                  <a:srgbClr val="4B69C6"/>
                </a:solidFill>
              </a:rPr>
              <a:t>int</a:t>
            </a:r>
            <a:r>
              <a:rPr>
                <a:solidFill>
                  <a:srgbClr val="777777"/>
                </a:solidFill>
              </a:rPr>
              <a:t>&gt;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(</a:t>
            </a:r>
            <a:r>
              <a:rPr>
                <a:solidFill>
                  <a:srgbClr val="9C5D27"/>
                </a:solidFill>
              </a:rPr>
              <a:t>7</a:t>
            </a:r>
            <a:r>
              <a:rPr>
                <a:solidFill>
                  <a:srgbClr val="777777"/>
                </a:solidFill>
              </a:rPr>
              <a:t>);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4200"/>
              </a:lnSpc>
              <a:defRPr b="0" sz="2000">
                <a:solidFill>
                  <a:srgbClr val="AA3731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7A3E9D"/>
                </a:solidFill>
              </a:rPr>
              <a:t>Console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latin typeface="Hack Bold"/>
                <a:ea typeface="Hack Bold"/>
                <a:cs typeface="Hack Bold"/>
                <a:sym typeface="Hack Bold"/>
              </a:rPr>
              <a:t>WriteLine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($"{</a:t>
            </a:r>
            <a:r>
              <a:rPr>
                <a:solidFill>
                  <a:srgbClr val="7A3E9D"/>
                </a:solidFill>
              </a:rPr>
              <a:t>x2</a:t>
            </a:r>
            <a:r>
              <a:rPr>
                <a:solidFill>
                  <a:srgbClr val="448C27"/>
                </a:solidFill>
              </a:rPr>
              <a:t>:</a:t>
            </a:r>
            <a:r>
              <a:rPr>
                <a:solidFill>
                  <a:srgbClr val="7A3E9D"/>
                </a:solidFill>
              </a:rPr>
              <a:t>X4</a:t>
            </a:r>
            <a:r>
              <a:rPr>
                <a:solidFill>
                  <a:srgbClr val="777777"/>
                </a:solidFill>
              </a:rPr>
              <a:t>}</a:t>
            </a:r>
            <a:r>
              <a:rPr>
                <a:solidFill>
                  <a:srgbClr val="448C27"/>
                </a:solidFill>
              </a:rPr>
              <a:t> + </a:t>
            </a:r>
            <a:r>
              <a:rPr>
                <a:solidFill>
                  <a:srgbClr val="777777"/>
                </a:solidFill>
              </a:rPr>
              <a:t>{</a:t>
            </a:r>
            <a:r>
              <a:rPr>
                <a:solidFill>
                  <a:srgbClr val="7A3E9D"/>
                </a:solidFill>
              </a:rPr>
              <a:t>num</a:t>
            </a:r>
            <a:r>
              <a:rPr>
                <a:solidFill>
                  <a:srgbClr val="448C27"/>
                </a:solidFill>
              </a:rPr>
              <a:t>:</a:t>
            </a:r>
            <a:r>
              <a:rPr>
                <a:solidFill>
                  <a:srgbClr val="7A3E9D"/>
                </a:solidFill>
              </a:rPr>
              <a:t>X4</a:t>
            </a:r>
            <a:r>
              <a:rPr>
                <a:solidFill>
                  <a:srgbClr val="777777"/>
                </a:solidFill>
              </a:rPr>
              <a:t>}</a:t>
            </a:r>
            <a:r>
              <a:rPr>
                <a:solidFill>
                  <a:srgbClr val="448C27"/>
                </a:solidFill>
              </a:rPr>
              <a:t> = </a:t>
            </a:r>
            <a:r>
              <a:rPr>
                <a:solidFill>
                  <a:srgbClr val="777777"/>
                </a:solidFill>
              </a:rPr>
              <a:t>{</a:t>
            </a:r>
            <a:r>
              <a:rPr>
                <a:solidFill>
                  <a:srgbClr val="7A3E9D"/>
                </a:solidFill>
              </a:rPr>
              <a:t>x2</a:t>
            </a:r>
            <a:r>
              <a:rPr>
                <a:solidFill>
                  <a:srgbClr val="448C27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*</a:t>
            </a:r>
            <a:r>
              <a:rPr>
                <a:solidFill>
                  <a:srgbClr val="448C27"/>
                </a:solidFill>
              </a:rPr>
              <a:t> </a:t>
            </a:r>
            <a:r>
              <a:rPr>
                <a:solidFill>
                  <a:srgbClr val="7A3E9D"/>
                </a:solidFill>
              </a:rPr>
              <a:t>num</a:t>
            </a:r>
            <a:r>
              <a:rPr>
                <a:solidFill>
                  <a:srgbClr val="448C27"/>
                </a:solidFill>
              </a:rPr>
              <a:t>:</a:t>
            </a:r>
            <a:r>
              <a:rPr>
                <a:solidFill>
                  <a:srgbClr val="7A3E9D"/>
                </a:solidFill>
              </a:rPr>
              <a:t>X4</a:t>
            </a:r>
            <a:r>
              <a:rPr>
                <a:solidFill>
                  <a:srgbClr val="777777"/>
                </a:solidFill>
              </a:rPr>
              <a:t>}");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4200"/>
              </a:lnSpc>
              <a:defRPr b="0" sz="2000">
                <a:solidFill>
                  <a:srgbClr val="AA3731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7A3E9D"/>
                </a:solidFill>
              </a:rPr>
              <a:t>static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A3E9D"/>
                </a:solidFill>
              </a:rPr>
              <a:t>T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latin typeface="Hack Bold"/>
                <a:ea typeface="Hack Bold"/>
                <a:cs typeface="Hack Bold"/>
                <a:sym typeface="Hack Bold"/>
              </a:rPr>
              <a:t>Identity</a:t>
            </a:r>
            <a:r>
              <a:rPr>
                <a:solidFill>
                  <a:srgbClr val="777777"/>
                </a:solidFill>
              </a:rPr>
              <a:t>&lt;</a:t>
            </a:r>
            <a:r>
              <a:rPr>
                <a:solidFill>
                  <a:srgbClr val="7A3E9D"/>
                </a:solidFill>
              </a:rPr>
              <a:t>T</a:t>
            </a:r>
            <a:r>
              <a:rPr>
                <a:solidFill>
                  <a:srgbClr val="777777"/>
                </a:solidFill>
              </a:rPr>
              <a:t>&gt;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(</a:t>
            </a:r>
            <a:r>
              <a:rPr>
                <a:solidFill>
                  <a:srgbClr val="7A3E9D"/>
                </a:solidFill>
              </a:rPr>
              <a:t>T</a:t>
            </a:r>
            <a:r>
              <a:rPr>
                <a:solidFill>
                  <a:srgbClr val="333333"/>
                </a:solidFill>
              </a:rPr>
              <a:t> x</a:t>
            </a:r>
            <a:r>
              <a:rPr>
                <a:solidFill>
                  <a:srgbClr val="777777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4200"/>
              </a:lnSpc>
              <a:defRPr b="0" sz="2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</a:t>
            </a:r>
            <a:r>
              <a:rPr>
                <a:solidFill>
                  <a:srgbClr val="777777"/>
                </a:solidFill>
              </a:rPr>
              <a:t>{</a:t>
            </a:r>
          </a:p>
          <a:p>
            <a:pPr algn="l" defTabSz="457200">
              <a:lnSpc>
                <a:spcPts val="4200"/>
              </a:lnSpc>
              <a:defRPr b="0" sz="2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</a:t>
            </a:r>
            <a:r>
              <a:rPr>
                <a:solidFill>
                  <a:srgbClr val="4B69C6"/>
                </a:solidFill>
              </a:rPr>
              <a:t>return</a:t>
            </a:r>
            <a:r>
              <a:t> </a:t>
            </a:r>
            <a:r>
              <a:rPr>
                <a:solidFill>
                  <a:srgbClr val="7A3E9D"/>
                </a:solidFill>
              </a:rPr>
              <a:t>x</a:t>
            </a:r>
            <a:r>
              <a:rPr>
                <a:solidFill>
                  <a:srgbClr val="777777"/>
                </a:solidFill>
              </a:rPr>
              <a:t>;</a:t>
            </a:r>
          </a:p>
          <a:p>
            <a:pPr algn="l" defTabSz="457200">
              <a:lnSpc>
                <a:spcPts val="4200"/>
              </a:lnSpc>
              <a:defRPr b="0" sz="2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</a:t>
            </a:r>
            <a:r>
              <a:rPr>
                <a:solidFill>
                  <a:srgbClr val="777777"/>
                </a:solidFill>
              </a:rPr>
              <a:t>}</a:t>
            </a:r>
          </a:p>
          <a:p>
            <a:pPr algn="l" defTabSz="457200">
              <a:lnSpc>
                <a:spcPts val="4200"/>
              </a:lnSpc>
              <a:defRPr b="0" sz="200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777777"/>
                </a:solidFill>
              </a:rPr>
              <a:t>[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AsyncStateMachine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(</a:t>
            </a:r>
            <a:r>
              <a:rPr>
                <a:solidFill>
                  <a:srgbClr val="4B69C6"/>
                </a:solidFill>
              </a:rPr>
              <a:t>typeof</a:t>
            </a:r>
            <a:r>
              <a:rPr>
                <a:solidFill>
                  <a:srgbClr val="777777"/>
                </a:solidFill>
              </a:rPr>
              <a:t>(</a:t>
            </a:r>
            <a:r>
              <a:t>_003C_003C_003CMain_003E_0024_003Eg__IdentityAsync_007C0_1_003Ed</a:t>
            </a:r>
            <a:r>
              <a:rPr>
                <a:solidFill>
                  <a:srgbClr val="777777"/>
                </a:solidFill>
              </a:rPr>
              <a:t>&lt;&gt;))]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4200"/>
              </a:lnSpc>
              <a:defRPr b="0" sz="2000">
                <a:solidFill>
                  <a:srgbClr val="AA3731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7A3E9D"/>
                </a:solidFill>
              </a:rPr>
              <a:t>static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A3E9D"/>
                </a:solidFill>
              </a:rPr>
              <a:t>Task</a:t>
            </a:r>
            <a:r>
              <a:rPr>
                <a:solidFill>
                  <a:srgbClr val="777777"/>
                </a:solidFill>
              </a:rPr>
              <a:t>&lt;</a:t>
            </a:r>
            <a:r>
              <a:rPr>
                <a:solidFill>
                  <a:srgbClr val="7A3E9D"/>
                </a:solidFill>
              </a:rPr>
              <a:t>T</a:t>
            </a:r>
            <a:r>
              <a:rPr>
                <a:solidFill>
                  <a:srgbClr val="777777"/>
                </a:solidFill>
              </a:rPr>
              <a:t>&gt;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latin typeface="Hack Bold"/>
                <a:ea typeface="Hack Bold"/>
                <a:cs typeface="Hack Bold"/>
                <a:sym typeface="Hack Bold"/>
              </a:rPr>
              <a:t>IdentityAsync</a:t>
            </a:r>
            <a:r>
              <a:rPr>
                <a:solidFill>
                  <a:srgbClr val="777777"/>
                </a:solidFill>
              </a:rPr>
              <a:t>&lt;</a:t>
            </a:r>
            <a:r>
              <a:rPr>
                <a:solidFill>
                  <a:srgbClr val="7A3E9D"/>
                </a:solidFill>
              </a:rPr>
              <a:t>T</a:t>
            </a:r>
            <a:r>
              <a:rPr>
                <a:solidFill>
                  <a:srgbClr val="777777"/>
                </a:solidFill>
              </a:rPr>
              <a:t>&gt;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(</a:t>
            </a:r>
            <a:r>
              <a:rPr>
                <a:solidFill>
                  <a:srgbClr val="7A3E9D"/>
                </a:solidFill>
              </a:rPr>
              <a:t>T</a:t>
            </a:r>
            <a:r>
              <a:rPr>
                <a:solidFill>
                  <a:srgbClr val="333333"/>
                </a:solidFill>
              </a:rPr>
              <a:t> x</a:t>
            </a:r>
            <a:r>
              <a:rPr>
                <a:solidFill>
                  <a:srgbClr val="777777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4200"/>
              </a:lnSpc>
              <a:defRPr b="0" sz="2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</a:t>
            </a:r>
            <a:r>
              <a:rPr>
                <a:solidFill>
                  <a:srgbClr val="777777"/>
                </a:solidFill>
              </a:rPr>
              <a:t>{</a:t>
            </a:r>
          </a:p>
          <a:p>
            <a:pPr algn="l" defTabSz="457200">
              <a:lnSpc>
                <a:spcPts val="4200"/>
              </a:lnSpc>
              <a:defRPr b="0" sz="200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  </a:t>
            </a:r>
            <a:r>
              <a:t>_003C_003C_003CMain_003E_0024_003Eg__IdentityAsync_007C0_1_003Ed</a:t>
            </a:r>
            <a:r>
              <a:rPr>
                <a:solidFill>
                  <a:srgbClr val="777777"/>
                </a:solidFill>
              </a:rPr>
              <a:t>&lt;</a:t>
            </a:r>
            <a:r>
              <a:t>T</a:t>
            </a:r>
            <a:r>
              <a:rPr>
                <a:solidFill>
                  <a:srgbClr val="777777"/>
                </a:solidFill>
              </a:rPr>
              <a:t>&gt;</a:t>
            </a:r>
            <a:r>
              <a:rPr>
                <a:solidFill>
                  <a:srgbClr val="333333"/>
                </a:solidFill>
              </a:rPr>
              <a:t> stateMachine </a:t>
            </a:r>
            <a:r>
              <a:rPr>
                <a:solidFill>
                  <a:srgbClr val="777777"/>
                </a:solidFill>
              </a:rPr>
              <a:t>=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4B69C6"/>
                </a:solidFill>
              </a:rPr>
              <a:t>default</a:t>
            </a:r>
            <a:r>
              <a:rPr>
                <a:solidFill>
                  <a:srgbClr val="777777"/>
                </a:solidFill>
              </a:rPr>
              <a:t>(</a:t>
            </a:r>
            <a:r>
              <a:t>_003C_003C_003CMain_003E_0024_003Eg__IdentityAsync_007C0_1_003Ed</a:t>
            </a:r>
            <a:r>
              <a:rPr>
                <a:solidFill>
                  <a:srgbClr val="777777"/>
                </a:solidFill>
              </a:rPr>
              <a:t>&lt;</a:t>
            </a:r>
            <a:r>
              <a:t>T</a:t>
            </a:r>
            <a:r>
              <a:rPr>
                <a:solidFill>
                  <a:srgbClr val="777777"/>
                </a:solidFill>
              </a:rPr>
              <a:t>&gt;);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4200"/>
              </a:lnSpc>
              <a:defRPr b="0" sz="200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  </a:t>
            </a:r>
            <a:r>
              <a:t>stateMachine</a:t>
            </a:r>
            <a:r>
              <a:rPr>
                <a:solidFill>
                  <a:srgbClr val="777777"/>
                </a:solidFill>
              </a:rPr>
              <a:t>.</a:t>
            </a:r>
            <a:r>
              <a:t>_003C_003Et__builder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=</a:t>
            </a:r>
            <a:r>
              <a:rPr>
                <a:solidFill>
                  <a:srgbClr val="333333"/>
                </a:solidFill>
              </a:rPr>
              <a:t> </a:t>
            </a:r>
            <a:r>
              <a:t>AsyncTaskMethodBuilder</a:t>
            </a:r>
            <a:r>
              <a:rPr>
                <a:solidFill>
                  <a:srgbClr val="777777"/>
                </a:solidFill>
              </a:rPr>
              <a:t>&lt;</a:t>
            </a:r>
            <a:r>
              <a:t>T</a:t>
            </a:r>
            <a:r>
              <a:rPr>
                <a:solidFill>
                  <a:srgbClr val="777777"/>
                </a:solidFill>
              </a:rPr>
              <a:t>&gt;.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Create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();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4200"/>
              </a:lnSpc>
              <a:defRPr b="0" sz="200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  </a:t>
            </a:r>
            <a:r>
              <a:t>stateMachine</a:t>
            </a:r>
            <a:r>
              <a:rPr>
                <a:solidFill>
                  <a:srgbClr val="777777"/>
                </a:solidFill>
              </a:rPr>
              <a:t>.</a:t>
            </a:r>
            <a:r>
              <a:t>x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=</a:t>
            </a:r>
            <a:r>
              <a:rPr>
                <a:solidFill>
                  <a:srgbClr val="333333"/>
                </a:solidFill>
              </a:rPr>
              <a:t> </a:t>
            </a:r>
            <a:r>
              <a:t>x</a:t>
            </a:r>
            <a:r>
              <a:rPr>
                <a:solidFill>
                  <a:srgbClr val="777777"/>
                </a:solidFill>
              </a:rPr>
              <a:t>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4200"/>
              </a:lnSpc>
              <a:defRPr b="0" sz="200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  </a:t>
            </a:r>
            <a:r>
              <a:t>stateMachine</a:t>
            </a:r>
            <a:r>
              <a:rPr>
                <a:solidFill>
                  <a:srgbClr val="777777"/>
                </a:solidFill>
              </a:rPr>
              <a:t>.</a:t>
            </a:r>
            <a:r>
              <a:t>_003C_003E1__state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=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-</a:t>
            </a:r>
            <a:r>
              <a:rPr>
                <a:solidFill>
                  <a:srgbClr val="9C5D27"/>
                </a:solidFill>
              </a:rPr>
              <a:t>1</a:t>
            </a:r>
            <a:r>
              <a:rPr>
                <a:solidFill>
                  <a:srgbClr val="777777"/>
                </a:solidFill>
              </a:rPr>
              <a:t>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4200"/>
              </a:lnSpc>
              <a:defRPr b="0" sz="200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  </a:t>
            </a:r>
            <a:r>
              <a:t>stateMachine</a:t>
            </a:r>
            <a:r>
              <a:rPr>
                <a:solidFill>
                  <a:srgbClr val="777777"/>
                </a:solidFill>
              </a:rPr>
              <a:t>.</a:t>
            </a:r>
            <a:r>
              <a:t>_003C_003Et__builder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Start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(</a:t>
            </a:r>
            <a:r>
              <a:rPr>
                <a:solidFill>
                  <a:srgbClr val="4B69C6"/>
                </a:solidFill>
              </a:rPr>
              <a:t>ref</a:t>
            </a:r>
            <a:r>
              <a:rPr>
                <a:solidFill>
                  <a:srgbClr val="333333"/>
                </a:solidFill>
              </a:rPr>
              <a:t> </a:t>
            </a:r>
            <a:r>
              <a:t>stateMachine</a:t>
            </a:r>
            <a:r>
              <a:rPr>
                <a:solidFill>
                  <a:srgbClr val="777777"/>
                </a:solidFill>
              </a:rPr>
              <a:t>);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4200"/>
              </a:lnSpc>
              <a:defRPr b="0" sz="200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  </a:t>
            </a:r>
            <a:r>
              <a:rPr>
                <a:solidFill>
                  <a:srgbClr val="4B69C6"/>
                </a:solidFill>
              </a:rPr>
              <a:t>return</a:t>
            </a:r>
            <a:r>
              <a:rPr>
                <a:solidFill>
                  <a:srgbClr val="333333"/>
                </a:solidFill>
              </a:rPr>
              <a:t> </a:t>
            </a:r>
            <a:r>
              <a:t>stateMachine</a:t>
            </a:r>
            <a:r>
              <a:rPr>
                <a:solidFill>
                  <a:srgbClr val="777777"/>
                </a:solidFill>
              </a:rPr>
              <a:t>.</a:t>
            </a:r>
            <a:r>
              <a:t>_003C_003Et__builder</a:t>
            </a:r>
            <a:r>
              <a:rPr>
                <a:solidFill>
                  <a:srgbClr val="777777"/>
                </a:solidFill>
              </a:rPr>
              <a:t>.</a:t>
            </a:r>
            <a:r>
              <a:t>Task</a:t>
            </a:r>
            <a:r>
              <a:rPr>
                <a:solidFill>
                  <a:srgbClr val="777777"/>
                </a:solidFill>
              </a:rPr>
              <a:t>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4200"/>
              </a:lnSpc>
              <a:defRPr b="0" sz="2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</a:t>
            </a:r>
            <a:r>
              <a:rPr>
                <a:solidFill>
                  <a:srgbClr val="777777"/>
                </a:solidFill>
              </a:rPr>
              <a:t>}</a:t>
            </a:r>
          </a:p>
          <a:p>
            <a:pPr algn="l" defTabSz="457200">
              <a:lnSpc>
                <a:spcPts val="4200"/>
              </a:lnSpc>
              <a:defRPr b="0" sz="2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</a:t>
            </a:r>
            <a:r>
              <a:rPr>
                <a:solidFill>
                  <a:srgbClr val="777777"/>
                </a:solidFill>
              </a:rPr>
              <a:t>}</a:t>
            </a:r>
          </a:p>
          <a:p>
            <a:pPr algn="l" defTabSz="457200">
              <a:lnSpc>
                <a:spcPts val="4200"/>
              </a:lnSpc>
              <a:defRPr b="0" sz="2000">
                <a:solidFill>
                  <a:srgbClr val="777777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}</a:t>
            </a:r>
          </a:p>
        </p:txBody>
      </p:sp>
      <p:sp>
        <p:nvSpPr>
          <p:cNvPr id="591" name="Original"/>
          <p:cNvSpPr txBox="1"/>
          <p:nvPr/>
        </p:nvSpPr>
        <p:spPr>
          <a:xfrm>
            <a:off x="4649260" y="3247893"/>
            <a:ext cx="1625702" cy="5851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/>
            <a:r>
              <a:t>Original</a:t>
            </a:r>
          </a:p>
        </p:txBody>
      </p:sp>
      <p:sp>
        <p:nvSpPr>
          <p:cNvPr id="592" name="Compiled"/>
          <p:cNvSpPr txBox="1"/>
          <p:nvPr/>
        </p:nvSpPr>
        <p:spPr>
          <a:xfrm>
            <a:off x="15450411" y="3247893"/>
            <a:ext cx="1971549" cy="5851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/>
            <a:r>
              <a:t>Compiled</a:t>
            </a:r>
          </a:p>
        </p:txBody>
      </p:sp>
      <p:sp>
        <p:nvSpPr>
          <p:cNvPr id="593" name="C#"/>
          <p:cNvSpPr txBox="1"/>
          <p:nvPr/>
        </p:nvSpPr>
        <p:spPr>
          <a:xfrm>
            <a:off x="23266704" y="12589678"/>
            <a:ext cx="806121" cy="7338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200">
                <a:solidFill>
                  <a:srgbClr val="531B93"/>
                </a:solidFill>
              </a:defRPr>
            </a:lvl1pPr>
          </a:lstStyle>
          <a:p>
            <a:pPr/>
            <a:r>
              <a:t>C#</a:t>
            </a:r>
          </a:p>
        </p:txBody>
      </p:sp>
      <p:sp>
        <p:nvSpPr>
          <p:cNvPr id="594" name="Arrow 7"/>
          <p:cNvSpPr/>
          <p:nvPr/>
        </p:nvSpPr>
        <p:spPr>
          <a:xfrm flipH="1" rot="5400000">
            <a:off x="3845847" y="7367724"/>
            <a:ext cx="4013842" cy="51365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7367" y="0"/>
                </a:moveTo>
                <a:lnTo>
                  <a:pt x="0" y="7818"/>
                </a:lnTo>
                <a:lnTo>
                  <a:pt x="4127" y="7818"/>
                </a:lnTo>
                <a:cubicBezTo>
                  <a:pt x="4127" y="7860"/>
                  <a:pt x="4125" y="7904"/>
                  <a:pt x="4125" y="7946"/>
                </a:cubicBezTo>
                <a:cubicBezTo>
                  <a:pt x="4125" y="15487"/>
                  <a:pt x="11948" y="21600"/>
                  <a:pt x="21598" y="21600"/>
                </a:cubicBezTo>
                <a:cubicBezTo>
                  <a:pt x="21598" y="21600"/>
                  <a:pt x="21600" y="21600"/>
                  <a:pt x="21600" y="21600"/>
                </a:cubicBezTo>
                <a:lnTo>
                  <a:pt x="21600" y="16556"/>
                </a:lnTo>
                <a:cubicBezTo>
                  <a:pt x="21600" y="16556"/>
                  <a:pt x="21598" y="16556"/>
                  <a:pt x="21598" y="16556"/>
                </a:cubicBezTo>
                <a:cubicBezTo>
                  <a:pt x="15512" y="16556"/>
                  <a:pt x="10578" y="12702"/>
                  <a:pt x="10578" y="7946"/>
                </a:cubicBezTo>
                <a:cubicBezTo>
                  <a:pt x="10578" y="7903"/>
                  <a:pt x="10582" y="7860"/>
                  <a:pt x="10582" y="7818"/>
                </a:cubicBezTo>
                <a:lnTo>
                  <a:pt x="14736" y="7818"/>
                </a:lnTo>
                <a:lnTo>
                  <a:pt x="7367" y="0"/>
                </a:lnTo>
                <a:close/>
              </a:path>
            </a:pathLst>
          </a:custGeom>
          <a:solidFill>
            <a:srgbClr val="521B93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Async / Awa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Async / Await</a:t>
            </a:r>
          </a:p>
        </p:txBody>
      </p:sp>
      <p:sp>
        <p:nvSpPr>
          <p:cNvPr id="597" name="Builder"/>
          <p:cNvSpPr/>
          <p:nvPr/>
        </p:nvSpPr>
        <p:spPr>
          <a:xfrm>
            <a:off x="7623332" y="2229126"/>
            <a:ext cx="3873501" cy="3873501"/>
          </a:xfrm>
          <a:prstGeom prst="ellipse">
            <a:avLst/>
          </a:prstGeom>
          <a:solidFill>
            <a:srgbClr val="008F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Builder</a:t>
            </a:r>
          </a:p>
        </p:txBody>
      </p:sp>
      <p:sp>
        <p:nvSpPr>
          <p:cNvPr id="598" name="Processor"/>
          <p:cNvSpPr/>
          <p:nvPr/>
        </p:nvSpPr>
        <p:spPr>
          <a:xfrm>
            <a:off x="13633339" y="2229126"/>
            <a:ext cx="3873501" cy="3873501"/>
          </a:xfrm>
          <a:prstGeom prst="ellipse">
            <a:avLst/>
          </a:prstGeom>
          <a:solidFill>
            <a:srgbClr val="0433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Processor</a:t>
            </a:r>
          </a:p>
        </p:txBody>
      </p:sp>
      <p:sp>
        <p:nvSpPr>
          <p:cNvPr id="599" name="State Machine"/>
          <p:cNvSpPr/>
          <p:nvPr/>
        </p:nvSpPr>
        <p:spPr>
          <a:xfrm>
            <a:off x="7655082" y="8960309"/>
            <a:ext cx="3810001" cy="3810001"/>
          </a:xfrm>
          <a:prstGeom prst="roundRect">
            <a:avLst>
              <a:gd name="adj" fmla="val 15000"/>
            </a:avLst>
          </a:prstGeom>
          <a:solidFill>
            <a:srgbClr val="5E5E5E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State Machine</a:t>
            </a:r>
          </a:p>
        </p:txBody>
      </p:sp>
      <p:sp>
        <p:nvSpPr>
          <p:cNvPr id="600" name="user code"/>
          <p:cNvSpPr/>
          <p:nvPr/>
        </p:nvSpPr>
        <p:spPr>
          <a:xfrm>
            <a:off x="13665089" y="8960309"/>
            <a:ext cx="3810001" cy="3810001"/>
          </a:xfrm>
          <a:prstGeom prst="roundRect">
            <a:avLst>
              <a:gd name="adj" fmla="val 15000"/>
            </a:avLst>
          </a:prstGeom>
          <a:solidFill>
            <a:schemeClr val="accent4">
              <a:hueOff val="-1081314"/>
              <a:satOff val="4338"/>
              <a:lumOff val="-8931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4000">
                <a:solidFill>
                  <a:srgbClr val="FFFFFF"/>
                </a:solidFill>
              </a:defRPr>
            </a:lvl1pPr>
          </a:lstStyle>
          <a:p>
            <a:pPr/>
            <a:r>
              <a:t>user code</a:t>
            </a:r>
          </a:p>
        </p:txBody>
      </p:sp>
      <p:sp>
        <p:nvSpPr>
          <p:cNvPr id="601" name="uses"/>
          <p:cNvSpPr/>
          <p:nvPr/>
        </p:nvSpPr>
        <p:spPr>
          <a:xfrm rot="8100000">
            <a:off x="10112619" y="6375052"/>
            <a:ext cx="4928439" cy="1807690"/>
          </a:xfrm>
          <a:prstGeom prst="rightArrow">
            <a:avLst>
              <a:gd name="adj1" fmla="val 32000"/>
              <a:gd name="adj2" fmla="val 44964"/>
            </a:avLst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600">
                <a:solidFill>
                  <a:srgbClr val="FFFFFF"/>
                </a:solidFill>
              </a:defRPr>
            </a:lvl1pPr>
          </a:lstStyle>
          <a:p>
            <a:pPr/>
            <a:r>
              <a:t>uses</a:t>
            </a:r>
          </a:p>
        </p:txBody>
      </p:sp>
      <p:sp>
        <p:nvSpPr>
          <p:cNvPr id="602" name="runs"/>
          <p:cNvSpPr/>
          <p:nvPr/>
        </p:nvSpPr>
        <p:spPr>
          <a:xfrm rot="5400000">
            <a:off x="14013022" y="6701811"/>
            <a:ext cx="3114137" cy="1807690"/>
          </a:xfrm>
          <a:prstGeom prst="rightArrow">
            <a:avLst>
              <a:gd name="adj1" fmla="val 32000"/>
              <a:gd name="adj2" fmla="val 44964"/>
            </a:avLst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600">
                <a:solidFill>
                  <a:srgbClr val="FFFFFF"/>
                </a:solidFill>
              </a:defRPr>
            </a:lvl1pPr>
          </a:lstStyle>
          <a:p>
            <a:pPr/>
            <a:r>
              <a:t>runs</a:t>
            </a:r>
          </a:p>
        </p:txBody>
      </p:sp>
      <p:sp>
        <p:nvSpPr>
          <p:cNvPr id="603" name="Wrapper"/>
          <p:cNvSpPr/>
          <p:nvPr/>
        </p:nvSpPr>
        <p:spPr>
          <a:xfrm>
            <a:off x="643918" y="2260876"/>
            <a:ext cx="3810001" cy="3810001"/>
          </a:xfrm>
          <a:prstGeom prst="rect">
            <a:avLst/>
          </a:prstGeom>
          <a:solidFill>
            <a:schemeClr val="accent6">
              <a:satOff val="-15798"/>
              <a:lumOff val="-1751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4000">
                <a:solidFill>
                  <a:srgbClr val="FFFFFF"/>
                </a:solidFill>
              </a:defRPr>
            </a:lvl1pPr>
          </a:lstStyle>
          <a:p>
            <a:pPr/>
            <a:r>
              <a:t>Wrapper</a:t>
            </a:r>
          </a:p>
        </p:txBody>
      </p:sp>
      <p:sp>
        <p:nvSpPr>
          <p:cNvPr id="604" name="creates"/>
          <p:cNvSpPr/>
          <p:nvPr/>
        </p:nvSpPr>
        <p:spPr>
          <a:xfrm>
            <a:off x="4417259" y="3262031"/>
            <a:ext cx="3246498" cy="1807690"/>
          </a:xfrm>
          <a:prstGeom prst="rightArrow">
            <a:avLst>
              <a:gd name="adj1" fmla="val 32000"/>
              <a:gd name="adj2" fmla="val 44964"/>
            </a:avLst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600">
                <a:solidFill>
                  <a:srgbClr val="FFFFFF"/>
                </a:solidFill>
              </a:defRPr>
            </a:lvl1pPr>
          </a:lstStyle>
          <a:p>
            <a:pPr/>
            <a:r>
              <a:t>creates</a:t>
            </a:r>
          </a:p>
        </p:txBody>
      </p:sp>
      <p:sp>
        <p:nvSpPr>
          <p:cNvPr id="605" name="creates"/>
          <p:cNvSpPr/>
          <p:nvPr/>
        </p:nvSpPr>
        <p:spPr>
          <a:xfrm rot="2400000">
            <a:off x="3617128" y="6591399"/>
            <a:ext cx="5144155" cy="1807689"/>
          </a:xfrm>
          <a:prstGeom prst="rightArrow">
            <a:avLst>
              <a:gd name="adj1" fmla="val 32000"/>
              <a:gd name="adj2" fmla="val 44964"/>
            </a:avLst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600">
                <a:solidFill>
                  <a:srgbClr val="FFFFFF"/>
                </a:solidFill>
              </a:defRPr>
            </a:lvl1pPr>
          </a:lstStyle>
          <a:p>
            <a:pPr/>
            <a:r>
              <a:t>creates</a:t>
            </a:r>
          </a:p>
        </p:txBody>
      </p:sp>
      <p:sp>
        <p:nvSpPr>
          <p:cNvPr id="606" name="references"/>
          <p:cNvSpPr/>
          <p:nvPr/>
        </p:nvSpPr>
        <p:spPr>
          <a:xfrm rot="5400000">
            <a:off x="8003014" y="6701811"/>
            <a:ext cx="3114137" cy="1807690"/>
          </a:xfrm>
          <a:prstGeom prst="rightArrow">
            <a:avLst>
              <a:gd name="adj1" fmla="val 32000"/>
              <a:gd name="adj2" fmla="val 44964"/>
            </a:avLst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600">
                <a:solidFill>
                  <a:srgbClr val="FFFFFF"/>
                </a:solidFill>
              </a:defRPr>
            </a:lvl1pPr>
          </a:lstStyle>
          <a:p>
            <a:pPr/>
            <a:r>
              <a:t>references</a:t>
            </a:r>
          </a:p>
        </p:txBody>
      </p:sp>
      <p:sp>
        <p:nvSpPr>
          <p:cNvPr id="607" name="starts"/>
          <p:cNvSpPr/>
          <p:nvPr/>
        </p:nvSpPr>
        <p:spPr>
          <a:xfrm>
            <a:off x="11321542" y="3262031"/>
            <a:ext cx="2650731" cy="1807690"/>
          </a:xfrm>
          <a:prstGeom prst="rightArrow">
            <a:avLst>
              <a:gd name="adj1" fmla="val 32000"/>
              <a:gd name="adj2" fmla="val 44964"/>
            </a:avLst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600">
                <a:solidFill>
                  <a:srgbClr val="FFFFFF"/>
                </a:solidFill>
              </a:defRPr>
            </a:lvl1pPr>
          </a:lstStyle>
          <a:p>
            <a:pPr/>
            <a:r>
              <a:t>starts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Async / Awa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Async / Await</a:t>
            </a:r>
          </a:p>
        </p:txBody>
      </p:sp>
      <p:sp>
        <p:nvSpPr>
          <p:cNvPr id="610" name="[AsyncStateMachine(typeof(IdentityAsync&lt;&gt;))]…"/>
          <p:cNvSpPr txBox="1"/>
          <p:nvPr/>
        </p:nvSpPr>
        <p:spPr>
          <a:xfrm>
            <a:off x="575118" y="3273330"/>
            <a:ext cx="16930416" cy="5334001"/>
          </a:xfrm>
          <a:prstGeom prst="rect">
            <a:avLst/>
          </a:prstGeom>
          <a:ln w="25400">
            <a:solidFill>
              <a:schemeClr val="accent6">
                <a:satOff val="-15798"/>
                <a:lumOff val="-17517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6100"/>
              </a:lnSpc>
              <a:defRPr b="0" sz="360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777777"/>
                </a:solidFill>
              </a:rPr>
              <a:t>[</a:t>
            </a:r>
            <a:r>
              <a:t>AsyncStateMachine</a:t>
            </a:r>
            <a:r>
              <a:rPr>
                <a:solidFill>
                  <a:srgbClr val="777777"/>
                </a:solidFill>
              </a:rPr>
              <a:t>(</a:t>
            </a:r>
            <a:r>
              <a:rPr>
                <a:solidFill>
                  <a:srgbClr val="4B69C6"/>
                </a:solidFill>
              </a:rPr>
              <a:t>typeof</a:t>
            </a:r>
            <a:r>
              <a:rPr>
                <a:solidFill>
                  <a:srgbClr val="777777"/>
                </a:solidFill>
              </a:rPr>
              <a:t>(</a:t>
            </a:r>
            <a:r>
              <a:t>IdentityAsync</a:t>
            </a:r>
            <a:r>
              <a:rPr>
                <a:solidFill>
                  <a:srgbClr val="777777"/>
                </a:solidFill>
              </a:rPr>
              <a:t>&lt;&gt;))]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defRPr>
            </a:pPr>
            <a:r>
              <a:rPr>
                <a:solidFill>
                  <a:srgbClr val="4B69C6"/>
                </a:solidFill>
                <a:latin typeface="Hack Regular"/>
                <a:ea typeface="Hack Regular"/>
                <a:cs typeface="Hack Regular"/>
                <a:sym typeface="Hack Regular"/>
              </a:rPr>
              <a:t>static</a:t>
            </a:r>
            <a:r>
              <a:rPr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rPr>
              <a:t> </a:t>
            </a:r>
            <a:r>
              <a:rPr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rPr>
              <a:t>Task</a:t>
            </a:r>
            <a:r>
              <a:rPr>
                <a:solidFill>
                  <a:srgbClr val="777777"/>
                </a:solidFill>
                <a:latin typeface="Hack Regular"/>
                <a:ea typeface="Hack Regular"/>
                <a:cs typeface="Hack Regular"/>
                <a:sym typeface="Hack Regular"/>
              </a:rPr>
              <a:t>&lt;</a:t>
            </a:r>
            <a:r>
              <a:rPr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rPr>
              <a:t>T</a:t>
            </a:r>
            <a:r>
              <a:rPr>
                <a:solidFill>
                  <a:srgbClr val="777777"/>
                </a:solidFill>
                <a:latin typeface="Hack Regular"/>
                <a:ea typeface="Hack Regular"/>
                <a:cs typeface="Hack Regular"/>
                <a:sym typeface="Hack Regular"/>
              </a:rPr>
              <a:t>&gt;</a:t>
            </a:r>
            <a:r>
              <a:rPr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rPr>
              <a:t> </a:t>
            </a:r>
            <a:r>
              <a:t>IdentityAsyncWraper</a:t>
            </a:r>
            <a:r>
              <a:rPr>
                <a:solidFill>
                  <a:srgbClr val="777777"/>
                </a:solidFill>
                <a:latin typeface="Hack Regular"/>
                <a:ea typeface="Hack Regular"/>
                <a:cs typeface="Hack Regular"/>
                <a:sym typeface="Hack Regular"/>
              </a:rPr>
              <a:t>&lt;</a:t>
            </a:r>
            <a:r>
              <a:rPr>
                <a:solidFill>
                  <a:srgbClr val="7A3E9D"/>
                </a:solidFill>
              </a:rPr>
              <a:t>T</a:t>
            </a:r>
            <a:r>
              <a:rPr>
                <a:solidFill>
                  <a:srgbClr val="777777"/>
                </a:solidFill>
                <a:latin typeface="Hack Regular"/>
                <a:ea typeface="Hack Regular"/>
                <a:cs typeface="Hack Regular"/>
                <a:sym typeface="Hack Regular"/>
              </a:rPr>
              <a:t>&gt;(</a:t>
            </a:r>
            <a:r>
              <a:rPr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rPr>
              <a:t>T</a:t>
            </a:r>
            <a:r>
              <a:rPr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rPr>
              <a:t> x</a:t>
            </a:r>
            <a:r>
              <a:rPr>
                <a:solidFill>
                  <a:srgbClr val="777777"/>
                </a:solidFill>
                <a:latin typeface="Hack Regular"/>
                <a:ea typeface="Hack Regular"/>
                <a:cs typeface="Hack Regular"/>
                <a:sym typeface="Hack Regular"/>
              </a:rPr>
              <a:t>)</a:t>
            </a:r>
            <a:endParaRPr>
              <a:solidFill>
                <a:srgbClr val="333333"/>
              </a:solidFill>
              <a:latin typeface="Hack Regular"/>
              <a:ea typeface="Hack Regular"/>
              <a:cs typeface="Hack Regular"/>
              <a:sym typeface="Hack Regular"/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777777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{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</a:t>
            </a:r>
            <a:r>
              <a:rPr>
                <a:solidFill>
                  <a:srgbClr val="7A3E9D"/>
                </a:solidFill>
              </a:rPr>
              <a:t>IdentityAsync</a:t>
            </a:r>
            <a:r>
              <a:rPr>
                <a:solidFill>
                  <a:srgbClr val="777777"/>
                </a:solidFill>
              </a:rPr>
              <a:t>&lt;</a:t>
            </a:r>
            <a:r>
              <a:rPr>
                <a:solidFill>
                  <a:srgbClr val="7A3E9D"/>
                </a:solidFill>
              </a:rPr>
              <a:t>T</a:t>
            </a:r>
            <a:r>
              <a:rPr>
                <a:solidFill>
                  <a:srgbClr val="777777"/>
                </a:solidFill>
              </a:rPr>
              <a:t>&gt;</a:t>
            </a:r>
            <a:r>
              <a:t> stateMachine </a:t>
            </a:r>
            <a:r>
              <a:rPr>
                <a:solidFill>
                  <a:srgbClr val="777777"/>
                </a:solidFill>
              </a:rPr>
              <a:t>=</a:t>
            </a:r>
            <a:r>
              <a:t> </a:t>
            </a:r>
            <a:r>
              <a:rPr>
                <a:solidFill>
                  <a:srgbClr val="4B69C6"/>
                </a:solidFill>
              </a:rPr>
              <a:t>default</a:t>
            </a:r>
            <a:r>
              <a:rPr>
                <a:solidFill>
                  <a:srgbClr val="777777"/>
                </a:solidFill>
              </a:rPr>
              <a:t>(</a:t>
            </a:r>
            <a:r>
              <a:rPr>
                <a:solidFill>
                  <a:srgbClr val="7A3E9D"/>
                </a:solidFill>
              </a:rPr>
              <a:t>IdentityAsync</a:t>
            </a:r>
            <a:r>
              <a:rPr>
                <a:solidFill>
                  <a:srgbClr val="777777"/>
                </a:solidFill>
              </a:rPr>
              <a:t>&lt;</a:t>
            </a:r>
            <a:r>
              <a:rPr>
                <a:solidFill>
                  <a:srgbClr val="7A3E9D"/>
                </a:solidFill>
              </a:rPr>
              <a:t>T</a:t>
            </a:r>
            <a:r>
              <a:rPr>
                <a:solidFill>
                  <a:srgbClr val="777777"/>
                </a:solidFill>
              </a:rPr>
              <a:t>&gt;);</a:t>
            </a:r>
          </a:p>
          <a:p>
            <a:pPr algn="l" defTabSz="457200">
              <a:lnSpc>
                <a:spcPts val="6100"/>
              </a:lnSpc>
              <a:defRPr b="0" sz="360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</a:t>
            </a:r>
            <a:r>
              <a:t>stateMachine</a:t>
            </a:r>
            <a:r>
              <a:rPr>
                <a:solidFill>
                  <a:srgbClr val="777777"/>
                </a:solidFill>
              </a:rPr>
              <a:t>.</a:t>
            </a:r>
            <a:r>
              <a:t>_builder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=</a:t>
            </a:r>
            <a:r>
              <a:rPr>
                <a:solidFill>
                  <a:srgbClr val="333333"/>
                </a:solidFill>
              </a:rPr>
              <a:t> </a:t>
            </a:r>
            <a:r>
              <a:t>AsyncTaskMethodBuilder</a:t>
            </a:r>
            <a:r>
              <a:rPr>
                <a:solidFill>
                  <a:srgbClr val="777777"/>
                </a:solidFill>
              </a:rPr>
              <a:t>&lt;</a:t>
            </a:r>
            <a:r>
              <a:t>T</a:t>
            </a:r>
            <a:r>
              <a:rPr>
                <a:solidFill>
                  <a:srgbClr val="777777"/>
                </a:solidFill>
              </a:rPr>
              <a:t>&gt;.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Create</a:t>
            </a:r>
            <a:r>
              <a:rPr>
                <a:solidFill>
                  <a:srgbClr val="777777"/>
                </a:solidFill>
              </a:rPr>
              <a:t>();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</a:t>
            </a:r>
            <a:r>
              <a:t>stateMachine</a:t>
            </a:r>
            <a:r>
              <a:rPr>
                <a:solidFill>
                  <a:srgbClr val="777777"/>
                </a:solidFill>
              </a:rPr>
              <a:t>.</a:t>
            </a:r>
            <a:r>
              <a:t>x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=</a:t>
            </a:r>
            <a:r>
              <a:rPr>
                <a:solidFill>
                  <a:srgbClr val="333333"/>
                </a:solidFill>
              </a:rPr>
              <a:t> </a:t>
            </a:r>
            <a:r>
              <a:t>x</a:t>
            </a:r>
            <a:r>
              <a:rPr>
                <a:solidFill>
                  <a:srgbClr val="777777"/>
                </a:solidFill>
              </a:rPr>
              <a:t>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</a:t>
            </a:r>
            <a:r>
              <a:t>stateMachine</a:t>
            </a:r>
            <a:r>
              <a:rPr>
                <a:solidFill>
                  <a:srgbClr val="777777"/>
                </a:solidFill>
              </a:rPr>
              <a:t>.</a:t>
            </a:r>
            <a:r>
              <a:t>_state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=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-</a:t>
            </a:r>
            <a:r>
              <a:rPr>
                <a:solidFill>
                  <a:srgbClr val="9C5D27"/>
                </a:solidFill>
              </a:rPr>
              <a:t>1</a:t>
            </a:r>
            <a:r>
              <a:rPr>
                <a:solidFill>
                  <a:srgbClr val="777777"/>
                </a:solidFill>
              </a:rPr>
              <a:t>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</a:t>
            </a:r>
            <a:r>
              <a:t>stateMachine</a:t>
            </a:r>
            <a:r>
              <a:rPr>
                <a:solidFill>
                  <a:srgbClr val="777777"/>
                </a:solidFill>
              </a:rPr>
              <a:t>.</a:t>
            </a:r>
            <a:r>
              <a:t>_builder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Start</a:t>
            </a:r>
            <a:r>
              <a:rPr>
                <a:solidFill>
                  <a:srgbClr val="777777"/>
                </a:solidFill>
              </a:rPr>
              <a:t>(</a:t>
            </a:r>
            <a:r>
              <a:rPr>
                <a:solidFill>
                  <a:srgbClr val="4B69C6"/>
                </a:solidFill>
              </a:rPr>
              <a:t>ref</a:t>
            </a:r>
            <a:r>
              <a:rPr>
                <a:solidFill>
                  <a:srgbClr val="333333"/>
                </a:solidFill>
              </a:rPr>
              <a:t> </a:t>
            </a:r>
            <a:r>
              <a:t>stateMachine</a:t>
            </a:r>
            <a:r>
              <a:rPr>
                <a:solidFill>
                  <a:srgbClr val="777777"/>
                </a:solidFill>
              </a:rPr>
              <a:t>);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</a:t>
            </a:r>
            <a:r>
              <a:rPr>
                <a:solidFill>
                  <a:srgbClr val="4B69C6"/>
                </a:solidFill>
              </a:rPr>
              <a:t>return</a:t>
            </a:r>
            <a:r>
              <a:rPr>
                <a:solidFill>
                  <a:srgbClr val="333333"/>
                </a:solidFill>
              </a:rPr>
              <a:t> </a:t>
            </a:r>
            <a:r>
              <a:t>stateMachine</a:t>
            </a:r>
            <a:r>
              <a:rPr>
                <a:solidFill>
                  <a:srgbClr val="777777"/>
                </a:solidFill>
              </a:rPr>
              <a:t>.</a:t>
            </a:r>
            <a:r>
              <a:t>_builder</a:t>
            </a:r>
            <a:r>
              <a:rPr>
                <a:solidFill>
                  <a:srgbClr val="777777"/>
                </a:solidFill>
              </a:rPr>
              <a:t>.</a:t>
            </a:r>
            <a:r>
              <a:t>Task</a:t>
            </a:r>
            <a:r>
              <a:rPr>
                <a:solidFill>
                  <a:srgbClr val="777777"/>
                </a:solidFill>
              </a:rPr>
              <a:t>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777777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}</a:t>
            </a:r>
          </a:p>
        </p:txBody>
      </p:sp>
      <p:sp>
        <p:nvSpPr>
          <p:cNvPr id="611" name="Compiled"/>
          <p:cNvSpPr txBox="1"/>
          <p:nvPr/>
        </p:nvSpPr>
        <p:spPr>
          <a:xfrm>
            <a:off x="8054552" y="2431405"/>
            <a:ext cx="1971549" cy="5851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/>
            <a:r>
              <a:t>Compiled</a:t>
            </a:r>
          </a:p>
        </p:txBody>
      </p:sp>
      <p:sp>
        <p:nvSpPr>
          <p:cNvPr id="612" name="C#"/>
          <p:cNvSpPr txBox="1"/>
          <p:nvPr/>
        </p:nvSpPr>
        <p:spPr>
          <a:xfrm>
            <a:off x="23266704" y="12589678"/>
            <a:ext cx="806121" cy="7338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200">
                <a:solidFill>
                  <a:srgbClr val="531B93"/>
                </a:solidFill>
              </a:defRPr>
            </a:lvl1pPr>
          </a:lstStyle>
          <a:p>
            <a:pPr/>
            <a:r>
              <a:t>C#</a:t>
            </a:r>
          </a:p>
        </p:txBody>
      </p:sp>
      <p:sp>
        <p:nvSpPr>
          <p:cNvPr id="613" name="create State Machine…"/>
          <p:cNvSpPr txBox="1"/>
          <p:nvPr/>
        </p:nvSpPr>
        <p:spPr>
          <a:xfrm>
            <a:off x="17855533" y="4563257"/>
            <a:ext cx="5825618" cy="3820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555625" indent="-555625" algn="l">
              <a:buSzPct val="100000"/>
              <a:buAutoNum type="arabicPeriod" startAt="1"/>
              <a:defRPr sz="4000"/>
            </a:pPr>
            <a:r>
              <a:t>create State Machine</a:t>
            </a:r>
          </a:p>
          <a:p>
            <a:pPr lvl="1" marL="1111250" indent="-476250" algn="l">
              <a:buSzPct val="125000"/>
              <a:buChar char="•"/>
              <a:defRPr sz="4000"/>
            </a:pPr>
            <a:r>
              <a:t>set Async Helper</a:t>
            </a:r>
          </a:p>
          <a:p>
            <a:pPr lvl="1" marL="1111250" indent="-476250" algn="l">
              <a:buSzPct val="125000"/>
              <a:buChar char="•"/>
              <a:defRPr sz="4000"/>
            </a:pPr>
            <a:r>
              <a:t>set Parameters</a:t>
            </a:r>
          </a:p>
          <a:p>
            <a:pPr lvl="1" marL="1111250" indent="-476250" algn="l">
              <a:buSzPct val="125000"/>
              <a:buChar char="•"/>
              <a:defRPr sz="4000"/>
            </a:pPr>
            <a:r>
              <a:t>set Initial State</a:t>
            </a:r>
          </a:p>
          <a:p>
            <a:pPr marL="555625" indent="-555625" algn="l">
              <a:buSzPct val="100000"/>
              <a:buAutoNum type="arabicPeriod" startAt="1"/>
              <a:defRPr sz="4000"/>
            </a:pPr>
            <a:r>
              <a:t>call Async MoveNext</a:t>
            </a:r>
          </a:p>
          <a:p>
            <a:pPr marL="555625" indent="-555625" algn="l">
              <a:buSzPct val="100000"/>
              <a:buAutoNum type="arabicPeriod" startAt="1"/>
              <a:defRPr sz="4000"/>
            </a:pPr>
            <a:r>
              <a:t>return Async Task</a:t>
            </a:r>
          </a:p>
        </p:txBody>
      </p:sp>
      <p:sp>
        <p:nvSpPr>
          <p:cNvPr id="614" name="hidden class"/>
          <p:cNvSpPr/>
          <p:nvPr/>
        </p:nvSpPr>
        <p:spPr>
          <a:xfrm>
            <a:off x="13549438" y="2241818"/>
            <a:ext cx="4734455" cy="1797720"/>
          </a:xfrm>
          <a:prstGeom prst="wedgeEllipseCallout">
            <a:avLst>
              <a:gd name="adj1" fmla="val -65094"/>
              <a:gd name="adj2" fmla="val 51298"/>
            </a:avLst>
          </a:prstGeom>
          <a:solidFill>
            <a:srgbClr val="5E5E5E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hidden class</a:t>
            </a:r>
          </a:p>
        </p:txBody>
      </p:sp>
      <p:sp>
        <p:nvSpPr>
          <p:cNvPr id="615" name="simplified"/>
          <p:cNvSpPr txBox="1"/>
          <p:nvPr/>
        </p:nvSpPr>
        <p:spPr>
          <a:xfrm>
            <a:off x="21062670" y="12633023"/>
            <a:ext cx="2228393" cy="647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/>
            </a:lvl1pPr>
          </a:lstStyle>
          <a:p>
            <a:pPr/>
            <a:r>
              <a:t>simplified</a:t>
            </a:r>
          </a:p>
        </p:txBody>
      </p:sp>
      <p:sp>
        <p:nvSpPr>
          <p:cNvPr id="616" name="Wrapper"/>
          <p:cNvSpPr/>
          <p:nvPr/>
        </p:nvSpPr>
        <p:spPr>
          <a:xfrm>
            <a:off x="21527796" y="165100"/>
            <a:ext cx="2286001" cy="2286000"/>
          </a:xfrm>
          <a:prstGeom prst="rect">
            <a:avLst/>
          </a:prstGeom>
          <a:solidFill>
            <a:schemeClr val="accent6">
              <a:satOff val="-15798"/>
              <a:lumOff val="-1751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4000">
                <a:solidFill>
                  <a:srgbClr val="FFFFFF"/>
                </a:solidFill>
              </a:defRPr>
            </a:lvl1pPr>
          </a:lstStyle>
          <a:p>
            <a:pPr/>
            <a:r>
              <a:t>Wrapper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Async / Awa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Async / Await</a:t>
            </a:r>
          </a:p>
        </p:txBody>
      </p:sp>
      <p:sp>
        <p:nvSpPr>
          <p:cNvPr id="619" name="[StructLayout(LayoutKind.Auto)]…"/>
          <p:cNvSpPr txBox="1"/>
          <p:nvPr/>
        </p:nvSpPr>
        <p:spPr>
          <a:xfrm>
            <a:off x="207752" y="3513370"/>
            <a:ext cx="20508765" cy="9499601"/>
          </a:xfrm>
          <a:prstGeom prst="rect">
            <a:avLst/>
          </a:prstGeom>
          <a:ln w="25400">
            <a:solidFill>
              <a:schemeClr val="accent6">
                <a:satOff val="-15798"/>
                <a:lumOff val="-17517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6100"/>
              </a:lnSpc>
              <a:defRPr b="0" sz="360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777777"/>
                </a:solidFill>
              </a:rPr>
              <a:t>[</a:t>
            </a:r>
            <a:r>
              <a:t>StructLayout</a:t>
            </a:r>
            <a:r>
              <a:rPr>
                <a:solidFill>
                  <a:srgbClr val="777777"/>
                </a:solidFill>
              </a:rPr>
              <a:t>(</a:t>
            </a:r>
            <a:r>
              <a:t>LayoutKind</a:t>
            </a:r>
            <a:r>
              <a:rPr>
                <a:solidFill>
                  <a:srgbClr val="777777"/>
                </a:solidFill>
              </a:rPr>
              <a:t>.</a:t>
            </a:r>
            <a:r>
              <a:t>Auto</a:t>
            </a:r>
            <a:r>
              <a:rPr>
                <a:solidFill>
                  <a:srgbClr val="777777"/>
                </a:solidFill>
              </a:rPr>
              <a:t>)]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4B69C6"/>
                </a:solidFill>
              </a:rPr>
              <a:t>struct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latin typeface="Hack Bold"/>
                <a:ea typeface="Hack Bold"/>
                <a:cs typeface="Hack Bold"/>
                <a:sym typeface="Hack Bold"/>
              </a:rPr>
              <a:t>IdentityAsync</a:t>
            </a:r>
            <a:r>
              <a:rPr>
                <a:solidFill>
                  <a:srgbClr val="777777"/>
                </a:solidFill>
              </a:rPr>
              <a:t>&lt;</a:t>
            </a:r>
            <a:r>
              <a:rPr>
                <a:latin typeface="Hack Bold"/>
                <a:ea typeface="Hack Bold"/>
                <a:cs typeface="Hack Bold"/>
                <a:sym typeface="Hack Bold"/>
              </a:rPr>
              <a:t>T</a:t>
            </a:r>
            <a:r>
              <a:rPr>
                <a:solidFill>
                  <a:srgbClr val="777777"/>
                </a:solidFill>
              </a:rPr>
              <a:t>&gt;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:</a:t>
            </a:r>
            <a:r>
              <a:rPr>
                <a:solidFill>
                  <a:srgbClr val="333333"/>
                </a:solidFill>
              </a:rPr>
              <a:t> </a:t>
            </a:r>
            <a:r>
              <a:t>IAsyncStateMachine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777777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{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</a:t>
            </a:r>
            <a:r>
              <a:rPr>
                <a:solidFill>
                  <a:srgbClr val="4B69C6"/>
                </a:solidFill>
              </a:rPr>
              <a:t>public</a:t>
            </a:r>
            <a:r>
              <a:t> </a:t>
            </a:r>
            <a:r>
              <a:rPr>
                <a:solidFill>
                  <a:srgbClr val="4B69C6"/>
                </a:solidFill>
              </a:rPr>
              <a:t>int</a:t>
            </a:r>
            <a:r>
              <a:t> _state</a:t>
            </a:r>
            <a:r>
              <a:rPr>
                <a:solidFill>
                  <a:srgbClr val="777777"/>
                </a:solidFill>
              </a:rPr>
              <a:t>;</a:t>
            </a:r>
          </a:p>
          <a:p>
            <a:pPr algn="l" defTabSz="457200">
              <a:lnSpc>
                <a:spcPts val="6100"/>
              </a:lnSpc>
              <a:defRPr b="0" sz="360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</a:t>
            </a:r>
            <a:r>
              <a:rPr>
                <a:solidFill>
                  <a:srgbClr val="4B69C6"/>
                </a:solidFill>
              </a:rPr>
              <a:t>public</a:t>
            </a:r>
            <a:r>
              <a:rPr>
                <a:solidFill>
                  <a:srgbClr val="333333"/>
                </a:solidFill>
              </a:rPr>
              <a:t> </a:t>
            </a:r>
            <a:r>
              <a:t>AsyncTaskMethodBuilder</a:t>
            </a:r>
            <a:r>
              <a:rPr>
                <a:solidFill>
                  <a:srgbClr val="777777"/>
                </a:solidFill>
              </a:rPr>
              <a:t>&lt;</a:t>
            </a:r>
            <a:r>
              <a:t>T</a:t>
            </a:r>
            <a:r>
              <a:rPr>
                <a:solidFill>
                  <a:srgbClr val="777777"/>
                </a:solidFill>
              </a:rPr>
              <a:t>&gt;</a:t>
            </a:r>
            <a:r>
              <a:rPr>
                <a:solidFill>
                  <a:srgbClr val="333333"/>
                </a:solidFill>
              </a:rPr>
              <a:t> _builder</a:t>
            </a:r>
            <a:r>
              <a:rPr>
                <a:solidFill>
                  <a:srgbClr val="777777"/>
                </a:solidFill>
              </a:rPr>
              <a:t>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</a:p>
          <a:p>
            <a:pPr algn="l" defTabSz="457200">
              <a:lnSpc>
                <a:spcPts val="6100"/>
              </a:lnSpc>
              <a:defRPr b="0" sz="3600">
                <a:solidFill>
                  <a:srgbClr val="4B69C6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</a:t>
            </a:r>
            <a:r>
              <a:t>public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A3E9D"/>
                </a:solidFill>
              </a:rPr>
              <a:t>T</a:t>
            </a:r>
            <a:r>
              <a:rPr>
                <a:solidFill>
                  <a:srgbClr val="333333"/>
                </a:solidFill>
              </a:rPr>
              <a:t> x</a:t>
            </a:r>
            <a:r>
              <a:rPr>
                <a:solidFill>
                  <a:srgbClr val="777777"/>
                </a:solidFill>
              </a:rPr>
              <a:t>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</a:p>
          <a:p>
            <a:pPr algn="l" defTabSz="457200">
              <a:lnSpc>
                <a:spcPts val="6100"/>
              </a:lnSpc>
              <a:defRPr b="0" sz="360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</a:t>
            </a:r>
            <a:r>
              <a:rPr>
                <a:solidFill>
                  <a:srgbClr val="4B69C6"/>
                </a:solidFill>
              </a:rPr>
              <a:t>private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4B69C6"/>
                </a:solidFill>
              </a:rPr>
              <a:t>void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SetStateMachine</a:t>
            </a:r>
            <a:r>
              <a:rPr>
                <a:solidFill>
                  <a:srgbClr val="777777"/>
                </a:solidFill>
              </a:rPr>
              <a:t>(</a:t>
            </a:r>
            <a:r>
              <a:t>IAsyncStateMachine</a:t>
            </a:r>
            <a:r>
              <a:rPr>
                <a:solidFill>
                  <a:srgbClr val="333333"/>
                </a:solidFill>
              </a:rPr>
              <a:t> stateMachine</a:t>
            </a:r>
            <a:r>
              <a:rPr>
                <a:solidFill>
                  <a:srgbClr val="777777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</a:t>
            </a:r>
            <a:r>
              <a:rPr>
                <a:solidFill>
                  <a:srgbClr val="777777"/>
                </a:solidFill>
              </a:rPr>
              <a:t>{</a:t>
            </a:r>
          </a:p>
          <a:p>
            <a:pPr algn="l" defTabSz="457200">
              <a:lnSpc>
                <a:spcPts val="6100"/>
              </a:lnSpc>
              <a:defRPr b="0" sz="3600">
                <a:solidFill>
                  <a:srgbClr val="AA3731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7A3E9D"/>
                </a:solidFill>
              </a:rPr>
              <a:t>_builder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latin typeface="Hack Bold"/>
                <a:ea typeface="Hack Bold"/>
                <a:cs typeface="Hack Bold"/>
                <a:sym typeface="Hack Bold"/>
              </a:rPr>
              <a:t>SetStateMachine</a:t>
            </a:r>
            <a:r>
              <a:rPr>
                <a:solidFill>
                  <a:srgbClr val="777777"/>
                </a:solidFill>
              </a:rPr>
              <a:t>(</a:t>
            </a:r>
            <a:r>
              <a:rPr>
                <a:solidFill>
                  <a:srgbClr val="7A3E9D"/>
                </a:solidFill>
              </a:rPr>
              <a:t>stateMachine</a:t>
            </a:r>
            <a:r>
              <a:rPr>
                <a:solidFill>
                  <a:srgbClr val="777777"/>
                </a:solidFill>
              </a:rPr>
              <a:t>);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</a:t>
            </a:r>
            <a:r>
              <a:rPr>
                <a:solidFill>
                  <a:srgbClr val="777777"/>
                </a:solidFill>
              </a:rPr>
              <a:t>}</a:t>
            </a: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</a:p>
          <a:p>
            <a:pPr algn="l" defTabSz="457200">
              <a:lnSpc>
                <a:spcPts val="6100"/>
              </a:lnSpc>
              <a:defRPr b="0" sz="360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</a:t>
            </a:r>
            <a:r>
              <a:rPr>
                <a:solidFill>
                  <a:srgbClr val="4B69C6"/>
                </a:solidFill>
              </a:rPr>
              <a:t>void</a:t>
            </a:r>
            <a:r>
              <a:rPr>
                <a:solidFill>
                  <a:srgbClr val="333333"/>
                </a:solidFill>
              </a:rPr>
              <a:t> </a:t>
            </a:r>
            <a:r>
              <a:t>IAsyncStateMachine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SetStateMachine</a:t>
            </a:r>
            <a:r>
              <a:rPr>
                <a:solidFill>
                  <a:srgbClr val="777777"/>
                </a:solidFill>
              </a:rPr>
              <a:t>(</a:t>
            </a:r>
            <a:r>
              <a:t>IAsyncStateMachine</a:t>
            </a:r>
            <a:r>
              <a:rPr>
                <a:solidFill>
                  <a:srgbClr val="333333"/>
                </a:solidFill>
              </a:rPr>
              <a:t> stateMachine</a:t>
            </a:r>
            <a:r>
              <a:rPr>
                <a:solidFill>
                  <a:srgbClr val="777777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</a:t>
            </a:r>
            <a:r>
              <a:rPr>
                <a:solidFill>
                  <a:srgbClr val="777777"/>
                </a:solidFill>
              </a:rPr>
              <a:t>{</a:t>
            </a:r>
          </a:p>
          <a:p>
            <a:pPr algn="l" defTabSz="457200">
              <a:lnSpc>
                <a:spcPts val="6100"/>
              </a:lnSpc>
              <a:defRPr b="0" sz="3600">
                <a:solidFill>
                  <a:srgbClr val="AA3731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4B69C6"/>
                </a:solidFill>
              </a:rPr>
              <a:t>this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latin typeface="Hack Bold"/>
                <a:ea typeface="Hack Bold"/>
                <a:cs typeface="Hack Bold"/>
                <a:sym typeface="Hack Bold"/>
              </a:rPr>
              <a:t>SetStateMachine</a:t>
            </a:r>
            <a:r>
              <a:rPr>
                <a:solidFill>
                  <a:srgbClr val="777777"/>
                </a:solidFill>
              </a:rPr>
              <a:t>(</a:t>
            </a:r>
            <a:r>
              <a:rPr>
                <a:solidFill>
                  <a:srgbClr val="7A3E9D"/>
                </a:solidFill>
              </a:rPr>
              <a:t>stateMachine</a:t>
            </a:r>
            <a:r>
              <a:rPr>
                <a:solidFill>
                  <a:srgbClr val="777777"/>
                </a:solidFill>
              </a:rPr>
              <a:t>);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</a:t>
            </a:r>
            <a:r>
              <a:rPr>
                <a:solidFill>
                  <a:srgbClr val="777777"/>
                </a:solidFill>
              </a:rPr>
              <a:t>}</a:t>
            </a:r>
          </a:p>
          <a:p>
            <a:pPr algn="l" defTabSz="457200">
              <a:lnSpc>
                <a:spcPts val="6100"/>
              </a:lnSpc>
              <a:defRPr b="0" sz="3600">
                <a:solidFill>
                  <a:srgbClr val="777777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}</a:t>
            </a:r>
          </a:p>
        </p:txBody>
      </p:sp>
      <p:sp>
        <p:nvSpPr>
          <p:cNvPr id="620" name="Compiled"/>
          <p:cNvSpPr txBox="1"/>
          <p:nvPr/>
        </p:nvSpPr>
        <p:spPr>
          <a:xfrm>
            <a:off x="9476360" y="2569929"/>
            <a:ext cx="1971549" cy="5851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/>
            <a:r>
              <a:t>Compiled</a:t>
            </a:r>
          </a:p>
        </p:txBody>
      </p:sp>
      <p:sp>
        <p:nvSpPr>
          <p:cNvPr id="621" name="C#"/>
          <p:cNvSpPr txBox="1"/>
          <p:nvPr/>
        </p:nvSpPr>
        <p:spPr>
          <a:xfrm>
            <a:off x="23266704" y="12589678"/>
            <a:ext cx="806121" cy="7338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200">
                <a:solidFill>
                  <a:srgbClr val="531B93"/>
                </a:solidFill>
              </a:defRPr>
            </a:lvl1pPr>
          </a:lstStyle>
          <a:p>
            <a:pPr/>
            <a:r>
              <a:t>C#</a:t>
            </a:r>
          </a:p>
        </p:txBody>
      </p:sp>
      <p:sp>
        <p:nvSpPr>
          <p:cNvPr id="622" name="place State Machine on Heap"/>
          <p:cNvSpPr/>
          <p:nvPr/>
        </p:nvSpPr>
        <p:spPr>
          <a:xfrm>
            <a:off x="16627496" y="4536661"/>
            <a:ext cx="7406217" cy="2486128"/>
          </a:xfrm>
          <a:prstGeom prst="wedgeEllipseCallout">
            <a:avLst>
              <a:gd name="adj1" fmla="val -37426"/>
              <a:gd name="adj2" fmla="val 84931"/>
            </a:avLst>
          </a:prstGeom>
          <a:solidFill>
            <a:srgbClr val="5E5E5E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place State Machine on Heap</a:t>
            </a:r>
          </a:p>
        </p:txBody>
      </p:sp>
      <p:sp>
        <p:nvSpPr>
          <p:cNvPr id="623" name="parameter"/>
          <p:cNvSpPr/>
          <p:nvPr/>
        </p:nvSpPr>
        <p:spPr>
          <a:xfrm>
            <a:off x="4707701" y="6275453"/>
            <a:ext cx="4596394" cy="1164933"/>
          </a:xfrm>
          <a:prstGeom prst="wedgeEllipseCallout">
            <a:avLst>
              <a:gd name="adj1" fmla="val -65770"/>
              <a:gd name="adj2" fmla="val 6292"/>
            </a:avLst>
          </a:prstGeom>
          <a:solidFill>
            <a:srgbClr val="5E5E5E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parameter</a:t>
            </a:r>
          </a:p>
        </p:txBody>
      </p:sp>
      <p:sp>
        <p:nvSpPr>
          <p:cNvPr id="624" name="simplified"/>
          <p:cNvSpPr txBox="1"/>
          <p:nvPr/>
        </p:nvSpPr>
        <p:spPr>
          <a:xfrm>
            <a:off x="21062670" y="12633023"/>
            <a:ext cx="2228393" cy="647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/>
            </a:lvl1pPr>
          </a:lstStyle>
          <a:p>
            <a:pPr/>
            <a:r>
              <a:t>simplified</a:t>
            </a:r>
          </a:p>
        </p:txBody>
      </p:sp>
      <p:sp>
        <p:nvSpPr>
          <p:cNvPr id="625" name="Processor"/>
          <p:cNvSpPr/>
          <p:nvPr/>
        </p:nvSpPr>
        <p:spPr>
          <a:xfrm>
            <a:off x="21145500" y="171281"/>
            <a:ext cx="2603838" cy="2603838"/>
          </a:xfrm>
          <a:prstGeom prst="ellipse">
            <a:avLst/>
          </a:prstGeom>
          <a:solidFill>
            <a:srgbClr val="0433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Processor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Async / Awa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Async / Await</a:t>
            </a:r>
          </a:p>
        </p:txBody>
      </p:sp>
      <p:sp>
        <p:nvSpPr>
          <p:cNvPr id="628" name="private void MoveNext()…"/>
          <p:cNvSpPr txBox="1"/>
          <p:nvPr/>
        </p:nvSpPr>
        <p:spPr>
          <a:xfrm>
            <a:off x="6754626" y="3930668"/>
            <a:ext cx="10874748" cy="8458201"/>
          </a:xfrm>
          <a:prstGeom prst="rect">
            <a:avLst/>
          </a:prstGeom>
          <a:ln w="25400">
            <a:solidFill>
              <a:schemeClr val="accent6">
                <a:satOff val="-15798"/>
                <a:lumOff val="-17517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6100"/>
              </a:lnSpc>
              <a:defRPr b="0" sz="3600">
                <a:solidFill>
                  <a:srgbClr val="AA3731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4B69C6"/>
                </a:solidFill>
              </a:rPr>
              <a:t>private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4B69C6"/>
                </a:solidFill>
              </a:rPr>
              <a:t>void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latin typeface="Hack Bold"/>
                <a:ea typeface="Hack Bold"/>
                <a:cs typeface="Hack Bold"/>
                <a:sym typeface="Hack Bold"/>
              </a:rPr>
              <a:t>MoveNext</a:t>
            </a:r>
            <a:r>
              <a:rPr>
                <a:solidFill>
                  <a:srgbClr val="777777"/>
                </a:solidFill>
              </a:rPr>
              <a:t>()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</a:t>
            </a:r>
            <a:r>
              <a:rPr>
                <a:solidFill>
                  <a:srgbClr val="777777"/>
                </a:solidFill>
              </a:rPr>
              <a:t>{</a:t>
            </a: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</a:t>
            </a:r>
            <a:r>
              <a:rPr>
                <a:solidFill>
                  <a:srgbClr val="7A3E9D"/>
                </a:solidFill>
              </a:rPr>
              <a:t>T</a:t>
            </a:r>
            <a:r>
              <a:t> result</a:t>
            </a:r>
            <a:r>
              <a:rPr>
                <a:solidFill>
                  <a:srgbClr val="777777"/>
                </a:solidFill>
              </a:rPr>
              <a:t>;</a:t>
            </a: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</a:t>
            </a:r>
            <a:r>
              <a:rPr>
                <a:solidFill>
                  <a:srgbClr val="4B69C6"/>
                </a:solidFill>
              </a:rPr>
              <a:t>try</a:t>
            </a: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</a:t>
            </a:r>
            <a:r>
              <a:rPr>
                <a:solidFill>
                  <a:srgbClr val="777777"/>
                </a:solidFill>
              </a:rPr>
              <a:t>{</a:t>
            </a: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</a:t>
            </a:r>
            <a:r>
              <a:rPr>
                <a:solidFill>
                  <a:srgbClr val="7A3E9D"/>
                </a:solidFill>
              </a:rPr>
              <a:t>result</a:t>
            </a:r>
            <a:r>
              <a:t> </a:t>
            </a:r>
            <a:r>
              <a:rPr>
                <a:solidFill>
                  <a:srgbClr val="777777"/>
                </a:solidFill>
              </a:rPr>
              <a:t>=</a:t>
            </a:r>
            <a:r>
              <a:t> </a:t>
            </a:r>
            <a:r>
              <a:rPr>
                <a:solidFill>
                  <a:srgbClr val="7A3E9D"/>
                </a:solidFill>
              </a:rPr>
              <a:t>x</a:t>
            </a:r>
            <a:r>
              <a:rPr>
                <a:solidFill>
                  <a:srgbClr val="777777"/>
                </a:solidFill>
              </a:rPr>
              <a:t>;</a:t>
            </a: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</a:t>
            </a:r>
            <a:r>
              <a:rPr>
                <a:solidFill>
                  <a:srgbClr val="777777"/>
                </a:solidFill>
              </a:rPr>
              <a:t>}</a:t>
            </a: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</a:t>
            </a:r>
            <a:r>
              <a:rPr>
                <a:solidFill>
                  <a:srgbClr val="4B69C6"/>
                </a:solidFill>
              </a:rPr>
              <a:t>catch</a:t>
            </a:r>
            <a:r>
              <a:t> </a:t>
            </a:r>
            <a:r>
              <a:rPr>
                <a:solidFill>
                  <a:srgbClr val="777777"/>
                </a:solidFill>
              </a:rPr>
              <a:t>(</a:t>
            </a:r>
            <a:r>
              <a:rPr>
                <a:solidFill>
                  <a:srgbClr val="7A3E9D"/>
                </a:solidFill>
              </a:rPr>
              <a:t>Exception</a:t>
            </a:r>
            <a:r>
              <a:t> exception</a:t>
            </a:r>
            <a:r>
              <a:rPr>
                <a:solidFill>
                  <a:srgbClr val="777777"/>
                </a:solidFill>
              </a:rPr>
              <a:t>)</a:t>
            </a: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</a:t>
            </a:r>
            <a:r>
              <a:rPr>
                <a:solidFill>
                  <a:srgbClr val="777777"/>
                </a:solidFill>
              </a:rPr>
              <a:t>{</a:t>
            </a: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</a:t>
            </a:r>
            <a:r>
              <a:rPr>
                <a:solidFill>
                  <a:srgbClr val="7A3E9D"/>
                </a:solidFill>
              </a:rPr>
              <a:t>_state</a:t>
            </a:r>
            <a:r>
              <a:t> </a:t>
            </a:r>
            <a:r>
              <a:rPr>
                <a:solidFill>
                  <a:srgbClr val="777777"/>
                </a:solidFill>
              </a:rPr>
              <a:t>=</a:t>
            </a:r>
            <a:r>
              <a:t> </a:t>
            </a:r>
            <a:r>
              <a:rPr>
                <a:solidFill>
                  <a:srgbClr val="777777"/>
                </a:solidFill>
              </a:rPr>
              <a:t>-</a:t>
            </a:r>
            <a:r>
              <a:rPr>
                <a:solidFill>
                  <a:srgbClr val="9C5D27"/>
                </a:solidFill>
              </a:rPr>
              <a:t>2</a:t>
            </a:r>
            <a:r>
              <a:rPr>
                <a:solidFill>
                  <a:srgbClr val="777777"/>
                </a:solidFill>
              </a:rPr>
              <a:t>;</a:t>
            </a:r>
          </a:p>
          <a:p>
            <a:pPr algn="l" defTabSz="457200">
              <a:lnSpc>
                <a:spcPts val="6100"/>
              </a:lnSpc>
              <a:defRPr b="0" sz="3600">
                <a:solidFill>
                  <a:srgbClr val="AA3731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  </a:t>
            </a:r>
            <a:r>
              <a:rPr>
                <a:solidFill>
                  <a:srgbClr val="7A3E9D"/>
                </a:solidFill>
              </a:rPr>
              <a:t>_builder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latin typeface="Hack Bold"/>
                <a:ea typeface="Hack Bold"/>
                <a:cs typeface="Hack Bold"/>
                <a:sym typeface="Hack Bold"/>
              </a:rPr>
              <a:t>SetException</a:t>
            </a:r>
            <a:r>
              <a:rPr>
                <a:solidFill>
                  <a:srgbClr val="777777"/>
                </a:solidFill>
              </a:rPr>
              <a:t>(</a:t>
            </a:r>
            <a:r>
              <a:rPr>
                <a:solidFill>
                  <a:srgbClr val="7A3E9D"/>
                </a:solidFill>
              </a:rPr>
              <a:t>exception</a:t>
            </a:r>
            <a:r>
              <a:rPr>
                <a:solidFill>
                  <a:srgbClr val="777777"/>
                </a:solidFill>
              </a:rPr>
              <a:t>);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</a:t>
            </a:r>
            <a:r>
              <a:rPr>
                <a:solidFill>
                  <a:srgbClr val="4B69C6"/>
                </a:solidFill>
              </a:rPr>
              <a:t>return</a:t>
            </a:r>
            <a:r>
              <a:rPr>
                <a:solidFill>
                  <a:srgbClr val="777777"/>
                </a:solidFill>
              </a:rPr>
              <a:t>;</a:t>
            </a: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</a:t>
            </a:r>
            <a:r>
              <a:rPr>
                <a:solidFill>
                  <a:srgbClr val="777777"/>
                </a:solidFill>
              </a:rPr>
              <a:t>}</a:t>
            </a:r>
          </a:p>
          <a:p>
            <a:pPr algn="l" defTabSz="457200">
              <a:lnSpc>
                <a:spcPts val="6100"/>
              </a:lnSpc>
              <a:defRPr b="0" sz="360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t>_state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=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-</a:t>
            </a:r>
            <a:r>
              <a:rPr>
                <a:solidFill>
                  <a:srgbClr val="9C5D27"/>
                </a:solidFill>
              </a:rPr>
              <a:t>2</a:t>
            </a:r>
            <a:r>
              <a:rPr>
                <a:solidFill>
                  <a:srgbClr val="777777"/>
                </a:solidFill>
              </a:rPr>
              <a:t>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AA3731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7A3E9D"/>
                </a:solidFill>
              </a:rPr>
              <a:t>_builder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latin typeface="Hack Bold"/>
                <a:ea typeface="Hack Bold"/>
                <a:cs typeface="Hack Bold"/>
                <a:sym typeface="Hack Bold"/>
              </a:rPr>
              <a:t>SetResult</a:t>
            </a:r>
            <a:r>
              <a:rPr>
                <a:solidFill>
                  <a:srgbClr val="777777"/>
                </a:solidFill>
              </a:rPr>
              <a:t>(</a:t>
            </a:r>
            <a:r>
              <a:rPr>
                <a:solidFill>
                  <a:srgbClr val="7A3E9D"/>
                </a:solidFill>
              </a:rPr>
              <a:t>result</a:t>
            </a:r>
            <a:r>
              <a:rPr>
                <a:solidFill>
                  <a:srgbClr val="777777"/>
                </a:solidFill>
              </a:rPr>
              <a:t>);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</a:t>
            </a:r>
            <a:r>
              <a:rPr>
                <a:solidFill>
                  <a:srgbClr val="777777"/>
                </a:solidFill>
              </a:rPr>
              <a:t>}</a:t>
            </a:r>
          </a:p>
        </p:txBody>
      </p:sp>
      <p:sp>
        <p:nvSpPr>
          <p:cNvPr id="629" name="Compiled"/>
          <p:cNvSpPr txBox="1"/>
          <p:nvPr/>
        </p:nvSpPr>
        <p:spPr>
          <a:xfrm>
            <a:off x="11206226" y="2987228"/>
            <a:ext cx="1971549" cy="5851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/>
            <a:r>
              <a:t>Compiled</a:t>
            </a:r>
          </a:p>
        </p:txBody>
      </p:sp>
      <p:sp>
        <p:nvSpPr>
          <p:cNvPr id="630" name="C#"/>
          <p:cNvSpPr txBox="1"/>
          <p:nvPr/>
        </p:nvSpPr>
        <p:spPr>
          <a:xfrm>
            <a:off x="23266704" y="12589678"/>
            <a:ext cx="806121" cy="7338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200">
                <a:solidFill>
                  <a:srgbClr val="531B93"/>
                </a:solidFill>
              </a:defRPr>
            </a:lvl1pPr>
          </a:lstStyle>
          <a:p>
            <a:pPr/>
            <a:r>
              <a:t>C#</a:t>
            </a:r>
          </a:p>
        </p:txBody>
      </p:sp>
      <p:sp>
        <p:nvSpPr>
          <p:cNvPr id="631" name="-2 state = complete"/>
          <p:cNvSpPr txBox="1"/>
          <p:nvPr/>
        </p:nvSpPr>
        <p:spPr>
          <a:xfrm>
            <a:off x="18210984" y="8417596"/>
            <a:ext cx="4811269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000"/>
            </a:lvl1pPr>
          </a:lstStyle>
          <a:p>
            <a:pPr/>
            <a:r>
              <a:t>-2 state = complete</a:t>
            </a:r>
          </a:p>
        </p:txBody>
      </p:sp>
      <p:sp>
        <p:nvSpPr>
          <p:cNvPr id="632" name="simplified"/>
          <p:cNvSpPr txBox="1"/>
          <p:nvPr/>
        </p:nvSpPr>
        <p:spPr>
          <a:xfrm>
            <a:off x="21062670" y="12633023"/>
            <a:ext cx="2228393" cy="647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/>
            </a:lvl1pPr>
          </a:lstStyle>
          <a:p>
            <a:pPr/>
            <a:r>
              <a:t>simplified</a:t>
            </a:r>
          </a:p>
        </p:txBody>
      </p:sp>
      <p:sp>
        <p:nvSpPr>
          <p:cNvPr id="633" name="MoveNext"/>
          <p:cNvSpPr/>
          <p:nvPr/>
        </p:nvSpPr>
        <p:spPr>
          <a:xfrm>
            <a:off x="21145500" y="159633"/>
            <a:ext cx="2667000" cy="2667001"/>
          </a:xfrm>
          <a:prstGeom prst="ellipse">
            <a:avLst/>
          </a:prstGeom>
          <a:solidFill>
            <a:srgbClr val="0533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MoveNext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Async / Awa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Async / Await</a:t>
            </a:r>
          </a:p>
        </p:txBody>
      </p:sp>
      <p:sp>
        <p:nvSpPr>
          <p:cNvPr id="636" name="static async Task&lt;T&gt; IdentityAsync&lt;T&gt;(T x) =&gt; x;"/>
          <p:cNvSpPr txBox="1"/>
          <p:nvPr/>
        </p:nvSpPr>
        <p:spPr>
          <a:xfrm>
            <a:off x="532277" y="3571933"/>
            <a:ext cx="13352067" cy="647701"/>
          </a:xfrm>
          <a:prstGeom prst="rect">
            <a:avLst/>
          </a:prstGeom>
          <a:ln w="25400">
            <a:solidFill>
              <a:schemeClr val="accent1">
                <a:hueOff val="114395"/>
                <a:lumOff val="-24975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6100"/>
              </a:lnSpc>
              <a:defRPr b="0" sz="3600">
                <a:solidFill>
                  <a:srgbClr val="AA3731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4B69C6"/>
                </a:solidFill>
              </a:rPr>
              <a:t>static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4B69C6"/>
                </a:solidFill>
              </a:rPr>
              <a:t>async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A3E9D"/>
                </a:solidFill>
              </a:rPr>
              <a:t>Task</a:t>
            </a:r>
            <a:r>
              <a:rPr>
                <a:solidFill>
                  <a:srgbClr val="777777"/>
                </a:solidFill>
              </a:rPr>
              <a:t>&lt;</a:t>
            </a:r>
            <a:r>
              <a:rPr>
                <a:solidFill>
                  <a:srgbClr val="7A3E9D"/>
                </a:solidFill>
              </a:rPr>
              <a:t>T</a:t>
            </a:r>
            <a:r>
              <a:rPr>
                <a:solidFill>
                  <a:srgbClr val="777777"/>
                </a:solidFill>
              </a:rPr>
              <a:t>&gt;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latin typeface="Hack Bold"/>
                <a:ea typeface="Hack Bold"/>
                <a:cs typeface="Hack Bold"/>
                <a:sym typeface="Hack Bold"/>
              </a:rPr>
              <a:t>IdentityAsync</a:t>
            </a:r>
            <a:r>
              <a:rPr>
                <a:solidFill>
                  <a:srgbClr val="777777"/>
                </a:solidFill>
              </a:rPr>
              <a:t>&lt;</a:t>
            </a:r>
            <a:r>
              <a:rPr>
                <a:solidFill>
                  <a:srgbClr val="7A3E9D"/>
                </a:solidFill>
                <a:latin typeface="Hack Bold"/>
                <a:ea typeface="Hack Bold"/>
                <a:cs typeface="Hack Bold"/>
                <a:sym typeface="Hack Bold"/>
              </a:rPr>
              <a:t>T</a:t>
            </a:r>
            <a:r>
              <a:rPr>
                <a:solidFill>
                  <a:srgbClr val="777777"/>
                </a:solidFill>
              </a:rPr>
              <a:t>&gt;(</a:t>
            </a:r>
            <a:r>
              <a:rPr>
                <a:solidFill>
                  <a:srgbClr val="7A3E9D"/>
                </a:solidFill>
              </a:rPr>
              <a:t>T</a:t>
            </a:r>
            <a:r>
              <a:rPr>
                <a:solidFill>
                  <a:srgbClr val="333333"/>
                </a:solidFill>
              </a:rPr>
              <a:t> x</a:t>
            </a:r>
            <a:r>
              <a:rPr>
                <a:solidFill>
                  <a:srgbClr val="777777"/>
                </a:solidFill>
              </a:rPr>
              <a:t>)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=&gt;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A3E9D"/>
                </a:solidFill>
              </a:rPr>
              <a:t>x</a:t>
            </a:r>
            <a:r>
              <a:rPr>
                <a:solidFill>
                  <a:srgbClr val="777777"/>
                </a:solidFill>
              </a:rPr>
              <a:t>;</a:t>
            </a:r>
          </a:p>
        </p:txBody>
      </p:sp>
      <p:sp>
        <p:nvSpPr>
          <p:cNvPr id="637" name="Original"/>
          <p:cNvSpPr txBox="1"/>
          <p:nvPr/>
        </p:nvSpPr>
        <p:spPr>
          <a:xfrm>
            <a:off x="5118510" y="2347415"/>
            <a:ext cx="1625703" cy="5851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/>
            <a:r>
              <a:t>Original</a:t>
            </a:r>
          </a:p>
        </p:txBody>
      </p:sp>
      <p:pic>
        <p:nvPicPr>
          <p:cNvPr id="638" name="Screen Shot 2021-07-08 at 6.23.40 PM.png" descr="Screen Shot 2021-07-08 at 6.23.40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093375" y="3571933"/>
            <a:ext cx="10242801" cy="5121402"/>
          </a:xfrm>
          <a:prstGeom prst="rect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</p:pic>
      <p:sp>
        <p:nvSpPr>
          <p:cNvPr id="639" name="C#"/>
          <p:cNvSpPr txBox="1"/>
          <p:nvPr/>
        </p:nvSpPr>
        <p:spPr>
          <a:xfrm>
            <a:off x="23266704" y="12589678"/>
            <a:ext cx="806121" cy="7338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200">
                <a:solidFill>
                  <a:srgbClr val="531B93"/>
                </a:solidFill>
              </a:defRPr>
            </a:lvl1pPr>
          </a:lstStyle>
          <a:p>
            <a:pPr/>
            <a:r>
              <a:t>C#</a:t>
            </a:r>
          </a:p>
        </p:txBody>
      </p:sp>
      <p:sp>
        <p:nvSpPr>
          <p:cNvPr id="640" name="Arrow 7"/>
          <p:cNvSpPr/>
          <p:nvPr/>
        </p:nvSpPr>
        <p:spPr>
          <a:xfrm flipH="1" rot="5400000">
            <a:off x="9296110" y="3934293"/>
            <a:ext cx="4013841" cy="51365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7367" y="0"/>
                </a:moveTo>
                <a:lnTo>
                  <a:pt x="0" y="7818"/>
                </a:lnTo>
                <a:lnTo>
                  <a:pt x="4127" y="7818"/>
                </a:lnTo>
                <a:cubicBezTo>
                  <a:pt x="4127" y="7860"/>
                  <a:pt x="4125" y="7904"/>
                  <a:pt x="4125" y="7946"/>
                </a:cubicBezTo>
                <a:cubicBezTo>
                  <a:pt x="4125" y="15487"/>
                  <a:pt x="11948" y="21600"/>
                  <a:pt x="21598" y="21600"/>
                </a:cubicBezTo>
                <a:cubicBezTo>
                  <a:pt x="21598" y="21600"/>
                  <a:pt x="21600" y="21600"/>
                  <a:pt x="21600" y="21600"/>
                </a:cubicBezTo>
                <a:lnTo>
                  <a:pt x="21600" y="16556"/>
                </a:lnTo>
                <a:cubicBezTo>
                  <a:pt x="21600" y="16556"/>
                  <a:pt x="21598" y="16556"/>
                  <a:pt x="21598" y="16556"/>
                </a:cubicBezTo>
                <a:cubicBezTo>
                  <a:pt x="15512" y="16556"/>
                  <a:pt x="10578" y="12702"/>
                  <a:pt x="10578" y="7946"/>
                </a:cubicBezTo>
                <a:cubicBezTo>
                  <a:pt x="10578" y="7903"/>
                  <a:pt x="10582" y="7860"/>
                  <a:pt x="10582" y="7818"/>
                </a:cubicBezTo>
                <a:lnTo>
                  <a:pt x="14736" y="7818"/>
                </a:lnTo>
                <a:lnTo>
                  <a:pt x="7367" y="0"/>
                </a:lnTo>
                <a:close/>
              </a:path>
            </a:pathLst>
          </a:custGeom>
          <a:solidFill>
            <a:srgbClr val="521B93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41" name="Compiled"/>
          <p:cNvSpPr txBox="1"/>
          <p:nvPr/>
        </p:nvSpPr>
        <p:spPr>
          <a:xfrm>
            <a:off x="18229001" y="2347415"/>
            <a:ext cx="1971549" cy="5851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/>
            <a:r>
              <a:t>Compiled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Async / Awa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Async / Await</a:t>
            </a:r>
          </a:p>
        </p:txBody>
      </p:sp>
      <p:sp>
        <p:nvSpPr>
          <p:cNvPr id="644" name="Main"/>
          <p:cNvSpPr/>
          <p:nvPr/>
        </p:nvSpPr>
        <p:spPr>
          <a:xfrm>
            <a:off x="847436" y="3118720"/>
            <a:ext cx="3810001" cy="3380347"/>
          </a:xfrm>
          <a:prstGeom prst="rect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4000">
                <a:solidFill>
                  <a:srgbClr val="FFFFFF"/>
                </a:solidFill>
              </a:defRPr>
            </a:lvl1pPr>
          </a:lstStyle>
          <a:p>
            <a:pPr/>
            <a:r>
              <a:t>Main</a:t>
            </a:r>
          </a:p>
        </p:txBody>
      </p:sp>
      <p:sp>
        <p:nvSpPr>
          <p:cNvPr id="645" name="AsyncWrapper"/>
          <p:cNvSpPr/>
          <p:nvPr/>
        </p:nvSpPr>
        <p:spPr>
          <a:xfrm>
            <a:off x="847436" y="8943371"/>
            <a:ext cx="3810001" cy="3810001"/>
          </a:xfrm>
          <a:prstGeom prst="rect">
            <a:avLst/>
          </a:prstGeom>
          <a:solidFill>
            <a:srgbClr val="008F0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4000">
                <a:solidFill>
                  <a:srgbClr val="FFFFFF"/>
                </a:solidFill>
              </a:defRPr>
            </a:lvl1pPr>
          </a:lstStyle>
          <a:p>
            <a:pPr/>
            <a:r>
              <a:t>AsyncWrapper</a:t>
            </a:r>
          </a:p>
        </p:txBody>
      </p:sp>
      <p:sp>
        <p:nvSpPr>
          <p:cNvPr id="646" name="Create"/>
          <p:cNvSpPr/>
          <p:nvPr/>
        </p:nvSpPr>
        <p:spPr>
          <a:xfrm>
            <a:off x="5324743" y="8911621"/>
            <a:ext cx="3873501" cy="3873501"/>
          </a:xfrm>
          <a:prstGeom prst="ellipse">
            <a:avLst/>
          </a:prstGeom>
          <a:solidFill>
            <a:srgbClr val="008F0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Create</a:t>
            </a:r>
          </a:p>
        </p:txBody>
      </p:sp>
      <p:sp>
        <p:nvSpPr>
          <p:cNvPr id="647" name="Start"/>
          <p:cNvSpPr/>
          <p:nvPr/>
        </p:nvSpPr>
        <p:spPr>
          <a:xfrm>
            <a:off x="9527591" y="8911621"/>
            <a:ext cx="3873501" cy="3873501"/>
          </a:xfrm>
          <a:prstGeom prst="ellipse">
            <a:avLst/>
          </a:prstGeom>
          <a:solidFill>
            <a:srgbClr val="008F0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Start</a:t>
            </a:r>
          </a:p>
        </p:txBody>
      </p:sp>
      <p:sp>
        <p:nvSpPr>
          <p:cNvPr id="648" name="await"/>
          <p:cNvSpPr/>
          <p:nvPr/>
        </p:nvSpPr>
        <p:spPr>
          <a:xfrm>
            <a:off x="5296802" y="2872143"/>
            <a:ext cx="3873501" cy="3873501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await</a:t>
            </a:r>
          </a:p>
        </p:txBody>
      </p:sp>
      <p:sp>
        <p:nvSpPr>
          <p:cNvPr id="649" name="Arrow"/>
          <p:cNvSpPr/>
          <p:nvPr/>
        </p:nvSpPr>
        <p:spPr>
          <a:xfrm rot="5400000">
            <a:off x="5868661" y="7162800"/>
            <a:ext cx="2785666" cy="1270000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3">
              <a:hueOff val="362282"/>
              <a:satOff val="31803"/>
              <a:lumOff val="-18242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50" name="1st"/>
          <p:cNvSpPr txBox="1"/>
          <p:nvPr/>
        </p:nvSpPr>
        <p:spPr>
          <a:xfrm>
            <a:off x="5785908" y="7007898"/>
            <a:ext cx="848361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pPr/>
            <a:r>
              <a:t>1st</a:t>
            </a:r>
          </a:p>
        </p:txBody>
      </p:sp>
      <p:sp>
        <p:nvSpPr>
          <p:cNvPr id="651" name="Async"/>
          <p:cNvSpPr/>
          <p:nvPr/>
        </p:nvSpPr>
        <p:spPr>
          <a:xfrm>
            <a:off x="19979264" y="8943371"/>
            <a:ext cx="3810001" cy="3810001"/>
          </a:xfrm>
          <a:prstGeom prst="rect">
            <a:avLst/>
          </a:prstGeom>
          <a:solidFill>
            <a:srgbClr val="0533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4000">
                <a:solidFill>
                  <a:srgbClr val="FFFFFF"/>
                </a:solidFill>
              </a:defRPr>
            </a:lvl1pPr>
          </a:lstStyle>
          <a:p>
            <a:pPr/>
            <a:r>
              <a:t>Async</a:t>
            </a:r>
          </a:p>
        </p:txBody>
      </p:sp>
      <p:sp>
        <p:nvSpPr>
          <p:cNvPr id="652" name="MoveNext"/>
          <p:cNvSpPr/>
          <p:nvPr/>
        </p:nvSpPr>
        <p:spPr>
          <a:xfrm>
            <a:off x="15593970" y="8911621"/>
            <a:ext cx="3873501" cy="3873501"/>
          </a:xfrm>
          <a:prstGeom prst="ellipse">
            <a:avLst/>
          </a:prstGeom>
          <a:solidFill>
            <a:srgbClr val="0533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MoveNext</a:t>
            </a:r>
          </a:p>
        </p:txBody>
      </p:sp>
      <p:sp>
        <p:nvSpPr>
          <p:cNvPr id="653" name="Arrow"/>
          <p:cNvSpPr/>
          <p:nvPr/>
        </p:nvSpPr>
        <p:spPr>
          <a:xfrm rot="21600000">
            <a:off x="12760222" y="10213371"/>
            <a:ext cx="3134555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3">
              <a:hueOff val="362282"/>
              <a:satOff val="31803"/>
              <a:lumOff val="-18242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54" name="2nd"/>
          <p:cNvSpPr txBox="1"/>
          <p:nvPr/>
        </p:nvSpPr>
        <p:spPr>
          <a:xfrm>
            <a:off x="13823309" y="9599365"/>
            <a:ext cx="1008381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pPr/>
            <a:r>
              <a:t>2nd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Async / Awa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Async / Await</a:t>
            </a:r>
          </a:p>
        </p:txBody>
      </p:sp>
      <p:sp>
        <p:nvSpPr>
          <p:cNvPr id="657" name="something more interesting…"/>
          <p:cNvSpPr txBox="1"/>
          <p:nvPr/>
        </p:nvSpPr>
        <p:spPr>
          <a:xfrm>
            <a:off x="5676442" y="6261661"/>
            <a:ext cx="13031116" cy="11926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200"/>
            </a:lvl1pPr>
          </a:lstStyle>
          <a:p>
            <a:pPr/>
            <a:r>
              <a:t>something more interesting…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Async / Awa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Async / Await</a:t>
            </a:r>
          </a:p>
        </p:txBody>
      </p:sp>
      <p:sp>
        <p:nvSpPr>
          <p:cNvPr id="660" name="using System;…"/>
          <p:cNvSpPr txBox="1"/>
          <p:nvPr/>
        </p:nvSpPr>
        <p:spPr>
          <a:xfrm>
            <a:off x="1425526" y="2983407"/>
            <a:ext cx="13902582" cy="6896101"/>
          </a:xfrm>
          <a:prstGeom prst="rect">
            <a:avLst/>
          </a:prstGeom>
          <a:ln w="25400">
            <a:solidFill>
              <a:schemeClr val="accent1">
                <a:hueOff val="114395"/>
                <a:lumOff val="-24975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6100"/>
              </a:lnSpc>
              <a:defRPr b="0" sz="360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4B69C6"/>
                </a:solidFill>
              </a:rPr>
              <a:t>using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latin typeface="Hack Bold"/>
                <a:ea typeface="Hack Bold"/>
                <a:cs typeface="Hack Bold"/>
                <a:sym typeface="Hack Bold"/>
              </a:rPr>
              <a:t>System</a:t>
            </a:r>
            <a:r>
              <a:rPr>
                <a:solidFill>
                  <a:srgbClr val="777777"/>
                </a:solidFill>
              </a:rPr>
              <a:t>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7A3E9D"/>
                </a:solidFill>
                <a:latin typeface="Hack Bold"/>
                <a:ea typeface="Hack Bold"/>
                <a:cs typeface="Hack Bold"/>
                <a:sym typeface="Hack Bold"/>
              </a:defRPr>
            </a:pPr>
            <a:r>
              <a:rPr>
                <a:solidFill>
                  <a:srgbClr val="4B69C6"/>
                </a:solidFill>
                <a:latin typeface="Hack Regular"/>
                <a:ea typeface="Hack Regular"/>
                <a:cs typeface="Hack Regular"/>
                <a:sym typeface="Hack Regular"/>
              </a:rPr>
              <a:t>using</a:t>
            </a:r>
            <a:r>
              <a:rPr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rPr>
              <a:t> </a:t>
            </a:r>
            <a:r>
              <a:t>System</a:t>
            </a:r>
            <a:r>
              <a:rPr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rPr>
              <a:t>.</a:t>
            </a:r>
            <a:r>
              <a:t>Threading</a:t>
            </a:r>
            <a:r>
              <a:rPr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rPr>
              <a:t>.</a:t>
            </a:r>
            <a:r>
              <a:t>Tasks</a:t>
            </a:r>
            <a:r>
              <a:rPr>
                <a:solidFill>
                  <a:srgbClr val="777777"/>
                </a:solidFill>
                <a:latin typeface="Hack Regular"/>
                <a:ea typeface="Hack Regular"/>
                <a:cs typeface="Hack Regular"/>
                <a:sym typeface="Hack Regular"/>
              </a:rPr>
              <a:t>;</a:t>
            </a:r>
            <a:endParaRPr>
              <a:solidFill>
                <a:srgbClr val="333333"/>
              </a:solidFill>
              <a:latin typeface="Hack Regular"/>
              <a:ea typeface="Hack Regular"/>
              <a:cs typeface="Hack Regular"/>
              <a:sym typeface="Hack Regular"/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7A3E9D"/>
                </a:solidFill>
              </a:rPr>
              <a:t>await</a:t>
            </a:r>
            <a:r>
              <a:t> 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PrintAndWait</a:t>
            </a:r>
            <a:r>
              <a:rPr>
                <a:solidFill>
                  <a:srgbClr val="777777"/>
                </a:solidFill>
              </a:rPr>
              <a:t>(</a:t>
            </a:r>
            <a:r>
              <a:t>TimeSpan.FromMilliseconds(10</a:t>
            </a:r>
            <a:r>
              <a:rPr>
                <a:solidFill>
                  <a:srgbClr val="777777"/>
                </a:solidFill>
              </a:rPr>
              <a:t>)</a:t>
            </a:r>
            <a:r>
              <a:t>)</a:t>
            </a:r>
            <a:r>
              <a:rPr>
                <a:solidFill>
                  <a:srgbClr val="777777"/>
                </a:solidFill>
              </a:rPr>
              <a:t>;</a:t>
            </a: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</a:p>
          <a:p>
            <a:pPr algn="l" defTabSz="457200">
              <a:lnSpc>
                <a:spcPts val="6100"/>
              </a:lnSpc>
              <a:defRPr b="0" sz="3600">
                <a:solidFill>
                  <a:srgbClr val="AA3731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4B69C6"/>
                </a:solidFill>
              </a:rPr>
              <a:t>static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4B69C6"/>
                </a:solidFill>
              </a:rPr>
              <a:t>async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A3E9D"/>
                </a:solidFill>
              </a:rPr>
              <a:t>Task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latin typeface="Hack Bold"/>
                <a:ea typeface="Hack Bold"/>
                <a:cs typeface="Hack Bold"/>
                <a:sym typeface="Hack Bold"/>
              </a:rPr>
              <a:t>PrintAndWait</a:t>
            </a:r>
            <a:r>
              <a:rPr>
                <a:solidFill>
                  <a:srgbClr val="777777"/>
                </a:solidFill>
              </a:rPr>
              <a:t>(</a:t>
            </a:r>
            <a:r>
              <a:rPr>
                <a:solidFill>
                  <a:srgbClr val="7A3E9D"/>
                </a:solidFill>
              </a:rPr>
              <a:t>TimeSpan</a:t>
            </a:r>
            <a:r>
              <a:rPr>
                <a:solidFill>
                  <a:srgbClr val="333333"/>
                </a:solidFill>
              </a:rPr>
              <a:t> delay</a:t>
            </a:r>
            <a:r>
              <a:rPr>
                <a:solidFill>
                  <a:srgbClr val="777777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777777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{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448C27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7A3E9D"/>
                </a:solidFill>
              </a:rPr>
              <a:t>Console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WriteLine</a:t>
            </a:r>
            <a:r>
              <a:rPr>
                <a:solidFill>
                  <a:srgbClr val="777777"/>
                </a:solidFill>
              </a:rPr>
              <a:t>("</a:t>
            </a:r>
            <a:r>
              <a:t>before delays</a:t>
            </a:r>
            <a:r>
              <a:rPr>
                <a:solidFill>
                  <a:srgbClr val="777777"/>
                </a:solidFill>
              </a:rPr>
              <a:t>");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4B69C6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t>await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A3E9D"/>
                </a:solidFill>
              </a:rPr>
              <a:t>Task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Delay</a:t>
            </a:r>
            <a:r>
              <a:rPr>
                <a:solidFill>
                  <a:srgbClr val="777777"/>
                </a:solidFill>
              </a:rPr>
              <a:t>(</a:t>
            </a:r>
            <a:r>
              <a:rPr>
                <a:solidFill>
                  <a:srgbClr val="7A3E9D"/>
                </a:solidFill>
              </a:rPr>
              <a:t>delay</a:t>
            </a:r>
            <a:r>
              <a:rPr>
                <a:solidFill>
                  <a:srgbClr val="777777"/>
                </a:solidFill>
              </a:rPr>
              <a:t>);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448C27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7A3E9D"/>
                </a:solidFill>
              </a:rPr>
              <a:t>Console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WriteLine</a:t>
            </a:r>
            <a:r>
              <a:rPr>
                <a:solidFill>
                  <a:srgbClr val="777777"/>
                </a:solidFill>
              </a:rPr>
              <a:t>("</a:t>
            </a:r>
            <a:r>
              <a:t>between delays</a:t>
            </a:r>
            <a:r>
              <a:rPr>
                <a:solidFill>
                  <a:srgbClr val="777777"/>
                </a:solidFill>
              </a:rPr>
              <a:t>");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4B69C6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t>await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A3E9D"/>
                </a:solidFill>
              </a:rPr>
              <a:t>Task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Delay</a:t>
            </a:r>
            <a:r>
              <a:rPr>
                <a:solidFill>
                  <a:srgbClr val="777777"/>
                </a:solidFill>
              </a:rPr>
              <a:t>(</a:t>
            </a:r>
            <a:r>
              <a:rPr>
                <a:solidFill>
                  <a:srgbClr val="7A3E9D"/>
                </a:solidFill>
              </a:rPr>
              <a:t>delay</a:t>
            </a:r>
            <a:r>
              <a:rPr>
                <a:solidFill>
                  <a:srgbClr val="777777"/>
                </a:solidFill>
              </a:rPr>
              <a:t>);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448C27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7A3E9D"/>
                </a:solidFill>
              </a:rPr>
              <a:t>Console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WriteLine</a:t>
            </a:r>
            <a:r>
              <a:rPr>
                <a:solidFill>
                  <a:srgbClr val="777777"/>
                </a:solidFill>
              </a:rPr>
              <a:t>("</a:t>
            </a:r>
            <a:r>
              <a:t>after delays</a:t>
            </a:r>
            <a:r>
              <a:rPr>
                <a:solidFill>
                  <a:srgbClr val="777777"/>
                </a:solidFill>
              </a:rPr>
              <a:t>");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777777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}</a:t>
            </a:r>
          </a:p>
        </p:txBody>
      </p:sp>
      <p:sp>
        <p:nvSpPr>
          <p:cNvPr id="661" name="C#"/>
          <p:cNvSpPr txBox="1"/>
          <p:nvPr/>
        </p:nvSpPr>
        <p:spPr>
          <a:xfrm>
            <a:off x="23266704" y="12589678"/>
            <a:ext cx="806121" cy="7338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200">
                <a:solidFill>
                  <a:srgbClr val="531B93"/>
                </a:solidFill>
              </a:defRPr>
            </a:lvl1pPr>
          </a:lstStyle>
          <a:p>
            <a:pPr/>
            <a:r>
              <a:t>C#</a:t>
            </a:r>
          </a:p>
        </p:txBody>
      </p:sp>
      <p:sp>
        <p:nvSpPr>
          <p:cNvPr id="662" name="before delays…"/>
          <p:cNvSpPr txBox="1"/>
          <p:nvPr/>
        </p:nvSpPr>
        <p:spPr>
          <a:xfrm>
            <a:off x="16978208" y="3980024"/>
            <a:ext cx="5593533" cy="2438401"/>
          </a:xfrm>
          <a:prstGeom prst="rect">
            <a:avLst/>
          </a:prstGeom>
          <a:ln w="127000">
            <a:solidFill>
              <a:schemeClr val="accent1">
                <a:hueOff val="114395"/>
                <a:lumOff val="-24975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 sz="5000">
                <a:solidFill>
                  <a:srgbClr val="657B83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before delays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 sz="5000">
                <a:solidFill>
                  <a:srgbClr val="657B83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between delays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 sz="5000">
                <a:solidFill>
                  <a:srgbClr val="657B83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after delays</a:t>
            </a:r>
          </a:p>
        </p:txBody>
      </p:sp>
      <p:sp>
        <p:nvSpPr>
          <p:cNvPr id="663" name="output"/>
          <p:cNvSpPr txBox="1"/>
          <p:nvPr/>
        </p:nvSpPr>
        <p:spPr>
          <a:xfrm>
            <a:off x="19085465" y="3058318"/>
            <a:ext cx="1379018" cy="5851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/>
            <a:r>
              <a:t>output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Async / Awa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Async / Await</a:t>
            </a:r>
          </a:p>
        </p:txBody>
      </p:sp>
      <p:sp>
        <p:nvSpPr>
          <p:cNvPr id="666" name="using System;…"/>
          <p:cNvSpPr txBox="1"/>
          <p:nvPr/>
        </p:nvSpPr>
        <p:spPr>
          <a:xfrm>
            <a:off x="165319" y="4113281"/>
            <a:ext cx="7785746" cy="4089401"/>
          </a:xfrm>
          <a:prstGeom prst="rect">
            <a:avLst/>
          </a:prstGeom>
          <a:ln w="25400">
            <a:solidFill>
              <a:schemeClr val="accent1">
                <a:hueOff val="114395"/>
                <a:lumOff val="-24975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4200"/>
              </a:lnSpc>
              <a:defRPr b="0" sz="200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4B69C6"/>
                </a:solidFill>
              </a:rPr>
              <a:t>using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latin typeface="Hack Bold"/>
                <a:ea typeface="Hack Bold"/>
                <a:cs typeface="Hack Bold"/>
                <a:sym typeface="Hack Bold"/>
              </a:rPr>
              <a:t>System</a:t>
            </a:r>
            <a:r>
              <a:rPr>
                <a:solidFill>
                  <a:srgbClr val="777777"/>
                </a:solidFill>
              </a:rPr>
              <a:t>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4200"/>
              </a:lnSpc>
              <a:defRPr b="0" sz="2000">
                <a:solidFill>
                  <a:srgbClr val="7A3E9D"/>
                </a:solidFill>
                <a:latin typeface="Hack Bold"/>
                <a:ea typeface="Hack Bold"/>
                <a:cs typeface="Hack Bold"/>
                <a:sym typeface="Hack Bold"/>
              </a:defRPr>
            </a:pPr>
            <a:r>
              <a:rPr>
                <a:solidFill>
                  <a:srgbClr val="4B69C6"/>
                </a:solidFill>
                <a:latin typeface="Hack Regular"/>
                <a:ea typeface="Hack Regular"/>
                <a:cs typeface="Hack Regular"/>
                <a:sym typeface="Hack Regular"/>
              </a:rPr>
              <a:t>using</a:t>
            </a:r>
            <a:r>
              <a:rPr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rPr>
              <a:t> </a:t>
            </a:r>
            <a:r>
              <a:t>System</a:t>
            </a:r>
            <a:r>
              <a:rPr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rPr>
              <a:t>.</a:t>
            </a:r>
            <a:r>
              <a:t>Threading</a:t>
            </a:r>
            <a:r>
              <a:rPr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rPr>
              <a:t>.</a:t>
            </a:r>
            <a:r>
              <a:t>Tasks</a:t>
            </a:r>
            <a:r>
              <a:rPr>
                <a:solidFill>
                  <a:srgbClr val="777777"/>
                </a:solidFill>
                <a:latin typeface="Hack Regular"/>
                <a:ea typeface="Hack Regular"/>
                <a:cs typeface="Hack Regular"/>
                <a:sym typeface="Hack Regular"/>
              </a:rPr>
              <a:t>;</a:t>
            </a:r>
            <a:endParaRPr>
              <a:solidFill>
                <a:srgbClr val="333333"/>
              </a:solidFill>
              <a:latin typeface="Hack Regular"/>
              <a:ea typeface="Hack Regular"/>
              <a:cs typeface="Hack Regular"/>
              <a:sym typeface="Hack Regular"/>
            </a:endParaRPr>
          </a:p>
          <a:p>
            <a:pPr algn="l" defTabSz="457200">
              <a:lnSpc>
                <a:spcPts val="4200"/>
              </a:lnSpc>
              <a:defRPr b="0" sz="2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</a:p>
          <a:p>
            <a:pPr algn="l" defTabSz="457200">
              <a:lnSpc>
                <a:spcPts val="4200"/>
              </a:lnSpc>
              <a:defRPr b="0" sz="2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7A3E9D"/>
                </a:solidFill>
              </a:rPr>
              <a:t>await</a:t>
            </a:r>
            <a:r>
              <a:t> 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PrintAndWait</a:t>
            </a:r>
            <a:r>
              <a:rPr>
                <a:solidFill>
                  <a:srgbClr val="777777"/>
                </a:solidFill>
              </a:rPr>
              <a:t>(</a:t>
            </a:r>
            <a:r>
              <a:t>TimeSpan.FromMilliseconds(10</a:t>
            </a:r>
            <a:r>
              <a:rPr>
                <a:solidFill>
                  <a:srgbClr val="777777"/>
                </a:solidFill>
              </a:rPr>
              <a:t>)</a:t>
            </a:r>
            <a:r>
              <a:t>)</a:t>
            </a:r>
            <a:r>
              <a:rPr>
                <a:solidFill>
                  <a:srgbClr val="777777"/>
                </a:solidFill>
              </a:rPr>
              <a:t>;</a:t>
            </a:r>
          </a:p>
          <a:p>
            <a:pPr algn="l" defTabSz="457200">
              <a:lnSpc>
                <a:spcPts val="4200"/>
              </a:lnSpc>
              <a:defRPr b="0" sz="2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</a:p>
          <a:p>
            <a:pPr algn="l" defTabSz="457200">
              <a:lnSpc>
                <a:spcPts val="4200"/>
              </a:lnSpc>
              <a:defRPr b="0" sz="2000">
                <a:solidFill>
                  <a:srgbClr val="AA3731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4B69C6"/>
                </a:solidFill>
              </a:rPr>
              <a:t>static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4B69C6"/>
                </a:solidFill>
              </a:rPr>
              <a:t>async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A3E9D"/>
                </a:solidFill>
              </a:rPr>
              <a:t>Task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latin typeface="Hack Bold"/>
                <a:ea typeface="Hack Bold"/>
                <a:cs typeface="Hack Bold"/>
                <a:sym typeface="Hack Bold"/>
              </a:rPr>
              <a:t>PrintAndWait</a:t>
            </a:r>
            <a:r>
              <a:rPr>
                <a:solidFill>
                  <a:srgbClr val="777777"/>
                </a:solidFill>
              </a:rPr>
              <a:t>(</a:t>
            </a:r>
            <a:r>
              <a:rPr>
                <a:solidFill>
                  <a:srgbClr val="7A3E9D"/>
                </a:solidFill>
              </a:rPr>
              <a:t>TimeSpan</a:t>
            </a:r>
            <a:r>
              <a:rPr>
                <a:solidFill>
                  <a:srgbClr val="333333"/>
                </a:solidFill>
              </a:rPr>
              <a:t> delay</a:t>
            </a:r>
            <a:r>
              <a:rPr>
                <a:solidFill>
                  <a:srgbClr val="777777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4200"/>
              </a:lnSpc>
              <a:defRPr b="0" sz="2000">
                <a:solidFill>
                  <a:srgbClr val="777777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{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4200"/>
              </a:lnSpc>
              <a:defRPr b="0" sz="2000">
                <a:solidFill>
                  <a:srgbClr val="448C27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7A3E9D"/>
                </a:solidFill>
              </a:rPr>
              <a:t>Console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WriteLine</a:t>
            </a:r>
            <a:r>
              <a:rPr>
                <a:solidFill>
                  <a:srgbClr val="777777"/>
                </a:solidFill>
              </a:rPr>
              <a:t>("</a:t>
            </a:r>
            <a:r>
              <a:t>before delays</a:t>
            </a:r>
            <a:r>
              <a:rPr>
                <a:solidFill>
                  <a:srgbClr val="777777"/>
                </a:solidFill>
              </a:rPr>
              <a:t>");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4200"/>
              </a:lnSpc>
              <a:defRPr b="0" sz="2000">
                <a:solidFill>
                  <a:srgbClr val="4B69C6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t>await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A3E9D"/>
                </a:solidFill>
              </a:rPr>
              <a:t>Task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Delay</a:t>
            </a:r>
            <a:r>
              <a:rPr>
                <a:solidFill>
                  <a:srgbClr val="777777"/>
                </a:solidFill>
              </a:rPr>
              <a:t>(</a:t>
            </a:r>
            <a:r>
              <a:rPr>
                <a:solidFill>
                  <a:srgbClr val="7A3E9D"/>
                </a:solidFill>
              </a:rPr>
              <a:t>delay</a:t>
            </a:r>
            <a:r>
              <a:rPr>
                <a:solidFill>
                  <a:srgbClr val="777777"/>
                </a:solidFill>
              </a:rPr>
              <a:t>);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4200"/>
              </a:lnSpc>
              <a:defRPr b="0" sz="2000">
                <a:solidFill>
                  <a:srgbClr val="448C27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7A3E9D"/>
                </a:solidFill>
              </a:rPr>
              <a:t>Console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WriteLine</a:t>
            </a:r>
            <a:r>
              <a:rPr>
                <a:solidFill>
                  <a:srgbClr val="777777"/>
                </a:solidFill>
              </a:rPr>
              <a:t>("</a:t>
            </a:r>
            <a:r>
              <a:t>between delays</a:t>
            </a:r>
            <a:r>
              <a:rPr>
                <a:solidFill>
                  <a:srgbClr val="777777"/>
                </a:solidFill>
              </a:rPr>
              <a:t>");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4200"/>
              </a:lnSpc>
              <a:defRPr b="0" sz="2000">
                <a:solidFill>
                  <a:srgbClr val="4B69C6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t>await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A3E9D"/>
                </a:solidFill>
              </a:rPr>
              <a:t>Task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Delay</a:t>
            </a:r>
            <a:r>
              <a:rPr>
                <a:solidFill>
                  <a:srgbClr val="777777"/>
                </a:solidFill>
              </a:rPr>
              <a:t>(</a:t>
            </a:r>
            <a:r>
              <a:rPr>
                <a:solidFill>
                  <a:srgbClr val="7A3E9D"/>
                </a:solidFill>
              </a:rPr>
              <a:t>delay</a:t>
            </a:r>
            <a:r>
              <a:rPr>
                <a:solidFill>
                  <a:srgbClr val="777777"/>
                </a:solidFill>
              </a:rPr>
              <a:t>);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4200"/>
              </a:lnSpc>
              <a:defRPr b="0" sz="2000">
                <a:solidFill>
                  <a:srgbClr val="448C27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7A3E9D"/>
                </a:solidFill>
              </a:rPr>
              <a:t>Console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WriteLine</a:t>
            </a:r>
            <a:r>
              <a:rPr>
                <a:solidFill>
                  <a:srgbClr val="777777"/>
                </a:solidFill>
              </a:rPr>
              <a:t>("</a:t>
            </a:r>
            <a:r>
              <a:t>after delays</a:t>
            </a:r>
            <a:r>
              <a:rPr>
                <a:solidFill>
                  <a:srgbClr val="777777"/>
                </a:solidFill>
              </a:rPr>
              <a:t>");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4200"/>
              </a:lnSpc>
              <a:defRPr b="0" sz="2000">
                <a:solidFill>
                  <a:srgbClr val="777777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}</a:t>
            </a:r>
          </a:p>
        </p:txBody>
      </p:sp>
      <p:sp>
        <p:nvSpPr>
          <p:cNvPr id="667" name="using System;…"/>
          <p:cNvSpPr txBox="1"/>
          <p:nvPr/>
        </p:nvSpPr>
        <p:spPr>
          <a:xfrm>
            <a:off x="8720290" y="4949630"/>
            <a:ext cx="15431791" cy="7137401"/>
          </a:xfrm>
          <a:prstGeom prst="rect">
            <a:avLst/>
          </a:prstGeom>
          <a:ln w="25400">
            <a:solidFill>
              <a:schemeClr val="accent6">
                <a:satOff val="-15798"/>
                <a:lumOff val="-17517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4200"/>
              </a:lnSpc>
              <a:defRPr b="0" sz="200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4B69C6"/>
                </a:solidFill>
              </a:rPr>
              <a:t>using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latin typeface="Hack Bold"/>
                <a:ea typeface="Hack Bold"/>
                <a:cs typeface="Hack Bold"/>
                <a:sym typeface="Hack Bold"/>
              </a:rPr>
              <a:t>System</a:t>
            </a:r>
            <a:r>
              <a:rPr>
                <a:solidFill>
                  <a:srgbClr val="777777"/>
                </a:solidFill>
              </a:rPr>
              <a:t>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4200"/>
              </a:lnSpc>
              <a:defRPr b="0" sz="2000">
                <a:solidFill>
                  <a:srgbClr val="7A3E9D"/>
                </a:solidFill>
                <a:latin typeface="Hack Bold"/>
                <a:ea typeface="Hack Bold"/>
                <a:cs typeface="Hack Bold"/>
                <a:sym typeface="Hack Bold"/>
              </a:defRPr>
            </a:pPr>
            <a:r>
              <a:rPr>
                <a:solidFill>
                  <a:srgbClr val="4B69C6"/>
                </a:solidFill>
                <a:latin typeface="Hack Regular"/>
                <a:ea typeface="Hack Regular"/>
                <a:cs typeface="Hack Regular"/>
                <a:sym typeface="Hack Regular"/>
              </a:rPr>
              <a:t>using</a:t>
            </a:r>
            <a:r>
              <a:rPr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rPr>
              <a:t> </a:t>
            </a:r>
            <a:r>
              <a:t>System</a:t>
            </a:r>
            <a:r>
              <a:rPr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rPr>
              <a:t>.</a:t>
            </a:r>
            <a:r>
              <a:t>Runtime</a:t>
            </a:r>
            <a:r>
              <a:rPr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rPr>
              <a:t>.</a:t>
            </a:r>
            <a:r>
              <a:t>CompilerServices</a:t>
            </a:r>
            <a:r>
              <a:rPr>
                <a:solidFill>
                  <a:srgbClr val="777777"/>
                </a:solidFill>
                <a:latin typeface="Hack Regular"/>
                <a:ea typeface="Hack Regular"/>
                <a:cs typeface="Hack Regular"/>
                <a:sym typeface="Hack Regular"/>
              </a:rPr>
              <a:t>;</a:t>
            </a:r>
            <a:endParaRPr>
              <a:solidFill>
                <a:srgbClr val="333333"/>
              </a:solidFill>
              <a:latin typeface="Hack Regular"/>
              <a:ea typeface="Hack Regular"/>
              <a:cs typeface="Hack Regular"/>
              <a:sym typeface="Hack Regular"/>
            </a:endParaRPr>
          </a:p>
          <a:p>
            <a:pPr algn="l" defTabSz="457200">
              <a:lnSpc>
                <a:spcPts val="4200"/>
              </a:lnSpc>
              <a:defRPr b="0" sz="2000">
                <a:solidFill>
                  <a:srgbClr val="7A3E9D"/>
                </a:solidFill>
                <a:latin typeface="Hack Bold"/>
                <a:ea typeface="Hack Bold"/>
                <a:cs typeface="Hack Bold"/>
                <a:sym typeface="Hack Bold"/>
              </a:defRPr>
            </a:pPr>
            <a:r>
              <a:rPr>
                <a:solidFill>
                  <a:srgbClr val="4B69C6"/>
                </a:solidFill>
                <a:latin typeface="Hack Regular"/>
                <a:ea typeface="Hack Regular"/>
                <a:cs typeface="Hack Regular"/>
                <a:sym typeface="Hack Regular"/>
              </a:rPr>
              <a:t>using</a:t>
            </a:r>
            <a:r>
              <a:rPr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rPr>
              <a:t> </a:t>
            </a:r>
            <a:r>
              <a:t>System</a:t>
            </a:r>
            <a:r>
              <a:rPr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rPr>
              <a:t>.</a:t>
            </a:r>
            <a:r>
              <a:t>Threading</a:t>
            </a:r>
            <a:r>
              <a:rPr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rPr>
              <a:t>.</a:t>
            </a:r>
            <a:r>
              <a:t>Tasks</a:t>
            </a:r>
            <a:r>
              <a:rPr>
                <a:solidFill>
                  <a:srgbClr val="777777"/>
                </a:solidFill>
                <a:latin typeface="Hack Regular"/>
                <a:ea typeface="Hack Regular"/>
                <a:cs typeface="Hack Regular"/>
                <a:sym typeface="Hack Regular"/>
              </a:rPr>
              <a:t>;</a:t>
            </a:r>
            <a:endParaRPr>
              <a:solidFill>
                <a:srgbClr val="333333"/>
              </a:solidFill>
              <a:latin typeface="Hack Regular"/>
              <a:ea typeface="Hack Regular"/>
              <a:cs typeface="Hack Regular"/>
              <a:sym typeface="Hack Regular"/>
            </a:endParaRPr>
          </a:p>
          <a:p>
            <a:pPr algn="l" defTabSz="457200">
              <a:lnSpc>
                <a:spcPts val="4200"/>
              </a:lnSpc>
              <a:defRPr b="0" sz="2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</a:p>
          <a:p>
            <a:pPr algn="l" defTabSz="457200">
              <a:lnSpc>
                <a:spcPts val="4200"/>
              </a:lnSpc>
              <a:defRPr b="0" sz="200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777777"/>
                </a:solidFill>
              </a:rPr>
              <a:t>[</a:t>
            </a:r>
            <a:r>
              <a:t>CompilerGenerated</a:t>
            </a:r>
            <a:r>
              <a:rPr>
                <a:solidFill>
                  <a:srgbClr val="777777"/>
                </a:solidFill>
              </a:rPr>
              <a:t>]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4200"/>
              </a:lnSpc>
              <a:defRPr b="0" sz="200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4B69C6"/>
                </a:solidFill>
              </a:rPr>
              <a:t>internal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4B69C6"/>
                </a:solidFill>
              </a:rPr>
              <a:t>static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4B69C6"/>
                </a:solidFill>
              </a:rPr>
              <a:t>class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latin typeface="Hack Bold"/>
                <a:ea typeface="Hack Bold"/>
                <a:cs typeface="Hack Bold"/>
                <a:sym typeface="Hack Bold"/>
              </a:rPr>
              <a:t>_003CProgram_003E_0024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4200"/>
              </a:lnSpc>
              <a:defRPr b="0" sz="2000">
                <a:solidFill>
                  <a:srgbClr val="777777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{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4200"/>
              </a:lnSpc>
              <a:defRPr b="0" sz="2000">
                <a:solidFill>
                  <a:srgbClr val="AA3731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4B69C6"/>
                </a:solidFill>
              </a:rPr>
              <a:t>private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4B69C6"/>
                </a:solidFill>
              </a:rPr>
              <a:t>static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4B69C6"/>
                </a:solidFill>
              </a:rPr>
              <a:t>async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A3E9D"/>
                </a:solidFill>
              </a:rPr>
              <a:t>Task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latin typeface="Hack Bold"/>
                <a:ea typeface="Hack Bold"/>
                <a:cs typeface="Hack Bold"/>
                <a:sym typeface="Hack Bold"/>
              </a:rPr>
              <a:t>_003CMain_003E_0024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(</a:t>
            </a:r>
            <a:r>
              <a:rPr>
                <a:solidFill>
                  <a:srgbClr val="4B69C6"/>
                </a:solidFill>
              </a:rPr>
              <a:t>string</a:t>
            </a:r>
            <a:r>
              <a:rPr>
                <a:solidFill>
                  <a:srgbClr val="777777"/>
                </a:solidFill>
              </a:rPr>
              <a:t>[]</a:t>
            </a:r>
            <a:r>
              <a:rPr>
                <a:solidFill>
                  <a:srgbClr val="333333"/>
                </a:solidFill>
              </a:rPr>
              <a:t> args</a:t>
            </a:r>
            <a:r>
              <a:rPr>
                <a:solidFill>
                  <a:srgbClr val="777777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4200"/>
              </a:lnSpc>
              <a:defRPr b="0" sz="2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</a:t>
            </a:r>
            <a:r>
              <a:rPr>
                <a:solidFill>
                  <a:srgbClr val="777777"/>
                </a:solidFill>
              </a:rPr>
              <a:t>{</a:t>
            </a:r>
          </a:p>
          <a:p>
            <a:pPr algn="l" defTabSz="457200">
              <a:lnSpc>
                <a:spcPts val="4200"/>
              </a:lnSpc>
              <a:defRPr b="0" sz="2000"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defRPr>
            </a:pPr>
            <a:r>
              <a:rPr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rPr>
              <a:t>        </a:t>
            </a:r>
            <a:r>
              <a:rPr>
                <a:solidFill>
                  <a:srgbClr val="4B69C6"/>
                </a:solidFill>
                <a:latin typeface="Hack Regular"/>
                <a:ea typeface="Hack Regular"/>
                <a:cs typeface="Hack Regular"/>
                <a:sym typeface="Hack Regular"/>
              </a:rPr>
              <a:t>await</a:t>
            </a:r>
            <a:r>
              <a:rPr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rPr>
              <a:t> </a:t>
            </a:r>
            <a:r>
              <a:t>PrintAndWait</a:t>
            </a:r>
            <a:r>
              <a:rPr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rPr>
              <a:t> </a:t>
            </a:r>
            <a:r>
              <a:rPr>
                <a:solidFill>
                  <a:srgbClr val="777777"/>
                </a:solidFill>
                <a:latin typeface="Hack Regular"/>
                <a:ea typeface="Hack Regular"/>
                <a:cs typeface="Hack Regular"/>
                <a:sym typeface="Hack Regular"/>
              </a:rPr>
              <a:t>(</a:t>
            </a:r>
            <a:r>
              <a:rPr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rPr>
              <a:t>TimeSpan</a:t>
            </a:r>
            <a:r>
              <a:rPr>
                <a:solidFill>
                  <a:srgbClr val="777777"/>
                </a:solidFill>
                <a:latin typeface="Hack Regular"/>
                <a:ea typeface="Hack Regular"/>
                <a:cs typeface="Hack Regular"/>
                <a:sym typeface="Hack Regular"/>
              </a:rPr>
              <a:t>.</a:t>
            </a:r>
            <a:r>
              <a:t>FromMilliseconds</a:t>
            </a:r>
            <a:r>
              <a:rPr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rPr>
              <a:t> </a:t>
            </a:r>
            <a:r>
              <a:rPr>
                <a:solidFill>
                  <a:srgbClr val="777777"/>
                </a:solidFill>
                <a:latin typeface="Hack Regular"/>
                <a:ea typeface="Hack Regular"/>
                <a:cs typeface="Hack Regular"/>
                <a:sym typeface="Hack Regular"/>
              </a:rPr>
              <a:t>(</a:t>
            </a:r>
            <a:r>
              <a:rPr>
                <a:solidFill>
                  <a:srgbClr val="9C5D27"/>
                </a:solidFill>
                <a:latin typeface="Hack Regular"/>
                <a:ea typeface="Hack Regular"/>
                <a:cs typeface="Hack Regular"/>
                <a:sym typeface="Hack Regular"/>
              </a:rPr>
              <a:t>10.0</a:t>
            </a:r>
            <a:r>
              <a:rPr>
                <a:solidFill>
                  <a:srgbClr val="777777"/>
                </a:solidFill>
                <a:latin typeface="Hack Regular"/>
                <a:ea typeface="Hack Regular"/>
                <a:cs typeface="Hack Regular"/>
                <a:sym typeface="Hack Regular"/>
              </a:rPr>
              <a:t>));</a:t>
            </a:r>
            <a:endParaRPr>
              <a:solidFill>
                <a:srgbClr val="333333"/>
              </a:solidFill>
              <a:latin typeface="Hack Regular"/>
              <a:ea typeface="Hack Regular"/>
              <a:cs typeface="Hack Regular"/>
              <a:sym typeface="Hack Regular"/>
            </a:endParaRPr>
          </a:p>
          <a:p>
            <a:pPr algn="l" defTabSz="457200">
              <a:lnSpc>
                <a:spcPts val="4200"/>
              </a:lnSpc>
              <a:defRPr b="0" sz="200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   </a:t>
            </a:r>
            <a:r>
              <a:rPr>
                <a:solidFill>
                  <a:srgbClr val="777777"/>
                </a:solidFill>
              </a:rPr>
              <a:t>[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AsyncStateMachine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(</a:t>
            </a:r>
            <a:r>
              <a:rPr>
                <a:solidFill>
                  <a:srgbClr val="4B69C6"/>
                </a:solidFill>
              </a:rPr>
              <a:t>typeof</a:t>
            </a:r>
            <a:r>
              <a:rPr>
                <a:solidFill>
                  <a:srgbClr val="777777"/>
                </a:solidFill>
              </a:rPr>
              <a:t>(</a:t>
            </a:r>
            <a:r>
              <a:t>_003C_003C_003CMain_003E_0024_003Eg__PrintAndWait_007C0_0_003Ed</a:t>
            </a:r>
            <a:r>
              <a:rPr>
                <a:solidFill>
                  <a:srgbClr val="777777"/>
                </a:solidFill>
              </a:rPr>
              <a:t>))]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4200"/>
              </a:lnSpc>
              <a:defRPr b="0" sz="2000">
                <a:solidFill>
                  <a:srgbClr val="AA3731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    </a:t>
            </a:r>
            <a:r>
              <a:rPr>
                <a:solidFill>
                  <a:srgbClr val="7A3E9D"/>
                </a:solidFill>
              </a:rPr>
              <a:t>static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A3E9D"/>
                </a:solidFill>
              </a:rPr>
              <a:t>Task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latin typeface="Hack Bold"/>
                <a:ea typeface="Hack Bold"/>
                <a:cs typeface="Hack Bold"/>
                <a:sym typeface="Hack Bold"/>
              </a:rPr>
              <a:t>PrintAndWait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(</a:t>
            </a:r>
            <a:r>
              <a:rPr>
                <a:solidFill>
                  <a:srgbClr val="7A3E9D"/>
                </a:solidFill>
              </a:rPr>
              <a:t>TimeSpan</a:t>
            </a:r>
            <a:r>
              <a:rPr>
                <a:solidFill>
                  <a:srgbClr val="333333"/>
                </a:solidFill>
              </a:rPr>
              <a:t> delay</a:t>
            </a:r>
            <a:r>
              <a:rPr>
                <a:solidFill>
                  <a:srgbClr val="777777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4200"/>
              </a:lnSpc>
              <a:defRPr b="0" sz="2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</a:t>
            </a:r>
            <a:r>
              <a:rPr>
                <a:solidFill>
                  <a:srgbClr val="777777"/>
                </a:solidFill>
              </a:rPr>
              <a:t>{</a:t>
            </a:r>
          </a:p>
          <a:p>
            <a:pPr algn="l" defTabSz="457200">
              <a:lnSpc>
                <a:spcPts val="4200"/>
              </a:lnSpc>
              <a:defRPr b="0" sz="200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        </a:t>
            </a:r>
            <a:r>
              <a:t>_003C_003C_003CMain_003E_0024_003Eg__PrintAndWait_007C0_0_003Ed</a:t>
            </a:r>
            <a:r>
              <a:rPr>
                <a:solidFill>
                  <a:srgbClr val="333333"/>
                </a:solidFill>
              </a:rPr>
              <a:t> stateMachine4 </a:t>
            </a:r>
            <a:r>
              <a:rPr>
                <a:solidFill>
                  <a:srgbClr val="777777"/>
                </a:solidFill>
              </a:rPr>
              <a:t>=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4B69C6"/>
                </a:solidFill>
              </a:rPr>
              <a:t>default</a:t>
            </a:r>
            <a:r>
              <a:rPr>
                <a:solidFill>
                  <a:srgbClr val="777777"/>
                </a:solidFill>
              </a:rPr>
              <a:t>(</a:t>
            </a:r>
            <a:r>
              <a:t>_003C_003C_003CMain_003E_0024_003Eg__PrintAndWait_007C0_0_003Ed</a:t>
            </a:r>
            <a:r>
              <a:rPr>
                <a:solidFill>
                  <a:srgbClr val="777777"/>
                </a:solidFill>
              </a:rPr>
              <a:t>);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4200"/>
              </a:lnSpc>
              <a:defRPr b="0" sz="200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        </a:t>
            </a:r>
            <a:r>
              <a:t>stateMachine4</a:t>
            </a:r>
            <a:r>
              <a:rPr>
                <a:solidFill>
                  <a:srgbClr val="777777"/>
                </a:solidFill>
              </a:rPr>
              <a:t>.</a:t>
            </a:r>
            <a:r>
              <a:t>_003C_003Et__builder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=</a:t>
            </a:r>
            <a:r>
              <a:rPr>
                <a:solidFill>
                  <a:srgbClr val="333333"/>
                </a:solidFill>
              </a:rPr>
              <a:t> </a:t>
            </a:r>
            <a:r>
              <a:t>AsyncTaskMethodBuilder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Create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();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4200"/>
              </a:lnSpc>
              <a:defRPr b="0" sz="200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        </a:t>
            </a:r>
            <a:r>
              <a:t>stateMachine4</a:t>
            </a:r>
            <a:r>
              <a:rPr>
                <a:solidFill>
                  <a:srgbClr val="777777"/>
                </a:solidFill>
              </a:rPr>
              <a:t>.</a:t>
            </a:r>
            <a:r>
              <a:t>delay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=</a:t>
            </a:r>
            <a:r>
              <a:rPr>
                <a:solidFill>
                  <a:srgbClr val="333333"/>
                </a:solidFill>
              </a:rPr>
              <a:t> </a:t>
            </a:r>
            <a:r>
              <a:t>delay</a:t>
            </a:r>
            <a:r>
              <a:rPr>
                <a:solidFill>
                  <a:srgbClr val="777777"/>
                </a:solidFill>
              </a:rPr>
              <a:t>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4200"/>
              </a:lnSpc>
              <a:defRPr b="0" sz="200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        </a:t>
            </a:r>
            <a:r>
              <a:t>stateMachine4</a:t>
            </a:r>
            <a:r>
              <a:rPr>
                <a:solidFill>
                  <a:srgbClr val="777777"/>
                </a:solidFill>
              </a:rPr>
              <a:t>.</a:t>
            </a:r>
            <a:r>
              <a:t>_003C_003E1__state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=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-</a:t>
            </a:r>
            <a:r>
              <a:rPr>
                <a:solidFill>
                  <a:srgbClr val="9C5D27"/>
                </a:solidFill>
              </a:rPr>
              <a:t>1</a:t>
            </a:r>
            <a:r>
              <a:rPr>
                <a:solidFill>
                  <a:srgbClr val="777777"/>
                </a:solidFill>
              </a:rPr>
              <a:t>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4200"/>
              </a:lnSpc>
              <a:defRPr b="0" sz="200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        </a:t>
            </a:r>
            <a:r>
              <a:t>stateMachine4</a:t>
            </a:r>
            <a:r>
              <a:rPr>
                <a:solidFill>
                  <a:srgbClr val="777777"/>
                </a:solidFill>
              </a:rPr>
              <a:t>.</a:t>
            </a:r>
            <a:r>
              <a:t>_003C_003Et__builder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Start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(</a:t>
            </a:r>
            <a:r>
              <a:rPr>
                <a:solidFill>
                  <a:srgbClr val="4B69C6"/>
                </a:solidFill>
              </a:rPr>
              <a:t>ref</a:t>
            </a:r>
            <a:r>
              <a:rPr>
                <a:solidFill>
                  <a:srgbClr val="333333"/>
                </a:solidFill>
              </a:rPr>
              <a:t> </a:t>
            </a:r>
            <a:r>
              <a:t>stateMachine4</a:t>
            </a:r>
            <a:r>
              <a:rPr>
                <a:solidFill>
                  <a:srgbClr val="777777"/>
                </a:solidFill>
              </a:rPr>
              <a:t>);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4200"/>
              </a:lnSpc>
              <a:defRPr b="0" sz="200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        </a:t>
            </a:r>
            <a:r>
              <a:rPr>
                <a:solidFill>
                  <a:srgbClr val="4B69C6"/>
                </a:solidFill>
              </a:rPr>
              <a:t>return</a:t>
            </a:r>
            <a:r>
              <a:rPr>
                <a:solidFill>
                  <a:srgbClr val="333333"/>
                </a:solidFill>
              </a:rPr>
              <a:t> </a:t>
            </a:r>
            <a:r>
              <a:t>stateMachine4</a:t>
            </a:r>
            <a:r>
              <a:rPr>
                <a:solidFill>
                  <a:srgbClr val="777777"/>
                </a:solidFill>
              </a:rPr>
              <a:t>.</a:t>
            </a:r>
            <a:r>
              <a:t>_003C_003Et__builder</a:t>
            </a:r>
            <a:r>
              <a:rPr>
                <a:solidFill>
                  <a:srgbClr val="777777"/>
                </a:solidFill>
              </a:rPr>
              <a:t>.</a:t>
            </a:r>
            <a:r>
              <a:t>Task</a:t>
            </a:r>
            <a:r>
              <a:rPr>
                <a:solidFill>
                  <a:srgbClr val="777777"/>
                </a:solidFill>
              </a:rPr>
              <a:t>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4200"/>
              </a:lnSpc>
              <a:defRPr b="0" sz="2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</a:t>
            </a:r>
            <a:r>
              <a:rPr>
                <a:solidFill>
                  <a:srgbClr val="777777"/>
                </a:solidFill>
              </a:rPr>
              <a:t>}</a:t>
            </a:r>
          </a:p>
          <a:p>
            <a:pPr algn="l" defTabSz="457200">
              <a:lnSpc>
                <a:spcPts val="4200"/>
              </a:lnSpc>
              <a:defRPr b="0" sz="2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</a:t>
            </a:r>
            <a:r>
              <a:rPr>
                <a:solidFill>
                  <a:srgbClr val="777777"/>
                </a:solidFill>
              </a:rPr>
              <a:t>}</a:t>
            </a:r>
          </a:p>
          <a:p>
            <a:pPr algn="l" defTabSz="457200">
              <a:lnSpc>
                <a:spcPts val="4200"/>
              </a:lnSpc>
              <a:defRPr b="0" sz="2000">
                <a:solidFill>
                  <a:srgbClr val="777777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}</a:t>
            </a:r>
          </a:p>
        </p:txBody>
      </p:sp>
      <p:sp>
        <p:nvSpPr>
          <p:cNvPr id="668" name="Original"/>
          <p:cNvSpPr txBox="1"/>
          <p:nvPr/>
        </p:nvSpPr>
        <p:spPr>
          <a:xfrm>
            <a:off x="3245341" y="3247893"/>
            <a:ext cx="1625702" cy="5851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/>
            <a:r>
              <a:t>Original</a:t>
            </a:r>
          </a:p>
        </p:txBody>
      </p:sp>
      <p:sp>
        <p:nvSpPr>
          <p:cNvPr id="669" name="Compiled"/>
          <p:cNvSpPr txBox="1"/>
          <p:nvPr/>
        </p:nvSpPr>
        <p:spPr>
          <a:xfrm>
            <a:off x="15450411" y="3861871"/>
            <a:ext cx="1971549" cy="5851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/>
            <a:r>
              <a:t>Compiled</a:t>
            </a:r>
          </a:p>
        </p:txBody>
      </p:sp>
      <p:sp>
        <p:nvSpPr>
          <p:cNvPr id="670" name="C#"/>
          <p:cNvSpPr txBox="1"/>
          <p:nvPr/>
        </p:nvSpPr>
        <p:spPr>
          <a:xfrm>
            <a:off x="23266704" y="12589678"/>
            <a:ext cx="806121" cy="7338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200">
                <a:solidFill>
                  <a:srgbClr val="531B93"/>
                </a:solidFill>
              </a:defRPr>
            </a:lvl1pPr>
          </a:lstStyle>
          <a:p>
            <a:pPr/>
            <a:r>
              <a:t>C#</a:t>
            </a:r>
          </a:p>
        </p:txBody>
      </p:sp>
      <p:sp>
        <p:nvSpPr>
          <p:cNvPr id="671" name="Arrow 7"/>
          <p:cNvSpPr/>
          <p:nvPr/>
        </p:nvSpPr>
        <p:spPr>
          <a:xfrm flipH="1" rot="5400000">
            <a:off x="3514092" y="7921625"/>
            <a:ext cx="4013842" cy="51365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7367" y="0"/>
                </a:moveTo>
                <a:lnTo>
                  <a:pt x="0" y="7818"/>
                </a:lnTo>
                <a:lnTo>
                  <a:pt x="4127" y="7818"/>
                </a:lnTo>
                <a:cubicBezTo>
                  <a:pt x="4127" y="7860"/>
                  <a:pt x="4125" y="7904"/>
                  <a:pt x="4125" y="7946"/>
                </a:cubicBezTo>
                <a:cubicBezTo>
                  <a:pt x="4125" y="15487"/>
                  <a:pt x="11948" y="21600"/>
                  <a:pt x="21598" y="21600"/>
                </a:cubicBezTo>
                <a:cubicBezTo>
                  <a:pt x="21598" y="21600"/>
                  <a:pt x="21600" y="21600"/>
                  <a:pt x="21600" y="21600"/>
                </a:cubicBezTo>
                <a:lnTo>
                  <a:pt x="21600" y="16556"/>
                </a:lnTo>
                <a:cubicBezTo>
                  <a:pt x="21600" y="16556"/>
                  <a:pt x="21598" y="16556"/>
                  <a:pt x="21598" y="16556"/>
                </a:cubicBezTo>
                <a:cubicBezTo>
                  <a:pt x="15512" y="16556"/>
                  <a:pt x="10578" y="12702"/>
                  <a:pt x="10578" y="7946"/>
                </a:cubicBezTo>
                <a:cubicBezTo>
                  <a:pt x="10578" y="7903"/>
                  <a:pt x="10582" y="7860"/>
                  <a:pt x="10582" y="7818"/>
                </a:cubicBezTo>
                <a:lnTo>
                  <a:pt x="14736" y="7818"/>
                </a:lnTo>
                <a:lnTo>
                  <a:pt x="7367" y="0"/>
                </a:lnTo>
                <a:close/>
              </a:path>
            </a:pathLst>
          </a:custGeom>
          <a:solidFill>
            <a:srgbClr val="521B93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Screen Shot 2021-07-27 at 7.02.18 AM.png" descr="Screen Shot 2021-07-27 at 7.02.18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8482" y="130736"/>
            <a:ext cx="24267036" cy="803738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Async / Awa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Async / Await</a:t>
            </a:r>
          </a:p>
        </p:txBody>
      </p:sp>
      <p:sp>
        <p:nvSpPr>
          <p:cNvPr id="674" name="[StructLayout(LayoutKind.Auto)]…"/>
          <p:cNvSpPr txBox="1"/>
          <p:nvPr/>
        </p:nvSpPr>
        <p:spPr>
          <a:xfrm>
            <a:off x="1662360" y="2787650"/>
            <a:ext cx="21059280" cy="10020301"/>
          </a:xfrm>
          <a:prstGeom prst="rect">
            <a:avLst/>
          </a:prstGeom>
          <a:ln w="25400">
            <a:solidFill>
              <a:schemeClr val="accent6">
                <a:satOff val="-15798"/>
                <a:lumOff val="-17517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6100"/>
              </a:lnSpc>
              <a:defRPr b="0" sz="360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777777"/>
                </a:solidFill>
              </a:rPr>
              <a:t>[</a:t>
            </a:r>
            <a:r>
              <a:t>StructLayout</a:t>
            </a:r>
            <a:r>
              <a:rPr>
                <a:solidFill>
                  <a:srgbClr val="777777"/>
                </a:solidFill>
              </a:rPr>
              <a:t>(</a:t>
            </a:r>
            <a:r>
              <a:t>LayoutKind</a:t>
            </a:r>
            <a:r>
              <a:rPr>
                <a:solidFill>
                  <a:srgbClr val="777777"/>
                </a:solidFill>
              </a:rPr>
              <a:t>.</a:t>
            </a:r>
            <a:r>
              <a:t>Auto</a:t>
            </a:r>
            <a:r>
              <a:rPr>
                <a:solidFill>
                  <a:srgbClr val="777777"/>
                </a:solidFill>
              </a:rPr>
              <a:t>)]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4B69C6"/>
                </a:solidFill>
              </a:rPr>
              <a:t>struct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latin typeface="Hack Bold"/>
                <a:ea typeface="Hack Bold"/>
                <a:cs typeface="Hack Bold"/>
                <a:sym typeface="Hack Bold"/>
              </a:rPr>
              <a:t>PrintAndWaitAsync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:</a:t>
            </a:r>
            <a:r>
              <a:rPr>
                <a:solidFill>
                  <a:srgbClr val="333333"/>
                </a:solidFill>
              </a:rPr>
              <a:t> </a:t>
            </a:r>
            <a:r>
              <a:t>IAsyncStateMachine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777777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{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</a:t>
            </a:r>
            <a:r>
              <a:rPr>
                <a:solidFill>
                  <a:srgbClr val="4B69C6"/>
                </a:solidFill>
              </a:rPr>
              <a:t>public</a:t>
            </a:r>
            <a:r>
              <a:t> </a:t>
            </a:r>
            <a:r>
              <a:rPr>
                <a:solidFill>
                  <a:srgbClr val="4B69C6"/>
                </a:solidFill>
              </a:rPr>
              <a:t>int</a:t>
            </a:r>
            <a:r>
              <a:t> _state</a:t>
            </a:r>
            <a:r>
              <a:rPr>
                <a:solidFill>
                  <a:srgbClr val="777777"/>
                </a:solidFill>
              </a:rPr>
              <a:t>;</a:t>
            </a:r>
          </a:p>
          <a:p>
            <a:pPr algn="l" defTabSz="457200">
              <a:lnSpc>
                <a:spcPts val="6100"/>
              </a:lnSpc>
              <a:defRPr b="0" sz="360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4B69C6"/>
                </a:solidFill>
              </a:rPr>
              <a:t>public</a:t>
            </a:r>
            <a:r>
              <a:rPr>
                <a:solidFill>
                  <a:srgbClr val="333333"/>
                </a:solidFill>
              </a:rPr>
              <a:t> </a:t>
            </a:r>
            <a:r>
              <a:t>AsyncTaskMethodBuilder</a:t>
            </a:r>
            <a:r>
              <a:rPr>
                <a:solidFill>
                  <a:srgbClr val="333333"/>
                </a:solidFill>
              </a:rPr>
              <a:t> _builder</a:t>
            </a:r>
            <a:r>
              <a:rPr>
                <a:solidFill>
                  <a:srgbClr val="777777"/>
                </a:solidFill>
              </a:rPr>
              <a:t>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</a:p>
          <a:p>
            <a:pPr algn="l" defTabSz="457200">
              <a:lnSpc>
                <a:spcPts val="6100"/>
              </a:lnSpc>
              <a:defRPr b="0" sz="360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4B69C6"/>
                </a:solidFill>
              </a:rPr>
              <a:t>public</a:t>
            </a:r>
            <a:r>
              <a:rPr>
                <a:solidFill>
                  <a:srgbClr val="333333"/>
                </a:solidFill>
              </a:rPr>
              <a:t> </a:t>
            </a:r>
            <a:r>
              <a:t>TimeSpan</a:t>
            </a:r>
            <a:r>
              <a:rPr>
                <a:solidFill>
                  <a:srgbClr val="333333"/>
                </a:solidFill>
              </a:rPr>
              <a:t> delay</a:t>
            </a:r>
            <a:r>
              <a:rPr>
                <a:solidFill>
                  <a:srgbClr val="777777"/>
                </a:solidFill>
              </a:rPr>
              <a:t>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</a:p>
          <a:p>
            <a:pPr algn="l" defTabSz="457200">
              <a:lnSpc>
                <a:spcPts val="6100"/>
              </a:lnSpc>
              <a:defRPr b="0" sz="360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4B69C6"/>
                </a:solidFill>
              </a:rPr>
              <a:t>private</a:t>
            </a:r>
            <a:r>
              <a:rPr>
                <a:solidFill>
                  <a:srgbClr val="333333"/>
                </a:solidFill>
              </a:rPr>
              <a:t> </a:t>
            </a:r>
            <a:r>
              <a:t>TaskAwaiter</a:t>
            </a:r>
            <a:r>
              <a:rPr>
                <a:solidFill>
                  <a:srgbClr val="333333"/>
                </a:solidFill>
              </a:rPr>
              <a:t> _awaiter</a:t>
            </a:r>
            <a:r>
              <a:rPr>
                <a:solidFill>
                  <a:srgbClr val="777777"/>
                </a:solidFill>
              </a:rPr>
              <a:t>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</a:p>
          <a:p>
            <a:pPr algn="l" defTabSz="457200">
              <a:lnSpc>
                <a:spcPts val="6100"/>
              </a:lnSpc>
              <a:defRPr b="0" sz="360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4B69C6"/>
                </a:solidFill>
              </a:rPr>
              <a:t>private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4B69C6"/>
                </a:solidFill>
              </a:rPr>
              <a:t>void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SetStateMachine</a:t>
            </a:r>
            <a:r>
              <a:rPr>
                <a:solidFill>
                  <a:srgbClr val="777777"/>
                </a:solidFill>
              </a:rPr>
              <a:t>(</a:t>
            </a:r>
            <a:r>
              <a:t>IAsyncStateMachine</a:t>
            </a:r>
            <a:r>
              <a:rPr>
                <a:solidFill>
                  <a:srgbClr val="333333"/>
                </a:solidFill>
              </a:rPr>
              <a:t> stateMachine</a:t>
            </a:r>
            <a:r>
              <a:rPr>
                <a:solidFill>
                  <a:srgbClr val="777777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</a:t>
            </a:r>
            <a:r>
              <a:rPr>
                <a:solidFill>
                  <a:srgbClr val="777777"/>
                </a:solidFill>
              </a:rPr>
              <a:t>{</a:t>
            </a:r>
          </a:p>
          <a:p>
            <a:pPr algn="l" defTabSz="457200">
              <a:lnSpc>
                <a:spcPts val="6100"/>
              </a:lnSpc>
              <a:defRPr b="0" sz="3600">
                <a:solidFill>
                  <a:srgbClr val="AA3731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    </a:t>
            </a:r>
            <a:r>
              <a:rPr>
                <a:solidFill>
                  <a:srgbClr val="7A3E9D"/>
                </a:solidFill>
              </a:rPr>
              <a:t>_builder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latin typeface="Hack Bold"/>
                <a:ea typeface="Hack Bold"/>
                <a:cs typeface="Hack Bold"/>
                <a:sym typeface="Hack Bold"/>
              </a:rPr>
              <a:t>SetStateMachine</a:t>
            </a:r>
            <a:r>
              <a:rPr>
                <a:solidFill>
                  <a:srgbClr val="777777"/>
                </a:solidFill>
              </a:rPr>
              <a:t>(</a:t>
            </a:r>
            <a:r>
              <a:rPr>
                <a:solidFill>
                  <a:srgbClr val="7A3E9D"/>
                </a:solidFill>
              </a:rPr>
              <a:t>stateMachine</a:t>
            </a:r>
            <a:r>
              <a:rPr>
                <a:solidFill>
                  <a:srgbClr val="777777"/>
                </a:solidFill>
              </a:rPr>
              <a:t>);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</a:t>
            </a:r>
            <a:r>
              <a:rPr>
                <a:solidFill>
                  <a:srgbClr val="777777"/>
                </a:solidFill>
              </a:rPr>
              <a:t>}</a:t>
            </a: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</a:p>
          <a:p>
            <a:pPr algn="l" defTabSz="457200">
              <a:lnSpc>
                <a:spcPts val="6100"/>
              </a:lnSpc>
              <a:defRPr b="0" sz="360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4B69C6"/>
                </a:solidFill>
              </a:rPr>
              <a:t>void</a:t>
            </a:r>
            <a:r>
              <a:rPr>
                <a:solidFill>
                  <a:srgbClr val="333333"/>
                </a:solidFill>
              </a:rPr>
              <a:t> </a:t>
            </a:r>
            <a:r>
              <a:t>IAsyncStateMachine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SetStateMachine</a:t>
            </a:r>
            <a:r>
              <a:rPr>
                <a:solidFill>
                  <a:srgbClr val="777777"/>
                </a:solidFill>
              </a:rPr>
              <a:t>(</a:t>
            </a:r>
            <a:r>
              <a:t>IAsyncStateMachine</a:t>
            </a:r>
            <a:r>
              <a:rPr>
                <a:solidFill>
                  <a:srgbClr val="333333"/>
                </a:solidFill>
              </a:rPr>
              <a:t> stateMachine</a:t>
            </a:r>
            <a:r>
              <a:rPr>
                <a:solidFill>
                  <a:srgbClr val="777777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</a:t>
            </a:r>
            <a:r>
              <a:rPr>
                <a:solidFill>
                  <a:srgbClr val="777777"/>
                </a:solidFill>
              </a:rPr>
              <a:t>{</a:t>
            </a:r>
          </a:p>
          <a:p>
            <a:pPr algn="l" defTabSz="457200">
              <a:lnSpc>
                <a:spcPts val="6100"/>
              </a:lnSpc>
              <a:defRPr b="0" sz="3600">
                <a:solidFill>
                  <a:srgbClr val="AA3731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    </a:t>
            </a:r>
            <a:r>
              <a:rPr>
                <a:solidFill>
                  <a:srgbClr val="4B69C6"/>
                </a:solidFill>
              </a:rPr>
              <a:t>this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latin typeface="Hack Bold"/>
                <a:ea typeface="Hack Bold"/>
                <a:cs typeface="Hack Bold"/>
                <a:sym typeface="Hack Bold"/>
              </a:rPr>
              <a:t>SetStateMachine</a:t>
            </a:r>
            <a:r>
              <a:rPr>
                <a:solidFill>
                  <a:srgbClr val="777777"/>
                </a:solidFill>
              </a:rPr>
              <a:t>(</a:t>
            </a:r>
            <a:r>
              <a:rPr>
                <a:solidFill>
                  <a:srgbClr val="7A3E9D"/>
                </a:solidFill>
              </a:rPr>
              <a:t>stateMachine</a:t>
            </a:r>
            <a:r>
              <a:rPr>
                <a:solidFill>
                  <a:srgbClr val="777777"/>
                </a:solidFill>
              </a:rPr>
              <a:t>);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</a:t>
            </a:r>
            <a:r>
              <a:rPr>
                <a:solidFill>
                  <a:srgbClr val="777777"/>
                </a:solidFill>
              </a:rPr>
              <a:t>}</a:t>
            </a:r>
          </a:p>
        </p:txBody>
      </p:sp>
      <p:sp>
        <p:nvSpPr>
          <p:cNvPr id="675" name="Compiled"/>
          <p:cNvSpPr txBox="1"/>
          <p:nvPr/>
        </p:nvSpPr>
        <p:spPr>
          <a:xfrm>
            <a:off x="3196709" y="1612814"/>
            <a:ext cx="1971549" cy="5851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/>
            <a:r>
              <a:t>Compiled</a:t>
            </a:r>
          </a:p>
        </p:txBody>
      </p:sp>
      <p:sp>
        <p:nvSpPr>
          <p:cNvPr id="676" name="C#"/>
          <p:cNvSpPr txBox="1"/>
          <p:nvPr/>
        </p:nvSpPr>
        <p:spPr>
          <a:xfrm>
            <a:off x="23266704" y="12589678"/>
            <a:ext cx="806121" cy="7338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200">
                <a:solidFill>
                  <a:srgbClr val="531B93"/>
                </a:solidFill>
              </a:defRPr>
            </a:lvl1pPr>
          </a:lstStyle>
          <a:p>
            <a:pPr/>
            <a:r>
              <a:t>C#</a:t>
            </a:r>
          </a:p>
        </p:txBody>
      </p:sp>
      <p:sp>
        <p:nvSpPr>
          <p:cNvPr id="677" name="parameter"/>
          <p:cNvSpPr/>
          <p:nvPr/>
        </p:nvSpPr>
        <p:spPr>
          <a:xfrm>
            <a:off x="9636634" y="5564549"/>
            <a:ext cx="4596394" cy="1164933"/>
          </a:xfrm>
          <a:prstGeom prst="wedgeEllipseCallout">
            <a:avLst>
              <a:gd name="adj1" fmla="val -65770"/>
              <a:gd name="adj2" fmla="val 6292"/>
            </a:avLst>
          </a:prstGeom>
          <a:solidFill>
            <a:srgbClr val="5E5E5E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parameter</a:t>
            </a:r>
          </a:p>
        </p:txBody>
      </p:sp>
      <p:sp>
        <p:nvSpPr>
          <p:cNvPr id="678" name="hidden class"/>
          <p:cNvSpPr/>
          <p:nvPr/>
        </p:nvSpPr>
        <p:spPr>
          <a:xfrm>
            <a:off x="15089730" y="2737941"/>
            <a:ext cx="4734455" cy="1797720"/>
          </a:xfrm>
          <a:prstGeom prst="wedgeEllipseCallout">
            <a:avLst>
              <a:gd name="adj1" fmla="val -68354"/>
              <a:gd name="adj2" fmla="val 1295"/>
            </a:avLst>
          </a:prstGeom>
          <a:solidFill>
            <a:srgbClr val="5E5E5E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hidden class</a:t>
            </a:r>
          </a:p>
        </p:txBody>
      </p:sp>
      <p:sp>
        <p:nvSpPr>
          <p:cNvPr id="679" name="place State Machine on Heap"/>
          <p:cNvSpPr/>
          <p:nvPr/>
        </p:nvSpPr>
        <p:spPr>
          <a:xfrm>
            <a:off x="16627496" y="4655145"/>
            <a:ext cx="7406217" cy="2486128"/>
          </a:xfrm>
          <a:prstGeom prst="wedgeEllipseCallout">
            <a:avLst>
              <a:gd name="adj1" fmla="val -37426"/>
              <a:gd name="adj2" fmla="val 84931"/>
            </a:avLst>
          </a:prstGeom>
          <a:solidFill>
            <a:srgbClr val="5E5E5E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place State Machine on Heap</a:t>
            </a:r>
          </a:p>
        </p:txBody>
      </p:sp>
      <p:sp>
        <p:nvSpPr>
          <p:cNvPr id="680" name="simplified"/>
          <p:cNvSpPr txBox="1"/>
          <p:nvPr/>
        </p:nvSpPr>
        <p:spPr>
          <a:xfrm>
            <a:off x="21062670" y="12645723"/>
            <a:ext cx="2228393" cy="647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/>
            </a:lvl1pPr>
          </a:lstStyle>
          <a:p>
            <a:pPr/>
            <a:r>
              <a:t>simplified</a:t>
            </a:r>
          </a:p>
        </p:txBody>
      </p:sp>
      <p:sp>
        <p:nvSpPr>
          <p:cNvPr id="681" name="Processor"/>
          <p:cNvSpPr/>
          <p:nvPr/>
        </p:nvSpPr>
        <p:spPr>
          <a:xfrm>
            <a:off x="21145500" y="171281"/>
            <a:ext cx="2603838" cy="2603838"/>
          </a:xfrm>
          <a:prstGeom prst="ellipse">
            <a:avLst/>
          </a:prstGeom>
          <a:solidFill>
            <a:srgbClr val="0433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Processor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Async / Awa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Async / Await</a:t>
            </a:r>
          </a:p>
        </p:txBody>
      </p:sp>
      <p:sp>
        <p:nvSpPr>
          <p:cNvPr id="684" name="private void MoveNext()…"/>
          <p:cNvSpPr txBox="1"/>
          <p:nvPr/>
        </p:nvSpPr>
        <p:spPr>
          <a:xfrm>
            <a:off x="-476777" y="2978927"/>
            <a:ext cx="12755675" cy="9969501"/>
          </a:xfrm>
          <a:prstGeom prst="rect">
            <a:avLst/>
          </a:prstGeom>
          <a:ln w="25400">
            <a:solidFill>
              <a:schemeClr val="accent6">
                <a:satOff val="-15798"/>
                <a:lumOff val="-17517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4400"/>
              </a:lnSpc>
              <a:defRPr b="0" sz="2200">
                <a:solidFill>
                  <a:srgbClr val="AA3731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4B69C6"/>
                </a:solidFill>
              </a:rPr>
              <a:t>private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4B69C6"/>
                </a:solidFill>
              </a:rPr>
              <a:t>void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latin typeface="Hack Bold"/>
                <a:ea typeface="Hack Bold"/>
                <a:cs typeface="Hack Bold"/>
                <a:sym typeface="Hack Bold"/>
              </a:rPr>
              <a:t>MoveNext</a:t>
            </a:r>
            <a:r>
              <a:rPr>
                <a:solidFill>
                  <a:srgbClr val="777777"/>
                </a:solidFill>
              </a:rPr>
              <a:t>()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4400"/>
              </a:lnSpc>
              <a:defRPr b="0" sz="22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</a:t>
            </a:r>
            <a:r>
              <a:rPr>
                <a:solidFill>
                  <a:srgbClr val="777777"/>
                </a:solidFill>
              </a:rPr>
              <a:t>{</a:t>
            </a:r>
          </a:p>
          <a:p>
            <a:pPr algn="l" defTabSz="457200">
              <a:lnSpc>
                <a:spcPts val="4400"/>
              </a:lnSpc>
              <a:defRPr b="0" sz="22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</a:t>
            </a:r>
            <a:r>
              <a:rPr>
                <a:solidFill>
                  <a:srgbClr val="4B69C6"/>
                </a:solidFill>
              </a:rPr>
              <a:t>int</a:t>
            </a:r>
            <a:r>
              <a:t> num </a:t>
            </a:r>
            <a:r>
              <a:rPr>
                <a:solidFill>
                  <a:srgbClr val="777777"/>
                </a:solidFill>
              </a:rPr>
              <a:t>=</a:t>
            </a:r>
            <a:r>
              <a:t> </a:t>
            </a:r>
            <a:r>
              <a:rPr>
                <a:solidFill>
                  <a:srgbClr val="7A3E9D"/>
                </a:solidFill>
              </a:rPr>
              <a:t>_state</a:t>
            </a:r>
            <a:r>
              <a:rPr>
                <a:solidFill>
                  <a:srgbClr val="777777"/>
                </a:solidFill>
              </a:rPr>
              <a:t>;</a:t>
            </a:r>
          </a:p>
          <a:p>
            <a:pPr algn="l" defTabSz="457200">
              <a:lnSpc>
                <a:spcPts val="4400"/>
              </a:lnSpc>
              <a:defRPr b="0" sz="22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</a:t>
            </a:r>
            <a:r>
              <a:rPr>
                <a:solidFill>
                  <a:srgbClr val="4B69C6"/>
                </a:solidFill>
              </a:rPr>
              <a:t>try</a:t>
            </a:r>
          </a:p>
          <a:p>
            <a:pPr algn="l" defTabSz="457200">
              <a:lnSpc>
                <a:spcPts val="4400"/>
              </a:lnSpc>
              <a:defRPr b="0" sz="22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</a:t>
            </a:r>
            <a:r>
              <a:rPr>
                <a:solidFill>
                  <a:srgbClr val="777777"/>
                </a:solidFill>
              </a:rPr>
              <a:t>{</a:t>
            </a:r>
          </a:p>
          <a:p>
            <a:pPr algn="l" defTabSz="457200">
              <a:lnSpc>
                <a:spcPts val="4400"/>
              </a:lnSpc>
              <a:defRPr b="0" sz="22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    </a:t>
            </a:r>
            <a:r>
              <a:rPr>
                <a:solidFill>
                  <a:srgbClr val="7A3E9D"/>
                </a:solidFill>
              </a:rPr>
              <a:t>TaskAwaiter</a:t>
            </a:r>
            <a:r>
              <a:t> awaiter</a:t>
            </a:r>
            <a:r>
              <a:rPr>
                <a:solidFill>
                  <a:srgbClr val="777777"/>
                </a:solidFill>
              </a:rPr>
              <a:t>;</a:t>
            </a:r>
          </a:p>
          <a:p>
            <a:pPr algn="l" defTabSz="457200">
              <a:lnSpc>
                <a:spcPts val="4400"/>
              </a:lnSpc>
              <a:defRPr b="0" sz="22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    </a:t>
            </a:r>
            <a:r>
              <a:rPr>
                <a:solidFill>
                  <a:srgbClr val="4B69C6"/>
                </a:solidFill>
              </a:rPr>
              <a:t>if</a:t>
            </a:r>
            <a:r>
              <a:t> </a:t>
            </a:r>
            <a:r>
              <a:rPr>
                <a:solidFill>
                  <a:srgbClr val="777777"/>
                </a:solidFill>
              </a:rPr>
              <a:t>(</a:t>
            </a:r>
            <a:r>
              <a:rPr>
                <a:solidFill>
                  <a:srgbClr val="7A3E9D"/>
                </a:solidFill>
              </a:rPr>
              <a:t>num</a:t>
            </a:r>
            <a:r>
              <a:t> </a:t>
            </a:r>
            <a:r>
              <a:rPr>
                <a:solidFill>
                  <a:srgbClr val="777777"/>
                </a:solidFill>
              </a:rPr>
              <a:t>!=</a:t>
            </a:r>
            <a:r>
              <a:t> </a:t>
            </a:r>
            <a:r>
              <a:rPr>
                <a:solidFill>
                  <a:srgbClr val="9C5D27"/>
                </a:solidFill>
              </a:rPr>
              <a:t>0</a:t>
            </a:r>
            <a:r>
              <a:rPr>
                <a:solidFill>
                  <a:srgbClr val="777777"/>
                </a:solidFill>
              </a:rPr>
              <a:t>)</a:t>
            </a:r>
          </a:p>
          <a:p>
            <a:pPr algn="l" defTabSz="457200">
              <a:lnSpc>
                <a:spcPts val="4400"/>
              </a:lnSpc>
              <a:defRPr b="0" sz="22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    </a:t>
            </a:r>
            <a:r>
              <a:rPr>
                <a:solidFill>
                  <a:srgbClr val="777777"/>
                </a:solidFill>
              </a:rPr>
              <a:t>{</a:t>
            </a:r>
          </a:p>
          <a:p>
            <a:pPr algn="l" defTabSz="457200">
              <a:lnSpc>
                <a:spcPts val="4400"/>
              </a:lnSpc>
              <a:defRPr b="0" sz="22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        </a:t>
            </a:r>
            <a:r>
              <a:rPr>
                <a:solidFill>
                  <a:srgbClr val="4B69C6"/>
                </a:solidFill>
              </a:rPr>
              <a:t>if</a:t>
            </a:r>
            <a:r>
              <a:t> </a:t>
            </a:r>
            <a:r>
              <a:rPr>
                <a:solidFill>
                  <a:srgbClr val="777777"/>
                </a:solidFill>
              </a:rPr>
              <a:t>(</a:t>
            </a:r>
            <a:r>
              <a:rPr>
                <a:solidFill>
                  <a:srgbClr val="7A3E9D"/>
                </a:solidFill>
              </a:rPr>
              <a:t>num</a:t>
            </a:r>
            <a:r>
              <a:t> </a:t>
            </a:r>
            <a:r>
              <a:rPr>
                <a:solidFill>
                  <a:srgbClr val="777777"/>
                </a:solidFill>
              </a:rPr>
              <a:t>==</a:t>
            </a:r>
            <a:r>
              <a:t> </a:t>
            </a:r>
            <a:r>
              <a:rPr>
                <a:solidFill>
                  <a:srgbClr val="9C5D27"/>
                </a:solidFill>
              </a:rPr>
              <a:t>1</a:t>
            </a:r>
            <a:r>
              <a:rPr>
                <a:solidFill>
                  <a:srgbClr val="777777"/>
                </a:solidFill>
              </a:rPr>
              <a:t>)</a:t>
            </a:r>
          </a:p>
          <a:p>
            <a:pPr algn="l" defTabSz="457200">
              <a:lnSpc>
                <a:spcPts val="4400"/>
              </a:lnSpc>
              <a:defRPr b="0" sz="22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        </a:t>
            </a:r>
            <a:r>
              <a:rPr>
                <a:solidFill>
                  <a:srgbClr val="777777"/>
                </a:solidFill>
              </a:rPr>
              <a:t>{</a:t>
            </a:r>
          </a:p>
          <a:p>
            <a:pPr algn="l" defTabSz="457200">
              <a:lnSpc>
                <a:spcPts val="4400"/>
              </a:lnSpc>
              <a:defRPr b="0" sz="22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            </a:t>
            </a:r>
            <a:r>
              <a:rPr>
                <a:solidFill>
                  <a:srgbClr val="7A3E9D"/>
                </a:solidFill>
              </a:rPr>
              <a:t>awaiter</a:t>
            </a:r>
            <a:r>
              <a:t> </a:t>
            </a:r>
            <a:r>
              <a:rPr>
                <a:solidFill>
                  <a:srgbClr val="777777"/>
                </a:solidFill>
              </a:rPr>
              <a:t>=</a:t>
            </a:r>
            <a:r>
              <a:t> </a:t>
            </a:r>
            <a:r>
              <a:rPr>
                <a:solidFill>
                  <a:srgbClr val="7A3E9D"/>
                </a:solidFill>
              </a:rPr>
              <a:t>_awaiter</a:t>
            </a:r>
            <a:r>
              <a:rPr>
                <a:solidFill>
                  <a:srgbClr val="777777"/>
                </a:solidFill>
              </a:rPr>
              <a:t>;</a:t>
            </a:r>
          </a:p>
          <a:p>
            <a:pPr algn="l" defTabSz="457200">
              <a:lnSpc>
                <a:spcPts val="4400"/>
              </a:lnSpc>
              <a:defRPr b="0" sz="22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            </a:t>
            </a:r>
            <a:r>
              <a:rPr>
                <a:solidFill>
                  <a:srgbClr val="7A3E9D"/>
                </a:solidFill>
              </a:rPr>
              <a:t>_awaiter</a:t>
            </a:r>
            <a:r>
              <a:t> </a:t>
            </a:r>
            <a:r>
              <a:rPr>
                <a:solidFill>
                  <a:srgbClr val="777777"/>
                </a:solidFill>
              </a:rPr>
              <a:t>=</a:t>
            </a:r>
            <a:r>
              <a:t> </a:t>
            </a:r>
            <a:r>
              <a:rPr>
                <a:solidFill>
                  <a:srgbClr val="4B69C6"/>
                </a:solidFill>
              </a:rPr>
              <a:t>default</a:t>
            </a:r>
            <a:r>
              <a:rPr>
                <a:solidFill>
                  <a:srgbClr val="777777"/>
                </a:solidFill>
              </a:rPr>
              <a:t>(</a:t>
            </a:r>
            <a:r>
              <a:rPr>
                <a:solidFill>
                  <a:srgbClr val="7A3E9D"/>
                </a:solidFill>
              </a:rPr>
              <a:t>TaskAwaiter</a:t>
            </a:r>
            <a:r>
              <a:rPr>
                <a:solidFill>
                  <a:srgbClr val="777777"/>
                </a:solidFill>
              </a:rPr>
              <a:t>);</a:t>
            </a:r>
          </a:p>
          <a:p>
            <a:pPr algn="l" defTabSz="457200">
              <a:lnSpc>
                <a:spcPts val="4400"/>
              </a:lnSpc>
              <a:defRPr b="0" sz="22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            </a:t>
            </a:r>
            <a:r>
              <a:rPr>
                <a:solidFill>
                  <a:srgbClr val="7A3E9D"/>
                </a:solidFill>
              </a:rPr>
              <a:t>num</a:t>
            </a:r>
            <a:r>
              <a:t> </a:t>
            </a:r>
            <a:r>
              <a:rPr>
                <a:solidFill>
                  <a:srgbClr val="777777"/>
                </a:solidFill>
              </a:rPr>
              <a:t>=</a:t>
            </a:r>
            <a:r>
              <a:t> </a:t>
            </a:r>
            <a:r>
              <a:rPr>
                <a:solidFill>
                  <a:srgbClr val="777777"/>
                </a:solidFill>
              </a:rPr>
              <a:t>(</a:t>
            </a:r>
            <a:r>
              <a:rPr>
                <a:solidFill>
                  <a:srgbClr val="7A3E9D"/>
                </a:solidFill>
              </a:rPr>
              <a:t>_state</a:t>
            </a:r>
            <a:r>
              <a:t> </a:t>
            </a:r>
            <a:r>
              <a:rPr>
                <a:solidFill>
                  <a:srgbClr val="777777"/>
                </a:solidFill>
              </a:rPr>
              <a:t>=</a:t>
            </a:r>
            <a:r>
              <a:t> </a:t>
            </a:r>
            <a:r>
              <a:rPr>
                <a:solidFill>
                  <a:srgbClr val="777777"/>
                </a:solidFill>
              </a:rPr>
              <a:t>-</a:t>
            </a:r>
            <a:r>
              <a:rPr>
                <a:solidFill>
                  <a:srgbClr val="9C5D27"/>
                </a:solidFill>
              </a:rPr>
              <a:t>1</a:t>
            </a:r>
            <a:r>
              <a:rPr>
                <a:solidFill>
                  <a:srgbClr val="777777"/>
                </a:solidFill>
              </a:rPr>
              <a:t>);</a:t>
            </a:r>
          </a:p>
          <a:p>
            <a:pPr algn="l" defTabSz="457200">
              <a:lnSpc>
                <a:spcPts val="4400"/>
              </a:lnSpc>
              <a:defRPr b="0" sz="22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            </a:t>
            </a:r>
            <a:r>
              <a:rPr>
                <a:solidFill>
                  <a:srgbClr val="4B69C6"/>
                </a:solidFill>
              </a:rPr>
              <a:t>goto</a:t>
            </a:r>
            <a:r>
              <a:t> done</a:t>
            </a:r>
            <a:r>
              <a:rPr>
                <a:solidFill>
                  <a:srgbClr val="777777"/>
                </a:solidFill>
              </a:rPr>
              <a:t>;</a:t>
            </a:r>
          </a:p>
          <a:p>
            <a:pPr algn="l" defTabSz="457200">
              <a:lnSpc>
                <a:spcPts val="4400"/>
              </a:lnSpc>
              <a:defRPr b="0" sz="22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        </a:t>
            </a:r>
            <a:r>
              <a:rPr>
                <a:solidFill>
                  <a:srgbClr val="777777"/>
                </a:solidFill>
              </a:rPr>
              <a:t>}</a:t>
            </a:r>
          </a:p>
          <a:p>
            <a:pPr algn="l" defTabSz="457200">
              <a:lnSpc>
                <a:spcPts val="4400"/>
              </a:lnSpc>
              <a:defRPr b="0" sz="22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        </a:t>
            </a:r>
            <a:r>
              <a:rPr>
                <a:solidFill>
                  <a:srgbClr val="7A3E9D"/>
                </a:solidFill>
              </a:rPr>
              <a:t>Console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WriteLine</a:t>
            </a:r>
            <a:r>
              <a:rPr>
                <a:solidFill>
                  <a:srgbClr val="777777"/>
                </a:solidFill>
              </a:rPr>
              <a:t>("</a:t>
            </a:r>
            <a:r>
              <a:rPr>
                <a:solidFill>
                  <a:srgbClr val="448C27"/>
                </a:solidFill>
              </a:rPr>
              <a:t>before delays</a:t>
            </a:r>
            <a:r>
              <a:rPr>
                <a:solidFill>
                  <a:srgbClr val="777777"/>
                </a:solidFill>
              </a:rPr>
              <a:t>");</a:t>
            </a:r>
          </a:p>
          <a:p>
            <a:pPr algn="l" defTabSz="457200">
              <a:lnSpc>
                <a:spcPts val="4400"/>
              </a:lnSpc>
              <a:defRPr b="0" sz="22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        </a:t>
            </a:r>
            <a:r>
              <a:rPr>
                <a:solidFill>
                  <a:srgbClr val="7A3E9D"/>
                </a:solidFill>
              </a:rPr>
              <a:t>awaiter</a:t>
            </a:r>
            <a:r>
              <a:t> </a:t>
            </a:r>
            <a:r>
              <a:rPr>
                <a:solidFill>
                  <a:srgbClr val="777777"/>
                </a:solidFill>
              </a:rPr>
              <a:t>=</a:t>
            </a:r>
            <a:r>
              <a:t> </a:t>
            </a:r>
            <a:r>
              <a:rPr>
                <a:solidFill>
                  <a:srgbClr val="7A3E9D"/>
                </a:solidFill>
              </a:rPr>
              <a:t>Task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Delay</a:t>
            </a:r>
            <a:r>
              <a:rPr>
                <a:solidFill>
                  <a:srgbClr val="777777"/>
                </a:solidFill>
              </a:rPr>
              <a:t>(</a:t>
            </a:r>
            <a:r>
              <a:rPr>
                <a:solidFill>
                  <a:srgbClr val="7A3E9D"/>
                </a:solidFill>
              </a:rPr>
              <a:t>delay</a:t>
            </a:r>
            <a:r>
              <a:rPr>
                <a:solidFill>
                  <a:srgbClr val="777777"/>
                </a:solidFill>
              </a:rPr>
              <a:t>).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GetAwaiter</a:t>
            </a:r>
            <a:r>
              <a:rPr>
                <a:solidFill>
                  <a:srgbClr val="777777"/>
                </a:solidFill>
              </a:rPr>
              <a:t>();</a:t>
            </a:r>
          </a:p>
          <a:p>
            <a:pPr algn="l" defTabSz="457200">
              <a:lnSpc>
                <a:spcPts val="4400"/>
              </a:lnSpc>
              <a:defRPr b="0" sz="22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        </a:t>
            </a:r>
            <a:r>
              <a:rPr>
                <a:solidFill>
                  <a:srgbClr val="4B69C6"/>
                </a:solidFill>
              </a:rPr>
              <a:t>if</a:t>
            </a:r>
            <a:r>
              <a:t> </a:t>
            </a:r>
            <a:r>
              <a:rPr>
                <a:solidFill>
                  <a:srgbClr val="777777"/>
                </a:solidFill>
              </a:rPr>
              <a:t>(!</a:t>
            </a:r>
            <a:r>
              <a:rPr>
                <a:solidFill>
                  <a:srgbClr val="7A3E9D"/>
                </a:solidFill>
              </a:rPr>
              <a:t>awaiter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solidFill>
                  <a:srgbClr val="7A3E9D"/>
                </a:solidFill>
              </a:rPr>
              <a:t>IsCompleted</a:t>
            </a:r>
            <a:r>
              <a:rPr>
                <a:solidFill>
                  <a:srgbClr val="777777"/>
                </a:solidFill>
              </a:rPr>
              <a:t>)</a:t>
            </a:r>
          </a:p>
          <a:p>
            <a:pPr algn="l" defTabSz="457200">
              <a:lnSpc>
                <a:spcPts val="4400"/>
              </a:lnSpc>
              <a:defRPr b="0" sz="22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        </a:t>
            </a:r>
            <a:r>
              <a:rPr>
                <a:solidFill>
                  <a:srgbClr val="777777"/>
                </a:solidFill>
              </a:rPr>
              <a:t>{</a:t>
            </a:r>
          </a:p>
          <a:p>
            <a:pPr algn="l" defTabSz="457200">
              <a:lnSpc>
                <a:spcPts val="4400"/>
              </a:lnSpc>
              <a:defRPr b="0" sz="22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            </a:t>
            </a:r>
            <a:r>
              <a:rPr>
                <a:solidFill>
                  <a:srgbClr val="7A3E9D"/>
                </a:solidFill>
              </a:rPr>
              <a:t>num</a:t>
            </a:r>
            <a:r>
              <a:t> </a:t>
            </a:r>
            <a:r>
              <a:rPr>
                <a:solidFill>
                  <a:srgbClr val="777777"/>
                </a:solidFill>
              </a:rPr>
              <a:t>=</a:t>
            </a:r>
            <a:r>
              <a:t> </a:t>
            </a:r>
            <a:r>
              <a:rPr>
                <a:solidFill>
                  <a:srgbClr val="777777"/>
                </a:solidFill>
              </a:rPr>
              <a:t>(</a:t>
            </a:r>
            <a:r>
              <a:rPr>
                <a:solidFill>
                  <a:srgbClr val="7A3E9D"/>
                </a:solidFill>
              </a:rPr>
              <a:t>_state</a:t>
            </a:r>
            <a:r>
              <a:t> </a:t>
            </a:r>
            <a:r>
              <a:rPr>
                <a:solidFill>
                  <a:srgbClr val="777777"/>
                </a:solidFill>
              </a:rPr>
              <a:t>=</a:t>
            </a:r>
            <a:r>
              <a:t> </a:t>
            </a:r>
            <a:r>
              <a:rPr>
                <a:solidFill>
                  <a:srgbClr val="9C5D27"/>
                </a:solidFill>
              </a:rPr>
              <a:t>0</a:t>
            </a:r>
            <a:r>
              <a:rPr>
                <a:solidFill>
                  <a:srgbClr val="777777"/>
                </a:solidFill>
              </a:rPr>
              <a:t>);</a:t>
            </a:r>
          </a:p>
          <a:p>
            <a:pPr algn="l" defTabSz="457200">
              <a:lnSpc>
                <a:spcPts val="4400"/>
              </a:lnSpc>
              <a:defRPr b="0" sz="22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            </a:t>
            </a:r>
            <a:r>
              <a:rPr>
                <a:solidFill>
                  <a:srgbClr val="7A3E9D"/>
                </a:solidFill>
              </a:rPr>
              <a:t>_awaiter</a:t>
            </a:r>
            <a:r>
              <a:t> </a:t>
            </a:r>
            <a:r>
              <a:rPr>
                <a:solidFill>
                  <a:srgbClr val="777777"/>
                </a:solidFill>
              </a:rPr>
              <a:t>=</a:t>
            </a:r>
            <a:r>
              <a:t> </a:t>
            </a:r>
            <a:r>
              <a:rPr>
                <a:solidFill>
                  <a:srgbClr val="7A3E9D"/>
                </a:solidFill>
              </a:rPr>
              <a:t>awaiter</a:t>
            </a:r>
            <a:r>
              <a:rPr>
                <a:solidFill>
                  <a:srgbClr val="777777"/>
                </a:solidFill>
              </a:rPr>
              <a:t>;</a:t>
            </a:r>
          </a:p>
          <a:p>
            <a:pPr algn="l" defTabSz="457200">
              <a:lnSpc>
                <a:spcPts val="4400"/>
              </a:lnSpc>
              <a:defRPr b="0" sz="2200">
                <a:solidFill>
                  <a:srgbClr val="AA3731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                </a:t>
            </a:r>
            <a:r>
              <a:rPr>
                <a:solidFill>
                  <a:srgbClr val="7A3E9D"/>
                </a:solidFill>
              </a:rPr>
              <a:t>_builder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latin typeface="Hack Bold"/>
                <a:ea typeface="Hack Bold"/>
                <a:cs typeface="Hack Bold"/>
                <a:sym typeface="Hack Bold"/>
              </a:rPr>
              <a:t>AwaitUnsafeOnCompleted</a:t>
            </a:r>
            <a:r>
              <a:rPr>
                <a:solidFill>
                  <a:srgbClr val="777777"/>
                </a:solidFill>
              </a:rPr>
              <a:t>(</a:t>
            </a:r>
            <a:r>
              <a:rPr>
                <a:solidFill>
                  <a:srgbClr val="4B69C6"/>
                </a:solidFill>
              </a:rPr>
              <a:t>ref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A3E9D"/>
                </a:solidFill>
              </a:rPr>
              <a:t>awaiter</a:t>
            </a:r>
            <a:r>
              <a:rPr>
                <a:solidFill>
                  <a:srgbClr val="777777"/>
                </a:solidFill>
              </a:rPr>
              <a:t>,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4B69C6"/>
                </a:solidFill>
              </a:rPr>
              <a:t>ref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4B69C6"/>
                </a:solidFill>
              </a:rPr>
              <a:t>this</a:t>
            </a:r>
            <a:r>
              <a:rPr>
                <a:solidFill>
                  <a:srgbClr val="777777"/>
                </a:solidFill>
              </a:rPr>
              <a:t>);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4400"/>
              </a:lnSpc>
              <a:defRPr b="0" sz="22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            </a:t>
            </a:r>
            <a:r>
              <a:rPr>
                <a:solidFill>
                  <a:srgbClr val="4B69C6"/>
                </a:solidFill>
              </a:rPr>
              <a:t>return</a:t>
            </a:r>
            <a:r>
              <a:rPr>
                <a:solidFill>
                  <a:srgbClr val="777777"/>
                </a:solidFill>
              </a:rPr>
              <a:t>;</a:t>
            </a:r>
          </a:p>
          <a:p>
            <a:pPr algn="l" defTabSz="457200">
              <a:lnSpc>
                <a:spcPts val="4400"/>
              </a:lnSpc>
              <a:defRPr b="0" sz="22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        </a:t>
            </a:r>
            <a:r>
              <a:rPr>
                <a:solidFill>
                  <a:srgbClr val="777777"/>
                </a:solidFill>
              </a:rPr>
              <a:t>}</a:t>
            </a:r>
          </a:p>
          <a:p>
            <a:pPr algn="l" defTabSz="457200">
              <a:lnSpc>
                <a:spcPts val="4400"/>
              </a:lnSpc>
              <a:defRPr b="0" sz="22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    </a:t>
            </a:r>
            <a:r>
              <a:rPr>
                <a:solidFill>
                  <a:srgbClr val="777777"/>
                </a:solidFill>
              </a:rPr>
              <a:t>}</a:t>
            </a:r>
          </a:p>
          <a:p>
            <a:pPr algn="l" defTabSz="457200">
              <a:lnSpc>
                <a:spcPts val="4400"/>
              </a:lnSpc>
              <a:defRPr b="0" sz="22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    </a:t>
            </a:r>
            <a:r>
              <a:rPr>
                <a:solidFill>
                  <a:srgbClr val="4B69C6"/>
                </a:solidFill>
              </a:rPr>
              <a:t>else</a:t>
            </a:r>
          </a:p>
          <a:p>
            <a:pPr algn="l" defTabSz="457200">
              <a:lnSpc>
                <a:spcPts val="4400"/>
              </a:lnSpc>
              <a:defRPr b="0" sz="22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    </a:t>
            </a:r>
            <a:r>
              <a:rPr>
                <a:solidFill>
                  <a:srgbClr val="777777"/>
                </a:solidFill>
              </a:rPr>
              <a:t>{</a:t>
            </a:r>
          </a:p>
          <a:p>
            <a:pPr algn="l" defTabSz="457200">
              <a:lnSpc>
                <a:spcPts val="4400"/>
              </a:lnSpc>
              <a:defRPr b="0" sz="22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        </a:t>
            </a:r>
            <a:r>
              <a:rPr>
                <a:solidFill>
                  <a:srgbClr val="7A3E9D"/>
                </a:solidFill>
              </a:rPr>
              <a:t>awaiter</a:t>
            </a:r>
            <a:r>
              <a:t> </a:t>
            </a:r>
            <a:r>
              <a:rPr>
                <a:solidFill>
                  <a:srgbClr val="777777"/>
                </a:solidFill>
              </a:rPr>
              <a:t>=</a:t>
            </a:r>
            <a:r>
              <a:t> </a:t>
            </a:r>
            <a:r>
              <a:rPr>
                <a:solidFill>
                  <a:srgbClr val="7A3E9D"/>
                </a:solidFill>
              </a:rPr>
              <a:t>_awaiter</a:t>
            </a:r>
            <a:r>
              <a:rPr>
                <a:solidFill>
                  <a:srgbClr val="777777"/>
                </a:solidFill>
              </a:rPr>
              <a:t>;</a:t>
            </a:r>
          </a:p>
          <a:p>
            <a:pPr algn="l" defTabSz="457200">
              <a:lnSpc>
                <a:spcPts val="4400"/>
              </a:lnSpc>
              <a:defRPr b="0" sz="22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        </a:t>
            </a:r>
            <a:r>
              <a:rPr>
                <a:solidFill>
                  <a:srgbClr val="7A3E9D"/>
                </a:solidFill>
              </a:rPr>
              <a:t>_awaiter</a:t>
            </a:r>
            <a:r>
              <a:t> </a:t>
            </a:r>
            <a:r>
              <a:rPr>
                <a:solidFill>
                  <a:srgbClr val="777777"/>
                </a:solidFill>
              </a:rPr>
              <a:t>=</a:t>
            </a:r>
            <a:r>
              <a:t> </a:t>
            </a:r>
            <a:r>
              <a:rPr>
                <a:solidFill>
                  <a:srgbClr val="4B69C6"/>
                </a:solidFill>
              </a:rPr>
              <a:t>default</a:t>
            </a:r>
            <a:r>
              <a:rPr>
                <a:solidFill>
                  <a:srgbClr val="777777"/>
                </a:solidFill>
              </a:rPr>
              <a:t>(</a:t>
            </a:r>
            <a:r>
              <a:rPr>
                <a:solidFill>
                  <a:srgbClr val="7A3E9D"/>
                </a:solidFill>
              </a:rPr>
              <a:t>TaskAwaiter</a:t>
            </a:r>
            <a:r>
              <a:rPr>
                <a:solidFill>
                  <a:srgbClr val="777777"/>
                </a:solidFill>
              </a:rPr>
              <a:t>);</a:t>
            </a:r>
          </a:p>
          <a:p>
            <a:pPr algn="l" defTabSz="457200">
              <a:lnSpc>
                <a:spcPts val="4400"/>
              </a:lnSpc>
              <a:defRPr b="0" sz="22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        </a:t>
            </a:r>
            <a:r>
              <a:rPr>
                <a:solidFill>
                  <a:srgbClr val="7A3E9D"/>
                </a:solidFill>
              </a:rPr>
              <a:t>num</a:t>
            </a:r>
            <a:r>
              <a:t> </a:t>
            </a:r>
            <a:r>
              <a:rPr>
                <a:solidFill>
                  <a:srgbClr val="777777"/>
                </a:solidFill>
              </a:rPr>
              <a:t>=</a:t>
            </a:r>
            <a:r>
              <a:t> </a:t>
            </a:r>
            <a:r>
              <a:rPr>
                <a:solidFill>
                  <a:srgbClr val="777777"/>
                </a:solidFill>
              </a:rPr>
              <a:t>(</a:t>
            </a:r>
            <a:r>
              <a:rPr>
                <a:solidFill>
                  <a:srgbClr val="7A3E9D"/>
                </a:solidFill>
              </a:rPr>
              <a:t>_state</a:t>
            </a:r>
            <a:r>
              <a:t> </a:t>
            </a:r>
            <a:r>
              <a:rPr>
                <a:solidFill>
                  <a:srgbClr val="777777"/>
                </a:solidFill>
              </a:rPr>
              <a:t>=</a:t>
            </a:r>
            <a:r>
              <a:t> </a:t>
            </a:r>
            <a:r>
              <a:rPr>
                <a:solidFill>
                  <a:srgbClr val="777777"/>
                </a:solidFill>
              </a:rPr>
              <a:t>-</a:t>
            </a:r>
            <a:r>
              <a:rPr>
                <a:solidFill>
                  <a:srgbClr val="9C5D27"/>
                </a:solidFill>
              </a:rPr>
              <a:t>1</a:t>
            </a:r>
            <a:r>
              <a:rPr>
                <a:solidFill>
                  <a:srgbClr val="777777"/>
                </a:solidFill>
              </a:rPr>
              <a:t>);</a:t>
            </a:r>
          </a:p>
          <a:p>
            <a:pPr algn="l" defTabSz="457200">
              <a:lnSpc>
                <a:spcPts val="4400"/>
              </a:lnSpc>
              <a:defRPr b="0" sz="22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    </a:t>
            </a:r>
            <a:r>
              <a:rPr>
                <a:solidFill>
                  <a:srgbClr val="777777"/>
                </a:solidFill>
              </a:rPr>
              <a:t>}</a:t>
            </a:r>
          </a:p>
        </p:txBody>
      </p:sp>
      <p:sp>
        <p:nvSpPr>
          <p:cNvPr id="685" name="Compiled"/>
          <p:cNvSpPr txBox="1"/>
          <p:nvPr/>
        </p:nvSpPr>
        <p:spPr>
          <a:xfrm>
            <a:off x="4915286" y="2157840"/>
            <a:ext cx="1971549" cy="5851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/>
            <a:r>
              <a:t>Compiled</a:t>
            </a:r>
          </a:p>
        </p:txBody>
      </p:sp>
      <p:sp>
        <p:nvSpPr>
          <p:cNvPr id="686" name="C#"/>
          <p:cNvSpPr txBox="1"/>
          <p:nvPr/>
        </p:nvSpPr>
        <p:spPr>
          <a:xfrm>
            <a:off x="23266704" y="12589678"/>
            <a:ext cx="806121" cy="7338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200">
                <a:solidFill>
                  <a:srgbClr val="531B93"/>
                </a:solidFill>
              </a:defRPr>
            </a:lvl1pPr>
          </a:lstStyle>
          <a:p>
            <a:pPr/>
            <a:r>
              <a:t>C#</a:t>
            </a:r>
          </a:p>
        </p:txBody>
      </p:sp>
      <p:sp>
        <p:nvSpPr>
          <p:cNvPr id="687" name="simplified"/>
          <p:cNvSpPr txBox="1"/>
          <p:nvPr/>
        </p:nvSpPr>
        <p:spPr>
          <a:xfrm>
            <a:off x="21062670" y="12633023"/>
            <a:ext cx="2228393" cy="647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/>
            </a:lvl1pPr>
          </a:lstStyle>
          <a:p>
            <a:pPr/>
            <a:r>
              <a:t>simplified</a:t>
            </a:r>
          </a:p>
        </p:txBody>
      </p:sp>
      <p:sp>
        <p:nvSpPr>
          <p:cNvPr id="688" name="MoveNext"/>
          <p:cNvSpPr/>
          <p:nvPr/>
        </p:nvSpPr>
        <p:spPr>
          <a:xfrm>
            <a:off x="21145500" y="159633"/>
            <a:ext cx="2667000" cy="2667001"/>
          </a:xfrm>
          <a:prstGeom prst="ellipse">
            <a:avLst/>
          </a:prstGeom>
          <a:solidFill>
            <a:srgbClr val="0533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MoveNext</a:t>
            </a:r>
          </a:p>
        </p:txBody>
      </p:sp>
      <p:sp>
        <p:nvSpPr>
          <p:cNvPr id="689" name="awaiter.GetResult();…"/>
          <p:cNvSpPr txBox="1"/>
          <p:nvPr/>
        </p:nvSpPr>
        <p:spPr>
          <a:xfrm>
            <a:off x="12304311" y="4090177"/>
            <a:ext cx="12082823" cy="7747001"/>
          </a:xfrm>
          <a:prstGeom prst="rect">
            <a:avLst/>
          </a:prstGeom>
          <a:ln w="25400">
            <a:solidFill>
              <a:schemeClr val="accent6">
                <a:satOff val="-15798"/>
                <a:lumOff val="-17517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4400"/>
              </a:lnSpc>
              <a:defRPr b="0" sz="22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    </a:t>
            </a:r>
            <a:r>
              <a:rPr>
                <a:solidFill>
                  <a:srgbClr val="7A3E9D"/>
                </a:solidFill>
              </a:rPr>
              <a:t>awaiter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GetResult</a:t>
            </a:r>
            <a:r>
              <a:rPr>
                <a:solidFill>
                  <a:srgbClr val="777777"/>
                </a:solidFill>
              </a:rPr>
              <a:t>();</a:t>
            </a:r>
          </a:p>
          <a:p>
            <a:pPr algn="l" defTabSz="457200">
              <a:lnSpc>
                <a:spcPts val="4400"/>
              </a:lnSpc>
              <a:defRPr b="0" sz="2200">
                <a:solidFill>
                  <a:srgbClr val="448C27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        </a:t>
            </a:r>
            <a:r>
              <a:rPr>
                <a:solidFill>
                  <a:srgbClr val="7A3E9D"/>
                </a:solidFill>
              </a:rPr>
              <a:t>Console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WriteLine</a:t>
            </a:r>
            <a:r>
              <a:rPr>
                <a:solidFill>
                  <a:srgbClr val="777777"/>
                </a:solidFill>
              </a:rPr>
              <a:t>("</a:t>
            </a:r>
            <a:r>
              <a:t>between delays</a:t>
            </a:r>
            <a:r>
              <a:rPr>
                <a:solidFill>
                  <a:srgbClr val="777777"/>
                </a:solidFill>
              </a:rPr>
              <a:t>");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4400"/>
              </a:lnSpc>
              <a:defRPr b="0" sz="22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    </a:t>
            </a:r>
            <a:r>
              <a:rPr>
                <a:solidFill>
                  <a:srgbClr val="7A3E9D"/>
                </a:solidFill>
              </a:rPr>
              <a:t>awaiter</a:t>
            </a:r>
            <a:r>
              <a:t> </a:t>
            </a:r>
            <a:r>
              <a:rPr>
                <a:solidFill>
                  <a:srgbClr val="777777"/>
                </a:solidFill>
              </a:rPr>
              <a:t>=</a:t>
            </a:r>
            <a:r>
              <a:t> </a:t>
            </a:r>
            <a:r>
              <a:rPr>
                <a:solidFill>
                  <a:srgbClr val="7A3E9D"/>
                </a:solidFill>
              </a:rPr>
              <a:t>Task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Delay</a:t>
            </a:r>
            <a:r>
              <a:rPr>
                <a:solidFill>
                  <a:srgbClr val="777777"/>
                </a:solidFill>
              </a:rPr>
              <a:t>(</a:t>
            </a:r>
            <a:r>
              <a:rPr>
                <a:solidFill>
                  <a:srgbClr val="7A3E9D"/>
                </a:solidFill>
              </a:rPr>
              <a:t>delay</a:t>
            </a:r>
            <a:r>
              <a:rPr>
                <a:solidFill>
                  <a:srgbClr val="777777"/>
                </a:solidFill>
              </a:rPr>
              <a:t>).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GetAwaiter</a:t>
            </a:r>
            <a:r>
              <a:rPr>
                <a:solidFill>
                  <a:srgbClr val="777777"/>
                </a:solidFill>
              </a:rPr>
              <a:t>();</a:t>
            </a:r>
          </a:p>
          <a:p>
            <a:pPr algn="l" defTabSz="457200">
              <a:lnSpc>
                <a:spcPts val="4400"/>
              </a:lnSpc>
              <a:defRPr b="0" sz="22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    </a:t>
            </a:r>
            <a:r>
              <a:rPr>
                <a:solidFill>
                  <a:srgbClr val="4B69C6"/>
                </a:solidFill>
              </a:rPr>
              <a:t>if</a:t>
            </a:r>
            <a:r>
              <a:t> </a:t>
            </a:r>
            <a:r>
              <a:rPr>
                <a:solidFill>
                  <a:srgbClr val="777777"/>
                </a:solidFill>
              </a:rPr>
              <a:t>(!</a:t>
            </a:r>
            <a:r>
              <a:rPr>
                <a:solidFill>
                  <a:srgbClr val="7A3E9D"/>
                </a:solidFill>
              </a:rPr>
              <a:t>awaiter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solidFill>
                  <a:srgbClr val="7A3E9D"/>
                </a:solidFill>
              </a:rPr>
              <a:t>IsCompleted</a:t>
            </a:r>
            <a:r>
              <a:rPr>
                <a:solidFill>
                  <a:srgbClr val="777777"/>
                </a:solidFill>
              </a:rPr>
              <a:t>)</a:t>
            </a:r>
          </a:p>
          <a:p>
            <a:pPr algn="l" defTabSz="457200">
              <a:lnSpc>
                <a:spcPts val="4400"/>
              </a:lnSpc>
              <a:defRPr b="0" sz="22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    </a:t>
            </a:r>
            <a:r>
              <a:rPr>
                <a:solidFill>
                  <a:srgbClr val="777777"/>
                </a:solidFill>
              </a:rPr>
              <a:t>{</a:t>
            </a:r>
          </a:p>
          <a:p>
            <a:pPr algn="l" defTabSz="457200">
              <a:lnSpc>
                <a:spcPts val="4400"/>
              </a:lnSpc>
              <a:defRPr b="0" sz="22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        </a:t>
            </a:r>
            <a:r>
              <a:rPr>
                <a:solidFill>
                  <a:srgbClr val="7A3E9D"/>
                </a:solidFill>
              </a:rPr>
              <a:t>num</a:t>
            </a:r>
            <a:r>
              <a:t> </a:t>
            </a:r>
            <a:r>
              <a:rPr>
                <a:solidFill>
                  <a:srgbClr val="777777"/>
                </a:solidFill>
              </a:rPr>
              <a:t>=</a:t>
            </a:r>
            <a:r>
              <a:t> </a:t>
            </a:r>
            <a:r>
              <a:rPr>
                <a:solidFill>
                  <a:srgbClr val="777777"/>
                </a:solidFill>
              </a:rPr>
              <a:t>(</a:t>
            </a:r>
            <a:r>
              <a:rPr>
                <a:solidFill>
                  <a:srgbClr val="7A3E9D"/>
                </a:solidFill>
              </a:rPr>
              <a:t>_state</a:t>
            </a:r>
            <a:r>
              <a:t> </a:t>
            </a:r>
            <a:r>
              <a:rPr>
                <a:solidFill>
                  <a:srgbClr val="777777"/>
                </a:solidFill>
              </a:rPr>
              <a:t>=</a:t>
            </a:r>
            <a:r>
              <a:t> </a:t>
            </a:r>
            <a:r>
              <a:rPr>
                <a:solidFill>
                  <a:srgbClr val="9C5D27"/>
                </a:solidFill>
              </a:rPr>
              <a:t>1</a:t>
            </a:r>
            <a:r>
              <a:rPr>
                <a:solidFill>
                  <a:srgbClr val="777777"/>
                </a:solidFill>
              </a:rPr>
              <a:t>);</a:t>
            </a:r>
          </a:p>
          <a:p>
            <a:pPr algn="l" defTabSz="457200">
              <a:lnSpc>
                <a:spcPts val="4400"/>
              </a:lnSpc>
              <a:defRPr b="0" sz="22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        </a:t>
            </a:r>
            <a:r>
              <a:rPr>
                <a:solidFill>
                  <a:srgbClr val="7A3E9D"/>
                </a:solidFill>
              </a:rPr>
              <a:t>_awaiter</a:t>
            </a:r>
            <a:r>
              <a:t> </a:t>
            </a:r>
            <a:r>
              <a:rPr>
                <a:solidFill>
                  <a:srgbClr val="777777"/>
                </a:solidFill>
              </a:rPr>
              <a:t>=</a:t>
            </a:r>
            <a:r>
              <a:t> </a:t>
            </a:r>
            <a:r>
              <a:rPr>
                <a:solidFill>
                  <a:srgbClr val="7A3E9D"/>
                </a:solidFill>
              </a:rPr>
              <a:t>awaiter</a:t>
            </a:r>
            <a:r>
              <a:rPr>
                <a:solidFill>
                  <a:srgbClr val="777777"/>
                </a:solidFill>
              </a:rPr>
              <a:t>;</a:t>
            </a:r>
          </a:p>
          <a:p>
            <a:pPr algn="l" defTabSz="457200">
              <a:lnSpc>
                <a:spcPts val="4400"/>
              </a:lnSpc>
              <a:defRPr b="0" sz="2200">
                <a:solidFill>
                  <a:srgbClr val="AA3731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            </a:t>
            </a:r>
            <a:r>
              <a:rPr>
                <a:solidFill>
                  <a:srgbClr val="7A3E9D"/>
                </a:solidFill>
              </a:rPr>
              <a:t>_builder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latin typeface="Hack Bold"/>
                <a:ea typeface="Hack Bold"/>
                <a:cs typeface="Hack Bold"/>
                <a:sym typeface="Hack Bold"/>
              </a:rPr>
              <a:t>AwaitUnsafeOnCompleted</a:t>
            </a:r>
            <a:r>
              <a:rPr>
                <a:solidFill>
                  <a:srgbClr val="777777"/>
                </a:solidFill>
              </a:rPr>
              <a:t>(</a:t>
            </a:r>
            <a:r>
              <a:rPr>
                <a:solidFill>
                  <a:srgbClr val="4B69C6"/>
                </a:solidFill>
              </a:rPr>
              <a:t>ref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A3E9D"/>
                </a:solidFill>
              </a:rPr>
              <a:t>awaiter</a:t>
            </a:r>
            <a:r>
              <a:rPr>
                <a:solidFill>
                  <a:srgbClr val="777777"/>
                </a:solidFill>
              </a:rPr>
              <a:t>,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4B69C6"/>
                </a:solidFill>
              </a:rPr>
              <a:t>ref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4B69C6"/>
                </a:solidFill>
              </a:rPr>
              <a:t>this</a:t>
            </a:r>
            <a:r>
              <a:rPr>
                <a:solidFill>
                  <a:srgbClr val="777777"/>
                </a:solidFill>
              </a:rPr>
              <a:t>);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4400"/>
              </a:lnSpc>
              <a:defRPr b="0" sz="22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        </a:t>
            </a:r>
            <a:r>
              <a:rPr>
                <a:solidFill>
                  <a:srgbClr val="4B69C6"/>
                </a:solidFill>
              </a:rPr>
              <a:t>return</a:t>
            </a:r>
            <a:r>
              <a:rPr>
                <a:solidFill>
                  <a:srgbClr val="777777"/>
                </a:solidFill>
              </a:rPr>
              <a:t>;</a:t>
            </a:r>
          </a:p>
          <a:p>
            <a:pPr algn="l" defTabSz="457200">
              <a:lnSpc>
                <a:spcPts val="4400"/>
              </a:lnSpc>
              <a:defRPr b="0" sz="22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    </a:t>
            </a:r>
            <a:r>
              <a:rPr>
                <a:solidFill>
                  <a:srgbClr val="777777"/>
                </a:solidFill>
              </a:rPr>
              <a:t>}</a:t>
            </a:r>
          </a:p>
          <a:p>
            <a:pPr algn="l" defTabSz="457200">
              <a:lnSpc>
                <a:spcPts val="4400"/>
              </a:lnSpc>
              <a:defRPr b="0" sz="22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    </a:t>
            </a:r>
            <a:r>
              <a:rPr>
                <a:solidFill>
                  <a:srgbClr val="4B69C6"/>
                </a:solidFill>
              </a:rPr>
              <a:t>goto</a:t>
            </a:r>
            <a:r>
              <a:t> done</a:t>
            </a:r>
            <a:r>
              <a:rPr>
                <a:solidFill>
                  <a:srgbClr val="777777"/>
                </a:solidFill>
              </a:rPr>
              <a:t>;</a:t>
            </a:r>
          </a:p>
          <a:p>
            <a:pPr algn="l" defTabSz="457200">
              <a:lnSpc>
                <a:spcPts val="4400"/>
              </a:lnSpc>
              <a:defRPr b="0" sz="22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done</a:t>
            </a:r>
            <a:r>
              <a:rPr>
                <a:solidFill>
                  <a:srgbClr val="777777"/>
                </a:solidFill>
              </a:rPr>
              <a:t>:</a:t>
            </a:r>
          </a:p>
          <a:p>
            <a:pPr algn="l" defTabSz="457200">
              <a:lnSpc>
                <a:spcPts val="4400"/>
              </a:lnSpc>
              <a:defRPr b="0" sz="22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    </a:t>
            </a:r>
            <a:r>
              <a:rPr>
                <a:solidFill>
                  <a:srgbClr val="7A3E9D"/>
                </a:solidFill>
              </a:rPr>
              <a:t>awaiter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GetResult</a:t>
            </a:r>
            <a:r>
              <a:rPr>
                <a:solidFill>
                  <a:srgbClr val="777777"/>
                </a:solidFill>
              </a:rPr>
              <a:t>();</a:t>
            </a:r>
          </a:p>
          <a:p>
            <a:pPr algn="l" defTabSz="457200">
              <a:lnSpc>
                <a:spcPts val="4400"/>
              </a:lnSpc>
              <a:defRPr b="0" sz="22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    </a:t>
            </a:r>
            <a:r>
              <a:rPr>
                <a:solidFill>
                  <a:srgbClr val="7A3E9D"/>
                </a:solidFill>
              </a:rPr>
              <a:t>Console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WriteLine</a:t>
            </a:r>
            <a:r>
              <a:rPr>
                <a:solidFill>
                  <a:srgbClr val="777777"/>
                </a:solidFill>
              </a:rPr>
              <a:t>("</a:t>
            </a:r>
            <a:r>
              <a:rPr>
                <a:solidFill>
                  <a:srgbClr val="448C27"/>
                </a:solidFill>
              </a:rPr>
              <a:t>after delays</a:t>
            </a:r>
            <a:r>
              <a:rPr>
                <a:solidFill>
                  <a:srgbClr val="777777"/>
                </a:solidFill>
              </a:rPr>
              <a:t>");</a:t>
            </a:r>
          </a:p>
          <a:p>
            <a:pPr algn="l" defTabSz="457200">
              <a:lnSpc>
                <a:spcPts val="4400"/>
              </a:lnSpc>
              <a:defRPr b="0" sz="22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</a:t>
            </a:r>
            <a:r>
              <a:rPr>
                <a:solidFill>
                  <a:srgbClr val="777777"/>
                </a:solidFill>
              </a:rPr>
              <a:t>}</a:t>
            </a:r>
          </a:p>
          <a:p>
            <a:pPr algn="l" defTabSz="457200">
              <a:lnSpc>
                <a:spcPts val="4400"/>
              </a:lnSpc>
              <a:defRPr b="0" sz="22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</a:t>
            </a:r>
            <a:r>
              <a:rPr>
                <a:solidFill>
                  <a:srgbClr val="4B69C6"/>
                </a:solidFill>
              </a:rPr>
              <a:t>catch</a:t>
            </a:r>
            <a:r>
              <a:t> </a:t>
            </a:r>
            <a:r>
              <a:rPr>
                <a:solidFill>
                  <a:srgbClr val="777777"/>
                </a:solidFill>
              </a:rPr>
              <a:t>(</a:t>
            </a:r>
            <a:r>
              <a:rPr>
                <a:solidFill>
                  <a:srgbClr val="7A3E9D"/>
                </a:solidFill>
              </a:rPr>
              <a:t>Exception</a:t>
            </a:r>
            <a:r>
              <a:t> exception</a:t>
            </a:r>
            <a:r>
              <a:rPr>
                <a:solidFill>
                  <a:srgbClr val="777777"/>
                </a:solidFill>
              </a:rPr>
              <a:t>)</a:t>
            </a:r>
          </a:p>
          <a:p>
            <a:pPr algn="l" defTabSz="457200">
              <a:lnSpc>
                <a:spcPts val="4400"/>
              </a:lnSpc>
              <a:defRPr b="0" sz="22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</a:t>
            </a:r>
            <a:r>
              <a:rPr>
                <a:solidFill>
                  <a:srgbClr val="777777"/>
                </a:solidFill>
              </a:rPr>
              <a:t>{</a:t>
            </a:r>
          </a:p>
          <a:p>
            <a:pPr algn="l" defTabSz="457200">
              <a:lnSpc>
                <a:spcPts val="4400"/>
              </a:lnSpc>
              <a:defRPr b="0" sz="22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    </a:t>
            </a:r>
            <a:r>
              <a:rPr>
                <a:solidFill>
                  <a:srgbClr val="7A3E9D"/>
                </a:solidFill>
              </a:rPr>
              <a:t>_state</a:t>
            </a:r>
            <a:r>
              <a:t> </a:t>
            </a:r>
            <a:r>
              <a:rPr>
                <a:solidFill>
                  <a:srgbClr val="777777"/>
                </a:solidFill>
              </a:rPr>
              <a:t>=</a:t>
            </a:r>
            <a:r>
              <a:t> </a:t>
            </a:r>
            <a:r>
              <a:rPr>
                <a:solidFill>
                  <a:srgbClr val="777777"/>
                </a:solidFill>
              </a:rPr>
              <a:t>-</a:t>
            </a:r>
            <a:r>
              <a:rPr>
                <a:solidFill>
                  <a:srgbClr val="9C5D27"/>
                </a:solidFill>
              </a:rPr>
              <a:t>2</a:t>
            </a:r>
            <a:r>
              <a:rPr>
                <a:solidFill>
                  <a:srgbClr val="777777"/>
                </a:solidFill>
              </a:rPr>
              <a:t>;</a:t>
            </a:r>
          </a:p>
          <a:p>
            <a:pPr algn="l" defTabSz="457200">
              <a:lnSpc>
                <a:spcPts val="4400"/>
              </a:lnSpc>
              <a:defRPr b="0" sz="22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    </a:t>
            </a:r>
            <a:r>
              <a:rPr>
                <a:solidFill>
                  <a:srgbClr val="7A3E9D"/>
                </a:solidFill>
              </a:rPr>
              <a:t>_builder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SetException</a:t>
            </a:r>
            <a:r>
              <a:rPr>
                <a:solidFill>
                  <a:srgbClr val="777777"/>
                </a:solidFill>
              </a:rPr>
              <a:t>(</a:t>
            </a:r>
            <a:r>
              <a:rPr>
                <a:solidFill>
                  <a:srgbClr val="7A3E9D"/>
                </a:solidFill>
              </a:rPr>
              <a:t>exception</a:t>
            </a:r>
            <a:r>
              <a:rPr>
                <a:solidFill>
                  <a:srgbClr val="777777"/>
                </a:solidFill>
              </a:rPr>
              <a:t>);</a:t>
            </a:r>
          </a:p>
          <a:p>
            <a:pPr algn="l" defTabSz="457200">
              <a:lnSpc>
                <a:spcPts val="4400"/>
              </a:lnSpc>
              <a:defRPr b="0" sz="22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    </a:t>
            </a:r>
            <a:r>
              <a:rPr>
                <a:solidFill>
                  <a:srgbClr val="4B69C6"/>
                </a:solidFill>
              </a:rPr>
              <a:t>return</a:t>
            </a:r>
            <a:r>
              <a:rPr>
                <a:solidFill>
                  <a:srgbClr val="777777"/>
                </a:solidFill>
              </a:rPr>
              <a:t>;</a:t>
            </a:r>
          </a:p>
          <a:p>
            <a:pPr algn="l" defTabSz="457200">
              <a:lnSpc>
                <a:spcPts val="4400"/>
              </a:lnSpc>
              <a:defRPr b="0" sz="22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</a:t>
            </a:r>
            <a:r>
              <a:rPr>
                <a:solidFill>
                  <a:srgbClr val="777777"/>
                </a:solidFill>
              </a:rPr>
              <a:t>}</a:t>
            </a:r>
          </a:p>
          <a:p>
            <a:pPr algn="l" defTabSz="457200">
              <a:lnSpc>
                <a:spcPts val="4400"/>
              </a:lnSpc>
              <a:defRPr b="0" sz="22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</a:t>
            </a:r>
            <a:r>
              <a:rPr>
                <a:solidFill>
                  <a:srgbClr val="7A3E9D"/>
                </a:solidFill>
              </a:rPr>
              <a:t>_state</a:t>
            </a:r>
            <a:r>
              <a:t> </a:t>
            </a:r>
            <a:r>
              <a:rPr>
                <a:solidFill>
                  <a:srgbClr val="777777"/>
                </a:solidFill>
              </a:rPr>
              <a:t>=</a:t>
            </a:r>
            <a:r>
              <a:t> </a:t>
            </a:r>
            <a:r>
              <a:rPr>
                <a:solidFill>
                  <a:srgbClr val="777777"/>
                </a:solidFill>
              </a:rPr>
              <a:t>-</a:t>
            </a:r>
            <a:r>
              <a:rPr>
                <a:solidFill>
                  <a:srgbClr val="9C5D27"/>
                </a:solidFill>
              </a:rPr>
              <a:t>2</a:t>
            </a:r>
            <a:r>
              <a:rPr>
                <a:solidFill>
                  <a:srgbClr val="777777"/>
                </a:solidFill>
              </a:rPr>
              <a:t>;</a:t>
            </a:r>
          </a:p>
          <a:p>
            <a:pPr algn="l" defTabSz="457200">
              <a:lnSpc>
                <a:spcPts val="4400"/>
              </a:lnSpc>
              <a:defRPr b="0" sz="2200">
                <a:solidFill>
                  <a:srgbClr val="AA3731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    </a:t>
            </a:r>
            <a:r>
              <a:rPr>
                <a:solidFill>
                  <a:srgbClr val="7A3E9D"/>
                </a:solidFill>
              </a:rPr>
              <a:t>_builder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latin typeface="Hack Bold"/>
                <a:ea typeface="Hack Bold"/>
                <a:cs typeface="Hack Bold"/>
                <a:sym typeface="Hack Bold"/>
              </a:rPr>
              <a:t>SetResult</a:t>
            </a:r>
            <a:r>
              <a:rPr>
                <a:solidFill>
                  <a:srgbClr val="777777"/>
                </a:solidFill>
              </a:rPr>
              <a:t>();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4400"/>
              </a:lnSpc>
              <a:defRPr b="0" sz="22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</a:t>
            </a:r>
            <a:r>
              <a:rPr>
                <a:solidFill>
                  <a:srgbClr val="777777"/>
                </a:solidFill>
              </a:rP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Async / Awa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Async / Await</a:t>
            </a:r>
          </a:p>
        </p:txBody>
      </p:sp>
      <p:sp>
        <p:nvSpPr>
          <p:cNvPr id="692" name="Console.WriteLine(&quot;before delays&quot;);…"/>
          <p:cNvSpPr txBox="1"/>
          <p:nvPr/>
        </p:nvSpPr>
        <p:spPr>
          <a:xfrm>
            <a:off x="7994222" y="6179938"/>
            <a:ext cx="15829386" cy="4813301"/>
          </a:xfrm>
          <a:prstGeom prst="rect">
            <a:avLst/>
          </a:prstGeom>
          <a:ln w="25400">
            <a:solidFill>
              <a:schemeClr val="accent6">
                <a:satOff val="-15798"/>
                <a:lumOff val="-17517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7A3E9D"/>
                </a:solidFill>
              </a:rPr>
              <a:t>Console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WriteLine</a:t>
            </a:r>
            <a:r>
              <a:rPr>
                <a:solidFill>
                  <a:srgbClr val="777777"/>
                </a:solidFill>
              </a:rPr>
              <a:t>("</a:t>
            </a:r>
            <a:r>
              <a:rPr>
                <a:solidFill>
                  <a:srgbClr val="448C27"/>
                </a:solidFill>
              </a:rPr>
              <a:t>before delays</a:t>
            </a:r>
            <a:r>
              <a:rPr>
                <a:solidFill>
                  <a:srgbClr val="777777"/>
                </a:solidFill>
              </a:rPr>
              <a:t>");</a:t>
            </a: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7A3E9D"/>
                </a:solidFill>
              </a:rPr>
              <a:t>awaiter</a:t>
            </a:r>
            <a:r>
              <a:t> </a:t>
            </a:r>
            <a:r>
              <a:rPr>
                <a:solidFill>
                  <a:srgbClr val="777777"/>
                </a:solidFill>
              </a:rPr>
              <a:t>=</a:t>
            </a:r>
            <a:r>
              <a:t> </a:t>
            </a:r>
            <a:r>
              <a:rPr>
                <a:solidFill>
                  <a:srgbClr val="7A3E9D"/>
                </a:solidFill>
              </a:rPr>
              <a:t>Task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Delay</a:t>
            </a:r>
            <a:r>
              <a:rPr>
                <a:solidFill>
                  <a:srgbClr val="777777"/>
                </a:solidFill>
              </a:rPr>
              <a:t>(</a:t>
            </a:r>
            <a:r>
              <a:rPr>
                <a:solidFill>
                  <a:srgbClr val="7A3E9D"/>
                </a:solidFill>
              </a:rPr>
              <a:t>delay</a:t>
            </a:r>
            <a:r>
              <a:rPr>
                <a:solidFill>
                  <a:srgbClr val="777777"/>
                </a:solidFill>
              </a:rPr>
              <a:t>).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GetAwaiter</a:t>
            </a:r>
            <a:r>
              <a:rPr>
                <a:solidFill>
                  <a:srgbClr val="777777"/>
                </a:solidFill>
              </a:rPr>
              <a:t>();</a:t>
            </a: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4B69C6"/>
                </a:solidFill>
              </a:rPr>
              <a:t>if</a:t>
            </a:r>
            <a:r>
              <a:t> </a:t>
            </a:r>
            <a:r>
              <a:rPr>
                <a:solidFill>
                  <a:srgbClr val="777777"/>
                </a:solidFill>
              </a:rPr>
              <a:t>(!</a:t>
            </a:r>
            <a:r>
              <a:rPr>
                <a:solidFill>
                  <a:srgbClr val="7A3E9D"/>
                </a:solidFill>
              </a:rPr>
              <a:t>awaiter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solidFill>
                  <a:srgbClr val="7A3E9D"/>
                </a:solidFill>
              </a:rPr>
              <a:t>IsCompleted</a:t>
            </a:r>
            <a:r>
              <a:rPr>
                <a:solidFill>
                  <a:srgbClr val="777777"/>
                </a:solidFill>
              </a:rPr>
              <a:t>)</a:t>
            </a: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777777"/>
                </a:solidFill>
              </a:rPr>
              <a:t>{</a:t>
            </a: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</a:t>
            </a:r>
            <a:r>
              <a:rPr>
                <a:solidFill>
                  <a:srgbClr val="7A3E9D"/>
                </a:solidFill>
              </a:rPr>
              <a:t>num</a:t>
            </a:r>
            <a:r>
              <a:t> </a:t>
            </a:r>
            <a:r>
              <a:rPr>
                <a:solidFill>
                  <a:srgbClr val="777777"/>
                </a:solidFill>
              </a:rPr>
              <a:t>=</a:t>
            </a:r>
            <a:r>
              <a:t> </a:t>
            </a:r>
            <a:r>
              <a:rPr>
                <a:solidFill>
                  <a:srgbClr val="777777"/>
                </a:solidFill>
              </a:rPr>
              <a:t>(</a:t>
            </a:r>
            <a:r>
              <a:rPr>
                <a:solidFill>
                  <a:srgbClr val="7A3E9D"/>
                </a:solidFill>
              </a:rPr>
              <a:t>_state</a:t>
            </a:r>
            <a:r>
              <a:t> </a:t>
            </a:r>
            <a:r>
              <a:rPr>
                <a:solidFill>
                  <a:srgbClr val="777777"/>
                </a:solidFill>
              </a:rPr>
              <a:t>=</a:t>
            </a:r>
            <a:r>
              <a:t> </a:t>
            </a:r>
            <a:r>
              <a:rPr>
                <a:solidFill>
                  <a:srgbClr val="9C5D27"/>
                </a:solidFill>
              </a:rPr>
              <a:t>0</a:t>
            </a:r>
            <a:r>
              <a:rPr>
                <a:solidFill>
                  <a:srgbClr val="777777"/>
                </a:solidFill>
              </a:rPr>
              <a:t>);</a:t>
            </a: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</a:t>
            </a:r>
            <a:r>
              <a:rPr>
                <a:solidFill>
                  <a:srgbClr val="7A3E9D"/>
                </a:solidFill>
              </a:rPr>
              <a:t>_awaiter</a:t>
            </a:r>
            <a:r>
              <a:t> </a:t>
            </a:r>
            <a:r>
              <a:rPr>
                <a:solidFill>
                  <a:srgbClr val="777777"/>
                </a:solidFill>
              </a:rPr>
              <a:t>=</a:t>
            </a:r>
            <a:r>
              <a:t> </a:t>
            </a:r>
            <a:r>
              <a:rPr>
                <a:solidFill>
                  <a:srgbClr val="7A3E9D"/>
                </a:solidFill>
              </a:rPr>
              <a:t>awaiter</a:t>
            </a:r>
            <a:r>
              <a:rPr>
                <a:solidFill>
                  <a:srgbClr val="777777"/>
                </a:solidFill>
              </a:rPr>
              <a:t>;</a:t>
            </a:r>
          </a:p>
          <a:p>
            <a:pPr algn="l" defTabSz="457200">
              <a:lnSpc>
                <a:spcPts val="6100"/>
              </a:lnSpc>
              <a:defRPr b="0" sz="3600">
                <a:solidFill>
                  <a:srgbClr val="AA3731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</a:t>
            </a:r>
            <a:r>
              <a:rPr>
                <a:solidFill>
                  <a:srgbClr val="7A3E9D"/>
                </a:solidFill>
              </a:rPr>
              <a:t>_builder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latin typeface="Hack Bold"/>
                <a:ea typeface="Hack Bold"/>
                <a:cs typeface="Hack Bold"/>
                <a:sym typeface="Hack Bold"/>
              </a:rPr>
              <a:t>AwaitUnsafeOnCompleted</a:t>
            </a:r>
            <a:r>
              <a:rPr>
                <a:solidFill>
                  <a:srgbClr val="777777"/>
                </a:solidFill>
              </a:rPr>
              <a:t>(</a:t>
            </a:r>
            <a:r>
              <a:rPr>
                <a:solidFill>
                  <a:srgbClr val="4B69C6"/>
                </a:solidFill>
              </a:rPr>
              <a:t>ref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A3E9D"/>
                </a:solidFill>
              </a:rPr>
              <a:t>awaiter</a:t>
            </a:r>
            <a:r>
              <a:rPr>
                <a:solidFill>
                  <a:srgbClr val="777777"/>
                </a:solidFill>
              </a:rPr>
              <a:t>,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4B69C6"/>
                </a:solidFill>
              </a:rPr>
              <a:t>ref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4B69C6"/>
                </a:solidFill>
              </a:rPr>
              <a:t>this</a:t>
            </a:r>
            <a:r>
              <a:rPr>
                <a:solidFill>
                  <a:srgbClr val="777777"/>
                </a:solidFill>
              </a:rPr>
              <a:t>);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</a:t>
            </a:r>
            <a:r>
              <a:rPr>
                <a:solidFill>
                  <a:srgbClr val="4B69C6"/>
                </a:solidFill>
              </a:rPr>
              <a:t>return</a:t>
            </a:r>
            <a:r>
              <a:rPr>
                <a:solidFill>
                  <a:srgbClr val="777777"/>
                </a:solidFill>
              </a:rPr>
              <a:t>;</a:t>
            </a: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777777"/>
                </a:solidFill>
              </a:rPr>
              <a:t>}</a:t>
            </a:r>
          </a:p>
        </p:txBody>
      </p:sp>
      <p:sp>
        <p:nvSpPr>
          <p:cNvPr id="693" name="Compiled"/>
          <p:cNvSpPr txBox="1"/>
          <p:nvPr/>
        </p:nvSpPr>
        <p:spPr>
          <a:xfrm>
            <a:off x="13872720" y="5264425"/>
            <a:ext cx="1971549" cy="5851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/>
            <a:r>
              <a:t>Compiled</a:t>
            </a:r>
          </a:p>
        </p:txBody>
      </p:sp>
      <p:sp>
        <p:nvSpPr>
          <p:cNvPr id="694" name="C#"/>
          <p:cNvSpPr txBox="1"/>
          <p:nvPr/>
        </p:nvSpPr>
        <p:spPr>
          <a:xfrm>
            <a:off x="23266704" y="12589678"/>
            <a:ext cx="806121" cy="7338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200">
                <a:solidFill>
                  <a:srgbClr val="531B93"/>
                </a:solidFill>
              </a:defRPr>
            </a:lvl1pPr>
          </a:lstStyle>
          <a:p>
            <a:pPr/>
            <a:r>
              <a:t>C#</a:t>
            </a:r>
          </a:p>
        </p:txBody>
      </p:sp>
      <p:sp>
        <p:nvSpPr>
          <p:cNvPr id="695" name="Console.WriteLine(&quot;before delays&quot;);…"/>
          <p:cNvSpPr txBox="1"/>
          <p:nvPr/>
        </p:nvSpPr>
        <p:spPr>
          <a:xfrm>
            <a:off x="165319" y="3820219"/>
            <a:ext cx="9773717" cy="1168401"/>
          </a:xfrm>
          <a:prstGeom prst="rect">
            <a:avLst/>
          </a:prstGeom>
          <a:ln w="25400">
            <a:solidFill>
              <a:schemeClr val="accent1">
                <a:hueOff val="114395"/>
                <a:lumOff val="-24975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6100"/>
              </a:lnSpc>
              <a:defRPr b="0" sz="3600">
                <a:solidFill>
                  <a:srgbClr val="448C27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7A3E9D"/>
                </a:solidFill>
              </a:rPr>
              <a:t>Console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WriteLine</a:t>
            </a:r>
            <a:r>
              <a:rPr>
                <a:solidFill>
                  <a:srgbClr val="777777"/>
                </a:solidFill>
              </a:rPr>
              <a:t>("</a:t>
            </a:r>
            <a:r>
              <a:t>before delays</a:t>
            </a:r>
            <a:r>
              <a:rPr>
                <a:solidFill>
                  <a:srgbClr val="777777"/>
                </a:solidFill>
              </a:rPr>
              <a:t>");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4B69C6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await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A3E9D"/>
                </a:solidFill>
              </a:rPr>
              <a:t>Task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Delay</a:t>
            </a:r>
            <a:r>
              <a:rPr>
                <a:solidFill>
                  <a:srgbClr val="777777"/>
                </a:solidFill>
              </a:rPr>
              <a:t>(</a:t>
            </a:r>
            <a:r>
              <a:rPr>
                <a:solidFill>
                  <a:srgbClr val="7A3E9D"/>
                </a:solidFill>
              </a:rPr>
              <a:t>delay</a:t>
            </a:r>
            <a:r>
              <a:rPr>
                <a:solidFill>
                  <a:srgbClr val="777777"/>
                </a:solidFill>
              </a:rPr>
              <a:t>);</a:t>
            </a:r>
          </a:p>
        </p:txBody>
      </p:sp>
      <p:sp>
        <p:nvSpPr>
          <p:cNvPr id="696" name="Original"/>
          <p:cNvSpPr txBox="1"/>
          <p:nvPr/>
        </p:nvSpPr>
        <p:spPr>
          <a:xfrm>
            <a:off x="4239326" y="2845047"/>
            <a:ext cx="1625703" cy="5851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/>
            <a:r>
              <a:t>Original</a:t>
            </a:r>
          </a:p>
        </p:txBody>
      </p:sp>
      <p:sp>
        <p:nvSpPr>
          <p:cNvPr id="697" name="Arrow 7"/>
          <p:cNvSpPr/>
          <p:nvPr/>
        </p:nvSpPr>
        <p:spPr>
          <a:xfrm flipH="1" rot="5400000">
            <a:off x="3045257" y="4817345"/>
            <a:ext cx="4013841" cy="51365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7367" y="0"/>
                </a:moveTo>
                <a:lnTo>
                  <a:pt x="0" y="7818"/>
                </a:lnTo>
                <a:lnTo>
                  <a:pt x="4127" y="7818"/>
                </a:lnTo>
                <a:cubicBezTo>
                  <a:pt x="4127" y="7860"/>
                  <a:pt x="4125" y="7904"/>
                  <a:pt x="4125" y="7946"/>
                </a:cubicBezTo>
                <a:cubicBezTo>
                  <a:pt x="4125" y="15487"/>
                  <a:pt x="11948" y="21600"/>
                  <a:pt x="21598" y="21600"/>
                </a:cubicBezTo>
                <a:cubicBezTo>
                  <a:pt x="21598" y="21600"/>
                  <a:pt x="21600" y="21600"/>
                  <a:pt x="21600" y="21600"/>
                </a:cubicBezTo>
                <a:lnTo>
                  <a:pt x="21600" y="16556"/>
                </a:lnTo>
                <a:cubicBezTo>
                  <a:pt x="21600" y="16556"/>
                  <a:pt x="21598" y="16556"/>
                  <a:pt x="21598" y="16556"/>
                </a:cubicBezTo>
                <a:cubicBezTo>
                  <a:pt x="15512" y="16556"/>
                  <a:pt x="10578" y="12702"/>
                  <a:pt x="10578" y="7946"/>
                </a:cubicBezTo>
                <a:cubicBezTo>
                  <a:pt x="10578" y="7903"/>
                  <a:pt x="10582" y="7860"/>
                  <a:pt x="10582" y="7818"/>
                </a:cubicBezTo>
                <a:lnTo>
                  <a:pt x="14736" y="7818"/>
                </a:lnTo>
                <a:lnTo>
                  <a:pt x="7367" y="0"/>
                </a:lnTo>
                <a:close/>
              </a:path>
            </a:pathLst>
          </a:custGeom>
          <a:solidFill>
            <a:srgbClr val="521B93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98" name="creates thread with awaiter"/>
          <p:cNvSpPr/>
          <p:nvPr/>
        </p:nvSpPr>
        <p:spPr>
          <a:xfrm>
            <a:off x="13622286" y="10337837"/>
            <a:ext cx="7259754" cy="1938681"/>
          </a:xfrm>
          <a:prstGeom prst="wedgeEllipseCallout">
            <a:avLst>
              <a:gd name="adj1" fmla="val -47862"/>
              <a:gd name="adj2" fmla="val -67914"/>
            </a:avLst>
          </a:prstGeom>
          <a:solidFill>
            <a:srgbClr val="5E5E5E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creates thread with awaiter</a:t>
            </a:r>
          </a:p>
        </p:txBody>
      </p:sp>
      <p:sp>
        <p:nvSpPr>
          <p:cNvPr id="699" name="simplified"/>
          <p:cNvSpPr txBox="1"/>
          <p:nvPr/>
        </p:nvSpPr>
        <p:spPr>
          <a:xfrm>
            <a:off x="21062670" y="12633023"/>
            <a:ext cx="2228393" cy="647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/>
            </a:lvl1pPr>
          </a:lstStyle>
          <a:p>
            <a:pPr/>
            <a:r>
              <a:t>simplified</a:t>
            </a:r>
          </a:p>
        </p:txBody>
      </p:sp>
      <p:sp>
        <p:nvSpPr>
          <p:cNvPr id="700" name="MoveNext"/>
          <p:cNvSpPr/>
          <p:nvPr/>
        </p:nvSpPr>
        <p:spPr>
          <a:xfrm>
            <a:off x="21145500" y="159633"/>
            <a:ext cx="2667000" cy="2667001"/>
          </a:xfrm>
          <a:prstGeom prst="ellipse">
            <a:avLst/>
          </a:prstGeom>
          <a:solidFill>
            <a:srgbClr val="0533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MoveNext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Async / Awa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Async / Await</a:t>
            </a:r>
          </a:p>
        </p:txBody>
      </p:sp>
      <p:sp>
        <p:nvSpPr>
          <p:cNvPr id="703" name="wait …"/>
          <p:cNvSpPr/>
          <p:nvPr/>
        </p:nvSpPr>
        <p:spPr>
          <a:xfrm>
            <a:off x="9506977" y="8880601"/>
            <a:ext cx="3873501" cy="3873501"/>
          </a:xfrm>
          <a:prstGeom prst="ellipse">
            <a:avLst/>
          </a:prstGeom>
          <a:solidFill>
            <a:schemeClr val="accent6">
              <a:satOff val="-15798"/>
              <a:lumOff val="-1751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wait …</a:t>
            </a:r>
          </a:p>
        </p:txBody>
      </p:sp>
      <p:sp>
        <p:nvSpPr>
          <p:cNvPr id="704" name="MoveNext"/>
          <p:cNvSpPr/>
          <p:nvPr/>
        </p:nvSpPr>
        <p:spPr>
          <a:xfrm>
            <a:off x="15448260" y="8880601"/>
            <a:ext cx="3873501" cy="3873501"/>
          </a:xfrm>
          <a:prstGeom prst="ellipse">
            <a:avLst/>
          </a:prstGeom>
          <a:solidFill>
            <a:schemeClr val="accent6">
              <a:satOff val="-15798"/>
              <a:lumOff val="-1751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MoveNext</a:t>
            </a:r>
          </a:p>
        </p:txBody>
      </p:sp>
      <p:sp>
        <p:nvSpPr>
          <p:cNvPr id="705" name="AwaitUnsafeOnCompleted"/>
          <p:cNvSpPr/>
          <p:nvPr/>
        </p:nvSpPr>
        <p:spPr>
          <a:xfrm>
            <a:off x="9479035" y="2841122"/>
            <a:ext cx="3873501" cy="3873501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AwaitUnsafeOnCompleted</a:t>
            </a:r>
          </a:p>
        </p:txBody>
      </p:sp>
      <p:sp>
        <p:nvSpPr>
          <p:cNvPr id="706" name="Arrow"/>
          <p:cNvSpPr/>
          <p:nvPr/>
        </p:nvSpPr>
        <p:spPr>
          <a:xfrm rot="5400000">
            <a:off x="10050894" y="7131779"/>
            <a:ext cx="2785666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3">
              <a:hueOff val="362282"/>
              <a:satOff val="31803"/>
              <a:lumOff val="-18242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707" name="1st"/>
          <p:cNvSpPr txBox="1"/>
          <p:nvPr/>
        </p:nvSpPr>
        <p:spPr>
          <a:xfrm>
            <a:off x="9968141" y="6976878"/>
            <a:ext cx="848361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pPr/>
            <a:r>
              <a:t>1st</a:t>
            </a:r>
          </a:p>
        </p:txBody>
      </p:sp>
      <p:sp>
        <p:nvSpPr>
          <p:cNvPr id="708" name="2nd"/>
          <p:cNvSpPr txBox="1"/>
          <p:nvPr/>
        </p:nvSpPr>
        <p:spPr>
          <a:xfrm>
            <a:off x="13896208" y="3904810"/>
            <a:ext cx="1008381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pPr/>
            <a:r>
              <a:t>2nd</a:t>
            </a:r>
          </a:p>
        </p:txBody>
      </p:sp>
      <p:sp>
        <p:nvSpPr>
          <p:cNvPr id="709" name="Main"/>
          <p:cNvSpPr/>
          <p:nvPr/>
        </p:nvSpPr>
        <p:spPr>
          <a:xfrm>
            <a:off x="5062615" y="2841122"/>
            <a:ext cx="3872748" cy="38735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32" h="21555" fill="norm" stroke="1" extrusionOk="0">
                <a:moveTo>
                  <a:pt x="12837" y="2"/>
                </a:moveTo>
                <a:cubicBezTo>
                  <a:pt x="12731" y="-11"/>
                  <a:pt x="12661" y="38"/>
                  <a:pt x="12588" y="172"/>
                </a:cubicBezTo>
                <a:cubicBezTo>
                  <a:pt x="12292" y="721"/>
                  <a:pt x="11969" y="1258"/>
                  <a:pt x="11661" y="1801"/>
                </a:cubicBezTo>
                <a:cubicBezTo>
                  <a:pt x="11547" y="2001"/>
                  <a:pt x="11418" y="2099"/>
                  <a:pt x="11153" y="2073"/>
                </a:cubicBezTo>
                <a:cubicBezTo>
                  <a:pt x="10691" y="2028"/>
                  <a:pt x="10220" y="2032"/>
                  <a:pt x="9759" y="2112"/>
                </a:cubicBezTo>
                <a:cubicBezTo>
                  <a:pt x="9550" y="2148"/>
                  <a:pt x="9432" y="2095"/>
                  <a:pt x="9318" y="1917"/>
                </a:cubicBezTo>
                <a:cubicBezTo>
                  <a:pt x="8969" y="1370"/>
                  <a:pt x="8594" y="841"/>
                  <a:pt x="8243" y="295"/>
                </a:cubicBezTo>
                <a:cubicBezTo>
                  <a:pt x="8145" y="142"/>
                  <a:pt x="8068" y="122"/>
                  <a:pt x="7905" y="198"/>
                </a:cubicBezTo>
                <a:cubicBezTo>
                  <a:pt x="6845" y="688"/>
                  <a:pt x="5781" y="1174"/>
                  <a:pt x="4712" y="1644"/>
                </a:cubicBezTo>
                <a:cubicBezTo>
                  <a:pt x="4517" y="1730"/>
                  <a:pt x="4517" y="1820"/>
                  <a:pt x="4567" y="1996"/>
                </a:cubicBezTo>
                <a:cubicBezTo>
                  <a:pt x="4742" y="2608"/>
                  <a:pt x="4890" y="3227"/>
                  <a:pt x="5065" y="3839"/>
                </a:cubicBezTo>
                <a:cubicBezTo>
                  <a:pt x="5122" y="4038"/>
                  <a:pt x="5098" y="4170"/>
                  <a:pt x="4932" y="4306"/>
                </a:cubicBezTo>
                <a:cubicBezTo>
                  <a:pt x="4561" y="4610"/>
                  <a:pt x="4227" y="4959"/>
                  <a:pt x="3950" y="5348"/>
                </a:cubicBezTo>
                <a:cubicBezTo>
                  <a:pt x="3802" y="5555"/>
                  <a:pt x="3648" y="5573"/>
                  <a:pt x="3439" y="5530"/>
                </a:cubicBezTo>
                <a:cubicBezTo>
                  <a:pt x="2827" y="5405"/>
                  <a:pt x="2213" y="5295"/>
                  <a:pt x="1605" y="5156"/>
                </a:cubicBezTo>
                <a:cubicBezTo>
                  <a:pt x="1409" y="5111"/>
                  <a:pt x="1325" y="5153"/>
                  <a:pt x="1257" y="5338"/>
                </a:cubicBezTo>
                <a:cubicBezTo>
                  <a:pt x="856" y="6423"/>
                  <a:pt x="449" y="7506"/>
                  <a:pt x="35" y="8586"/>
                </a:cubicBezTo>
                <a:cubicBezTo>
                  <a:pt x="-34" y="8767"/>
                  <a:pt x="-6" y="8857"/>
                  <a:pt x="173" y="8954"/>
                </a:cubicBezTo>
                <a:cubicBezTo>
                  <a:pt x="722" y="9251"/>
                  <a:pt x="1256" y="9574"/>
                  <a:pt x="1798" y="9882"/>
                </a:cubicBezTo>
                <a:cubicBezTo>
                  <a:pt x="2001" y="9997"/>
                  <a:pt x="2093" y="10127"/>
                  <a:pt x="2064" y="10392"/>
                </a:cubicBezTo>
                <a:cubicBezTo>
                  <a:pt x="2014" y="10855"/>
                  <a:pt x="2039" y="11326"/>
                  <a:pt x="2116" y="11788"/>
                </a:cubicBezTo>
                <a:cubicBezTo>
                  <a:pt x="2151" y="11998"/>
                  <a:pt x="2089" y="12115"/>
                  <a:pt x="1913" y="12228"/>
                </a:cubicBezTo>
                <a:cubicBezTo>
                  <a:pt x="1367" y="12578"/>
                  <a:pt x="837" y="12953"/>
                  <a:pt x="291" y="13303"/>
                </a:cubicBezTo>
                <a:cubicBezTo>
                  <a:pt x="136" y="13403"/>
                  <a:pt x="124" y="13482"/>
                  <a:pt x="199" y="13643"/>
                </a:cubicBezTo>
                <a:cubicBezTo>
                  <a:pt x="688" y="14705"/>
                  <a:pt x="1172" y="15768"/>
                  <a:pt x="1642" y="16837"/>
                </a:cubicBezTo>
                <a:cubicBezTo>
                  <a:pt x="1728" y="17034"/>
                  <a:pt x="1818" y="17032"/>
                  <a:pt x="1994" y="16982"/>
                </a:cubicBezTo>
                <a:cubicBezTo>
                  <a:pt x="2605" y="16807"/>
                  <a:pt x="3223" y="16651"/>
                  <a:pt x="3839" y="16489"/>
                </a:cubicBezTo>
                <a:cubicBezTo>
                  <a:pt x="3930" y="16465"/>
                  <a:pt x="4023" y="16451"/>
                  <a:pt x="4118" y="16432"/>
                </a:cubicBezTo>
                <a:cubicBezTo>
                  <a:pt x="4164" y="16485"/>
                  <a:pt x="4202" y="16532"/>
                  <a:pt x="4241" y="16576"/>
                </a:cubicBezTo>
                <a:cubicBezTo>
                  <a:pt x="4568" y="16944"/>
                  <a:pt x="4922" y="17287"/>
                  <a:pt x="5319" y="17573"/>
                </a:cubicBezTo>
                <a:cubicBezTo>
                  <a:pt x="5534" y="17728"/>
                  <a:pt x="5572" y="17885"/>
                  <a:pt x="5524" y="18114"/>
                </a:cubicBezTo>
                <a:cubicBezTo>
                  <a:pt x="5398" y="18725"/>
                  <a:pt x="5287" y="19339"/>
                  <a:pt x="5149" y="19947"/>
                </a:cubicBezTo>
                <a:cubicBezTo>
                  <a:pt x="5105" y="20142"/>
                  <a:pt x="5145" y="20229"/>
                  <a:pt x="5331" y="20297"/>
                </a:cubicBezTo>
                <a:cubicBezTo>
                  <a:pt x="6415" y="20698"/>
                  <a:pt x="7497" y="21106"/>
                  <a:pt x="8576" y="21520"/>
                </a:cubicBezTo>
                <a:cubicBezTo>
                  <a:pt x="8757" y="21589"/>
                  <a:pt x="8847" y="21563"/>
                  <a:pt x="8944" y="21383"/>
                </a:cubicBezTo>
                <a:cubicBezTo>
                  <a:pt x="9241" y="20834"/>
                  <a:pt x="9562" y="20299"/>
                  <a:pt x="9871" y="19757"/>
                </a:cubicBezTo>
                <a:cubicBezTo>
                  <a:pt x="9985" y="19558"/>
                  <a:pt x="10110" y="19452"/>
                  <a:pt x="10378" y="19481"/>
                </a:cubicBezTo>
                <a:cubicBezTo>
                  <a:pt x="10828" y="19528"/>
                  <a:pt x="11291" y="19534"/>
                  <a:pt x="11737" y="19445"/>
                </a:cubicBezTo>
                <a:cubicBezTo>
                  <a:pt x="12009" y="19391"/>
                  <a:pt x="12126" y="19505"/>
                  <a:pt x="12252" y="19698"/>
                </a:cubicBezTo>
                <a:cubicBezTo>
                  <a:pt x="12593" y="20221"/>
                  <a:pt x="12952" y="20733"/>
                  <a:pt x="13290" y="21259"/>
                </a:cubicBezTo>
                <a:cubicBezTo>
                  <a:pt x="13387" y="21411"/>
                  <a:pt x="13463" y="21432"/>
                  <a:pt x="13628" y="21356"/>
                </a:cubicBezTo>
                <a:cubicBezTo>
                  <a:pt x="14687" y="20866"/>
                  <a:pt x="15750" y="20382"/>
                  <a:pt x="16819" y="19912"/>
                </a:cubicBezTo>
                <a:cubicBezTo>
                  <a:pt x="17012" y="19827"/>
                  <a:pt x="17018" y="19738"/>
                  <a:pt x="16967" y="19560"/>
                </a:cubicBezTo>
                <a:cubicBezTo>
                  <a:pt x="16791" y="18948"/>
                  <a:pt x="16644" y="18329"/>
                  <a:pt x="16469" y="17716"/>
                </a:cubicBezTo>
                <a:cubicBezTo>
                  <a:pt x="16412" y="17519"/>
                  <a:pt x="16433" y="17386"/>
                  <a:pt x="16600" y="17250"/>
                </a:cubicBezTo>
                <a:cubicBezTo>
                  <a:pt x="16971" y="16946"/>
                  <a:pt x="17305" y="16598"/>
                  <a:pt x="17584" y="16209"/>
                </a:cubicBezTo>
                <a:cubicBezTo>
                  <a:pt x="17730" y="16006"/>
                  <a:pt x="17880" y="15980"/>
                  <a:pt x="18092" y="16024"/>
                </a:cubicBezTo>
                <a:cubicBezTo>
                  <a:pt x="18703" y="16151"/>
                  <a:pt x="19318" y="16260"/>
                  <a:pt x="19926" y="16398"/>
                </a:cubicBezTo>
                <a:cubicBezTo>
                  <a:pt x="20121" y="16442"/>
                  <a:pt x="20207" y="16404"/>
                  <a:pt x="20276" y="16218"/>
                </a:cubicBezTo>
                <a:cubicBezTo>
                  <a:pt x="20676" y="15133"/>
                  <a:pt x="21084" y="14050"/>
                  <a:pt x="21497" y="12970"/>
                </a:cubicBezTo>
                <a:cubicBezTo>
                  <a:pt x="21566" y="12790"/>
                  <a:pt x="21541" y="12697"/>
                  <a:pt x="21361" y="12600"/>
                </a:cubicBezTo>
                <a:cubicBezTo>
                  <a:pt x="20812" y="12303"/>
                  <a:pt x="20278" y="11982"/>
                  <a:pt x="19736" y="11674"/>
                </a:cubicBezTo>
                <a:cubicBezTo>
                  <a:pt x="19535" y="11559"/>
                  <a:pt x="19439" y="11431"/>
                  <a:pt x="19468" y="11163"/>
                </a:cubicBezTo>
                <a:cubicBezTo>
                  <a:pt x="19519" y="10701"/>
                  <a:pt x="19493" y="10230"/>
                  <a:pt x="19416" y="9768"/>
                </a:cubicBezTo>
                <a:cubicBezTo>
                  <a:pt x="19381" y="9559"/>
                  <a:pt x="19443" y="9442"/>
                  <a:pt x="19620" y="9328"/>
                </a:cubicBezTo>
                <a:cubicBezTo>
                  <a:pt x="20166" y="8978"/>
                  <a:pt x="20694" y="8603"/>
                  <a:pt x="21240" y="8252"/>
                </a:cubicBezTo>
                <a:cubicBezTo>
                  <a:pt x="21393" y="8154"/>
                  <a:pt x="21411" y="8075"/>
                  <a:pt x="21336" y="7912"/>
                </a:cubicBezTo>
                <a:cubicBezTo>
                  <a:pt x="20846" y="6851"/>
                  <a:pt x="20362" y="5788"/>
                  <a:pt x="19892" y="4718"/>
                </a:cubicBezTo>
                <a:cubicBezTo>
                  <a:pt x="19806" y="4523"/>
                  <a:pt x="19717" y="4523"/>
                  <a:pt x="19541" y="4574"/>
                </a:cubicBezTo>
                <a:cubicBezTo>
                  <a:pt x="18917" y="4751"/>
                  <a:pt x="18286" y="4905"/>
                  <a:pt x="17662" y="5080"/>
                </a:cubicBezTo>
                <a:cubicBezTo>
                  <a:pt x="17490" y="5129"/>
                  <a:pt x="17378" y="5103"/>
                  <a:pt x="17261" y="4959"/>
                </a:cubicBezTo>
                <a:cubicBezTo>
                  <a:pt x="16959" y="4585"/>
                  <a:pt x="16599" y="4263"/>
                  <a:pt x="16213" y="3983"/>
                </a:cubicBezTo>
                <a:cubicBezTo>
                  <a:pt x="16001" y="3828"/>
                  <a:pt x="15960" y="3672"/>
                  <a:pt x="16008" y="3442"/>
                </a:cubicBezTo>
                <a:cubicBezTo>
                  <a:pt x="16135" y="2831"/>
                  <a:pt x="16245" y="2217"/>
                  <a:pt x="16383" y="1609"/>
                </a:cubicBezTo>
                <a:cubicBezTo>
                  <a:pt x="16428" y="1413"/>
                  <a:pt x="16387" y="1327"/>
                  <a:pt x="16201" y="1258"/>
                </a:cubicBezTo>
                <a:cubicBezTo>
                  <a:pt x="15118" y="858"/>
                  <a:pt x="14036" y="450"/>
                  <a:pt x="12956" y="36"/>
                </a:cubicBezTo>
                <a:cubicBezTo>
                  <a:pt x="12911" y="19"/>
                  <a:pt x="12873" y="7"/>
                  <a:pt x="12837" y="2"/>
                </a:cubicBezTo>
                <a:close/>
                <a:moveTo>
                  <a:pt x="10766" y="5818"/>
                </a:moveTo>
                <a:cubicBezTo>
                  <a:pt x="13503" y="5818"/>
                  <a:pt x="15722" y="8039"/>
                  <a:pt x="15722" y="10778"/>
                </a:cubicBezTo>
                <a:cubicBezTo>
                  <a:pt x="15722" y="13517"/>
                  <a:pt x="13503" y="15738"/>
                  <a:pt x="10766" y="15738"/>
                </a:cubicBezTo>
                <a:cubicBezTo>
                  <a:pt x="8030" y="15738"/>
                  <a:pt x="5810" y="13517"/>
                  <a:pt x="5810" y="10778"/>
                </a:cubicBezTo>
                <a:cubicBezTo>
                  <a:pt x="5810" y="8039"/>
                  <a:pt x="8030" y="5818"/>
                  <a:pt x="10766" y="5818"/>
                </a:cubicBezTo>
                <a:close/>
              </a:path>
            </a:pathLst>
          </a:cu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Main</a:t>
            </a:r>
          </a:p>
        </p:txBody>
      </p:sp>
      <p:sp>
        <p:nvSpPr>
          <p:cNvPr id="710" name="rest …"/>
          <p:cNvSpPr/>
          <p:nvPr/>
        </p:nvSpPr>
        <p:spPr>
          <a:xfrm>
            <a:off x="15448260" y="2841122"/>
            <a:ext cx="3873501" cy="3873501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rest …</a:t>
            </a:r>
          </a:p>
        </p:txBody>
      </p:sp>
      <p:sp>
        <p:nvSpPr>
          <p:cNvPr id="711" name="Arrow"/>
          <p:cNvSpPr/>
          <p:nvPr/>
        </p:nvSpPr>
        <p:spPr>
          <a:xfrm rot="21600000">
            <a:off x="12833121" y="4332446"/>
            <a:ext cx="3134555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3">
              <a:hueOff val="362282"/>
              <a:satOff val="31803"/>
              <a:lumOff val="-18242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712" name="Arrow"/>
          <p:cNvSpPr/>
          <p:nvPr/>
        </p:nvSpPr>
        <p:spPr>
          <a:xfrm rot="21600000">
            <a:off x="12833121" y="10182351"/>
            <a:ext cx="3134555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3">
              <a:hueOff val="362282"/>
              <a:satOff val="31803"/>
              <a:lumOff val="-18242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713" name="thread"/>
          <p:cNvSpPr/>
          <p:nvPr/>
        </p:nvSpPr>
        <p:spPr>
          <a:xfrm>
            <a:off x="5062239" y="8880224"/>
            <a:ext cx="3873501" cy="38742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32" h="21555" fill="norm" stroke="1" extrusionOk="0">
                <a:moveTo>
                  <a:pt x="12837" y="2"/>
                </a:moveTo>
                <a:cubicBezTo>
                  <a:pt x="12731" y="-11"/>
                  <a:pt x="12661" y="38"/>
                  <a:pt x="12588" y="172"/>
                </a:cubicBezTo>
                <a:cubicBezTo>
                  <a:pt x="12292" y="721"/>
                  <a:pt x="11969" y="1258"/>
                  <a:pt x="11661" y="1801"/>
                </a:cubicBezTo>
                <a:cubicBezTo>
                  <a:pt x="11547" y="2001"/>
                  <a:pt x="11418" y="2099"/>
                  <a:pt x="11153" y="2073"/>
                </a:cubicBezTo>
                <a:cubicBezTo>
                  <a:pt x="10691" y="2028"/>
                  <a:pt x="10220" y="2032"/>
                  <a:pt x="9759" y="2112"/>
                </a:cubicBezTo>
                <a:cubicBezTo>
                  <a:pt x="9550" y="2148"/>
                  <a:pt x="9432" y="2095"/>
                  <a:pt x="9318" y="1917"/>
                </a:cubicBezTo>
                <a:cubicBezTo>
                  <a:pt x="8969" y="1370"/>
                  <a:pt x="8594" y="841"/>
                  <a:pt x="8243" y="295"/>
                </a:cubicBezTo>
                <a:cubicBezTo>
                  <a:pt x="8145" y="142"/>
                  <a:pt x="8068" y="122"/>
                  <a:pt x="7905" y="198"/>
                </a:cubicBezTo>
                <a:cubicBezTo>
                  <a:pt x="6845" y="688"/>
                  <a:pt x="5781" y="1174"/>
                  <a:pt x="4712" y="1644"/>
                </a:cubicBezTo>
                <a:cubicBezTo>
                  <a:pt x="4517" y="1730"/>
                  <a:pt x="4517" y="1820"/>
                  <a:pt x="4567" y="1996"/>
                </a:cubicBezTo>
                <a:cubicBezTo>
                  <a:pt x="4742" y="2608"/>
                  <a:pt x="4890" y="3227"/>
                  <a:pt x="5065" y="3839"/>
                </a:cubicBezTo>
                <a:cubicBezTo>
                  <a:pt x="5122" y="4038"/>
                  <a:pt x="5098" y="4170"/>
                  <a:pt x="4932" y="4306"/>
                </a:cubicBezTo>
                <a:cubicBezTo>
                  <a:pt x="4561" y="4610"/>
                  <a:pt x="4227" y="4959"/>
                  <a:pt x="3950" y="5348"/>
                </a:cubicBezTo>
                <a:cubicBezTo>
                  <a:pt x="3802" y="5555"/>
                  <a:pt x="3648" y="5573"/>
                  <a:pt x="3439" y="5530"/>
                </a:cubicBezTo>
                <a:cubicBezTo>
                  <a:pt x="2827" y="5405"/>
                  <a:pt x="2213" y="5295"/>
                  <a:pt x="1605" y="5156"/>
                </a:cubicBezTo>
                <a:cubicBezTo>
                  <a:pt x="1409" y="5111"/>
                  <a:pt x="1325" y="5153"/>
                  <a:pt x="1257" y="5338"/>
                </a:cubicBezTo>
                <a:cubicBezTo>
                  <a:pt x="856" y="6423"/>
                  <a:pt x="449" y="7506"/>
                  <a:pt x="35" y="8586"/>
                </a:cubicBezTo>
                <a:cubicBezTo>
                  <a:pt x="-34" y="8767"/>
                  <a:pt x="-6" y="8857"/>
                  <a:pt x="173" y="8954"/>
                </a:cubicBezTo>
                <a:cubicBezTo>
                  <a:pt x="722" y="9251"/>
                  <a:pt x="1256" y="9574"/>
                  <a:pt x="1798" y="9882"/>
                </a:cubicBezTo>
                <a:cubicBezTo>
                  <a:pt x="2001" y="9997"/>
                  <a:pt x="2093" y="10127"/>
                  <a:pt x="2064" y="10392"/>
                </a:cubicBezTo>
                <a:cubicBezTo>
                  <a:pt x="2014" y="10855"/>
                  <a:pt x="2039" y="11326"/>
                  <a:pt x="2116" y="11788"/>
                </a:cubicBezTo>
                <a:cubicBezTo>
                  <a:pt x="2151" y="11998"/>
                  <a:pt x="2089" y="12115"/>
                  <a:pt x="1913" y="12228"/>
                </a:cubicBezTo>
                <a:cubicBezTo>
                  <a:pt x="1367" y="12578"/>
                  <a:pt x="837" y="12953"/>
                  <a:pt x="291" y="13303"/>
                </a:cubicBezTo>
                <a:cubicBezTo>
                  <a:pt x="136" y="13403"/>
                  <a:pt x="124" y="13482"/>
                  <a:pt x="199" y="13643"/>
                </a:cubicBezTo>
                <a:cubicBezTo>
                  <a:pt x="688" y="14705"/>
                  <a:pt x="1172" y="15768"/>
                  <a:pt x="1642" y="16837"/>
                </a:cubicBezTo>
                <a:cubicBezTo>
                  <a:pt x="1728" y="17034"/>
                  <a:pt x="1818" y="17032"/>
                  <a:pt x="1994" y="16982"/>
                </a:cubicBezTo>
                <a:cubicBezTo>
                  <a:pt x="2605" y="16807"/>
                  <a:pt x="3223" y="16651"/>
                  <a:pt x="3839" y="16489"/>
                </a:cubicBezTo>
                <a:cubicBezTo>
                  <a:pt x="3930" y="16465"/>
                  <a:pt x="4023" y="16451"/>
                  <a:pt x="4118" y="16432"/>
                </a:cubicBezTo>
                <a:cubicBezTo>
                  <a:pt x="4164" y="16485"/>
                  <a:pt x="4202" y="16532"/>
                  <a:pt x="4241" y="16576"/>
                </a:cubicBezTo>
                <a:cubicBezTo>
                  <a:pt x="4568" y="16944"/>
                  <a:pt x="4922" y="17287"/>
                  <a:pt x="5319" y="17573"/>
                </a:cubicBezTo>
                <a:cubicBezTo>
                  <a:pt x="5534" y="17728"/>
                  <a:pt x="5572" y="17885"/>
                  <a:pt x="5524" y="18114"/>
                </a:cubicBezTo>
                <a:cubicBezTo>
                  <a:pt x="5398" y="18725"/>
                  <a:pt x="5287" y="19339"/>
                  <a:pt x="5149" y="19947"/>
                </a:cubicBezTo>
                <a:cubicBezTo>
                  <a:pt x="5105" y="20142"/>
                  <a:pt x="5145" y="20229"/>
                  <a:pt x="5331" y="20297"/>
                </a:cubicBezTo>
                <a:cubicBezTo>
                  <a:pt x="6415" y="20698"/>
                  <a:pt x="7497" y="21106"/>
                  <a:pt x="8576" y="21520"/>
                </a:cubicBezTo>
                <a:cubicBezTo>
                  <a:pt x="8757" y="21589"/>
                  <a:pt x="8847" y="21563"/>
                  <a:pt x="8944" y="21383"/>
                </a:cubicBezTo>
                <a:cubicBezTo>
                  <a:pt x="9241" y="20834"/>
                  <a:pt x="9562" y="20299"/>
                  <a:pt x="9871" y="19757"/>
                </a:cubicBezTo>
                <a:cubicBezTo>
                  <a:pt x="9985" y="19558"/>
                  <a:pt x="10110" y="19452"/>
                  <a:pt x="10378" y="19481"/>
                </a:cubicBezTo>
                <a:cubicBezTo>
                  <a:pt x="10828" y="19528"/>
                  <a:pt x="11291" y="19534"/>
                  <a:pt x="11737" y="19445"/>
                </a:cubicBezTo>
                <a:cubicBezTo>
                  <a:pt x="12009" y="19391"/>
                  <a:pt x="12126" y="19505"/>
                  <a:pt x="12252" y="19698"/>
                </a:cubicBezTo>
                <a:cubicBezTo>
                  <a:pt x="12593" y="20221"/>
                  <a:pt x="12952" y="20733"/>
                  <a:pt x="13290" y="21259"/>
                </a:cubicBezTo>
                <a:cubicBezTo>
                  <a:pt x="13387" y="21411"/>
                  <a:pt x="13463" y="21432"/>
                  <a:pt x="13628" y="21356"/>
                </a:cubicBezTo>
                <a:cubicBezTo>
                  <a:pt x="14687" y="20866"/>
                  <a:pt x="15750" y="20382"/>
                  <a:pt x="16819" y="19912"/>
                </a:cubicBezTo>
                <a:cubicBezTo>
                  <a:pt x="17012" y="19827"/>
                  <a:pt x="17018" y="19738"/>
                  <a:pt x="16967" y="19560"/>
                </a:cubicBezTo>
                <a:cubicBezTo>
                  <a:pt x="16791" y="18948"/>
                  <a:pt x="16644" y="18329"/>
                  <a:pt x="16469" y="17716"/>
                </a:cubicBezTo>
                <a:cubicBezTo>
                  <a:pt x="16412" y="17519"/>
                  <a:pt x="16433" y="17386"/>
                  <a:pt x="16600" y="17250"/>
                </a:cubicBezTo>
                <a:cubicBezTo>
                  <a:pt x="16971" y="16946"/>
                  <a:pt x="17305" y="16598"/>
                  <a:pt x="17584" y="16209"/>
                </a:cubicBezTo>
                <a:cubicBezTo>
                  <a:pt x="17730" y="16006"/>
                  <a:pt x="17880" y="15980"/>
                  <a:pt x="18092" y="16024"/>
                </a:cubicBezTo>
                <a:cubicBezTo>
                  <a:pt x="18703" y="16151"/>
                  <a:pt x="19318" y="16260"/>
                  <a:pt x="19926" y="16398"/>
                </a:cubicBezTo>
                <a:cubicBezTo>
                  <a:pt x="20121" y="16442"/>
                  <a:pt x="20207" y="16404"/>
                  <a:pt x="20276" y="16218"/>
                </a:cubicBezTo>
                <a:cubicBezTo>
                  <a:pt x="20676" y="15133"/>
                  <a:pt x="21084" y="14050"/>
                  <a:pt x="21497" y="12970"/>
                </a:cubicBezTo>
                <a:cubicBezTo>
                  <a:pt x="21566" y="12790"/>
                  <a:pt x="21541" y="12697"/>
                  <a:pt x="21361" y="12600"/>
                </a:cubicBezTo>
                <a:cubicBezTo>
                  <a:pt x="20812" y="12303"/>
                  <a:pt x="20278" y="11982"/>
                  <a:pt x="19736" y="11674"/>
                </a:cubicBezTo>
                <a:cubicBezTo>
                  <a:pt x="19535" y="11559"/>
                  <a:pt x="19439" y="11431"/>
                  <a:pt x="19468" y="11163"/>
                </a:cubicBezTo>
                <a:cubicBezTo>
                  <a:pt x="19519" y="10701"/>
                  <a:pt x="19493" y="10230"/>
                  <a:pt x="19416" y="9768"/>
                </a:cubicBezTo>
                <a:cubicBezTo>
                  <a:pt x="19381" y="9559"/>
                  <a:pt x="19443" y="9442"/>
                  <a:pt x="19620" y="9328"/>
                </a:cubicBezTo>
                <a:cubicBezTo>
                  <a:pt x="20166" y="8978"/>
                  <a:pt x="20694" y="8603"/>
                  <a:pt x="21240" y="8252"/>
                </a:cubicBezTo>
                <a:cubicBezTo>
                  <a:pt x="21393" y="8154"/>
                  <a:pt x="21411" y="8075"/>
                  <a:pt x="21336" y="7912"/>
                </a:cubicBezTo>
                <a:cubicBezTo>
                  <a:pt x="20846" y="6851"/>
                  <a:pt x="20362" y="5788"/>
                  <a:pt x="19892" y="4718"/>
                </a:cubicBezTo>
                <a:cubicBezTo>
                  <a:pt x="19806" y="4523"/>
                  <a:pt x="19717" y="4523"/>
                  <a:pt x="19541" y="4574"/>
                </a:cubicBezTo>
                <a:cubicBezTo>
                  <a:pt x="18917" y="4751"/>
                  <a:pt x="18286" y="4905"/>
                  <a:pt x="17662" y="5080"/>
                </a:cubicBezTo>
                <a:cubicBezTo>
                  <a:pt x="17490" y="5129"/>
                  <a:pt x="17378" y="5103"/>
                  <a:pt x="17261" y="4959"/>
                </a:cubicBezTo>
                <a:cubicBezTo>
                  <a:pt x="16959" y="4585"/>
                  <a:pt x="16599" y="4263"/>
                  <a:pt x="16213" y="3983"/>
                </a:cubicBezTo>
                <a:cubicBezTo>
                  <a:pt x="16001" y="3828"/>
                  <a:pt x="15960" y="3672"/>
                  <a:pt x="16008" y="3442"/>
                </a:cubicBezTo>
                <a:cubicBezTo>
                  <a:pt x="16135" y="2831"/>
                  <a:pt x="16245" y="2217"/>
                  <a:pt x="16383" y="1609"/>
                </a:cubicBezTo>
                <a:cubicBezTo>
                  <a:pt x="16428" y="1413"/>
                  <a:pt x="16387" y="1327"/>
                  <a:pt x="16201" y="1258"/>
                </a:cubicBezTo>
                <a:cubicBezTo>
                  <a:pt x="15118" y="858"/>
                  <a:pt x="14036" y="450"/>
                  <a:pt x="12956" y="36"/>
                </a:cubicBezTo>
                <a:cubicBezTo>
                  <a:pt x="12911" y="19"/>
                  <a:pt x="12873" y="7"/>
                  <a:pt x="12837" y="2"/>
                </a:cubicBezTo>
                <a:close/>
                <a:moveTo>
                  <a:pt x="10766" y="5818"/>
                </a:moveTo>
                <a:cubicBezTo>
                  <a:pt x="13503" y="5818"/>
                  <a:pt x="15722" y="8039"/>
                  <a:pt x="15722" y="10778"/>
                </a:cubicBezTo>
                <a:cubicBezTo>
                  <a:pt x="15722" y="13517"/>
                  <a:pt x="13503" y="15738"/>
                  <a:pt x="10766" y="15738"/>
                </a:cubicBezTo>
                <a:cubicBezTo>
                  <a:pt x="8030" y="15738"/>
                  <a:pt x="5810" y="13517"/>
                  <a:pt x="5810" y="10778"/>
                </a:cubicBezTo>
                <a:cubicBezTo>
                  <a:pt x="5810" y="8039"/>
                  <a:pt x="8030" y="5818"/>
                  <a:pt x="10766" y="5818"/>
                </a:cubicBezTo>
                <a:close/>
              </a:path>
            </a:pathLst>
          </a:custGeom>
          <a:solidFill>
            <a:schemeClr val="accent6">
              <a:satOff val="-15798"/>
              <a:lumOff val="-1751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thread</a:t>
            </a:r>
          </a:p>
        </p:txBody>
      </p:sp>
      <p:sp>
        <p:nvSpPr>
          <p:cNvPr id="714" name="ready"/>
          <p:cNvSpPr txBox="1"/>
          <p:nvPr/>
        </p:nvSpPr>
        <p:spPr>
          <a:xfrm>
            <a:off x="13670402" y="9790131"/>
            <a:ext cx="1459993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pPr/>
            <a:r>
              <a:t>ready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Async / Awa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Async / Await</a:t>
            </a:r>
          </a:p>
        </p:txBody>
      </p:sp>
      <p:sp>
        <p:nvSpPr>
          <p:cNvPr id="717" name="awaiter.GetResult();…"/>
          <p:cNvSpPr txBox="1"/>
          <p:nvPr/>
        </p:nvSpPr>
        <p:spPr>
          <a:xfrm>
            <a:off x="8065313" y="4870449"/>
            <a:ext cx="15829385" cy="5854701"/>
          </a:xfrm>
          <a:prstGeom prst="rect">
            <a:avLst/>
          </a:prstGeom>
          <a:ln w="25400">
            <a:solidFill>
              <a:schemeClr val="accent6">
                <a:satOff val="-15798"/>
                <a:lumOff val="-17517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7A3E9D"/>
                </a:solidFill>
              </a:rPr>
              <a:t>awaiter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GetResult</a:t>
            </a:r>
            <a:r>
              <a:rPr>
                <a:solidFill>
                  <a:srgbClr val="777777"/>
                </a:solidFill>
              </a:rPr>
              <a:t>();</a:t>
            </a:r>
          </a:p>
          <a:p>
            <a:pPr algn="l" defTabSz="457200">
              <a:lnSpc>
                <a:spcPts val="6100"/>
              </a:lnSpc>
              <a:defRPr b="0" sz="3600">
                <a:solidFill>
                  <a:srgbClr val="448C27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7A3E9D"/>
                </a:solidFill>
              </a:rPr>
              <a:t>Console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WriteLine</a:t>
            </a:r>
            <a:r>
              <a:rPr>
                <a:solidFill>
                  <a:srgbClr val="777777"/>
                </a:solidFill>
              </a:rPr>
              <a:t>("</a:t>
            </a:r>
            <a:r>
              <a:t>between delays</a:t>
            </a:r>
            <a:r>
              <a:rPr>
                <a:solidFill>
                  <a:srgbClr val="777777"/>
                </a:solidFill>
              </a:rPr>
              <a:t>");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7A3E9D"/>
                </a:solidFill>
              </a:rPr>
              <a:t>awaiter</a:t>
            </a:r>
            <a:r>
              <a:t> </a:t>
            </a:r>
            <a:r>
              <a:rPr>
                <a:solidFill>
                  <a:srgbClr val="777777"/>
                </a:solidFill>
              </a:rPr>
              <a:t>=</a:t>
            </a:r>
            <a:r>
              <a:t> </a:t>
            </a:r>
            <a:r>
              <a:rPr>
                <a:solidFill>
                  <a:srgbClr val="7A3E9D"/>
                </a:solidFill>
              </a:rPr>
              <a:t>Task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Delay</a:t>
            </a:r>
            <a:r>
              <a:rPr>
                <a:solidFill>
                  <a:srgbClr val="777777"/>
                </a:solidFill>
              </a:rPr>
              <a:t>(</a:t>
            </a:r>
            <a:r>
              <a:rPr>
                <a:solidFill>
                  <a:srgbClr val="7A3E9D"/>
                </a:solidFill>
              </a:rPr>
              <a:t>delay</a:t>
            </a:r>
            <a:r>
              <a:rPr>
                <a:solidFill>
                  <a:srgbClr val="777777"/>
                </a:solidFill>
              </a:rPr>
              <a:t>).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GetAwaiter</a:t>
            </a:r>
            <a:r>
              <a:rPr>
                <a:solidFill>
                  <a:srgbClr val="777777"/>
                </a:solidFill>
              </a:rPr>
              <a:t>();</a:t>
            </a: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4B69C6"/>
                </a:solidFill>
              </a:rPr>
              <a:t>if</a:t>
            </a:r>
            <a:r>
              <a:t> </a:t>
            </a:r>
            <a:r>
              <a:rPr>
                <a:solidFill>
                  <a:srgbClr val="777777"/>
                </a:solidFill>
              </a:rPr>
              <a:t>(!</a:t>
            </a:r>
            <a:r>
              <a:rPr>
                <a:solidFill>
                  <a:srgbClr val="7A3E9D"/>
                </a:solidFill>
              </a:rPr>
              <a:t>awaiter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solidFill>
                  <a:srgbClr val="7A3E9D"/>
                </a:solidFill>
              </a:rPr>
              <a:t>IsCompleted</a:t>
            </a:r>
            <a:r>
              <a:rPr>
                <a:solidFill>
                  <a:srgbClr val="777777"/>
                </a:solidFill>
              </a:rPr>
              <a:t>)</a:t>
            </a: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777777"/>
                </a:solidFill>
              </a:rPr>
              <a:t>{</a:t>
            </a: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</a:t>
            </a:r>
            <a:r>
              <a:rPr>
                <a:solidFill>
                  <a:srgbClr val="7A3E9D"/>
                </a:solidFill>
              </a:rPr>
              <a:t>num</a:t>
            </a:r>
            <a:r>
              <a:t> </a:t>
            </a:r>
            <a:r>
              <a:rPr>
                <a:solidFill>
                  <a:srgbClr val="777777"/>
                </a:solidFill>
              </a:rPr>
              <a:t>=</a:t>
            </a:r>
            <a:r>
              <a:t> </a:t>
            </a:r>
            <a:r>
              <a:rPr>
                <a:solidFill>
                  <a:srgbClr val="777777"/>
                </a:solidFill>
              </a:rPr>
              <a:t>(</a:t>
            </a:r>
            <a:r>
              <a:rPr>
                <a:solidFill>
                  <a:srgbClr val="7A3E9D"/>
                </a:solidFill>
              </a:rPr>
              <a:t>_state</a:t>
            </a:r>
            <a:r>
              <a:t> </a:t>
            </a:r>
            <a:r>
              <a:rPr>
                <a:solidFill>
                  <a:srgbClr val="777777"/>
                </a:solidFill>
              </a:rPr>
              <a:t>=</a:t>
            </a:r>
            <a:r>
              <a:t> </a:t>
            </a:r>
            <a:r>
              <a:rPr>
                <a:solidFill>
                  <a:srgbClr val="9C5D27"/>
                </a:solidFill>
              </a:rPr>
              <a:t>1</a:t>
            </a:r>
            <a:r>
              <a:rPr>
                <a:solidFill>
                  <a:srgbClr val="777777"/>
                </a:solidFill>
              </a:rPr>
              <a:t>);</a:t>
            </a: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</a:t>
            </a:r>
            <a:r>
              <a:rPr>
                <a:solidFill>
                  <a:srgbClr val="7A3E9D"/>
                </a:solidFill>
              </a:rPr>
              <a:t>_awaiter</a:t>
            </a:r>
            <a:r>
              <a:t> </a:t>
            </a:r>
            <a:r>
              <a:rPr>
                <a:solidFill>
                  <a:srgbClr val="777777"/>
                </a:solidFill>
              </a:rPr>
              <a:t>=</a:t>
            </a:r>
            <a:r>
              <a:t> </a:t>
            </a:r>
            <a:r>
              <a:rPr>
                <a:solidFill>
                  <a:srgbClr val="7A3E9D"/>
                </a:solidFill>
              </a:rPr>
              <a:t>awaiter</a:t>
            </a:r>
            <a:r>
              <a:rPr>
                <a:solidFill>
                  <a:srgbClr val="777777"/>
                </a:solidFill>
              </a:rPr>
              <a:t>;</a:t>
            </a:r>
          </a:p>
          <a:p>
            <a:pPr algn="l" defTabSz="457200">
              <a:lnSpc>
                <a:spcPts val="6100"/>
              </a:lnSpc>
              <a:defRPr b="0" sz="3600">
                <a:solidFill>
                  <a:srgbClr val="AA3731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</a:t>
            </a:r>
            <a:r>
              <a:rPr>
                <a:solidFill>
                  <a:srgbClr val="7A3E9D"/>
                </a:solidFill>
              </a:rPr>
              <a:t>_builder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latin typeface="Hack Bold"/>
                <a:ea typeface="Hack Bold"/>
                <a:cs typeface="Hack Bold"/>
                <a:sym typeface="Hack Bold"/>
              </a:rPr>
              <a:t>AwaitUnsafeOnCompleted</a:t>
            </a:r>
            <a:r>
              <a:rPr>
                <a:solidFill>
                  <a:srgbClr val="777777"/>
                </a:solidFill>
              </a:rPr>
              <a:t>(</a:t>
            </a:r>
            <a:r>
              <a:rPr>
                <a:solidFill>
                  <a:srgbClr val="4B69C6"/>
                </a:solidFill>
              </a:rPr>
              <a:t>ref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A3E9D"/>
                </a:solidFill>
              </a:rPr>
              <a:t>awaiter</a:t>
            </a:r>
            <a:r>
              <a:rPr>
                <a:solidFill>
                  <a:srgbClr val="777777"/>
                </a:solidFill>
              </a:rPr>
              <a:t>,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4B69C6"/>
                </a:solidFill>
              </a:rPr>
              <a:t>ref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4B69C6"/>
                </a:solidFill>
              </a:rPr>
              <a:t>this</a:t>
            </a:r>
            <a:r>
              <a:rPr>
                <a:solidFill>
                  <a:srgbClr val="777777"/>
                </a:solidFill>
              </a:rPr>
              <a:t>);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</a:t>
            </a:r>
            <a:r>
              <a:rPr>
                <a:solidFill>
                  <a:srgbClr val="4B69C6"/>
                </a:solidFill>
              </a:rPr>
              <a:t>return</a:t>
            </a:r>
            <a:r>
              <a:rPr>
                <a:solidFill>
                  <a:srgbClr val="777777"/>
                </a:solidFill>
              </a:rPr>
              <a:t>;</a:t>
            </a: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777777"/>
                </a:solidFill>
              </a:rPr>
              <a:t>}</a:t>
            </a: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4B69C6"/>
                </a:solidFill>
              </a:rPr>
              <a:t>goto</a:t>
            </a:r>
            <a:r>
              <a:t> done</a:t>
            </a:r>
            <a:r>
              <a:rPr>
                <a:solidFill>
                  <a:srgbClr val="777777"/>
                </a:solidFill>
              </a:rPr>
              <a:t>;</a:t>
            </a:r>
          </a:p>
        </p:txBody>
      </p:sp>
      <p:sp>
        <p:nvSpPr>
          <p:cNvPr id="718" name="Compiled"/>
          <p:cNvSpPr txBox="1"/>
          <p:nvPr/>
        </p:nvSpPr>
        <p:spPr>
          <a:xfrm>
            <a:off x="14994230" y="3958797"/>
            <a:ext cx="1971549" cy="5851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/>
            <a:r>
              <a:t>Compiled</a:t>
            </a:r>
          </a:p>
        </p:txBody>
      </p:sp>
      <p:sp>
        <p:nvSpPr>
          <p:cNvPr id="719" name="C#"/>
          <p:cNvSpPr txBox="1"/>
          <p:nvPr/>
        </p:nvSpPr>
        <p:spPr>
          <a:xfrm>
            <a:off x="23266704" y="12589678"/>
            <a:ext cx="806121" cy="7338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200">
                <a:solidFill>
                  <a:srgbClr val="531B93"/>
                </a:solidFill>
              </a:defRPr>
            </a:lvl1pPr>
          </a:lstStyle>
          <a:p>
            <a:pPr/>
            <a:r>
              <a:t>C#</a:t>
            </a:r>
          </a:p>
        </p:txBody>
      </p:sp>
      <p:sp>
        <p:nvSpPr>
          <p:cNvPr id="720" name="Console.WriteLine(&quot;between delays&quot;);…"/>
          <p:cNvSpPr txBox="1"/>
          <p:nvPr/>
        </p:nvSpPr>
        <p:spPr>
          <a:xfrm>
            <a:off x="1018403" y="2873742"/>
            <a:ext cx="10048976" cy="1168401"/>
          </a:xfrm>
          <a:prstGeom prst="rect">
            <a:avLst/>
          </a:prstGeom>
          <a:ln w="25400">
            <a:solidFill>
              <a:schemeClr val="accent1">
                <a:hueOff val="114395"/>
                <a:lumOff val="-24975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6100"/>
              </a:lnSpc>
              <a:defRPr b="0" sz="3600">
                <a:solidFill>
                  <a:srgbClr val="448C27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7A3E9D"/>
                </a:solidFill>
              </a:rPr>
              <a:t>Console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WriteLine</a:t>
            </a:r>
            <a:r>
              <a:rPr>
                <a:solidFill>
                  <a:srgbClr val="777777"/>
                </a:solidFill>
              </a:rPr>
              <a:t>("</a:t>
            </a:r>
            <a:r>
              <a:t>between delays</a:t>
            </a:r>
            <a:r>
              <a:rPr>
                <a:solidFill>
                  <a:srgbClr val="777777"/>
                </a:solidFill>
              </a:rPr>
              <a:t>");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4B69C6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await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A3E9D"/>
                </a:solidFill>
              </a:rPr>
              <a:t>Task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Delay</a:t>
            </a:r>
            <a:r>
              <a:rPr>
                <a:solidFill>
                  <a:srgbClr val="777777"/>
                </a:solidFill>
              </a:rPr>
              <a:t>(</a:t>
            </a:r>
            <a:r>
              <a:rPr>
                <a:solidFill>
                  <a:srgbClr val="7A3E9D"/>
                </a:solidFill>
              </a:rPr>
              <a:t>delay</a:t>
            </a:r>
            <a:r>
              <a:rPr>
                <a:solidFill>
                  <a:srgbClr val="777777"/>
                </a:solidFill>
              </a:rPr>
              <a:t>);</a:t>
            </a:r>
          </a:p>
        </p:txBody>
      </p:sp>
      <p:sp>
        <p:nvSpPr>
          <p:cNvPr id="721" name="Original"/>
          <p:cNvSpPr txBox="1"/>
          <p:nvPr/>
        </p:nvSpPr>
        <p:spPr>
          <a:xfrm>
            <a:off x="5230040" y="2056488"/>
            <a:ext cx="1625702" cy="5851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/>
            <a:r>
              <a:t>Original</a:t>
            </a:r>
          </a:p>
        </p:txBody>
      </p:sp>
      <p:sp>
        <p:nvSpPr>
          <p:cNvPr id="722" name="Arrow 7"/>
          <p:cNvSpPr/>
          <p:nvPr/>
        </p:nvSpPr>
        <p:spPr>
          <a:xfrm flipH="1" rot="5400000">
            <a:off x="3259808" y="3712951"/>
            <a:ext cx="4013841" cy="51365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7367" y="0"/>
                </a:moveTo>
                <a:lnTo>
                  <a:pt x="0" y="7818"/>
                </a:lnTo>
                <a:lnTo>
                  <a:pt x="4127" y="7818"/>
                </a:lnTo>
                <a:cubicBezTo>
                  <a:pt x="4127" y="7860"/>
                  <a:pt x="4125" y="7904"/>
                  <a:pt x="4125" y="7946"/>
                </a:cubicBezTo>
                <a:cubicBezTo>
                  <a:pt x="4125" y="15487"/>
                  <a:pt x="11948" y="21600"/>
                  <a:pt x="21598" y="21600"/>
                </a:cubicBezTo>
                <a:cubicBezTo>
                  <a:pt x="21598" y="21600"/>
                  <a:pt x="21600" y="21600"/>
                  <a:pt x="21600" y="21600"/>
                </a:cubicBezTo>
                <a:lnTo>
                  <a:pt x="21600" y="16556"/>
                </a:lnTo>
                <a:cubicBezTo>
                  <a:pt x="21600" y="16556"/>
                  <a:pt x="21598" y="16556"/>
                  <a:pt x="21598" y="16556"/>
                </a:cubicBezTo>
                <a:cubicBezTo>
                  <a:pt x="15512" y="16556"/>
                  <a:pt x="10578" y="12702"/>
                  <a:pt x="10578" y="7946"/>
                </a:cubicBezTo>
                <a:cubicBezTo>
                  <a:pt x="10578" y="7903"/>
                  <a:pt x="10582" y="7860"/>
                  <a:pt x="10582" y="7818"/>
                </a:cubicBezTo>
                <a:lnTo>
                  <a:pt x="14736" y="7818"/>
                </a:lnTo>
                <a:lnTo>
                  <a:pt x="7367" y="0"/>
                </a:lnTo>
                <a:close/>
              </a:path>
            </a:pathLst>
          </a:custGeom>
          <a:solidFill>
            <a:srgbClr val="521B93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723" name="done with async"/>
          <p:cNvSpPr/>
          <p:nvPr/>
        </p:nvSpPr>
        <p:spPr>
          <a:xfrm>
            <a:off x="4871558" y="11038508"/>
            <a:ext cx="5297232" cy="1411965"/>
          </a:xfrm>
          <a:prstGeom prst="wedgeEllipseCallout">
            <a:avLst>
              <a:gd name="adj1" fmla="val 46683"/>
              <a:gd name="adj2" fmla="val -75474"/>
            </a:avLst>
          </a:prstGeom>
          <a:solidFill>
            <a:srgbClr val="5E5E5E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done with async</a:t>
            </a:r>
          </a:p>
        </p:txBody>
      </p:sp>
      <p:sp>
        <p:nvSpPr>
          <p:cNvPr id="724" name="creates thread with awaiter"/>
          <p:cNvSpPr/>
          <p:nvPr/>
        </p:nvSpPr>
        <p:spPr>
          <a:xfrm>
            <a:off x="13645982" y="9650631"/>
            <a:ext cx="7259754" cy="1938680"/>
          </a:xfrm>
          <a:prstGeom prst="wedgeEllipseCallout">
            <a:avLst>
              <a:gd name="adj1" fmla="val -47862"/>
              <a:gd name="adj2" fmla="val -67914"/>
            </a:avLst>
          </a:prstGeom>
          <a:solidFill>
            <a:srgbClr val="5E5E5E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creates thread with awaiter</a:t>
            </a:r>
          </a:p>
        </p:txBody>
      </p:sp>
      <p:sp>
        <p:nvSpPr>
          <p:cNvPr id="725" name="simplified"/>
          <p:cNvSpPr txBox="1"/>
          <p:nvPr/>
        </p:nvSpPr>
        <p:spPr>
          <a:xfrm>
            <a:off x="21062670" y="12633023"/>
            <a:ext cx="2228393" cy="647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/>
            </a:lvl1pPr>
          </a:lstStyle>
          <a:p>
            <a:pPr/>
            <a:r>
              <a:t>simplified</a:t>
            </a:r>
          </a:p>
        </p:txBody>
      </p:sp>
      <p:sp>
        <p:nvSpPr>
          <p:cNvPr id="726" name="MoveNext"/>
          <p:cNvSpPr/>
          <p:nvPr/>
        </p:nvSpPr>
        <p:spPr>
          <a:xfrm>
            <a:off x="21145500" y="159633"/>
            <a:ext cx="2667000" cy="2667001"/>
          </a:xfrm>
          <a:prstGeom prst="ellipse">
            <a:avLst/>
          </a:prstGeom>
          <a:solidFill>
            <a:srgbClr val="0533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MoveNext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Async / Awa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Async / Await</a:t>
            </a:r>
          </a:p>
        </p:txBody>
      </p:sp>
      <p:sp>
        <p:nvSpPr>
          <p:cNvPr id="729" name="wait …"/>
          <p:cNvSpPr/>
          <p:nvPr/>
        </p:nvSpPr>
        <p:spPr>
          <a:xfrm>
            <a:off x="9506977" y="8880601"/>
            <a:ext cx="3873501" cy="3873501"/>
          </a:xfrm>
          <a:prstGeom prst="ellipse">
            <a:avLst/>
          </a:prstGeom>
          <a:solidFill>
            <a:schemeClr val="accent6">
              <a:satOff val="-15798"/>
              <a:lumOff val="-1751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wait …</a:t>
            </a:r>
          </a:p>
        </p:txBody>
      </p:sp>
      <p:sp>
        <p:nvSpPr>
          <p:cNvPr id="730" name="MoveNext"/>
          <p:cNvSpPr/>
          <p:nvPr/>
        </p:nvSpPr>
        <p:spPr>
          <a:xfrm>
            <a:off x="15448260" y="8880601"/>
            <a:ext cx="3873501" cy="3873501"/>
          </a:xfrm>
          <a:prstGeom prst="ellipse">
            <a:avLst/>
          </a:prstGeom>
          <a:solidFill>
            <a:schemeClr val="accent6">
              <a:satOff val="-15798"/>
              <a:lumOff val="-1751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MoveNext</a:t>
            </a:r>
          </a:p>
        </p:txBody>
      </p:sp>
      <p:sp>
        <p:nvSpPr>
          <p:cNvPr id="731" name="AwaitUnsafeOnCompleted"/>
          <p:cNvSpPr/>
          <p:nvPr/>
        </p:nvSpPr>
        <p:spPr>
          <a:xfrm>
            <a:off x="9479035" y="2841122"/>
            <a:ext cx="3873501" cy="3873501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AwaitUnsafeOnCompleted</a:t>
            </a:r>
          </a:p>
        </p:txBody>
      </p:sp>
      <p:sp>
        <p:nvSpPr>
          <p:cNvPr id="732" name="Arrow"/>
          <p:cNvSpPr/>
          <p:nvPr/>
        </p:nvSpPr>
        <p:spPr>
          <a:xfrm rot="5400000">
            <a:off x="10050894" y="7131779"/>
            <a:ext cx="2785666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3">
              <a:hueOff val="362282"/>
              <a:satOff val="31803"/>
              <a:lumOff val="-18242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733" name="1st"/>
          <p:cNvSpPr txBox="1"/>
          <p:nvPr/>
        </p:nvSpPr>
        <p:spPr>
          <a:xfrm>
            <a:off x="9968141" y="6976878"/>
            <a:ext cx="848361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pPr/>
            <a:r>
              <a:t>1st</a:t>
            </a:r>
          </a:p>
        </p:txBody>
      </p:sp>
      <p:sp>
        <p:nvSpPr>
          <p:cNvPr id="734" name="2nd"/>
          <p:cNvSpPr txBox="1"/>
          <p:nvPr/>
        </p:nvSpPr>
        <p:spPr>
          <a:xfrm>
            <a:off x="13896208" y="3904810"/>
            <a:ext cx="1008381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pPr/>
            <a:r>
              <a:t>2nd</a:t>
            </a:r>
          </a:p>
        </p:txBody>
      </p:sp>
      <p:sp>
        <p:nvSpPr>
          <p:cNvPr id="735" name="Main"/>
          <p:cNvSpPr/>
          <p:nvPr/>
        </p:nvSpPr>
        <p:spPr>
          <a:xfrm>
            <a:off x="5062615" y="2841122"/>
            <a:ext cx="3872748" cy="38735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32" h="21555" fill="norm" stroke="1" extrusionOk="0">
                <a:moveTo>
                  <a:pt x="12837" y="2"/>
                </a:moveTo>
                <a:cubicBezTo>
                  <a:pt x="12731" y="-11"/>
                  <a:pt x="12661" y="38"/>
                  <a:pt x="12588" y="172"/>
                </a:cubicBezTo>
                <a:cubicBezTo>
                  <a:pt x="12292" y="721"/>
                  <a:pt x="11969" y="1258"/>
                  <a:pt x="11661" y="1801"/>
                </a:cubicBezTo>
                <a:cubicBezTo>
                  <a:pt x="11547" y="2001"/>
                  <a:pt x="11418" y="2099"/>
                  <a:pt x="11153" y="2073"/>
                </a:cubicBezTo>
                <a:cubicBezTo>
                  <a:pt x="10691" y="2028"/>
                  <a:pt x="10220" y="2032"/>
                  <a:pt x="9759" y="2112"/>
                </a:cubicBezTo>
                <a:cubicBezTo>
                  <a:pt x="9550" y="2148"/>
                  <a:pt x="9432" y="2095"/>
                  <a:pt x="9318" y="1917"/>
                </a:cubicBezTo>
                <a:cubicBezTo>
                  <a:pt x="8969" y="1370"/>
                  <a:pt x="8594" y="841"/>
                  <a:pt x="8243" y="295"/>
                </a:cubicBezTo>
                <a:cubicBezTo>
                  <a:pt x="8145" y="142"/>
                  <a:pt x="8068" y="122"/>
                  <a:pt x="7905" y="198"/>
                </a:cubicBezTo>
                <a:cubicBezTo>
                  <a:pt x="6845" y="688"/>
                  <a:pt x="5781" y="1174"/>
                  <a:pt x="4712" y="1644"/>
                </a:cubicBezTo>
                <a:cubicBezTo>
                  <a:pt x="4517" y="1730"/>
                  <a:pt x="4517" y="1820"/>
                  <a:pt x="4567" y="1996"/>
                </a:cubicBezTo>
                <a:cubicBezTo>
                  <a:pt x="4742" y="2608"/>
                  <a:pt x="4890" y="3227"/>
                  <a:pt x="5065" y="3839"/>
                </a:cubicBezTo>
                <a:cubicBezTo>
                  <a:pt x="5122" y="4038"/>
                  <a:pt x="5098" y="4170"/>
                  <a:pt x="4932" y="4306"/>
                </a:cubicBezTo>
                <a:cubicBezTo>
                  <a:pt x="4561" y="4610"/>
                  <a:pt x="4227" y="4959"/>
                  <a:pt x="3950" y="5348"/>
                </a:cubicBezTo>
                <a:cubicBezTo>
                  <a:pt x="3802" y="5555"/>
                  <a:pt x="3648" y="5573"/>
                  <a:pt x="3439" y="5530"/>
                </a:cubicBezTo>
                <a:cubicBezTo>
                  <a:pt x="2827" y="5405"/>
                  <a:pt x="2213" y="5295"/>
                  <a:pt x="1605" y="5156"/>
                </a:cubicBezTo>
                <a:cubicBezTo>
                  <a:pt x="1409" y="5111"/>
                  <a:pt x="1325" y="5153"/>
                  <a:pt x="1257" y="5338"/>
                </a:cubicBezTo>
                <a:cubicBezTo>
                  <a:pt x="856" y="6423"/>
                  <a:pt x="449" y="7506"/>
                  <a:pt x="35" y="8586"/>
                </a:cubicBezTo>
                <a:cubicBezTo>
                  <a:pt x="-34" y="8767"/>
                  <a:pt x="-6" y="8857"/>
                  <a:pt x="173" y="8954"/>
                </a:cubicBezTo>
                <a:cubicBezTo>
                  <a:pt x="722" y="9251"/>
                  <a:pt x="1256" y="9574"/>
                  <a:pt x="1798" y="9882"/>
                </a:cubicBezTo>
                <a:cubicBezTo>
                  <a:pt x="2001" y="9997"/>
                  <a:pt x="2093" y="10127"/>
                  <a:pt x="2064" y="10392"/>
                </a:cubicBezTo>
                <a:cubicBezTo>
                  <a:pt x="2014" y="10855"/>
                  <a:pt x="2039" y="11326"/>
                  <a:pt x="2116" y="11788"/>
                </a:cubicBezTo>
                <a:cubicBezTo>
                  <a:pt x="2151" y="11998"/>
                  <a:pt x="2089" y="12115"/>
                  <a:pt x="1913" y="12228"/>
                </a:cubicBezTo>
                <a:cubicBezTo>
                  <a:pt x="1367" y="12578"/>
                  <a:pt x="837" y="12953"/>
                  <a:pt x="291" y="13303"/>
                </a:cubicBezTo>
                <a:cubicBezTo>
                  <a:pt x="136" y="13403"/>
                  <a:pt x="124" y="13482"/>
                  <a:pt x="199" y="13643"/>
                </a:cubicBezTo>
                <a:cubicBezTo>
                  <a:pt x="688" y="14705"/>
                  <a:pt x="1172" y="15768"/>
                  <a:pt x="1642" y="16837"/>
                </a:cubicBezTo>
                <a:cubicBezTo>
                  <a:pt x="1728" y="17034"/>
                  <a:pt x="1818" y="17032"/>
                  <a:pt x="1994" y="16982"/>
                </a:cubicBezTo>
                <a:cubicBezTo>
                  <a:pt x="2605" y="16807"/>
                  <a:pt x="3223" y="16651"/>
                  <a:pt x="3839" y="16489"/>
                </a:cubicBezTo>
                <a:cubicBezTo>
                  <a:pt x="3930" y="16465"/>
                  <a:pt x="4023" y="16451"/>
                  <a:pt x="4118" y="16432"/>
                </a:cubicBezTo>
                <a:cubicBezTo>
                  <a:pt x="4164" y="16485"/>
                  <a:pt x="4202" y="16532"/>
                  <a:pt x="4241" y="16576"/>
                </a:cubicBezTo>
                <a:cubicBezTo>
                  <a:pt x="4568" y="16944"/>
                  <a:pt x="4922" y="17287"/>
                  <a:pt x="5319" y="17573"/>
                </a:cubicBezTo>
                <a:cubicBezTo>
                  <a:pt x="5534" y="17728"/>
                  <a:pt x="5572" y="17885"/>
                  <a:pt x="5524" y="18114"/>
                </a:cubicBezTo>
                <a:cubicBezTo>
                  <a:pt x="5398" y="18725"/>
                  <a:pt x="5287" y="19339"/>
                  <a:pt x="5149" y="19947"/>
                </a:cubicBezTo>
                <a:cubicBezTo>
                  <a:pt x="5105" y="20142"/>
                  <a:pt x="5145" y="20229"/>
                  <a:pt x="5331" y="20297"/>
                </a:cubicBezTo>
                <a:cubicBezTo>
                  <a:pt x="6415" y="20698"/>
                  <a:pt x="7497" y="21106"/>
                  <a:pt x="8576" y="21520"/>
                </a:cubicBezTo>
                <a:cubicBezTo>
                  <a:pt x="8757" y="21589"/>
                  <a:pt x="8847" y="21563"/>
                  <a:pt x="8944" y="21383"/>
                </a:cubicBezTo>
                <a:cubicBezTo>
                  <a:pt x="9241" y="20834"/>
                  <a:pt x="9562" y="20299"/>
                  <a:pt x="9871" y="19757"/>
                </a:cubicBezTo>
                <a:cubicBezTo>
                  <a:pt x="9985" y="19558"/>
                  <a:pt x="10110" y="19452"/>
                  <a:pt x="10378" y="19481"/>
                </a:cubicBezTo>
                <a:cubicBezTo>
                  <a:pt x="10828" y="19528"/>
                  <a:pt x="11291" y="19534"/>
                  <a:pt x="11737" y="19445"/>
                </a:cubicBezTo>
                <a:cubicBezTo>
                  <a:pt x="12009" y="19391"/>
                  <a:pt x="12126" y="19505"/>
                  <a:pt x="12252" y="19698"/>
                </a:cubicBezTo>
                <a:cubicBezTo>
                  <a:pt x="12593" y="20221"/>
                  <a:pt x="12952" y="20733"/>
                  <a:pt x="13290" y="21259"/>
                </a:cubicBezTo>
                <a:cubicBezTo>
                  <a:pt x="13387" y="21411"/>
                  <a:pt x="13463" y="21432"/>
                  <a:pt x="13628" y="21356"/>
                </a:cubicBezTo>
                <a:cubicBezTo>
                  <a:pt x="14687" y="20866"/>
                  <a:pt x="15750" y="20382"/>
                  <a:pt x="16819" y="19912"/>
                </a:cubicBezTo>
                <a:cubicBezTo>
                  <a:pt x="17012" y="19827"/>
                  <a:pt x="17018" y="19738"/>
                  <a:pt x="16967" y="19560"/>
                </a:cubicBezTo>
                <a:cubicBezTo>
                  <a:pt x="16791" y="18948"/>
                  <a:pt x="16644" y="18329"/>
                  <a:pt x="16469" y="17716"/>
                </a:cubicBezTo>
                <a:cubicBezTo>
                  <a:pt x="16412" y="17519"/>
                  <a:pt x="16433" y="17386"/>
                  <a:pt x="16600" y="17250"/>
                </a:cubicBezTo>
                <a:cubicBezTo>
                  <a:pt x="16971" y="16946"/>
                  <a:pt x="17305" y="16598"/>
                  <a:pt x="17584" y="16209"/>
                </a:cubicBezTo>
                <a:cubicBezTo>
                  <a:pt x="17730" y="16006"/>
                  <a:pt x="17880" y="15980"/>
                  <a:pt x="18092" y="16024"/>
                </a:cubicBezTo>
                <a:cubicBezTo>
                  <a:pt x="18703" y="16151"/>
                  <a:pt x="19318" y="16260"/>
                  <a:pt x="19926" y="16398"/>
                </a:cubicBezTo>
                <a:cubicBezTo>
                  <a:pt x="20121" y="16442"/>
                  <a:pt x="20207" y="16404"/>
                  <a:pt x="20276" y="16218"/>
                </a:cubicBezTo>
                <a:cubicBezTo>
                  <a:pt x="20676" y="15133"/>
                  <a:pt x="21084" y="14050"/>
                  <a:pt x="21497" y="12970"/>
                </a:cubicBezTo>
                <a:cubicBezTo>
                  <a:pt x="21566" y="12790"/>
                  <a:pt x="21541" y="12697"/>
                  <a:pt x="21361" y="12600"/>
                </a:cubicBezTo>
                <a:cubicBezTo>
                  <a:pt x="20812" y="12303"/>
                  <a:pt x="20278" y="11982"/>
                  <a:pt x="19736" y="11674"/>
                </a:cubicBezTo>
                <a:cubicBezTo>
                  <a:pt x="19535" y="11559"/>
                  <a:pt x="19439" y="11431"/>
                  <a:pt x="19468" y="11163"/>
                </a:cubicBezTo>
                <a:cubicBezTo>
                  <a:pt x="19519" y="10701"/>
                  <a:pt x="19493" y="10230"/>
                  <a:pt x="19416" y="9768"/>
                </a:cubicBezTo>
                <a:cubicBezTo>
                  <a:pt x="19381" y="9559"/>
                  <a:pt x="19443" y="9442"/>
                  <a:pt x="19620" y="9328"/>
                </a:cubicBezTo>
                <a:cubicBezTo>
                  <a:pt x="20166" y="8978"/>
                  <a:pt x="20694" y="8603"/>
                  <a:pt x="21240" y="8252"/>
                </a:cubicBezTo>
                <a:cubicBezTo>
                  <a:pt x="21393" y="8154"/>
                  <a:pt x="21411" y="8075"/>
                  <a:pt x="21336" y="7912"/>
                </a:cubicBezTo>
                <a:cubicBezTo>
                  <a:pt x="20846" y="6851"/>
                  <a:pt x="20362" y="5788"/>
                  <a:pt x="19892" y="4718"/>
                </a:cubicBezTo>
                <a:cubicBezTo>
                  <a:pt x="19806" y="4523"/>
                  <a:pt x="19717" y="4523"/>
                  <a:pt x="19541" y="4574"/>
                </a:cubicBezTo>
                <a:cubicBezTo>
                  <a:pt x="18917" y="4751"/>
                  <a:pt x="18286" y="4905"/>
                  <a:pt x="17662" y="5080"/>
                </a:cubicBezTo>
                <a:cubicBezTo>
                  <a:pt x="17490" y="5129"/>
                  <a:pt x="17378" y="5103"/>
                  <a:pt x="17261" y="4959"/>
                </a:cubicBezTo>
                <a:cubicBezTo>
                  <a:pt x="16959" y="4585"/>
                  <a:pt x="16599" y="4263"/>
                  <a:pt x="16213" y="3983"/>
                </a:cubicBezTo>
                <a:cubicBezTo>
                  <a:pt x="16001" y="3828"/>
                  <a:pt x="15960" y="3672"/>
                  <a:pt x="16008" y="3442"/>
                </a:cubicBezTo>
                <a:cubicBezTo>
                  <a:pt x="16135" y="2831"/>
                  <a:pt x="16245" y="2217"/>
                  <a:pt x="16383" y="1609"/>
                </a:cubicBezTo>
                <a:cubicBezTo>
                  <a:pt x="16428" y="1413"/>
                  <a:pt x="16387" y="1327"/>
                  <a:pt x="16201" y="1258"/>
                </a:cubicBezTo>
                <a:cubicBezTo>
                  <a:pt x="15118" y="858"/>
                  <a:pt x="14036" y="450"/>
                  <a:pt x="12956" y="36"/>
                </a:cubicBezTo>
                <a:cubicBezTo>
                  <a:pt x="12911" y="19"/>
                  <a:pt x="12873" y="7"/>
                  <a:pt x="12837" y="2"/>
                </a:cubicBezTo>
                <a:close/>
                <a:moveTo>
                  <a:pt x="10766" y="5818"/>
                </a:moveTo>
                <a:cubicBezTo>
                  <a:pt x="13503" y="5818"/>
                  <a:pt x="15722" y="8039"/>
                  <a:pt x="15722" y="10778"/>
                </a:cubicBezTo>
                <a:cubicBezTo>
                  <a:pt x="15722" y="13517"/>
                  <a:pt x="13503" y="15738"/>
                  <a:pt x="10766" y="15738"/>
                </a:cubicBezTo>
                <a:cubicBezTo>
                  <a:pt x="8030" y="15738"/>
                  <a:pt x="5810" y="13517"/>
                  <a:pt x="5810" y="10778"/>
                </a:cubicBezTo>
                <a:cubicBezTo>
                  <a:pt x="5810" y="8039"/>
                  <a:pt x="8030" y="5818"/>
                  <a:pt x="10766" y="5818"/>
                </a:cubicBezTo>
                <a:close/>
              </a:path>
            </a:pathLst>
          </a:cu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Main</a:t>
            </a:r>
          </a:p>
        </p:txBody>
      </p:sp>
      <p:sp>
        <p:nvSpPr>
          <p:cNvPr id="736" name="goto done"/>
          <p:cNvSpPr/>
          <p:nvPr/>
        </p:nvSpPr>
        <p:spPr>
          <a:xfrm>
            <a:off x="15448260" y="2841122"/>
            <a:ext cx="3873501" cy="3873501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goto done</a:t>
            </a:r>
          </a:p>
        </p:txBody>
      </p:sp>
      <p:sp>
        <p:nvSpPr>
          <p:cNvPr id="737" name="Arrow"/>
          <p:cNvSpPr/>
          <p:nvPr/>
        </p:nvSpPr>
        <p:spPr>
          <a:xfrm rot="21600000">
            <a:off x="12833121" y="4332446"/>
            <a:ext cx="3134555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3">
              <a:hueOff val="362282"/>
              <a:satOff val="31803"/>
              <a:lumOff val="-18242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738" name="Arrow"/>
          <p:cNvSpPr/>
          <p:nvPr/>
        </p:nvSpPr>
        <p:spPr>
          <a:xfrm rot="21600000">
            <a:off x="12833121" y="10182351"/>
            <a:ext cx="3134555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3">
              <a:hueOff val="362282"/>
              <a:satOff val="31803"/>
              <a:lumOff val="-18242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739" name="thread"/>
          <p:cNvSpPr/>
          <p:nvPr/>
        </p:nvSpPr>
        <p:spPr>
          <a:xfrm>
            <a:off x="5062239" y="8880224"/>
            <a:ext cx="3873501" cy="38742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32" h="21555" fill="norm" stroke="1" extrusionOk="0">
                <a:moveTo>
                  <a:pt x="12837" y="2"/>
                </a:moveTo>
                <a:cubicBezTo>
                  <a:pt x="12731" y="-11"/>
                  <a:pt x="12661" y="38"/>
                  <a:pt x="12588" y="172"/>
                </a:cubicBezTo>
                <a:cubicBezTo>
                  <a:pt x="12292" y="721"/>
                  <a:pt x="11969" y="1258"/>
                  <a:pt x="11661" y="1801"/>
                </a:cubicBezTo>
                <a:cubicBezTo>
                  <a:pt x="11547" y="2001"/>
                  <a:pt x="11418" y="2099"/>
                  <a:pt x="11153" y="2073"/>
                </a:cubicBezTo>
                <a:cubicBezTo>
                  <a:pt x="10691" y="2028"/>
                  <a:pt x="10220" y="2032"/>
                  <a:pt x="9759" y="2112"/>
                </a:cubicBezTo>
                <a:cubicBezTo>
                  <a:pt x="9550" y="2148"/>
                  <a:pt x="9432" y="2095"/>
                  <a:pt x="9318" y="1917"/>
                </a:cubicBezTo>
                <a:cubicBezTo>
                  <a:pt x="8969" y="1370"/>
                  <a:pt x="8594" y="841"/>
                  <a:pt x="8243" y="295"/>
                </a:cubicBezTo>
                <a:cubicBezTo>
                  <a:pt x="8145" y="142"/>
                  <a:pt x="8068" y="122"/>
                  <a:pt x="7905" y="198"/>
                </a:cubicBezTo>
                <a:cubicBezTo>
                  <a:pt x="6845" y="688"/>
                  <a:pt x="5781" y="1174"/>
                  <a:pt x="4712" y="1644"/>
                </a:cubicBezTo>
                <a:cubicBezTo>
                  <a:pt x="4517" y="1730"/>
                  <a:pt x="4517" y="1820"/>
                  <a:pt x="4567" y="1996"/>
                </a:cubicBezTo>
                <a:cubicBezTo>
                  <a:pt x="4742" y="2608"/>
                  <a:pt x="4890" y="3227"/>
                  <a:pt x="5065" y="3839"/>
                </a:cubicBezTo>
                <a:cubicBezTo>
                  <a:pt x="5122" y="4038"/>
                  <a:pt x="5098" y="4170"/>
                  <a:pt x="4932" y="4306"/>
                </a:cubicBezTo>
                <a:cubicBezTo>
                  <a:pt x="4561" y="4610"/>
                  <a:pt x="4227" y="4959"/>
                  <a:pt x="3950" y="5348"/>
                </a:cubicBezTo>
                <a:cubicBezTo>
                  <a:pt x="3802" y="5555"/>
                  <a:pt x="3648" y="5573"/>
                  <a:pt x="3439" y="5530"/>
                </a:cubicBezTo>
                <a:cubicBezTo>
                  <a:pt x="2827" y="5405"/>
                  <a:pt x="2213" y="5295"/>
                  <a:pt x="1605" y="5156"/>
                </a:cubicBezTo>
                <a:cubicBezTo>
                  <a:pt x="1409" y="5111"/>
                  <a:pt x="1325" y="5153"/>
                  <a:pt x="1257" y="5338"/>
                </a:cubicBezTo>
                <a:cubicBezTo>
                  <a:pt x="856" y="6423"/>
                  <a:pt x="449" y="7506"/>
                  <a:pt x="35" y="8586"/>
                </a:cubicBezTo>
                <a:cubicBezTo>
                  <a:pt x="-34" y="8767"/>
                  <a:pt x="-6" y="8857"/>
                  <a:pt x="173" y="8954"/>
                </a:cubicBezTo>
                <a:cubicBezTo>
                  <a:pt x="722" y="9251"/>
                  <a:pt x="1256" y="9574"/>
                  <a:pt x="1798" y="9882"/>
                </a:cubicBezTo>
                <a:cubicBezTo>
                  <a:pt x="2001" y="9997"/>
                  <a:pt x="2093" y="10127"/>
                  <a:pt x="2064" y="10392"/>
                </a:cubicBezTo>
                <a:cubicBezTo>
                  <a:pt x="2014" y="10855"/>
                  <a:pt x="2039" y="11326"/>
                  <a:pt x="2116" y="11788"/>
                </a:cubicBezTo>
                <a:cubicBezTo>
                  <a:pt x="2151" y="11998"/>
                  <a:pt x="2089" y="12115"/>
                  <a:pt x="1913" y="12228"/>
                </a:cubicBezTo>
                <a:cubicBezTo>
                  <a:pt x="1367" y="12578"/>
                  <a:pt x="837" y="12953"/>
                  <a:pt x="291" y="13303"/>
                </a:cubicBezTo>
                <a:cubicBezTo>
                  <a:pt x="136" y="13403"/>
                  <a:pt x="124" y="13482"/>
                  <a:pt x="199" y="13643"/>
                </a:cubicBezTo>
                <a:cubicBezTo>
                  <a:pt x="688" y="14705"/>
                  <a:pt x="1172" y="15768"/>
                  <a:pt x="1642" y="16837"/>
                </a:cubicBezTo>
                <a:cubicBezTo>
                  <a:pt x="1728" y="17034"/>
                  <a:pt x="1818" y="17032"/>
                  <a:pt x="1994" y="16982"/>
                </a:cubicBezTo>
                <a:cubicBezTo>
                  <a:pt x="2605" y="16807"/>
                  <a:pt x="3223" y="16651"/>
                  <a:pt x="3839" y="16489"/>
                </a:cubicBezTo>
                <a:cubicBezTo>
                  <a:pt x="3930" y="16465"/>
                  <a:pt x="4023" y="16451"/>
                  <a:pt x="4118" y="16432"/>
                </a:cubicBezTo>
                <a:cubicBezTo>
                  <a:pt x="4164" y="16485"/>
                  <a:pt x="4202" y="16532"/>
                  <a:pt x="4241" y="16576"/>
                </a:cubicBezTo>
                <a:cubicBezTo>
                  <a:pt x="4568" y="16944"/>
                  <a:pt x="4922" y="17287"/>
                  <a:pt x="5319" y="17573"/>
                </a:cubicBezTo>
                <a:cubicBezTo>
                  <a:pt x="5534" y="17728"/>
                  <a:pt x="5572" y="17885"/>
                  <a:pt x="5524" y="18114"/>
                </a:cubicBezTo>
                <a:cubicBezTo>
                  <a:pt x="5398" y="18725"/>
                  <a:pt x="5287" y="19339"/>
                  <a:pt x="5149" y="19947"/>
                </a:cubicBezTo>
                <a:cubicBezTo>
                  <a:pt x="5105" y="20142"/>
                  <a:pt x="5145" y="20229"/>
                  <a:pt x="5331" y="20297"/>
                </a:cubicBezTo>
                <a:cubicBezTo>
                  <a:pt x="6415" y="20698"/>
                  <a:pt x="7497" y="21106"/>
                  <a:pt x="8576" y="21520"/>
                </a:cubicBezTo>
                <a:cubicBezTo>
                  <a:pt x="8757" y="21589"/>
                  <a:pt x="8847" y="21563"/>
                  <a:pt x="8944" y="21383"/>
                </a:cubicBezTo>
                <a:cubicBezTo>
                  <a:pt x="9241" y="20834"/>
                  <a:pt x="9562" y="20299"/>
                  <a:pt x="9871" y="19757"/>
                </a:cubicBezTo>
                <a:cubicBezTo>
                  <a:pt x="9985" y="19558"/>
                  <a:pt x="10110" y="19452"/>
                  <a:pt x="10378" y="19481"/>
                </a:cubicBezTo>
                <a:cubicBezTo>
                  <a:pt x="10828" y="19528"/>
                  <a:pt x="11291" y="19534"/>
                  <a:pt x="11737" y="19445"/>
                </a:cubicBezTo>
                <a:cubicBezTo>
                  <a:pt x="12009" y="19391"/>
                  <a:pt x="12126" y="19505"/>
                  <a:pt x="12252" y="19698"/>
                </a:cubicBezTo>
                <a:cubicBezTo>
                  <a:pt x="12593" y="20221"/>
                  <a:pt x="12952" y="20733"/>
                  <a:pt x="13290" y="21259"/>
                </a:cubicBezTo>
                <a:cubicBezTo>
                  <a:pt x="13387" y="21411"/>
                  <a:pt x="13463" y="21432"/>
                  <a:pt x="13628" y="21356"/>
                </a:cubicBezTo>
                <a:cubicBezTo>
                  <a:pt x="14687" y="20866"/>
                  <a:pt x="15750" y="20382"/>
                  <a:pt x="16819" y="19912"/>
                </a:cubicBezTo>
                <a:cubicBezTo>
                  <a:pt x="17012" y="19827"/>
                  <a:pt x="17018" y="19738"/>
                  <a:pt x="16967" y="19560"/>
                </a:cubicBezTo>
                <a:cubicBezTo>
                  <a:pt x="16791" y="18948"/>
                  <a:pt x="16644" y="18329"/>
                  <a:pt x="16469" y="17716"/>
                </a:cubicBezTo>
                <a:cubicBezTo>
                  <a:pt x="16412" y="17519"/>
                  <a:pt x="16433" y="17386"/>
                  <a:pt x="16600" y="17250"/>
                </a:cubicBezTo>
                <a:cubicBezTo>
                  <a:pt x="16971" y="16946"/>
                  <a:pt x="17305" y="16598"/>
                  <a:pt x="17584" y="16209"/>
                </a:cubicBezTo>
                <a:cubicBezTo>
                  <a:pt x="17730" y="16006"/>
                  <a:pt x="17880" y="15980"/>
                  <a:pt x="18092" y="16024"/>
                </a:cubicBezTo>
                <a:cubicBezTo>
                  <a:pt x="18703" y="16151"/>
                  <a:pt x="19318" y="16260"/>
                  <a:pt x="19926" y="16398"/>
                </a:cubicBezTo>
                <a:cubicBezTo>
                  <a:pt x="20121" y="16442"/>
                  <a:pt x="20207" y="16404"/>
                  <a:pt x="20276" y="16218"/>
                </a:cubicBezTo>
                <a:cubicBezTo>
                  <a:pt x="20676" y="15133"/>
                  <a:pt x="21084" y="14050"/>
                  <a:pt x="21497" y="12970"/>
                </a:cubicBezTo>
                <a:cubicBezTo>
                  <a:pt x="21566" y="12790"/>
                  <a:pt x="21541" y="12697"/>
                  <a:pt x="21361" y="12600"/>
                </a:cubicBezTo>
                <a:cubicBezTo>
                  <a:pt x="20812" y="12303"/>
                  <a:pt x="20278" y="11982"/>
                  <a:pt x="19736" y="11674"/>
                </a:cubicBezTo>
                <a:cubicBezTo>
                  <a:pt x="19535" y="11559"/>
                  <a:pt x="19439" y="11431"/>
                  <a:pt x="19468" y="11163"/>
                </a:cubicBezTo>
                <a:cubicBezTo>
                  <a:pt x="19519" y="10701"/>
                  <a:pt x="19493" y="10230"/>
                  <a:pt x="19416" y="9768"/>
                </a:cubicBezTo>
                <a:cubicBezTo>
                  <a:pt x="19381" y="9559"/>
                  <a:pt x="19443" y="9442"/>
                  <a:pt x="19620" y="9328"/>
                </a:cubicBezTo>
                <a:cubicBezTo>
                  <a:pt x="20166" y="8978"/>
                  <a:pt x="20694" y="8603"/>
                  <a:pt x="21240" y="8252"/>
                </a:cubicBezTo>
                <a:cubicBezTo>
                  <a:pt x="21393" y="8154"/>
                  <a:pt x="21411" y="8075"/>
                  <a:pt x="21336" y="7912"/>
                </a:cubicBezTo>
                <a:cubicBezTo>
                  <a:pt x="20846" y="6851"/>
                  <a:pt x="20362" y="5788"/>
                  <a:pt x="19892" y="4718"/>
                </a:cubicBezTo>
                <a:cubicBezTo>
                  <a:pt x="19806" y="4523"/>
                  <a:pt x="19717" y="4523"/>
                  <a:pt x="19541" y="4574"/>
                </a:cubicBezTo>
                <a:cubicBezTo>
                  <a:pt x="18917" y="4751"/>
                  <a:pt x="18286" y="4905"/>
                  <a:pt x="17662" y="5080"/>
                </a:cubicBezTo>
                <a:cubicBezTo>
                  <a:pt x="17490" y="5129"/>
                  <a:pt x="17378" y="5103"/>
                  <a:pt x="17261" y="4959"/>
                </a:cubicBezTo>
                <a:cubicBezTo>
                  <a:pt x="16959" y="4585"/>
                  <a:pt x="16599" y="4263"/>
                  <a:pt x="16213" y="3983"/>
                </a:cubicBezTo>
                <a:cubicBezTo>
                  <a:pt x="16001" y="3828"/>
                  <a:pt x="15960" y="3672"/>
                  <a:pt x="16008" y="3442"/>
                </a:cubicBezTo>
                <a:cubicBezTo>
                  <a:pt x="16135" y="2831"/>
                  <a:pt x="16245" y="2217"/>
                  <a:pt x="16383" y="1609"/>
                </a:cubicBezTo>
                <a:cubicBezTo>
                  <a:pt x="16428" y="1413"/>
                  <a:pt x="16387" y="1327"/>
                  <a:pt x="16201" y="1258"/>
                </a:cubicBezTo>
                <a:cubicBezTo>
                  <a:pt x="15118" y="858"/>
                  <a:pt x="14036" y="450"/>
                  <a:pt x="12956" y="36"/>
                </a:cubicBezTo>
                <a:cubicBezTo>
                  <a:pt x="12911" y="19"/>
                  <a:pt x="12873" y="7"/>
                  <a:pt x="12837" y="2"/>
                </a:cubicBezTo>
                <a:close/>
                <a:moveTo>
                  <a:pt x="10766" y="5818"/>
                </a:moveTo>
                <a:cubicBezTo>
                  <a:pt x="13503" y="5818"/>
                  <a:pt x="15722" y="8039"/>
                  <a:pt x="15722" y="10778"/>
                </a:cubicBezTo>
                <a:cubicBezTo>
                  <a:pt x="15722" y="13517"/>
                  <a:pt x="13503" y="15738"/>
                  <a:pt x="10766" y="15738"/>
                </a:cubicBezTo>
                <a:cubicBezTo>
                  <a:pt x="8030" y="15738"/>
                  <a:pt x="5810" y="13517"/>
                  <a:pt x="5810" y="10778"/>
                </a:cubicBezTo>
                <a:cubicBezTo>
                  <a:pt x="5810" y="8039"/>
                  <a:pt x="8030" y="5818"/>
                  <a:pt x="10766" y="5818"/>
                </a:cubicBezTo>
                <a:close/>
              </a:path>
            </a:pathLst>
          </a:custGeom>
          <a:solidFill>
            <a:schemeClr val="accent6">
              <a:satOff val="-15798"/>
              <a:lumOff val="-1751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thread</a:t>
            </a:r>
          </a:p>
        </p:txBody>
      </p:sp>
      <p:sp>
        <p:nvSpPr>
          <p:cNvPr id="740" name="ready"/>
          <p:cNvSpPr txBox="1"/>
          <p:nvPr/>
        </p:nvSpPr>
        <p:spPr>
          <a:xfrm>
            <a:off x="13670402" y="9790131"/>
            <a:ext cx="1459993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pPr/>
            <a:r>
              <a:t>ready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Async / Awa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Async / Await</a:t>
            </a:r>
          </a:p>
        </p:txBody>
      </p:sp>
      <p:sp>
        <p:nvSpPr>
          <p:cNvPr id="743" name="done:…"/>
          <p:cNvSpPr txBox="1"/>
          <p:nvPr/>
        </p:nvSpPr>
        <p:spPr>
          <a:xfrm>
            <a:off x="10980018" y="6575045"/>
            <a:ext cx="10048976" cy="3251201"/>
          </a:xfrm>
          <a:prstGeom prst="rect">
            <a:avLst/>
          </a:prstGeom>
          <a:ln w="25400">
            <a:solidFill>
              <a:schemeClr val="accent6">
                <a:satOff val="-15798"/>
                <a:lumOff val="-17517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done</a:t>
            </a:r>
            <a:r>
              <a:rPr>
                <a:solidFill>
                  <a:srgbClr val="777777"/>
                </a:solidFill>
              </a:rPr>
              <a:t>:</a:t>
            </a: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</a:t>
            </a:r>
            <a:r>
              <a:rPr>
                <a:solidFill>
                  <a:srgbClr val="7A3E9D"/>
                </a:solidFill>
              </a:rPr>
              <a:t>awaiter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GetResult</a:t>
            </a:r>
            <a:r>
              <a:rPr>
                <a:solidFill>
                  <a:srgbClr val="777777"/>
                </a:solidFill>
              </a:rPr>
              <a:t>();</a:t>
            </a: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</a:t>
            </a:r>
            <a:r>
              <a:rPr>
                <a:solidFill>
                  <a:srgbClr val="7A3E9D"/>
                </a:solidFill>
              </a:rPr>
              <a:t>Console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WriteLine</a:t>
            </a:r>
            <a:r>
              <a:rPr>
                <a:solidFill>
                  <a:srgbClr val="777777"/>
                </a:solidFill>
              </a:rPr>
              <a:t>("</a:t>
            </a:r>
            <a:r>
              <a:rPr>
                <a:solidFill>
                  <a:srgbClr val="448C27"/>
                </a:solidFill>
              </a:rPr>
              <a:t>after delays</a:t>
            </a:r>
            <a:r>
              <a:rPr>
                <a:solidFill>
                  <a:srgbClr val="777777"/>
                </a:solidFill>
              </a:rPr>
              <a:t>");</a:t>
            </a: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br/>
            <a:r>
              <a:rPr>
                <a:solidFill>
                  <a:srgbClr val="7A3E9D"/>
                </a:solidFill>
              </a:rPr>
              <a:t>state</a:t>
            </a:r>
            <a:r>
              <a:t> </a:t>
            </a:r>
            <a:r>
              <a:rPr>
                <a:solidFill>
                  <a:srgbClr val="777777"/>
                </a:solidFill>
              </a:rPr>
              <a:t>=</a:t>
            </a:r>
            <a:r>
              <a:t> </a:t>
            </a:r>
            <a:r>
              <a:rPr>
                <a:solidFill>
                  <a:srgbClr val="777777"/>
                </a:solidFill>
              </a:rPr>
              <a:t>-</a:t>
            </a:r>
            <a:r>
              <a:rPr>
                <a:solidFill>
                  <a:srgbClr val="9C5D27"/>
                </a:solidFill>
              </a:rPr>
              <a:t>2</a:t>
            </a:r>
            <a:r>
              <a:rPr>
                <a:solidFill>
                  <a:srgbClr val="777777"/>
                </a:solidFill>
              </a:rPr>
              <a:t>;</a:t>
            </a:r>
          </a:p>
          <a:p>
            <a:pPr algn="l" defTabSz="457200">
              <a:lnSpc>
                <a:spcPts val="6100"/>
              </a:lnSpc>
              <a:defRPr b="0" sz="3600">
                <a:solidFill>
                  <a:srgbClr val="AA3731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7A3E9D"/>
                </a:solidFill>
              </a:rPr>
              <a:t>_builder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latin typeface="Hack Bold"/>
                <a:ea typeface="Hack Bold"/>
                <a:cs typeface="Hack Bold"/>
                <a:sym typeface="Hack Bold"/>
              </a:rPr>
              <a:t>SetResult</a:t>
            </a:r>
            <a:r>
              <a:rPr>
                <a:solidFill>
                  <a:srgbClr val="777777"/>
                </a:solidFill>
              </a:rPr>
              <a:t>();</a:t>
            </a:r>
          </a:p>
        </p:txBody>
      </p:sp>
      <p:sp>
        <p:nvSpPr>
          <p:cNvPr id="744" name="Compiled"/>
          <p:cNvSpPr txBox="1"/>
          <p:nvPr/>
        </p:nvSpPr>
        <p:spPr>
          <a:xfrm>
            <a:off x="15018731" y="5617572"/>
            <a:ext cx="1971549" cy="5851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/>
            <a:r>
              <a:t>Compiled</a:t>
            </a:r>
          </a:p>
        </p:txBody>
      </p:sp>
      <p:sp>
        <p:nvSpPr>
          <p:cNvPr id="745" name="C#"/>
          <p:cNvSpPr txBox="1"/>
          <p:nvPr/>
        </p:nvSpPr>
        <p:spPr>
          <a:xfrm>
            <a:off x="23266704" y="12589678"/>
            <a:ext cx="806121" cy="7338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200">
                <a:solidFill>
                  <a:srgbClr val="531B93"/>
                </a:solidFill>
              </a:defRPr>
            </a:lvl1pPr>
          </a:lstStyle>
          <a:p>
            <a:pPr/>
            <a:r>
              <a:t>C#</a:t>
            </a:r>
          </a:p>
        </p:txBody>
      </p:sp>
      <p:sp>
        <p:nvSpPr>
          <p:cNvPr id="746" name="Console.WriteLine(&quot;after delays&quot;);"/>
          <p:cNvSpPr txBox="1"/>
          <p:nvPr/>
        </p:nvSpPr>
        <p:spPr>
          <a:xfrm>
            <a:off x="683376" y="4461112"/>
            <a:ext cx="9498460" cy="647701"/>
          </a:xfrm>
          <a:prstGeom prst="rect">
            <a:avLst/>
          </a:prstGeom>
          <a:ln w="25400">
            <a:solidFill>
              <a:schemeClr val="accent1">
                <a:hueOff val="114395"/>
                <a:lumOff val="-24975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7A3E9D"/>
                </a:solidFill>
              </a:rPr>
              <a:t>Console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WriteLine</a:t>
            </a:r>
            <a:r>
              <a:rPr>
                <a:solidFill>
                  <a:srgbClr val="777777"/>
                </a:solidFill>
              </a:rPr>
              <a:t>("</a:t>
            </a:r>
            <a:r>
              <a:t>after delays</a:t>
            </a:r>
            <a:r>
              <a:rPr>
                <a:solidFill>
                  <a:srgbClr val="777777"/>
                </a:solidFill>
              </a:rPr>
              <a:t>");</a:t>
            </a:r>
          </a:p>
        </p:txBody>
      </p:sp>
      <p:sp>
        <p:nvSpPr>
          <p:cNvPr id="747" name="Original"/>
          <p:cNvSpPr txBox="1"/>
          <p:nvPr/>
        </p:nvSpPr>
        <p:spPr>
          <a:xfrm>
            <a:off x="4619754" y="3596779"/>
            <a:ext cx="1625703" cy="5851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/>
            <a:r>
              <a:t>Original</a:t>
            </a:r>
          </a:p>
        </p:txBody>
      </p:sp>
      <p:sp>
        <p:nvSpPr>
          <p:cNvPr id="748" name="Arrow 7"/>
          <p:cNvSpPr/>
          <p:nvPr/>
        </p:nvSpPr>
        <p:spPr>
          <a:xfrm flipH="1" rot="5400000">
            <a:off x="6103423" y="4826700"/>
            <a:ext cx="4013841" cy="51365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7367" y="0"/>
                </a:moveTo>
                <a:lnTo>
                  <a:pt x="0" y="7818"/>
                </a:lnTo>
                <a:lnTo>
                  <a:pt x="4127" y="7818"/>
                </a:lnTo>
                <a:cubicBezTo>
                  <a:pt x="4127" y="7860"/>
                  <a:pt x="4125" y="7904"/>
                  <a:pt x="4125" y="7946"/>
                </a:cubicBezTo>
                <a:cubicBezTo>
                  <a:pt x="4125" y="15487"/>
                  <a:pt x="11948" y="21600"/>
                  <a:pt x="21598" y="21600"/>
                </a:cubicBezTo>
                <a:cubicBezTo>
                  <a:pt x="21598" y="21600"/>
                  <a:pt x="21600" y="21600"/>
                  <a:pt x="21600" y="21600"/>
                </a:cubicBezTo>
                <a:lnTo>
                  <a:pt x="21600" y="16556"/>
                </a:lnTo>
                <a:cubicBezTo>
                  <a:pt x="21600" y="16556"/>
                  <a:pt x="21598" y="16556"/>
                  <a:pt x="21598" y="16556"/>
                </a:cubicBezTo>
                <a:cubicBezTo>
                  <a:pt x="15512" y="16556"/>
                  <a:pt x="10578" y="12702"/>
                  <a:pt x="10578" y="7946"/>
                </a:cubicBezTo>
                <a:cubicBezTo>
                  <a:pt x="10578" y="7903"/>
                  <a:pt x="10582" y="7860"/>
                  <a:pt x="10582" y="7818"/>
                </a:cubicBezTo>
                <a:lnTo>
                  <a:pt x="14736" y="7818"/>
                </a:lnTo>
                <a:lnTo>
                  <a:pt x="7367" y="0"/>
                </a:lnTo>
                <a:close/>
              </a:path>
            </a:pathLst>
          </a:custGeom>
          <a:solidFill>
            <a:srgbClr val="521B93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749" name="result of Task"/>
          <p:cNvSpPr/>
          <p:nvPr/>
        </p:nvSpPr>
        <p:spPr>
          <a:xfrm>
            <a:off x="16085512" y="9948455"/>
            <a:ext cx="5031196" cy="1411965"/>
          </a:xfrm>
          <a:prstGeom prst="wedgeEllipseCallout">
            <a:avLst>
              <a:gd name="adj1" fmla="val -31945"/>
              <a:gd name="adj2" fmla="val -78177"/>
            </a:avLst>
          </a:prstGeom>
          <a:solidFill>
            <a:srgbClr val="5E5E5E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result of Task</a:t>
            </a:r>
          </a:p>
        </p:txBody>
      </p:sp>
      <p:sp>
        <p:nvSpPr>
          <p:cNvPr id="750" name="simplified"/>
          <p:cNvSpPr txBox="1"/>
          <p:nvPr/>
        </p:nvSpPr>
        <p:spPr>
          <a:xfrm>
            <a:off x="21062670" y="12633023"/>
            <a:ext cx="2228393" cy="647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/>
            </a:lvl1pPr>
          </a:lstStyle>
          <a:p>
            <a:pPr/>
            <a:r>
              <a:t>simplified</a:t>
            </a:r>
          </a:p>
        </p:txBody>
      </p:sp>
      <p:sp>
        <p:nvSpPr>
          <p:cNvPr id="751" name="MoveNext"/>
          <p:cNvSpPr/>
          <p:nvPr/>
        </p:nvSpPr>
        <p:spPr>
          <a:xfrm>
            <a:off x="21145500" y="159633"/>
            <a:ext cx="2667000" cy="2667001"/>
          </a:xfrm>
          <a:prstGeom prst="ellipse">
            <a:avLst/>
          </a:prstGeom>
          <a:solidFill>
            <a:srgbClr val="0533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MoveNext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Async / Awa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Async / Await</a:t>
            </a:r>
          </a:p>
        </p:txBody>
      </p:sp>
      <p:pic>
        <p:nvPicPr>
          <p:cNvPr id="754" name="Screen Shot 2021-07-15 at 7.28.12 PM.png" descr="Screen Shot 2021-07-15 at 7.28.12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781649" y="5672287"/>
            <a:ext cx="10712284" cy="6600498"/>
          </a:xfrm>
          <a:prstGeom prst="rect">
            <a:avLst/>
          </a:prstGeom>
          <a:ln w="25400">
            <a:solidFill>
              <a:schemeClr val="accent6">
                <a:satOff val="-15798"/>
                <a:lumOff val="-17517"/>
              </a:schemeClr>
            </a:solidFill>
            <a:miter lim="400000"/>
          </a:ln>
        </p:spPr>
      </p:pic>
      <p:sp>
        <p:nvSpPr>
          <p:cNvPr id="755" name="using System;…"/>
          <p:cNvSpPr txBox="1"/>
          <p:nvPr/>
        </p:nvSpPr>
        <p:spPr>
          <a:xfrm>
            <a:off x="890067" y="2399540"/>
            <a:ext cx="11608769" cy="5905501"/>
          </a:xfrm>
          <a:prstGeom prst="rect">
            <a:avLst/>
          </a:prstGeom>
          <a:ln w="25400">
            <a:solidFill>
              <a:schemeClr val="accent1">
                <a:hueOff val="114395"/>
                <a:lumOff val="-24975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5400"/>
              </a:lnSpc>
              <a:defRPr b="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4B69C6"/>
                </a:solidFill>
              </a:rPr>
              <a:t>using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latin typeface="Hack Bold"/>
                <a:ea typeface="Hack Bold"/>
                <a:cs typeface="Hack Bold"/>
                <a:sym typeface="Hack Bold"/>
              </a:rPr>
              <a:t>System</a:t>
            </a:r>
            <a:r>
              <a:rPr>
                <a:solidFill>
                  <a:srgbClr val="777777"/>
                </a:solidFill>
              </a:rPr>
              <a:t>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5400"/>
              </a:lnSpc>
              <a:defRPr b="0">
                <a:solidFill>
                  <a:srgbClr val="7A3E9D"/>
                </a:solidFill>
                <a:latin typeface="Hack Bold"/>
                <a:ea typeface="Hack Bold"/>
                <a:cs typeface="Hack Bold"/>
                <a:sym typeface="Hack Bold"/>
              </a:defRPr>
            </a:pPr>
            <a:r>
              <a:rPr>
                <a:solidFill>
                  <a:srgbClr val="4B69C6"/>
                </a:solidFill>
                <a:latin typeface="Hack Regular"/>
                <a:ea typeface="Hack Regular"/>
                <a:cs typeface="Hack Regular"/>
                <a:sym typeface="Hack Regular"/>
              </a:rPr>
              <a:t>using</a:t>
            </a:r>
            <a:r>
              <a:rPr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rPr>
              <a:t> </a:t>
            </a:r>
            <a:r>
              <a:t>System</a:t>
            </a:r>
            <a:r>
              <a:rPr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rPr>
              <a:t>.</a:t>
            </a:r>
            <a:r>
              <a:t>Threading</a:t>
            </a:r>
            <a:r>
              <a:rPr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rPr>
              <a:t>.</a:t>
            </a:r>
            <a:r>
              <a:t>Tasks</a:t>
            </a:r>
            <a:r>
              <a:rPr>
                <a:solidFill>
                  <a:srgbClr val="777777"/>
                </a:solidFill>
                <a:latin typeface="Hack Regular"/>
                <a:ea typeface="Hack Regular"/>
                <a:cs typeface="Hack Regular"/>
                <a:sym typeface="Hack Regular"/>
              </a:rPr>
              <a:t>;</a:t>
            </a:r>
            <a:endParaRPr>
              <a:solidFill>
                <a:srgbClr val="333333"/>
              </a:solidFill>
              <a:latin typeface="Hack Regular"/>
              <a:ea typeface="Hack Regular"/>
              <a:cs typeface="Hack Regular"/>
              <a:sym typeface="Hack Regular"/>
            </a:endParaRPr>
          </a:p>
          <a:p>
            <a:pPr algn="l" defTabSz="457200">
              <a:lnSpc>
                <a:spcPts val="5400"/>
              </a:lnSpc>
              <a:defRPr b="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</a:p>
          <a:p>
            <a:pPr algn="l" defTabSz="457200">
              <a:lnSpc>
                <a:spcPts val="5400"/>
              </a:lnSpc>
              <a:defRPr b="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7A3E9D"/>
                </a:solidFill>
              </a:rPr>
              <a:t>await</a:t>
            </a:r>
            <a:r>
              <a:t> 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PrintAndWait</a:t>
            </a:r>
            <a:r>
              <a:rPr>
                <a:solidFill>
                  <a:srgbClr val="777777"/>
                </a:solidFill>
              </a:rPr>
              <a:t>(</a:t>
            </a:r>
            <a:r>
              <a:t>TimeSpan.FromMilliseconds(10</a:t>
            </a:r>
            <a:r>
              <a:rPr>
                <a:solidFill>
                  <a:srgbClr val="777777"/>
                </a:solidFill>
              </a:rPr>
              <a:t>)</a:t>
            </a:r>
            <a:r>
              <a:t>)</a:t>
            </a:r>
            <a:r>
              <a:rPr>
                <a:solidFill>
                  <a:srgbClr val="777777"/>
                </a:solidFill>
              </a:rPr>
              <a:t>;</a:t>
            </a:r>
          </a:p>
          <a:p>
            <a:pPr algn="l" defTabSz="457200">
              <a:lnSpc>
                <a:spcPts val="5400"/>
              </a:lnSpc>
              <a:defRPr b="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</a:p>
          <a:p>
            <a:pPr algn="l" defTabSz="457200">
              <a:lnSpc>
                <a:spcPts val="5400"/>
              </a:lnSpc>
              <a:defRPr b="0">
                <a:solidFill>
                  <a:srgbClr val="AA3731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4B69C6"/>
                </a:solidFill>
              </a:rPr>
              <a:t>static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4B69C6"/>
                </a:solidFill>
              </a:rPr>
              <a:t>async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A3E9D"/>
                </a:solidFill>
              </a:rPr>
              <a:t>Task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latin typeface="Hack Bold"/>
                <a:ea typeface="Hack Bold"/>
                <a:cs typeface="Hack Bold"/>
                <a:sym typeface="Hack Bold"/>
              </a:rPr>
              <a:t>PrintAndWait</a:t>
            </a:r>
            <a:r>
              <a:rPr>
                <a:solidFill>
                  <a:srgbClr val="777777"/>
                </a:solidFill>
              </a:rPr>
              <a:t>(</a:t>
            </a:r>
            <a:r>
              <a:rPr>
                <a:solidFill>
                  <a:srgbClr val="7A3E9D"/>
                </a:solidFill>
              </a:rPr>
              <a:t>TimeSpan</a:t>
            </a:r>
            <a:r>
              <a:rPr>
                <a:solidFill>
                  <a:srgbClr val="333333"/>
                </a:solidFill>
              </a:rPr>
              <a:t> delay</a:t>
            </a:r>
            <a:r>
              <a:rPr>
                <a:solidFill>
                  <a:srgbClr val="777777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5400"/>
              </a:lnSpc>
              <a:defRPr b="0">
                <a:solidFill>
                  <a:srgbClr val="777777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{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5400"/>
              </a:lnSpc>
              <a:defRPr b="0">
                <a:solidFill>
                  <a:srgbClr val="448C27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7A3E9D"/>
                </a:solidFill>
              </a:rPr>
              <a:t>Console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WriteLine</a:t>
            </a:r>
            <a:r>
              <a:rPr>
                <a:solidFill>
                  <a:srgbClr val="777777"/>
                </a:solidFill>
              </a:rPr>
              <a:t>("</a:t>
            </a:r>
            <a:r>
              <a:t>before delays</a:t>
            </a:r>
            <a:r>
              <a:rPr>
                <a:solidFill>
                  <a:srgbClr val="777777"/>
                </a:solidFill>
              </a:rPr>
              <a:t>");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5400"/>
              </a:lnSpc>
              <a:defRPr b="0">
                <a:solidFill>
                  <a:srgbClr val="4B69C6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t>await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A3E9D"/>
                </a:solidFill>
              </a:rPr>
              <a:t>Task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Delay</a:t>
            </a:r>
            <a:r>
              <a:rPr>
                <a:solidFill>
                  <a:srgbClr val="777777"/>
                </a:solidFill>
              </a:rPr>
              <a:t>(</a:t>
            </a:r>
            <a:r>
              <a:rPr>
                <a:solidFill>
                  <a:srgbClr val="7A3E9D"/>
                </a:solidFill>
              </a:rPr>
              <a:t>delay</a:t>
            </a:r>
            <a:r>
              <a:rPr>
                <a:solidFill>
                  <a:srgbClr val="777777"/>
                </a:solidFill>
              </a:rPr>
              <a:t>);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5400"/>
              </a:lnSpc>
              <a:defRPr b="0">
                <a:solidFill>
                  <a:srgbClr val="448C27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7A3E9D"/>
                </a:solidFill>
              </a:rPr>
              <a:t>Console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WriteLine</a:t>
            </a:r>
            <a:r>
              <a:rPr>
                <a:solidFill>
                  <a:srgbClr val="777777"/>
                </a:solidFill>
              </a:rPr>
              <a:t>("</a:t>
            </a:r>
            <a:r>
              <a:t>between delays</a:t>
            </a:r>
            <a:r>
              <a:rPr>
                <a:solidFill>
                  <a:srgbClr val="777777"/>
                </a:solidFill>
              </a:rPr>
              <a:t>");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5400"/>
              </a:lnSpc>
              <a:defRPr b="0">
                <a:solidFill>
                  <a:srgbClr val="4B69C6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t>await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A3E9D"/>
                </a:solidFill>
              </a:rPr>
              <a:t>Task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Delay</a:t>
            </a:r>
            <a:r>
              <a:rPr>
                <a:solidFill>
                  <a:srgbClr val="777777"/>
                </a:solidFill>
              </a:rPr>
              <a:t>(</a:t>
            </a:r>
            <a:r>
              <a:rPr>
                <a:solidFill>
                  <a:srgbClr val="7A3E9D"/>
                </a:solidFill>
              </a:rPr>
              <a:t>delay</a:t>
            </a:r>
            <a:r>
              <a:rPr>
                <a:solidFill>
                  <a:srgbClr val="777777"/>
                </a:solidFill>
              </a:rPr>
              <a:t>);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5400"/>
              </a:lnSpc>
              <a:defRPr b="0">
                <a:solidFill>
                  <a:srgbClr val="448C27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7A3E9D"/>
                </a:solidFill>
              </a:rPr>
              <a:t>Console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WriteLine</a:t>
            </a:r>
            <a:r>
              <a:rPr>
                <a:solidFill>
                  <a:srgbClr val="777777"/>
                </a:solidFill>
              </a:rPr>
              <a:t>("</a:t>
            </a:r>
            <a:r>
              <a:t>after delays</a:t>
            </a:r>
            <a:r>
              <a:rPr>
                <a:solidFill>
                  <a:srgbClr val="777777"/>
                </a:solidFill>
              </a:rPr>
              <a:t>");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5400"/>
              </a:lnSpc>
              <a:defRPr b="0">
                <a:solidFill>
                  <a:srgbClr val="777777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}</a:t>
            </a:r>
          </a:p>
        </p:txBody>
      </p:sp>
      <p:sp>
        <p:nvSpPr>
          <p:cNvPr id="756" name="Original"/>
          <p:cNvSpPr txBox="1"/>
          <p:nvPr/>
        </p:nvSpPr>
        <p:spPr>
          <a:xfrm>
            <a:off x="5881600" y="1561496"/>
            <a:ext cx="1625702" cy="5851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/>
            <a:r>
              <a:t>Original</a:t>
            </a:r>
          </a:p>
        </p:txBody>
      </p:sp>
      <p:sp>
        <p:nvSpPr>
          <p:cNvPr id="757" name="Compiled"/>
          <p:cNvSpPr txBox="1"/>
          <p:nvPr/>
        </p:nvSpPr>
        <p:spPr>
          <a:xfrm>
            <a:off x="17152016" y="4859275"/>
            <a:ext cx="1971549" cy="5851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/>
            <a:r>
              <a:t>Compiled</a:t>
            </a:r>
          </a:p>
        </p:txBody>
      </p:sp>
      <p:sp>
        <p:nvSpPr>
          <p:cNvPr id="758" name="Arrow 7"/>
          <p:cNvSpPr/>
          <p:nvPr/>
        </p:nvSpPr>
        <p:spPr>
          <a:xfrm flipH="1" rot="5400000">
            <a:off x="7959238" y="7996640"/>
            <a:ext cx="4013841" cy="51365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7367" y="0"/>
                </a:moveTo>
                <a:lnTo>
                  <a:pt x="0" y="7818"/>
                </a:lnTo>
                <a:lnTo>
                  <a:pt x="4127" y="7818"/>
                </a:lnTo>
                <a:cubicBezTo>
                  <a:pt x="4127" y="7860"/>
                  <a:pt x="4125" y="7904"/>
                  <a:pt x="4125" y="7946"/>
                </a:cubicBezTo>
                <a:cubicBezTo>
                  <a:pt x="4125" y="15487"/>
                  <a:pt x="11948" y="21600"/>
                  <a:pt x="21598" y="21600"/>
                </a:cubicBezTo>
                <a:cubicBezTo>
                  <a:pt x="21598" y="21600"/>
                  <a:pt x="21600" y="21600"/>
                  <a:pt x="21600" y="21600"/>
                </a:cubicBezTo>
                <a:lnTo>
                  <a:pt x="21600" y="16556"/>
                </a:lnTo>
                <a:cubicBezTo>
                  <a:pt x="21600" y="16556"/>
                  <a:pt x="21598" y="16556"/>
                  <a:pt x="21598" y="16556"/>
                </a:cubicBezTo>
                <a:cubicBezTo>
                  <a:pt x="15512" y="16556"/>
                  <a:pt x="10578" y="12702"/>
                  <a:pt x="10578" y="7946"/>
                </a:cubicBezTo>
                <a:cubicBezTo>
                  <a:pt x="10578" y="7903"/>
                  <a:pt x="10582" y="7860"/>
                  <a:pt x="10582" y="7818"/>
                </a:cubicBezTo>
                <a:lnTo>
                  <a:pt x="14736" y="7818"/>
                </a:lnTo>
                <a:lnTo>
                  <a:pt x="7367" y="0"/>
                </a:lnTo>
                <a:close/>
              </a:path>
            </a:pathLst>
          </a:custGeom>
          <a:solidFill>
            <a:srgbClr val="521B93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Agend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Agenda</a:t>
            </a:r>
          </a:p>
        </p:txBody>
      </p:sp>
      <p:sp>
        <p:nvSpPr>
          <p:cNvPr id="761" name="Hello World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Hello World</a:t>
            </a:r>
          </a:p>
          <a:p>
            <a:pPr/>
            <a:r>
              <a:t>Record Type</a:t>
            </a:r>
          </a:p>
          <a:p>
            <a:pPr/>
            <a:r>
              <a:t>Enumerable</a:t>
            </a:r>
          </a:p>
          <a:p>
            <a:pPr/>
            <a:r>
              <a:t>Async / Await</a:t>
            </a:r>
          </a:p>
          <a:p>
            <a:pPr>
              <a:defRPr b="1"/>
            </a:pPr>
            <a:r>
              <a:t>MoveNext()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Next Step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Next Steps</a:t>
            </a:r>
          </a:p>
        </p:txBody>
      </p:sp>
      <p:sp>
        <p:nvSpPr>
          <p:cNvPr id="764" name="C# in Depth, Fourth Edition by Jon Skeet chapter 6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 b="1"/>
              <a:t>C# in Depth</a:t>
            </a:r>
            <a:r>
              <a:t>, Fourth Edition by </a:t>
            </a:r>
            <a:r>
              <a:rPr b="1"/>
              <a:t>Jon Skeet</a:t>
            </a:r>
            <a:br/>
            <a:r>
              <a:t>chapter 6</a:t>
            </a:r>
          </a:p>
          <a:p>
            <a:pPr/>
            <a:r>
              <a:rPr b="1"/>
              <a:t>Working with C# Records</a:t>
            </a:r>
            <a:r>
              <a:t> by </a:t>
            </a:r>
            <a:r>
              <a:rPr b="1"/>
              <a:t>Roland Guijt</a:t>
            </a:r>
            <a:r>
              <a:t> on Pluralsight</a:t>
            </a:r>
            <a:br/>
            <a:r>
              <a:rPr u="sng">
                <a:hlinkClick r:id="rId2" invalidUrl="" action="" tgtFrame="" tooltip="" history="1" highlightClick="0" endSnd="0"/>
              </a:rPr>
              <a:t>https://app.pluralsight.com/library/courses/working-c-sharp-records/table-of-contents</a:t>
            </a:r>
          </a:p>
          <a:p>
            <a:pPr/>
            <a:r>
              <a:rPr b="1"/>
              <a:t>ILSpy</a:t>
            </a:r>
            <a:br/>
            <a:r>
              <a:rPr u="sng">
                <a:hlinkClick r:id="rId3" invalidUrl="" action="" tgtFrame="" tooltip="" history="1" highlightClick="0" endSnd="0"/>
              </a:rPr>
              <a:t>https://github.com/icsharpcode/ILSpy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Screen Shot 2021-07-27 at 7.02.37 AM.png" descr="Screen Shot 2021-07-27 at 7.02.37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8673" y="12429"/>
            <a:ext cx="24266654" cy="1076413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6" name="me-stl.jpg" descr="me-stl.jpg"/>
          <p:cNvPicPr>
            <a:picLocks noChangeAspect="1"/>
          </p:cNvPicPr>
          <p:nvPr>
            <p:ph type="pic" idx="21"/>
          </p:nvPr>
        </p:nvPicPr>
        <p:blipFill>
          <a:blip r:embed="rId2">
            <a:extLst/>
          </a:blip>
          <a:srcRect l="6383" t="12864" r="6383" b="8363"/>
          <a:stretch>
            <a:fillRect/>
          </a:stretch>
        </p:blipFill>
        <p:spPr>
          <a:xfrm>
            <a:off x="13165981" y="952500"/>
            <a:ext cx="9525001" cy="11468100"/>
          </a:xfrm>
          <a:prstGeom prst="rect">
            <a:avLst/>
          </a:prstGeom>
        </p:spPr>
      </p:pic>
      <p:sp>
        <p:nvSpPr>
          <p:cNvPr id="767" name="Thank you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Thank you</a:t>
            </a:r>
          </a:p>
        </p:txBody>
      </p:sp>
      <p:sp>
        <p:nvSpPr>
          <p:cNvPr id="768" name="Mike Harris  My Compiler Did What?!?  @MikeMKH  https://github.com/MikeMKH/talk-my-compiler-did-what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478790">
              <a:defRPr sz="4640"/>
            </a:pPr>
            <a:r>
              <a:t>Mike Harris</a:t>
            </a:r>
            <a:br/>
            <a:br/>
            <a:r>
              <a:t>My Compiler Did What?!?</a:t>
            </a:r>
            <a:br/>
            <a:br/>
            <a:r>
              <a:t>@MikeMKH</a:t>
            </a:r>
            <a:br/>
            <a:br/>
            <a:r>
              <a:rPr u="sng">
                <a:hlinkClick r:id="rId3" invalidUrl="" action="" tgtFrame="" tooltip="" history="1" highlightClick="0" endSnd="0"/>
              </a:rPr>
              <a:t>https://github.com/MikeMKH/talk-my-compiler-did-what</a:t>
            </a:r>
          </a:p>
        </p:txBody>
      </p:sp>
      <p:pic>
        <p:nvPicPr>
          <p:cNvPr id="769" name="frame.png" descr="fram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77440" y="173799"/>
            <a:ext cx="3810001" cy="3810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Hello Worl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Hello World</a:t>
            </a:r>
          </a:p>
        </p:txBody>
      </p:sp>
      <p:sp>
        <p:nvSpPr>
          <p:cNvPr id="195" name="using System;…"/>
          <p:cNvSpPr txBox="1"/>
          <p:nvPr/>
        </p:nvSpPr>
        <p:spPr>
          <a:xfrm>
            <a:off x="165319" y="2886992"/>
            <a:ext cx="11700521" cy="5994401"/>
          </a:xfrm>
          <a:prstGeom prst="rect">
            <a:avLst/>
          </a:prstGeom>
          <a:ln w="25400">
            <a:solidFill>
              <a:schemeClr val="accent1">
                <a:hueOff val="114395"/>
                <a:lumOff val="-24975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5100"/>
              </a:lnSpc>
              <a:defRPr b="0" sz="280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4B69C6"/>
                </a:solidFill>
              </a:rPr>
              <a:t>using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latin typeface="Hack Bold"/>
                <a:ea typeface="Hack Bold"/>
                <a:cs typeface="Hack Bold"/>
                <a:sym typeface="Hack Bold"/>
              </a:rPr>
              <a:t>System</a:t>
            </a:r>
            <a:r>
              <a:rPr>
                <a:solidFill>
                  <a:srgbClr val="777777"/>
                </a:solidFill>
              </a:rPr>
              <a:t>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5100"/>
              </a:lnSpc>
              <a:defRPr b="0" sz="28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</a:p>
          <a:p>
            <a:pPr algn="l" defTabSz="457200">
              <a:lnSpc>
                <a:spcPts val="5100"/>
              </a:lnSpc>
              <a:defRPr b="0" sz="28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4B69C6"/>
                </a:solidFill>
              </a:rPr>
              <a:t>var</a:t>
            </a:r>
            <a:r>
              <a:t> conference </a:t>
            </a:r>
            <a:r>
              <a:rPr>
                <a:solidFill>
                  <a:srgbClr val="777777"/>
                </a:solidFill>
              </a:rPr>
              <a:t>=</a:t>
            </a:r>
            <a:r>
              <a:t> </a:t>
            </a:r>
            <a:r>
              <a:rPr>
                <a:solidFill>
                  <a:srgbClr val="777777"/>
                </a:solidFill>
              </a:rPr>
              <a:t>"</a:t>
            </a:r>
            <a:r>
              <a:rPr>
                <a:solidFill>
                  <a:srgbClr val="448C27"/>
                </a:solidFill>
              </a:rPr>
              <a:t>That</a:t>
            </a:r>
            <a:r>
              <a:rPr>
                <a:solidFill>
                  <a:srgbClr val="777777"/>
                </a:solidFill>
              </a:rPr>
              <a:t>";</a:t>
            </a:r>
          </a:p>
          <a:p>
            <a:pPr algn="l" defTabSz="457200">
              <a:lnSpc>
                <a:spcPts val="5100"/>
              </a:lnSpc>
              <a:defRPr b="0" sz="2800">
                <a:solidFill>
                  <a:srgbClr val="448C27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7A3E9D"/>
                </a:solidFill>
              </a:rPr>
              <a:t>Console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WriteLine</a:t>
            </a:r>
            <a:r>
              <a:rPr>
                <a:solidFill>
                  <a:srgbClr val="777777"/>
                </a:solidFill>
              </a:rPr>
              <a:t>($"</a:t>
            </a:r>
            <a:r>
              <a:t>Hello </a:t>
            </a:r>
            <a:r>
              <a:rPr>
                <a:solidFill>
                  <a:srgbClr val="777777"/>
                </a:solidFill>
              </a:rPr>
              <a:t>{</a:t>
            </a:r>
            <a:r>
              <a:rPr>
                <a:solidFill>
                  <a:srgbClr val="7A3E9D"/>
                </a:solidFill>
              </a:rPr>
              <a:t>conference</a:t>
            </a:r>
            <a:r>
              <a:rPr>
                <a:solidFill>
                  <a:srgbClr val="777777"/>
                </a:solidFill>
              </a:rPr>
              <a:t>}</a:t>
            </a:r>
            <a:r>
              <a:t> Conference!</a:t>
            </a:r>
            <a:r>
              <a:rPr>
                <a:solidFill>
                  <a:srgbClr val="777777"/>
                </a:solidFill>
              </a:rPr>
              <a:t>");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5100"/>
              </a:lnSpc>
              <a:defRPr b="0" sz="28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</a:p>
          <a:p>
            <a:pPr algn="l" defTabSz="457200">
              <a:lnSpc>
                <a:spcPts val="5100"/>
              </a:lnSpc>
              <a:defRPr b="0" sz="28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7A3E9D"/>
                </a:solidFill>
              </a:rPr>
              <a:t>Action</a:t>
            </a:r>
            <a:r>
              <a:rPr>
                <a:solidFill>
                  <a:srgbClr val="777777"/>
                </a:solidFill>
              </a:rPr>
              <a:t>&lt;</a:t>
            </a:r>
            <a:r>
              <a:rPr>
                <a:solidFill>
                  <a:srgbClr val="4B69C6"/>
                </a:solidFill>
              </a:rPr>
              <a:t>string</a:t>
            </a:r>
            <a:r>
              <a:rPr>
                <a:solidFill>
                  <a:srgbClr val="777777"/>
                </a:solidFill>
              </a:rPr>
              <a:t>&gt;</a:t>
            </a:r>
            <a:r>
              <a:t> sorry </a:t>
            </a:r>
            <a:r>
              <a:rPr>
                <a:solidFill>
                  <a:srgbClr val="777777"/>
                </a:solidFill>
              </a:rPr>
              <a:t>=</a:t>
            </a:r>
          </a:p>
          <a:p>
            <a:pPr algn="l" defTabSz="457200">
              <a:lnSpc>
                <a:spcPts val="5100"/>
              </a:lnSpc>
              <a:defRPr b="0" sz="28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conference </a:t>
            </a:r>
            <a:r>
              <a:rPr>
                <a:solidFill>
                  <a:srgbClr val="777777"/>
                </a:solidFill>
              </a:rPr>
              <a:t>=&gt;</a:t>
            </a:r>
            <a:r>
              <a:t> </a:t>
            </a:r>
            <a:r>
              <a:rPr>
                <a:solidFill>
                  <a:srgbClr val="7A3E9D"/>
                </a:solidFill>
              </a:rPr>
              <a:t>Console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WriteLine</a:t>
            </a:r>
            <a:r>
              <a:rPr>
                <a:solidFill>
                  <a:srgbClr val="777777"/>
                </a:solidFill>
              </a:rPr>
              <a:t>(</a:t>
            </a:r>
          </a:p>
          <a:p>
            <a:pPr algn="l" defTabSz="457200">
              <a:lnSpc>
                <a:spcPts val="5100"/>
              </a:lnSpc>
              <a:defRPr b="0" sz="2800">
                <a:solidFill>
                  <a:srgbClr val="448C27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777777"/>
                </a:solidFill>
              </a:rPr>
              <a:t>$"</a:t>
            </a:r>
            <a:r>
              <a:t>Sorry, </a:t>
            </a:r>
            <a:r>
              <a:rPr>
                <a:solidFill>
                  <a:srgbClr val="777777"/>
                </a:solidFill>
              </a:rPr>
              <a:t>{</a:t>
            </a:r>
            <a:r>
              <a:rPr>
                <a:solidFill>
                  <a:srgbClr val="7A3E9D"/>
                </a:solidFill>
              </a:rPr>
              <a:t>conference</a:t>
            </a:r>
            <a:r>
              <a:rPr>
                <a:solidFill>
                  <a:srgbClr val="777777"/>
                </a:solidFill>
              </a:rPr>
              <a:t>}</a:t>
            </a:r>
            <a:r>
              <a:t> this is a bit ridiculous.</a:t>
            </a:r>
            <a:r>
              <a:rPr>
                <a:solidFill>
                  <a:srgbClr val="777777"/>
                </a:solidFill>
              </a:rPr>
              <a:t>");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5100"/>
              </a:lnSpc>
              <a:defRPr b="0" sz="28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</a:p>
          <a:p>
            <a:pPr algn="l" defTabSz="457200">
              <a:lnSpc>
                <a:spcPts val="5100"/>
              </a:lnSpc>
              <a:defRPr b="0" sz="280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sorry</a:t>
            </a:r>
            <a:r>
              <a:rPr>
                <a:solidFill>
                  <a:srgbClr val="777777"/>
                </a:solidFill>
              </a:rPr>
              <a:t>(</a:t>
            </a:r>
            <a:r>
              <a:t>conference</a:t>
            </a:r>
            <a:r>
              <a:rPr>
                <a:solidFill>
                  <a:srgbClr val="777777"/>
                </a:solidFill>
              </a:rPr>
              <a:t>);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5100"/>
              </a:lnSpc>
              <a:defRPr b="0" sz="2800">
                <a:solidFill>
                  <a:srgbClr val="AA3731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latin typeface="Hack Bold"/>
                <a:ea typeface="Hack Bold"/>
                <a:cs typeface="Hack Bold"/>
                <a:sym typeface="Hack Bold"/>
              </a:rPr>
              <a:t>Closing</a:t>
            </a:r>
            <a:r>
              <a:rPr>
                <a:solidFill>
                  <a:srgbClr val="777777"/>
                </a:solidFill>
              </a:rPr>
              <a:t>("</a:t>
            </a:r>
            <a:r>
              <a:rPr>
                <a:solidFill>
                  <a:srgbClr val="448C27"/>
                </a:solidFill>
              </a:rPr>
              <a:t>fun</a:t>
            </a:r>
            <a:r>
              <a:rPr>
                <a:solidFill>
                  <a:srgbClr val="777777"/>
                </a:solidFill>
              </a:rPr>
              <a:t>");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5100"/>
              </a:lnSpc>
              <a:defRPr b="0" sz="28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</a:p>
          <a:p>
            <a:pPr algn="l" defTabSz="457200">
              <a:lnSpc>
                <a:spcPts val="5100"/>
              </a:lnSpc>
              <a:defRPr b="0" sz="2800">
                <a:solidFill>
                  <a:srgbClr val="AA3731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4B69C6"/>
                </a:solidFill>
              </a:rPr>
              <a:t>static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4B69C6"/>
                </a:solidFill>
              </a:rPr>
              <a:t>void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latin typeface="Hack Bold"/>
                <a:ea typeface="Hack Bold"/>
                <a:cs typeface="Hack Bold"/>
                <a:sym typeface="Hack Bold"/>
              </a:rPr>
              <a:t>Closing</a:t>
            </a:r>
            <a:r>
              <a:rPr>
                <a:solidFill>
                  <a:srgbClr val="777777"/>
                </a:solidFill>
              </a:rPr>
              <a:t>(</a:t>
            </a:r>
            <a:r>
              <a:rPr>
                <a:solidFill>
                  <a:srgbClr val="4B69C6"/>
                </a:solidFill>
              </a:rPr>
              <a:t>string</a:t>
            </a:r>
            <a:r>
              <a:rPr>
                <a:solidFill>
                  <a:srgbClr val="333333"/>
                </a:solidFill>
              </a:rPr>
              <a:t> state</a:t>
            </a:r>
            <a:r>
              <a:rPr>
                <a:solidFill>
                  <a:srgbClr val="777777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5100"/>
              </a:lnSpc>
              <a:defRPr b="0" sz="2800">
                <a:solidFill>
                  <a:srgbClr val="448C27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</a:t>
            </a:r>
            <a:r>
              <a:rPr>
                <a:solidFill>
                  <a:srgbClr val="777777"/>
                </a:solidFill>
              </a:rPr>
              <a:t>=&gt;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A3E9D"/>
                </a:solidFill>
              </a:rPr>
              <a:t>Console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WriteLine</a:t>
            </a:r>
            <a:r>
              <a:rPr>
                <a:solidFill>
                  <a:srgbClr val="777777"/>
                </a:solidFill>
              </a:rPr>
              <a:t>($"</a:t>
            </a:r>
            <a:r>
              <a:t>Hope you find it </a:t>
            </a:r>
            <a:r>
              <a:rPr>
                <a:solidFill>
                  <a:srgbClr val="777777"/>
                </a:solidFill>
              </a:rPr>
              <a:t>{</a:t>
            </a:r>
            <a:r>
              <a:rPr>
                <a:solidFill>
                  <a:srgbClr val="7A3E9D"/>
                </a:solidFill>
              </a:rPr>
              <a:t>state</a:t>
            </a:r>
            <a:r>
              <a:rPr>
                <a:solidFill>
                  <a:srgbClr val="777777"/>
                </a:solidFill>
              </a:rPr>
              <a:t>}</a:t>
            </a:r>
            <a:r>
              <a:t>!</a:t>
            </a:r>
            <a:r>
              <a:rPr>
                <a:solidFill>
                  <a:srgbClr val="777777"/>
                </a:solidFill>
              </a:rPr>
              <a:t>");</a:t>
            </a:r>
          </a:p>
        </p:txBody>
      </p:sp>
      <p:sp>
        <p:nvSpPr>
          <p:cNvPr id="196" name="using System;…"/>
          <p:cNvSpPr txBox="1"/>
          <p:nvPr/>
        </p:nvSpPr>
        <p:spPr>
          <a:xfrm>
            <a:off x="11880050" y="2886992"/>
            <a:ext cx="17266842" cy="7670801"/>
          </a:xfrm>
          <a:prstGeom prst="rect">
            <a:avLst/>
          </a:prstGeom>
          <a:ln w="25400">
            <a:solidFill>
              <a:schemeClr val="accent6">
                <a:satOff val="-15798"/>
                <a:lumOff val="-17517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5100"/>
              </a:lnSpc>
              <a:defRPr b="0" sz="280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4B69C6"/>
                </a:solidFill>
              </a:rPr>
              <a:t>using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latin typeface="Hack Bold"/>
                <a:ea typeface="Hack Bold"/>
                <a:cs typeface="Hack Bold"/>
                <a:sym typeface="Hack Bold"/>
              </a:rPr>
              <a:t>System</a:t>
            </a:r>
            <a:r>
              <a:rPr>
                <a:solidFill>
                  <a:srgbClr val="777777"/>
                </a:solidFill>
              </a:rPr>
              <a:t>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5100"/>
              </a:lnSpc>
              <a:defRPr b="0" sz="28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</a:p>
          <a:p>
            <a:pPr algn="l" defTabSz="457200">
              <a:lnSpc>
                <a:spcPts val="5100"/>
              </a:lnSpc>
              <a:defRPr b="0" sz="2800">
                <a:solidFill>
                  <a:srgbClr val="4B69C6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internal</a:t>
            </a:r>
            <a:r>
              <a:rPr>
                <a:solidFill>
                  <a:srgbClr val="333333"/>
                </a:solidFill>
              </a:rPr>
              <a:t> </a:t>
            </a:r>
            <a:r>
              <a:t>class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A3E9D"/>
                </a:solidFill>
                <a:latin typeface="Hack Bold"/>
                <a:ea typeface="Hack Bold"/>
                <a:cs typeface="Hack Bold"/>
                <a:sym typeface="Hack Bold"/>
              </a:rPr>
              <a:t>Program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5100"/>
              </a:lnSpc>
              <a:defRPr b="0" sz="2800">
                <a:solidFill>
                  <a:srgbClr val="777777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{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5100"/>
              </a:lnSpc>
              <a:defRPr b="0" sz="2800">
                <a:solidFill>
                  <a:srgbClr val="4B69C6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</a:t>
            </a:r>
            <a:r>
              <a:t>private</a:t>
            </a:r>
            <a:r>
              <a:rPr>
                <a:solidFill>
                  <a:srgbClr val="333333"/>
                </a:solidFill>
              </a:rPr>
              <a:t> </a:t>
            </a:r>
            <a:r>
              <a:t>static</a:t>
            </a:r>
            <a:r>
              <a:rPr>
                <a:solidFill>
                  <a:srgbClr val="333333"/>
                </a:solidFill>
              </a:rPr>
              <a:t> </a:t>
            </a:r>
            <a:r>
              <a:t>void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Main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(</a:t>
            </a:r>
            <a:r>
              <a:t>string</a:t>
            </a:r>
            <a:r>
              <a:rPr>
                <a:solidFill>
                  <a:srgbClr val="777777"/>
                </a:solidFill>
              </a:rPr>
              <a:t>[]</a:t>
            </a:r>
            <a:r>
              <a:rPr>
                <a:solidFill>
                  <a:srgbClr val="333333"/>
                </a:solidFill>
              </a:rPr>
              <a:t> args</a:t>
            </a:r>
            <a:r>
              <a:rPr>
                <a:solidFill>
                  <a:srgbClr val="777777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5100"/>
              </a:lnSpc>
              <a:defRPr b="0" sz="28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</a:t>
            </a:r>
            <a:r>
              <a:rPr>
                <a:solidFill>
                  <a:srgbClr val="777777"/>
                </a:solidFill>
              </a:rPr>
              <a:t>{</a:t>
            </a:r>
          </a:p>
          <a:p>
            <a:pPr algn="l" defTabSz="457200">
              <a:lnSpc>
                <a:spcPts val="5100"/>
              </a:lnSpc>
              <a:defRPr b="0" sz="2800">
                <a:solidFill>
                  <a:srgbClr val="4B69C6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t>string</a:t>
            </a:r>
            <a:r>
              <a:rPr>
                <a:solidFill>
                  <a:srgbClr val="333333"/>
                </a:solidFill>
              </a:rPr>
              <a:t> text </a:t>
            </a:r>
            <a:r>
              <a:rPr>
                <a:solidFill>
                  <a:srgbClr val="777777"/>
                </a:solidFill>
              </a:rPr>
              <a:t>=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"</a:t>
            </a:r>
            <a:r>
              <a:rPr>
                <a:solidFill>
                  <a:srgbClr val="448C27"/>
                </a:solidFill>
              </a:rPr>
              <a:t>That</a:t>
            </a:r>
            <a:r>
              <a:rPr>
                <a:solidFill>
                  <a:srgbClr val="777777"/>
                </a:solidFill>
              </a:rPr>
              <a:t>";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5100"/>
              </a:lnSpc>
              <a:defRPr b="0" sz="2800">
                <a:solidFill>
                  <a:srgbClr val="448C27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7A3E9D"/>
                </a:solidFill>
              </a:rPr>
              <a:t>Console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WriteLine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("</a:t>
            </a:r>
            <a:r>
              <a:t>Hello </a:t>
            </a:r>
            <a:r>
              <a:rPr>
                <a:solidFill>
                  <a:srgbClr val="777777"/>
                </a:solidFill>
              </a:rPr>
              <a:t>"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+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A3E9D"/>
                </a:solidFill>
              </a:rPr>
              <a:t>text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+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"</a:t>
            </a:r>
            <a:r>
              <a:t> Conference!</a:t>
            </a:r>
            <a:r>
              <a:rPr>
                <a:solidFill>
                  <a:srgbClr val="777777"/>
                </a:solidFill>
              </a:rPr>
              <a:t>");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5100"/>
              </a:lnSpc>
              <a:defRPr b="0" sz="28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</a:t>
            </a:r>
            <a:r>
              <a:rPr>
                <a:solidFill>
                  <a:srgbClr val="777777"/>
                </a:solidFill>
              </a:rPr>
              <a:t>((</a:t>
            </a:r>
            <a:r>
              <a:rPr>
                <a:solidFill>
                  <a:srgbClr val="7A3E9D"/>
                </a:solidFill>
              </a:rPr>
              <a:t>Action</a:t>
            </a:r>
            <a:r>
              <a:rPr>
                <a:solidFill>
                  <a:srgbClr val="777777"/>
                </a:solidFill>
              </a:rPr>
              <a:t>&lt;</a:t>
            </a:r>
            <a:r>
              <a:rPr>
                <a:solidFill>
                  <a:srgbClr val="4B69C6"/>
                </a:solidFill>
              </a:rPr>
              <a:t>string</a:t>
            </a:r>
            <a:r>
              <a:rPr>
                <a:solidFill>
                  <a:srgbClr val="777777"/>
                </a:solidFill>
              </a:rPr>
              <a:t>&gt;)</a:t>
            </a:r>
            <a:r>
              <a:rPr>
                <a:solidFill>
                  <a:srgbClr val="4B69C6"/>
                </a:solidFill>
              </a:rPr>
              <a:t>delegate</a:t>
            </a:r>
            <a:r>
              <a:t> </a:t>
            </a:r>
            <a:r>
              <a:rPr>
                <a:solidFill>
                  <a:srgbClr val="777777"/>
                </a:solidFill>
              </a:rPr>
              <a:t>(</a:t>
            </a:r>
            <a:r>
              <a:rPr>
                <a:solidFill>
                  <a:srgbClr val="4B69C6"/>
                </a:solidFill>
              </a:rPr>
              <a:t>string</a:t>
            </a:r>
            <a:r>
              <a:t> conference</a:t>
            </a:r>
            <a:r>
              <a:rPr>
                <a:solidFill>
                  <a:srgbClr val="777777"/>
                </a:solidFill>
              </a:rPr>
              <a:t>)</a:t>
            </a:r>
            <a:r>
              <a:t> </a:t>
            </a:r>
            <a:r>
              <a:rPr>
                <a:solidFill>
                  <a:srgbClr val="777777"/>
                </a:solidFill>
              </a:rPr>
              <a:t>{</a:t>
            </a:r>
          </a:p>
          <a:p>
            <a:pPr algn="l" defTabSz="457200">
              <a:lnSpc>
                <a:spcPts val="5100"/>
              </a:lnSpc>
              <a:defRPr b="0" sz="2800">
                <a:solidFill>
                  <a:srgbClr val="448C27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  </a:t>
            </a:r>
            <a:r>
              <a:rPr>
                <a:solidFill>
                  <a:srgbClr val="7A3E9D"/>
                </a:solidFill>
              </a:rPr>
              <a:t>Console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WriteLine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("</a:t>
            </a:r>
            <a:r>
              <a:t>Sorry, </a:t>
            </a:r>
            <a:r>
              <a:rPr>
                <a:solidFill>
                  <a:srgbClr val="777777"/>
                </a:solidFill>
              </a:rPr>
              <a:t>"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+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A3E9D"/>
                </a:solidFill>
              </a:rPr>
              <a:t>conference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+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"</a:t>
            </a:r>
            <a:r>
              <a:t> this is a bit ridiculous.</a:t>
            </a:r>
            <a:r>
              <a:rPr>
                <a:solidFill>
                  <a:srgbClr val="777777"/>
                </a:solidFill>
              </a:rPr>
              <a:t>");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5100"/>
              </a:lnSpc>
              <a:defRPr b="0" sz="28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</a:t>
            </a:r>
            <a:r>
              <a:rPr>
                <a:solidFill>
                  <a:srgbClr val="777777"/>
                </a:solidFill>
              </a:rPr>
              <a:t>})</a:t>
            </a:r>
            <a:r>
              <a:t> </a:t>
            </a:r>
            <a:r>
              <a:rPr>
                <a:solidFill>
                  <a:srgbClr val="777777"/>
                </a:solidFill>
              </a:rPr>
              <a:t>(</a:t>
            </a:r>
            <a:r>
              <a:rPr>
                <a:solidFill>
                  <a:srgbClr val="7A3E9D"/>
                </a:solidFill>
              </a:rPr>
              <a:t>text</a:t>
            </a:r>
            <a:r>
              <a:rPr>
                <a:solidFill>
                  <a:srgbClr val="777777"/>
                </a:solidFill>
              </a:rPr>
              <a:t>);</a:t>
            </a:r>
          </a:p>
          <a:p>
            <a:pPr algn="l" defTabSz="457200">
              <a:lnSpc>
                <a:spcPts val="5100"/>
              </a:lnSpc>
              <a:defRPr b="0" sz="2800">
                <a:solidFill>
                  <a:srgbClr val="AA3731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latin typeface="Hack Bold"/>
                <a:ea typeface="Hack Bold"/>
                <a:cs typeface="Hack Bold"/>
                <a:sym typeface="Hack Bold"/>
              </a:rPr>
              <a:t>Closing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("</a:t>
            </a:r>
            <a:r>
              <a:rPr>
                <a:solidFill>
                  <a:srgbClr val="448C27"/>
                </a:solidFill>
              </a:rPr>
              <a:t>fun</a:t>
            </a:r>
            <a:r>
              <a:rPr>
                <a:solidFill>
                  <a:srgbClr val="777777"/>
                </a:solidFill>
              </a:rPr>
              <a:t>");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5100"/>
              </a:lnSpc>
              <a:defRPr b="0" sz="2800">
                <a:solidFill>
                  <a:srgbClr val="AA3731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7A3E9D"/>
                </a:solidFill>
              </a:rPr>
              <a:t>static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A3E9D"/>
                </a:solidFill>
              </a:rPr>
              <a:t>void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latin typeface="Hack Bold"/>
                <a:ea typeface="Hack Bold"/>
                <a:cs typeface="Hack Bold"/>
                <a:sym typeface="Hack Bold"/>
              </a:rPr>
              <a:t>Closing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(</a:t>
            </a:r>
            <a:r>
              <a:rPr>
                <a:solidFill>
                  <a:srgbClr val="4B69C6"/>
                </a:solidFill>
              </a:rPr>
              <a:t>string</a:t>
            </a:r>
            <a:r>
              <a:rPr>
                <a:solidFill>
                  <a:srgbClr val="333333"/>
                </a:solidFill>
              </a:rPr>
              <a:t> state</a:t>
            </a:r>
            <a:r>
              <a:rPr>
                <a:solidFill>
                  <a:srgbClr val="777777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5100"/>
              </a:lnSpc>
              <a:defRPr b="0" sz="28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</a:t>
            </a:r>
            <a:r>
              <a:rPr>
                <a:solidFill>
                  <a:srgbClr val="777777"/>
                </a:solidFill>
              </a:rPr>
              <a:t>{</a:t>
            </a:r>
          </a:p>
          <a:p>
            <a:pPr algn="l" defTabSz="457200">
              <a:lnSpc>
                <a:spcPts val="5100"/>
              </a:lnSpc>
              <a:defRPr b="0" sz="2800">
                <a:solidFill>
                  <a:srgbClr val="448C27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  </a:t>
            </a:r>
            <a:r>
              <a:rPr>
                <a:solidFill>
                  <a:srgbClr val="7A3E9D"/>
                </a:solidFill>
              </a:rPr>
              <a:t>Console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WriteLine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("</a:t>
            </a:r>
            <a:r>
              <a:t>Hope you find it </a:t>
            </a:r>
            <a:r>
              <a:rPr>
                <a:solidFill>
                  <a:srgbClr val="777777"/>
                </a:solidFill>
              </a:rPr>
              <a:t>"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+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A3E9D"/>
                </a:solidFill>
              </a:rPr>
              <a:t>state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+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"</a:t>
            </a:r>
            <a:r>
              <a:t>!</a:t>
            </a:r>
            <a:r>
              <a:rPr>
                <a:solidFill>
                  <a:srgbClr val="777777"/>
                </a:solidFill>
              </a:rPr>
              <a:t>");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5100"/>
              </a:lnSpc>
              <a:defRPr b="0" sz="28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</a:t>
            </a:r>
            <a:r>
              <a:rPr>
                <a:solidFill>
                  <a:srgbClr val="777777"/>
                </a:solidFill>
              </a:rPr>
              <a:t>}</a:t>
            </a:r>
          </a:p>
          <a:p>
            <a:pPr algn="l" defTabSz="457200">
              <a:lnSpc>
                <a:spcPts val="5100"/>
              </a:lnSpc>
              <a:defRPr b="0" sz="28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</a:t>
            </a:r>
            <a:r>
              <a:rPr>
                <a:solidFill>
                  <a:srgbClr val="777777"/>
                </a:solidFill>
              </a:rPr>
              <a:t>}</a:t>
            </a:r>
          </a:p>
          <a:p>
            <a:pPr algn="l" defTabSz="457200">
              <a:lnSpc>
                <a:spcPts val="5100"/>
              </a:lnSpc>
              <a:defRPr b="0" sz="2800">
                <a:solidFill>
                  <a:srgbClr val="777777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}</a:t>
            </a:r>
          </a:p>
        </p:txBody>
      </p:sp>
      <p:sp>
        <p:nvSpPr>
          <p:cNvPr id="197" name="Original"/>
          <p:cNvSpPr txBox="1"/>
          <p:nvPr/>
        </p:nvSpPr>
        <p:spPr>
          <a:xfrm>
            <a:off x="4649260" y="1897176"/>
            <a:ext cx="1625702" cy="5851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/>
            <a:r>
              <a:t>Original</a:t>
            </a:r>
          </a:p>
        </p:txBody>
      </p:sp>
      <p:sp>
        <p:nvSpPr>
          <p:cNvPr id="198" name="Compiled"/>
          <p:cNvSpPr txBox="1"/>
          <p:nvPr/>
        </p:nvSpPr>
        <p:spPr>
          <a:xfrm>
            <a:off x="17233727" y="1897176"/>
            <a:ext cx="1971549" cy="5851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/>
            <a:r>
              <a:t>Compiled</a:t>
            </a:r>
          </a:p>
        </p:txBody>
      </p:sp>
      <p:grpSp>
        <p:nvGrpSpPr>
          <p:cNvPr id="201" name="Group"/>
          <p:cNvGrpSpPr/>
          <p:nvPr/>
        </p:nvGrpSpPr>
        <p:grpSpPr>
          <a:xfrm>
            <a:off x="3829297" y="10852119"/>
            <a:ext cx="3265628" cy="2710090"/>
            <a:chOff x="0" y="0"/>
            <a:chExt cx="3265627" cy="2710089"/>
          </a:xfrm>
        </p:grpSpPr>
        <p:sp>
          <p:nvSpPr>
            <p:cNvPr id="199" name="Text Document"/>
            <p:cNvSpPr/>
            <p:nvPr/>
          </p:nvSpPr>
          <p:spPr>
            <a:xfrm>
              <a:off x="870813" y="0"/>
              <a:ext cx="1524001" cy="19735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3" y="0"/>
                  </a:moveTo>
                  <a:cubicBezTo>
                    <a:pt x="96" y="0"/>
                    <a:pt x="0" y="72"/>
                    <a:pt x="0" y="162"/>
                  </a:cubicBezTo>
                  <a:lnTo>
                    <a:pt x="0" y="21438"/>
                  </a:lnTo>
                  <a:cubicBezTo>
                    <a:pt x="0" y="21528"/>
                    <a:pt x="96" y="21600"/>
                    <a:pt x="213" y="21600"/>
                  </a:cubicBezTo>
                  <a:lnTo>
                    <a:pt x="21387" y="21600"/>
                  </a:lnTo>
                  <a:cubicBezTo>
                    <a:pt x="21504" y="21600"/>
                    <a:pt x="21600" y="21528"/>
                    <a:pt x="21600" y="21438"/>
                  </a:cubicBezTo>
                  <a:lnTo>
                    <a:pt x="21600" y="5895"/>
                  </a:lnTo>
                  <a:cubicBezTo>
                    <a:pt x="21600" y="5863"/>
                    <a:pt x="21567" y="5837"/>
                    <a:pt x="21525" y="5837"/>
                  </a:cubicBezTo>
                  <a:lnTo>
                    <a:pt x="14257" y="5837"/>
                  </a:lnTo>
                  <a:cubicBezTo>
                    <a:pt x="14140" y="5837"/>
                    <a:pt x="14044" y="5765"/>
                    <a:pt x="14044" y="5674"/>
                  </a:cubicBezTo>
                  <a:lnTo>
                    <a:pt x="14044" y="58"/>
                  </a:lnTo>
                  <a:cubicBezTo>
                    <a:pt x="14044" y="26"/>
                    <a:pt x="14011" y="0"/>
                    <a:pt x="13969" y="0"/>
                  </a:cubicBezTo>
                  <a:lnTo>
                    <a:pt x="213" y="0"/>
                  </a:lnTo>
                  <a:close/>
                  <a:moveTo>
                    <a:pt x="15018" y="86"/>
                  </a:moveTo>
                  <a:cubicBezTo>
                    <a:pt x="14992" y="94"/>
                    <a:pt x="14972" y="114"/>
                    <a:pt x="14972" y="140"/>
                  </a:cubicBezTo>
                  <a:lnTo>
                    <a:pt x="14972" y="4958"/>
                  </a:lnTo>
                  <a:cubicBezTo>
                    <a:pt x="14972" y="5048"/>
                    <a:pt x="15068" y="5120"/>
                    <a:pt x="15185" y="5120"/>
                  </a:cubicBezTo>
                  <a:lnTo>
                    <a:pt x="21419" y="5120"/>
                  </a:lnTo>
                  <a:cubicBezTo>
                    <a:pt x="21486" y="5120"/>
                    <a:pt x="21519" y="5058"/>
                    <a:pt x="21472" y="5021"/>
                  </a:cubicBezTo>
                  <a:lnTo>
                    <a:pt x="15100" y="99"/>
                  </a:lnTo>
                  <a:cubicBezTo>
                    <a:pt x="15077" y="81"/>
                    <a:pt x="15044" y="77"/>
                    <a:pt x="15018" y="86"/>
                  </a:cubicBezTo>
                  <a:close/>
                  <a:moveTo>
                    <a:pt x="3916" y="7813"/>
                  </a:moveTo>
                  <a:lnTo>
                    <a:pt x="17684" y="7813"/>
                  </a:lnTo>
                  <a:cubicBezTo>
                    <a:pt x="17718" y="7813"/>
                    <a:pt x="17747" y="7836"/>
                    <a:pt x="17747" y="7862"/>
                  </a:cubicBezTo>
                  <a:lnTo>
                    <a:pt x="17747" y="8842"/>
                  </a:lnTo>
                  <a:cubicBezTo>
                    <a:pt x="17747" y="8868"/>
                    <a:pt x="17718" y="8890"/>
                    <a:pt x="17684" y="8890"/>
                  </a:cubicBezTo>
                  <a:lnTo>
                    <a:pt x="3916" y="8890"/>
                  </a:lnTo>
                  <a:cubicBezTo>
                    <a:pt x="3882" y="8890"/>
                    <a:pt x="3853" y="8868"/>
                    <a:pt x="3853" y="8842"/>
                  </a:cubicBezTo>
                  <a:lnTo>
                    <a:pt x="3853" y="7862"/>
                  </a:lnTo>
                  <a:cubicBezTo>
                    <a:pt x="3853" y="7836"/>
                    <a:pt x="3882" y="7813"/>
                    <a:pt x="3916" y="7813"/>
                  </a:cubicBezTo>
                  <a:close/>
                  <a:moveTo>
                    <a:pt x="3916" y="10498"/>
                  </a:moveTo>
                  <a:lnTo>
                    <a:pt x="17684" y="10498"/>
                  </a:lnTo>
                  <a:cubicBezTo>
                    <a:pt x="17718" y="10498"/>
                    <a:pt x="17747" y="10520"/>
                    <a:pt x="17747" y="10546"/>
                  </a:cubicBezTo>
                  <a:lnTo>
                    <a:pt x="17747" y="11526"/>
                  </a:lnTo>
                  <a:cubicBezTo>
                    <a:pt x="17747" y="11552"/>
                    <a:pt x="17718" y="11573"/>
                    <a:pt x="17684" y="11573"/>
                  </a:cubicBezTo>
                  <a:lnTo>
                    <a:pt x="3916" y="11573"/>
                  </a:lnTo>
                  <a:cubicBezTo>
                    <a:pt x="3882" y="11573"/>
                    <a:pt x="3853" y="11552"/>
                    <a:pt x="3853" y="11526"/>
                  </a:cubicBezTo>
                  <a:lnTo>
                    <a:pt x="3853" y="10546"/>
                  </a:lnTo>
                  <a:cubicBezTo>
                    <a:pt x="3853" y="10520"/>
                    <a:pt x="3882" y="10498"/>
                    <a:pt x="3916" y="10498"/>
                  </a:cubicBezTo>
                  <a:close/>
                  <a:moveTo>
                    <a:pt x="3916" y="13182"/>
                  </a:moveTo>
                  <a:lnTo>
                    <a:pt x="17684" y="13182"/>
                  </a:lnTo>
                  <a:cubicBezTo>
                    <a:pt x="17718" y="13182"/>
                    <a:pt x="17747" y="13204"/>
                    <a:pt x="17747" y="13230"/>
                  </a:cubicBezTo>
                  <a:lnTo>
                    <a:pt x="17747" y="14210"/>
                  </a:lnTo>
                  <a:cubicBezTo>
                    <a:pt x="17747" y="14237"/>
                    <a:pt x="17718" y="14257"/>
                    <a:pt x="17684" y="14257"/>
                  </a:cubicBezTo>
                  <a:lnTo>
                    <a:pt x="3916" y="14257"/>
                  </a:lnTo>
                  <a:cubicBezTo>
                    <a:pt x="3882" y="14257"/>
                    <a:pt x="3853" y="14237"/>
                    <a:pt x="3853" y="14210"/>
                  </a:cubicBezTo>
                  <a:lnTo>
                    <a:pt x="3853" y="13230"/>
                  </a:lnTo>
                  <a:cubicBezTo>
                    <a:pt x="3853" y="13204"/>
                    <a:pt x="3882" y="13182"/>
                    <a:pt x="3916" y="13182"/>
                  </a:cubicBezTo>
                  <a:close/>
                  <a:moveTo>
                    <a:pt x="3916" y="15866"/>
                  </a:moveTo>
                  <a:lnTo>
                    <a:pt x="17684" y="15866"/>
                  </a:lnTo>
                  <a:cubicBezTo>
                    <a:pt x="17718" y="15866"/>
                    <a:pt x="17747" y="15888"/>
                    <a:pt x="17747" y="15914"/>
                  </a:cubicBezTo>
                  <a:lnTo>
                    <a:pt x="17747" y="16894"/>
                  </a:lnTo>
                  <a:cubicBezTo>
                    <a:pt x="17747" y="16921"/>
                    <a:pt x="17718" y="16941"/>
                    <a:pt x="17684" y="16941"/>
                  </a:cubicBezTo>
                  <a:lnTo>
                    <a:pt x="3916" y="16941"/>
                  </a:lnTo>
                  <a:cubicBezTo>
                    <a:pt x="3882" y="16941"/>
                    <a:pt x="3853" y="16921"/>
                    <a:pt x="3853" y="16894"/>
                  </a:cubicBezTo>
                  <a:lnTo>
                    <a:pt x="3853" y="15914"/>
                  </a:lnTo>
                  <a:cubicBezTo>
                    <a:pt x="3853" y="15888"/>
                    <a:pt x="3882" y="15866"/>
                    <a:pt x="3916" y="15866"/>
                  </a:cubicBezTo>
                  <a:close/>
                </a:path>
              </a:pathLst>
            </a:custGeom>
            <a:solidFill>
              <a:srgbClr val="7A81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4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00" name="source code"/>
            <p:cNvSpPr txBox="1"/>
            <p:nvPr/>
          </p:nvSpPr>
          <p:spPr>
            <a:xfrm>
              <a:off x="0" y="1976261"/>
              <a:ext cx="3265628" cy="7338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200"/>
              </a:lvl1pPr>
            </a:lstStyle>
            <a:p>
              <a:pPr/>
              <a:r>
                <a:t>source code</a:t>
              </a:r>
            </a:p>
          </p:txBody>
        </p:sp>
      </p:grpSp>
      <p:sp>
        <p:nvSpPr>
          <p:cNvPr id="202" name="C#"/>
          <p:cNvSpPr txBox="1"/>
          <p:nvPr/>
        </p:nvSpPr>
        <p:spPr>
          <a:xfrm>
            <a:off x="23266704" y="12589678"/>
            <a:ext cx="806121" cy="7338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200">
                <a:solidFill>
                  <a:srgbClr val="531B93"/>
                </a:solidFill>
              </a:defRPr>
            </a:lvl1pPr>
          </a:lstStyle>
          <a:p>
            <a:pPr/>
            <a:r>
              <a:t>C#</a:t>
            </a:r>
          </a:p>
        </p:txBody>
      </p:sp>
      <p:sp>
        <p:nvSpPr>
          <p:cNvPr id="203" name="Arrow"/>
          <p:cNvSpPr/>
          <p:nvPr/>
        </p:nvSpPr>
        <p:spPr>
          <a:xfrm>
            <a:off x="10557016" y="11261759"/>
            <a:ext cx="2032001" cy="1890811"/>
          </a:xfrm>
          <a:prstGeom prst="rightArrow">
            <a:avLst>
              <a:gd name="adj1" fmla="val 32000"/>
              <a:gd name="adj2" fmla="val 42987"/>
            </a:avLst>
          </a:prstGeom>
          <a:solidFill>
            <a:srgbClr val="531B93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04" name="simplified"/>
          <p:cNvSpPr txBox="1"/>
          <p:nvPr/>
        </p:nvSpPr>
        <p:spPr>
          <a:xfrm>
            <a:off x="21062670" y="12633023"/>
            <a:ext cx="2228393" cy="647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/>
            </a:lvl1pPr>
          </a:lstStyle>
          <a:p>
            <a:pPr/>
            <a:r>
              <a:t>simplified</a:t>
            </a:r>
          </a:p>
        </p:txBody>
      </p:sp>
      <p:grpSp>
        <p:nvGrpSpPr>
          <p:cNvPr id="207" name="Group"/>
          <p:cNvGrpSpPr/>
          <p:nvPr/>
        </p:nvGrpSpPr>
        <p:grpSpPr>
          <a:xfrm>
            <a:off x="16051107" y="10962496"/>
            <a:ext cx="4507383" cy="2710090"/>
            <a:chOff x="0" y="0"/>
            <a:chExt cx="4507382" cy="2710089"/>
          </a:xfrm>
        </p:grpSpPr>
        <p:sp>
          <p:nvSpPr>
            <p:cNvPr id="205" name="Text Document"/>
            <p:cNvSpPr/>
            <p:nvPr/>
          </p:nvSpPr>
          <p:spPr>
            <a:xfrm>
              <a:off x="1491691" y="0"/>
              <a:ext cx="1524001" cy="19735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3" y="0"/>
                  </a:moveTo>
                  <a:cubicBezTo>
                    <a:pt x="96" y="0"/>
                    <a:pt x="0" y="72"/>
                    <a:pt x="0" y="162"/>
                  </a:cubicBezTo>
                  <a:lnTo>
                    <a:pt x="0" y="21438"/>
                  </a:lnTo>
                  <a:cubicBezTo>
                    <a:pt x="0" y="21528"/>
                    <a:pt x="96" y="21600"/>
                    <a:pt x="213" y="21600"/>
                  </a:cubicBezTo>
                  <a:lnTo>
                    <a:pt x="21387" y="21600"/>
                  </a:lnTo>
                  <a:cubicBezTo>
                    <a:pt x="21504" y="21600"/>
                    <a:pt x="21600" y="21528"/>
                    <a:pt x="21600" y="21438"/>
                  </a:cubicBezTo>
                  <a:lnTo>
                    <a:pt x="21600" y="5895"/>
                  </a:lnTo>
                  <a:cubicBezTo>
                    <a:pt x="21600" y="5863"/>
                    <a:pt x="21567" y="5837"/>
                    <a:pt x="21525" y="5837"/>
                  </a:cubicBezTo>
                  <a:lnTo>
                    <a:pt x="14257" y="5837"/>
                  </a:lnTo>
                  <a:cubicBezTo>
                    <a:pt x="14140" y="5837"/>
                    <a:pt x="14044" y="5765"/>
                    <a:pt x="14044" y="5674"/>
                  </a:cubicBezTo>
                  <a:lnTo>
                    <a:pt x="14044" y="58"/>
                  </a:lnTo>
                  <a:cubicBezTo>
                    <a:pt x="14044" y="26"/>
                    <a:pt x="14011" y="0"/>
                    <a:pt x="13969" y="0"/>
                  </a:cubicBezTo>
                  <a:lnTo>
                    <a:pt x="213" y="0"/>
                  </a:lnTo>
                  <a:close/>
                  <a:moveTo>
                    <a:pt x="15018" y="86"/>
                  </a:moveTo>
                  <a:cubicBezTo>
                    <a:pt x="14992" y="94"/>
                    <a:pt x="14972" y="114"/>
                    <a:pt x="14972" y="140"/>
                  </a:cubicBezTo>
                  <a:lnTo>
                    <a:pt x="14972" y="4958"/>
                  </a:lnTo>
                  <a:cubicBezTo>
                    <a:pt x="14972" y="5048"/>
                    <a:pt x="15068" y="5120"/>
                    <a:pt x="15185" y="5120"/>
                  </a:cubicBezTo>
                  <a:lnTo>
                    <a:pt x="21419" y="5120"/>
                  </a:lnTo>
                  <a:cubicBezTo>
                    <a:pt x="21486" y="5120"/>
                    <a:pt x="21519" y="5058"/>
                    <a:pt x="21472" y="5021"/>
                  </a:cubicBezTo>
                  <a:lnTo>
                    <a:pt x="15100" y="99"/>
                  </a:lnTo>
                  <a:cubicBezTo>
                    <a:pt x="15077" y="81"/>
                    <a:pt x="15044" y="77"/>
                    <a:pt x="15018" y="86"/>
                  </a:cubicBezTo>
                  <a:close/>
                  <a:moveTo>
                    <a:pt x="3916" y="7813"/>
                  </a:moveTo>
                  <a:lnTo>
                    <a:pt x="17684" y="7813"/>
                  </a:lnTo>
                  <a:cubicBezTo>
                    <a:pt x="17718" y="7813"/>
                    <a:pt x="17747" y="7836"/>
                    <a:pt x="17747" y="7862"/>
                  </a:cubicBezTo>
                  <a:lnTo>
                    <a:pt x="17747" y="8842"/>
                  </a:lnTo>
                  <a:cubicBezTo>
                    <a:pt x="17747" y="8868"/>
                    <a:pt x="17718" y="8890"/>
                    <a:pt x="17684" y="8890"/>
                  </a:cubicBezTo>
                  <a:lnTo>
                    <a:pt x="3916" y="8890"/>
                  </a:lnTo>
                  <a:cubicBezTo>
                    <a:pt x="3882" y="8890"/>
                    <a:pt x="3853" y="8868"/>
                    <a:pt x="3853" y="8842"/>
                  </a:cubicBezTo>
                  <a:lnTo>
                    <a:pt x="3853" y="7862"/>
                  </a:lnTo>
                  <a:cubicBezTo>
                    <a:pt x="3853" y="7836"/>
                    <a:pt x="3882" y="7813"/>
                    <a:pt x="3916" y="7813"/>
                  </a:cubicBezTo>
                  <a:close/>
                  <a:moveTo>
                    <a:pt x="3916" y="10498"/>
                  </a:moveTo>
                  <a:lnTo>
                    <a:pt x="17684" y="10498"/>
                  </a:lnTo>
                  <a:cubicBezTo>
                    <a:pt x="17718" y="10498"/>
                    <a:pt x="17747" y="10520"/>
                    <a:pt x="17747" y="10546"/>
                  </a:cubicBezTo>
                  <a:lnTo>
                    <a:pt x="17747" y="11526"/>
                  </a:lnTo>
                  <a:cubicBezTo>
                    <a:pt x="17747" y="11552"/>
                    <a:pt x="17718" y="11573"/>
                    <a:pt x="17684" y="11573"/>
                  </a:cubicBezTo>
                  <a:lnTo>
                    <a:pt x="3916" y="11573"/>
                  </a:lnTo>
                  <a:cubicBezTo>
                    <a:pt x="3882" y="11573"/>
                    <a:pt x="3853" y="11552"/>
                    <a:pt x="3853" y="11526"/>
                  </a:cubicBezTo>
                  <a:lnTo>
                    <a:pt x="3853" y="10546"/>
                  </a:lnTo>
                  <a:cubicBezTo>
                    <a:pt x="3853" y="10520"/>
                    <a:pt x="3882" y="10498"/>
                    <a:pt x="3916" y="10498"/>
                  </a:cubicBezTo>
                  <a:close/>
                  <a:moveTo>
                    <a:pt x="3916" y="13182"/>
                  </a:moveTo>
                  <a:lnTo>
                    <a:pt x="17684" y="13182"/>
                  </a:lnTo>
                  <a:cubicBezTo>
                    <a:pt x="17718" y="13182"/>
                    <a:pt x="17747" y="13204"/>
                    <a:pt x="17747" y="13230"/>
                  </a:cubicBezTo>
                  <a:lnTo>
                    <a:pt x="17747" y="14210"/>
                  </a:lnTo>
                  <a:cubicBezTo>
                    <a:pt x="17747" y="14237"/>
                    <a:pt x="17718" y="14257"/>
                    <a:pt x="17684" y="14257"/>
                  </a:cubicBezTo>
                  <a:lnTo>
                    <a:pt x="3916" y="14257"/>
                  </a:lnTo>
                  <a:cubicBezTo>
                    <a:pt x="3882" y="14257"/>
                    <a:pt x="3853" y="14237"/>
                    <a:pt x="3853" y="14210"/>
                  </a:cubicBezTo>
                  <a:lnTo>
                    <a:pt x="3853" y="13230"/>
                  </a:lnTo>
                  <a:cubicBezTo>
                    <a:pt x="3853" y="13204"/>
                    <a:pt x="3882" y="13182"/>
                    <a:pt x="3916" y="13182"/>
                  </a:cubicBezTo>
                  <a:close/>
                  <a:moveTo>
                    <a:pt x="3916" y="15866"/>
                  </a:moveTo>
                  <a:lnTo>
                    <a:pt x="17684" y="15866"/>
                  </a:lnTo>
                  <a:cubicBezTo>
                    <a:pt x="17718" y="15866"/>
                    <a:pt x="17747" y="15888"/>
                    <a:pt x="17747" y="15914"/>
                  </a:cubicBezTo>
                  <a:lnTo>
                    <a:pt x="17747" y="16894"/>
                  </a:lnTo>
                  <a:cubicBezTo>
                    <a:pt x="17747" y="16921"/>
                    <a:pt x="17718" y="16941"/>
                    <a:pt x="17684" y="16941"/>
                  </a:cubicBezTo>
                  <a:lnTo>
                    <a:pt x="3916" y="16941"/>
                  </a:lnTo>
                  <a:cubicBezTo>
                    <a:pt x="3882" y="16941"/>
                    <a:pt x="3853" y="16921"/>
                    <a:pt x="3853" y="16894"/>
                  </a:cubicBezTo>
                  <a:lnTo>
                    <a:pt x="3853" y="15914"/>
                  </a:lnTo>
                  <a:cubicBezTo>
                    <a:pt x="3853" y="15888"/>
                    <a:pt x="3882" y="15866"/>
                    <a:pt x="3916" y="15866"/>
                  </a:cubicBezTo>
                  <a:close/>
                </a:path>
              </a:pathLst>
            </a:custGeom>
            <a:solidFill>
              <a:srgbClr val="00905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4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06" name="decompiled code"/>
            <p:cNvSpPr txBox="1"/>
            <p:nvPr/>
          </p:nvSpPr>
          <p:spPr>
            <a:xfrm>
              <a:off x="-1" y="1976261"/>
              <a:ext cx="4507384" cy="7338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200"/>
              </a:lvl1pPr>
            </a:lstStyle>
            <a:p>
              <a:pPr/>
              <a:r>
                <a:t>decompiled code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