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p.pluralsight.com/library/courses/working-c-sharp-records/table-of-contents" TargetMode="External"/><Relationship Id="rId3" Type="http://schemas.openxmlformats.org/officeDocument/2006/relationships/hyperlink" Target="https://github.com/icsharpcode/ILSpy" TargetMode="Externa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hyperlink" Target="https://github.com/MikeMKH/talk-my-compiler-did-what" TargetMode="External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y Compiler Did What?!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Compiler Did What?!?</a:t>
            </a:r>
          </a:p>
        </p:txBody>
      </p:sp>
      <p:sp>
        <p:nvSpPr>
          <p:cNvPr id="130" name="Mike Harr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Mike Harris</a:t>
            </a:r>
          </a:p>
        </p:txBody>
      </p:sp>
      <p:pic>
        <p:nvPicPr>
          <p:cNvPr id="131" name="frame.png" descr="fr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01" name="using System;"/>
          <p:cNvSpPr txBox="1"/>
          <p:nvPr/>
        </p:nvSpPr>
        <p:spPr>
          <a:xfrm>
            <a:off x="2699088" y="3788487"/>
            <a:ext cx="371805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02" name="using System;…"/>
          <p:cNvSpPr txBox="1"/>
          <p:nvPr/>
        </p:nvSpPr>
        <p:spPr>
          <a:xfrm>
            <a:off x="9782683" y="6364477"/>
            <a:ext cx="1170052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03" name="Original"/>
          <p:cNvSpPr txBox="1"/>
          <p:nvPr/>
        </p:nvSpPr>
        <p:spPr>
          <a:xfrm>
            <a:off x="3745262" y="3058318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04" name="Compiled"/>
          <p:cNvSpPr txBox="1"/>
          <p:nvPr/>
        </p:nvSpPr>
        <p:spPr>
          <a:xfrm>
            <a:off x="14452686" y="5419926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0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06" name="Arrow 7"/>
          <p:cNvSpPr/>
          <p:nvPr/>
        </p:nvSpPr>
        <p:spPr>
          <a:xfrm flipH="1" rot="5400000">
            <a:off x="4746325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top level statement"/>
          <p:cNvSpPr/>
          <p:nvPr/>
        </p:nvSpPr>
        <p:spPr>
          <a:xfrm>
            <a:off x="1814431" y="8066944"/>
            <a:ext cx="4414459" cy="2379986"/>
          </a:xfrm>
          <a:prstGeom prst="wedgeEllipseCallout">
            <a:avLst>
              <a:gd name="adj1" fmla="val 38118"/>
              <a:gd name="adj2" fmla="val -8750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  <p:sp>
        <p:nvSpPr>
          <p:cNvPr id="208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11" name="string text = &quot;That&quot;;…"/>
          <p:cNvSpPr txBox="1"/>
          <p:nvPr/>
        </p:nvSpPr>
        <p:spPr>
          <a:xfrm>
            <a:off x="2205199" y="8881391"/>
            <a:ext cx="21059280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12" name="Original"/>
          <p:cNvSpPr txBox="1"/>
          <p:nvPr/>
        </p:nvSpPr>
        <p:spPr>
          <a:xfrm>
            <a:off x="5641006" y="2560686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13" name="Compiled"/>
          <p:cNvSpPr txBox="1"/>
          <p:nvPr/>
        </p:nvSpPr>
        <p:spPr>
          <a:xfrm>
            <a:off x="11749064" y="782137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14" name="var conference = &quot;That&quot;;…"/>
          <p:cNvSpPr txBox="1"/>
          <p:nvPr/>
        </p:nvSpPr>
        <p:spPr>
          <a:xfrm>
            <a:off x="260106" y="3289262"/>
            <a:ext cx="15003612" cy="3251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1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16" name="Arrow 7"/>
          <p:cNvSpPr/>
          <p:nvPr/>
        </p:nvSpPr>
        <p:spPr>
          <a:xfrm rot="10800000">
            <a:off x="15504668" y="3578842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20" name=".method private hidebysig static…"/>
          <p:cNvSpPr txBox="1"/>
          <p:nvPr/>
        </p:nvSpPr>
        <p:spPr>
          <a:xfrm>
            <a:off x="12314833" y="2838335"/>
            <a:ext cx="10994022" cy="8877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.method private hidebysig static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void '&lt;Main&gt;$'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string[] args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 cil managed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.maxstack 3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.entrypoint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.locals init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 b="1"/>
              <a:t>[0] string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IL_0000: </a:t>
            </a:r>
            <a:r>
              <a:rPr b="1"/>
              <a:t>ldstr "That"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IL_0005: </a:t>
            </a:r>
            <a:r>
              <a:rPr b="1"/>
              <a:t>stloc.00</a:t>
            </a:r>
          </a:p>
        </p:txBody>
      </p:sp>
      <p:sp>
        <p:nvSpPr>
          <p:cNvPr id="221" name="Original"/>
          <p:cNvSpPr txBox="1"/>
          <p:nvPr/>
        </p:nvSpPr>
        <p:spPr>
          <a:xfrm>
            <a:off x="2986074" y="4544900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22" name="Compiled"/>
          <p:cNvSpPr txBox="1"/>
          <p:nvPr/>
        </p:nvSpPr>
        <p:spPr>
          <a:xfrm>
            <a:off x="16826069" y="198766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23" name="var conference = &quot;That&quot;;"/>
          <p:cNvSpPr txBox="1"/>
          <p:nvPr/>
        </p:nvSpPr>
        <p:spPr>
          <a:xfrm>
            <a:off x="425983" y="5437780"/>
            <a:ext cx="6745884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</p:txBody>
      </p:sp>
      <p:sp>
        <p:nvSpPr>
          <p:cNvPr id="224" name="IL"/>
          <p:cNvSpPr txBox="1"/>
          <p:nvPr/>
        </p:nvSpPr>
        <p:spPr>
          <a:xfrm>
            <a:off x="23375784" y="12589678"/>
            <a:ext cx="58796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212121"/>
                </a:solidFill>
              </a:defRPr>
            </a:lvl1pPr>
          </a:lstStyle>
          <a:p>
            <a:pPr/>
            <a:r>
              <a:t>IL</a:t>
            </a:r>
          </a:p>
        </p:txBody>
      </p:sp>
      <p:sp>
        <p:nvSpPr>
          <p:cNvPr id="225" name="Arrow"/>
          <p:cNvSpPr/>
          <p:nvPr/>
        </p:nvSpPr>
        <p:spPr>
          <a:xfrm>
            <a:off x="7783825" y="4225034"/>
            <a:ext cx="3919051" cy="3452343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531B9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ocals"/>
          <p:cNvSpPr/>
          <p:nvPr/>
        </p:nvSpPr>
        <p:spPr>
          <a:xfrm>
            <a:off x="7734751" y="7864209"/>
            <a:ext cx="4039189" cy="1461770"/>
          </a:xfrm>
          <a:prstGeom prst="wedgeEllipseCallout">
            <a:avLst>
              <a:gd name="adj1" fmla="val 75817"/>
              <a:gd name="adj2" fmla="val -315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locals</a:t>
            </a:r>
          </a:p>
        </p:txBody>
      </p:sp>
      <p:sp>
        <p:nvSpPr>
          <p:cNvPr id="227" name="load string"/>
          <p:cNvSpPr/>
          <p:nvPr/>
        </p:nvSpPr>
        <p:spPr>
          <a:xfrm>
            <a:off x="17663708" y="8180783"/>
            <a:ext cx="4039188" cy="1461770"/>
          </a:xfrm>
          <a:prstGeom prst="wedgeEllipseCallout">
            <a:avLst>
              <a:gd name="adj1" fmla="val -65580"/>
              <a:gd name="adj2" fmla="val 1009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load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30" name="Console.WriteLine($&quot;Hello {conference} Conference!&quot;);"/>
          <p:cNvSpPr txBox="1"/>
          <p:nvPr/>
        </p:nvSpPr>
        <p:spPr>
          <a:xfrm>
            <a:off x="189016" y="4401198"/>
            <a:ext cx="14728354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31" name="Console.WriteLine (&quot;Hello &quot; + text + &quot; Conference!&quot;);"/>
          <p:cNvSpPr txBox="1"/>
          <p:nvPr/>
        </p:nvSpPr>
        <p:spPr>
          <a:xfrm>
            <a:off x="8454057" y="9669716"/>
            <a:ext cx="14728355" cy="647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32" name="Original"/>
          <p:cNvSpPr txBox="1"/>
          <p:nvPr/>
        </p:nvSpPr>
        <p:spPr>
          <a:xfrm>
            <a:off x="5763009" y="32224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33" name="Compiled"/>
          <p:cNvSpPr txBox="1"/>
          <p:nvPr/>
        </p:nvSpPr>
        <p:spPr>
          <a:xfrm>
            <a:off x="14832460" y="865076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3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35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39" name="Closing(&quot;fun&quot;);…"/>
          <p:cNvSpPr txBox="1"/>
          <p:nvPr/>
        </p:nvSpPr>
        <p:spPr>
          <a:xfrm>
            <a:off x="354893" y="3975599"/>
            <a:ext cx="14728355" cy="2209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0" name="Closing (&quot;fun&quot;);…"/>
          <p:cNvSpPr txBox="1"/>
          <p:nvPr/>
        </p:nvSpPr>
        <p:spPr>
          <a:xfrm>
            <a:off x="7276327" y="9505098"/>
            <a:ext cx="15554128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41" name="Original"/>
          <p:cNvSpPr txBox="1"/>
          <p:nvPr/>
        </p:nvSpPr>
        <p:spPr>
          <a:xfrm>
            <a:off x="6906219" y="3198796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42" name="Compiled"/>
          <p:cNvSpPr txBox="1"/>
          <p:nvPr/>
        </p:nvSpPr>
        <p:spPr>
          <a:xfrm>
            <a:off x="14067617" y="8745549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4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44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48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>
              <a:defRPr b="1"/>
            </a:pPr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51" name="using System;…"/>
          <p:cNvSpPr txBox="1"/>
          <p:nvPr/>
        </p:nvSpPr>
        <p:spPr>
          <a:xfrm>
            <a:off x="2029370" y="2413000"/>
            <a:ext cx="20325260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namespace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App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5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55" name="Console.WriteLine(&quot;Class record.”);…"/>
          <p:cNvSpPr txBox="1"/>
          <p:nvPr/>
        </p:nvSpPr>
        <p:spPr>
          <a:xfrm>
            <a:off x="1876449" y="3060699"/>
            <a:ext cx="20631102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record.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mikeRecord=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5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59" name="Console.WriteLine(&quot;Class example.”);…"/>
          <p:cNvSpPr txBox="1"/>
          <p:nvPr/>
        </p:nvSpPr>
        <p:spPr>
          <a:xfrm>
            <a:off x="2029370" y="3060699"/>
            <a:ext cx="20325260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example.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mikeClass=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ord Type /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 / Class</a:t>
            </a:r>
          </a:p>
        </p:txBody>
      </p:sp>
      <p:sp>
        <p:nvSpPr>
          <p:cNvPr id="26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64" name="Class record.…"/>
          <p:cNvSpPr txBox="1"/>
          <p:nvPr/>
        </p:nvSpPr>
        <p:spPr>
          <a:xfrm>
            <a:off x="139700" y="4235251"/>
            <a:ext cx="24104601" cy="6121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record.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mikeRecord=PersonRecord </a:t>
            </a:r>
            <a:r>
              <a:rPr sz="4800"/>
              <a:t>{ FirstName = Mike, LastName = Harris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Same old Mike.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example.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mikeClass=App.PersonClass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You have changed Mike.</a:t>
            </a:r>
          </a:p>
        </p:txBody>
      </p:sp>
      <p:sp>
        <p:nvSpPr>
          <p:cNvPr id="265" name="output"/>
          <p:cNvSpPr txBox="1"/>
          <p:nvPr/>
        </p:nvSpPr>
        <p:spPr>
          <a:xfrm>
            <a:off x="11502491" y="2927547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68" name="public class PersonClass…"/>
          <p:cNvSpPr txBox="1"/>
          <p:nvPr/>
        </p:nvSpPr>
        <p:spPr>
          <a:xfrm>
            <a:off x="94228" y="4206347"/>
            <a:ext cx="11379387" cy="3238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9" name="public class PersonClass…"/>
          <p:cNvSpPr txBox="1"/>
          <p:nvPr/>
        </p:nvSpPr>
        <p:spPr>
          <a:xfrm>
            <a:off x="11880050" y="4223397"/>
            <a:ext cx="11608769" cy="8128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text2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text2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70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71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7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73" name="Arrow 7"/>
          <p:cNvSpPr/>
          <p:nvPr/>
        </p:nvSpPr>
        <p:spPr>
          <a:xfrm flipH="1" rot="5400000">
            <a:off x="7187095" y="7090978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76" name="public record PersonRecord(string FirstName, string LastName);"/>
          <p:cNvSpPr txBox="1"/>
          <p:nvPr/>
        </p:nvSpPr>
        <p:spPr>
          <a:xfrm>
            <a:off x="2973047" y="4451998"/>
            <a:ext cx="17205673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77" name="Original"/>
          <p:cNvSpPr txBox="1"/>
          <p:nvPr/>
        </p:nvSpPr>
        <p:spPr>
          <a:xfrm>
            <a:off x="10763032" y="3247893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7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281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1277" y="2365066"/>
            <a:ext cx="9997428" cy="1086546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28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83" name="Compiled"/>
          <p:cNvSpPr txBox="1"/>
          <p:nvPr/>
        </p:nvSpPr>
        <p:spPr>
          <a:xfrm>
            <a:off x="5560381" y="237111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86" name="public class PersonRecord : IEquatable&lt;PersonRecord&gt;…"/>
          <p:cNvSpPr txBox="1"/>
          <p:nvPr/>
        </p:nvSpPr>
        <p:spPr>
          <a:xfrm>
            <a:off x="3726792" y="3930668"/>
            <a:ext cx="16930415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IEquatable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&gt;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t> </a:t>
            </a:r>
            <a:r>
              <a:rPr>
                <a:solidFill>
                  <a:srgbClr val="7A3E9D"/>
                </a:solidFill>
              </a:rPr>
              <a:t>Type</a:t>
            </a:r>
            <a:r>
              <a:t> EqualityContract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87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8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91" name="public PersonRecord (string FirstName, string LastName)…"/>
          <p:cNvSpPr txBox="1"/>
          <p:nvPr/>
        </p:nvSpPr>
        <p:spPr>
          <a:xfrm>
            <a:off x="4002050" y="3930668"/>
            <a:ext cx="16379901" cy="6375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base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_002Ector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original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92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9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94" name="used by Clone"/>
          <p:cNvSpPr/>
          <p:nvPr/>
        </p:nvSpPr>
        <p:spPr>
          <a:xfrm>
            <a:off x="558501" y="8267432"/>
            <a:ext cx="4414459" cy="2379987"/>
          </a:xfrm>
          <a:prstGeom prst="wedgeEllipseCallout">
            <a:avLst>
              <a:gd name="adj1" fmla="val 53621"/>
              <a:gd name="adj2" fmla="val -6561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used by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97" name="public void Deconstruct (out string FirstName, out string LastName)…"/>
          <p:cNvSpPr txBox="1"/>
          <p:nvPr/>
        </p:nvSpPr>
        <p:spPr>
          <a:xfrm>
            <a:off x="2901019" y="3930668"/>
            <a:ext cx="1858196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Deconstruct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98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9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2" name="public override string ToString ()…"/>
          <p:cNvSpPr txBox="1"/>
          <p:nvPr/>
        </p:nvSpPr>
        <p:spPr>
          <a:xfrm>
            <a:off x="4827823" y="3930668"/>
            <a:ext cx="14728354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stringBuilder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{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}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3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7" name="protected virtual bool PrintMembers (StringBuilder builder)…"/>
          <p:cNvSpPr txBox="1"/>
          <p:nvPr/>
        </p:nvSpPr>
        <p:spPr>
          <a:xfrm>
            <a:off x="4555592" y="3930668"/>
            <a:ext cx="16379901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333333"/>
                </a:solidFill>
              </a:rPr>
              <a:t> builder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8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2" name="[System.Runtime.CompilerServices.NullableContext (2)]…"/>
          <p:cNvSpPr txBox="1"/>
          <p:nvPr/>
        </p:nvSpPr>
        <p:spPr>
          <a:xfrm>
            <a:off x="2350504" y="3930668"/>
            <a:ext cx="19682992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77777"/>
                </a:solidFill>
              </a:rPr>
              <a:t>!(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r1</a:t>
            </a:r>
            <a:r>
              <a:rPr>
                <a:solidFill>
                  <a:srgbClr val="777777"/>
                </a:solidFill>
              </a:rPr>
              <a:t>?.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??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13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1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15" name="equality operator"/>
          <p:cNvSpPr/>
          <p:nvPr/>
        </p:nvSpPr>
        <p:spPr>
          <a:xfrm>
            <a:off x="15238575" y="8348712"/>
            <a:ext cx="4734455" cy="2379986"/>
          </a:xfrm>
          <a:prstGeom prst="wedgeEllipseCallout">
            <a:avLst>
              <a:gd name="adj1" fmla="val -96616"/>
              <a:gd name="adj2" fmla="val -4585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equality operator</a:t>
            </a:r>
          </a:p>
        </p:txBody>
      </p:sp>
      <p:sp>
        <p:nvSpPr>
          <p:cNvPr id="316" name="inequality operator"/>
          <p:cNvSpPr/>
          <p:nvPr/>
        </p:nvSpPr>
        <p:spPr>
          <a:xfrm>
            <a:off x="12687837" y="5229251"/>
            <a:ext cx="5358856" cy="1705038"/>
          </a:xfrm>
          <a:prstGeom prst="wedgeEllipseCallout">
            <a:avLst>
              <a:gd name="adj1" fmla="val -69213"/>
              <a:gd name="adj2" fmla="val -4763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inequality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9" name="public override bool Equals (object? obj)…"/>
          <p:cNvSpPr txBox="1"/>
          <p:nvPr/>
        </p:nvSpPr>
        <p:spPr>
          <a:xfrm>
            <a:off x="1249473" y="3930668"/>
            <a:ext cx="21885053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object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obj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obj</a:t>
            </a:r>
            <a:r>
              <a:t> </a:t>
            </a:r>
            <a:r>
              <a:rPr>
                <a:solidFill>
                  <a:srgbClr val="7A3E9D"/>
                </a:solidFill>
              </a:rPr>
              <a:t>as</a:t>
            </a:r>
            <a:r>
              <a:t> 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other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t>other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null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0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22" name="value equality"/>
          <p:cNvSpPr/>
          <p:nvPr/>
        </p:nvSpPr>
        <p:spPr>
          <a:xfrm>
            <a:off x="15878388" y="5021007"/>
            <a:ext cx="4734456" cy="1797720"/>
          </a:xfrm>
          <a:prstGeom prst="wedgeEllipseCallout">
            <a:avLst>
              <a:gd name="adj1" fmla="val -83849"/>
              <a:gd name="adj2" fmla="val 344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 equality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7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25" name="public override int GetHashCode ()…"/>
          <p:cNvSpPr txBox="1"/>
          <p:nvPr/>
        </p:nvSpPr>
        <p:spPr>
          <a:xfrm>
            <a:off x="10815" y="3930668"/>
            <a:ext cx="24362371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Type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EqualityContract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6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0" name="public virtual PersonRecord _003CClone_003E_0024 ()…"/>
          <p:cNvSpPr txBox="1"/>
          <p:nvPr/>
        </p:nvSpPr>
        <p:spPr>
          <a:xfrm>
            <a:off x="5106107" y="3930668"/>
            <a:ext cx="14177840" cy="2209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_003CClone_003E_0024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31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3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33" name="deep Clone"/>
          <p:cNvSpPr/>
          <p:nvPr/>
        </p:nvSpPr>
        <p:spPr>
          <a:xfrm>
            <a:off x="16447112" y="5329066"/>
            <a:ext cx="4734455" cy="1797720"/>
          </a:xfrm>
          <a:prstGeom prst="wedgeEllipseCallout">
            <a:avLst>
              <a:gd name="adj1" fmla="val -56753"/>
              <a:gd name="adj2" fmla="val -7839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deep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6" name="public record PersonRecord(   string FirstName, string LastName);"/>
          <p:cNvSpPr txBox="1"/>
          <p:nvPr/>
        </p:nvSpPr>
        <p:spPr>
          <a:xfrm>
            <a:off x="769245" y="3314866"/>
            <a:ext cx="10324233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</a:t>
            </a:r>
            <a:br/>
            <a:r>
              <a:t>  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337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338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8507" y="2852580"/>
            <a:ext cx="9405546" cy="10222195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39" name="Arrow 7"/>
          <p:cNvSpPr/>
          <p:nvPr/>
        </p:nvSpPr>
        <p:spPr>
          <a:xfrm flipH="1" rot="5400000">
            <a:off x="8419328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41" name="Compiled"/>
          <p:cNvSpPr txBox="1"/>
          <p:nvPr/>
        </p:nvSpPr>
        <p:spPr>
          <a:xfrm>
            <a:off x="17195506" y="194456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344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2391" y="2686703"/>
            <a:ext cx="9405546" cy="1022219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pic>
        <p:nvPicPr>
          <p:cNvPr id="345" name="Screen Shot 2021-07-08 at 6.10.59 PM.png" descr="Screen Shot 2021-07-08 at 6.10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9505" y="4765699"/>
            <a:ext cx="7449184" cy="4184602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</p:pic>
      <p:sp>
        <p:nvSpPr>
          <p:cNvPr id="346" name="Compare"/>
          <p:cNvSpPr txBox="1"/>
          <p:nvPr/>
        </p:nvSpPr>
        <p:spPr>
          <a:xfrm>
            <a:off x="9858110" y="6491086"/>
            <a:ext cx="245486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Compare</a:t>
            </a:r>
          </a:p>
        </p:txBody>
      </p:sp>
      <p:sp>
        <p:nvSpPr>
          <p:cNvPr id="347" name="Class"/>
          <p:cNvSpPr txBox="1"/>
          <p:nvPr/>
        </p:nvSpPr>
        <p:spPr>
          <a:xfrm>
            <a:off x="4989076" y="3840312"/>
            <a:ext cx="119004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Class</a:t>
            </a:r>
          </a:p>
        </p:txBody>
      </p:sp>
      <p:sp>
        <p:nvSpPr>
          <p:cNvPr id="348" name="Record Type"/>
          <p:cNvSpPr txBox="1"/>
          <p:nvPr/>
        </p:nvSpPr>
        <p:spPr>
          <a:xfrm>
            <a:off x="16460196" y="1787207"/>
            <a:ext cx="25303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Record Type</a:t>
            </a:r>
          </a:p>
        </p:txBody>
      </p:sp>
      <p:sp>
        <p:nvSpPr>
          <p:cNvPr id="349" name="Double Arrow"/>
          <p:cNvSpPr/>
          <p:nvPr/>
        </p:nvSpPr>
        <p:spPr>
          <a:xfrm>
            <a:off x="9526043" y="7162800"/>
            <a:ext cx="3118993" cy="1670726"/>
          </a:xfrm>
          <a:prstGeom prst="leftRightArrow">
            <a:avLst>
              <a:gd name="adj1" fmla="val 32000"/>
              <a:gd name="adj2" fmla="val 33447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52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>
              <a:defRPr b="1"/>
            </a:pPr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55" name="using System;…"/>
          <p:cNvSpPr txBox="1"/>
          <p:nvPr/>
        </p:nvSpPr>
        <p:spPr>
          <a:xfrm>
            <a:off x="4859686" y="2885973"/>
            <a:ext cx="15431791" cy="5384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</a:p>
        </p:txBody>
      </p:sp>
      <p:sp>
        <p:nvSpPr>
          <p:cNvPr id="35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59" name="static IEnumerable&lt;int&gt; Fibonacci()…"/>
          <p:cNvSpPr txBox="1"/>
          <p:nvPr/>
        </p:nvSpPr>
        <p:spPr>
          <a:xfrm>
            <a:off x="300694" y="3352800"/>
            <a:ext cx="10844163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61" name="0, 1, 1, 2, 3, 5, 8, 13, 21, 34, 55"/>
          <p:cNvSpPr txBox="1"/>
          <p:nvPr/>
        </p:nvSpPr>
        <p:spPr>
          <a:xfrm>
            <a:off x="11423743" y="3977376"/>
            <a:ext cx="12819044" cy="9271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7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0, 1, 1, 2, 3, 5, 8, 13, 21, 34, 55</a:t>
            </a:r>
          </a:p>
        </p:txBody>
      </p:sp>
      <p:sp>
        <p:nvSpPr>
          <p:cNvPr id="362" name="output"/>
          <p:cNvSpPr txBox="1"/>
          <p:nvPr/>
        </p:nvSpPr>
        <p:spPr>
          <a:xfrm>
            <a:off x="17143756" y="3247892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65" name="using System;…"/>
          <p:cNvSpPr txBox="1"/>
          <p:nvPr/>
        </p:nvSpPr>
        <p:spPr>
          <a:xfrm>
            <a:off x="1018403" y="4137614"/>
            <a:ext cx="7785746" cy="8051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6" name="using System;…"/>
          <p:cNvSpPr txBox="1"/>
          <p:nvPr/>
        </p:nvSpPr>
        <p:spPr>
          <a:xfrm>
            <a:off x="13625528" y="4229100"/>
            <a:ext cx="8856192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item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item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while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7" name="Original"/>
          <p:cNvSpPr txBox="1"/>
          <p:nvPr/>
        </p:nvSpPr>
        <p:spPr>
          <a:xfrm>
            <a:off x="4098425" y="3393485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368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6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70" name="Arrow"/>
          <p:cNvSpPr/>
          <p:nvPr/>
        </p:nvSpPr>
        <p:spPr>
          <a:xfrm>
            <a:off x="9498690" y="5479742"/>
            <a:ext cx="3432296" cy="3350423"/>
          </a:xfrm>
          <a:prstGeom prst="rightArrow">
            <a:avLst>
              <a:gd name="adj1" fmla="val 32000"/>
              <a:gd name="adj2" fmla="val 36862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pic>
        <p:nvPicPr>
          <p:cNvPr id="373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9996" y="3285104"/>
            <a:ext cx="16524008" cy="938439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74" name="Compiled"/>
          <p:cNvSpPr txBox="1"/>
          <p:nvPr/>
        </p:nvSpPr>
        <p:spPr>
          <a:xfrm>
            <a:off x="11206226" y="253698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77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378" name="Processor"/>
          <p:cNvSpPr/>
          <p:nvPr/>
        </p:nvSpPr>
        <p:spPr>
          <a:xfrm>
            <a:off x="13633340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379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380" name="user code"/>
          <p:cNvSpPr/>
          <p:nvPr/>
        </p:nvSpPr>
        <p:spPr>
          <a:xfrm>
            <a:off x="13665090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381" name="creates"/>
          <p:cNvSpPr/>
          <p:nvPr/>
        </p:nvSpPr>
        <p:spPr>
          <a:xfrm rot="5400000">
            <a:off x="8003014" y="6701811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382" name="uses"/>
          <p:cNvSpPr/>
          <p:nvPr/>
        </p:nvSpPr>
        <p:spPr>
          <a:xfrm rot="8100000">
            <a:off x="10112619" y="6375052"/>
            <a:ext cx="4928440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383" name="runs"/>
          <p:cNvSpPr/>
          <p:nvPr/>
        </p:nvSpPr>
        <p:spPr>
          <a:xfrm rot="5400000">
            <a:off x="14013022" y="6701811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40" name="using System;…"/>
          <p:cNvSpPr txBox="1"/>
          <p:nvPr/>
        </p:nvSpPr>
        <p:spPr>
          <a:xfrm>
            <a:off x="3864421" y="2705100"/>
            <a:ext cx="16655158" cy="8305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4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142" name="top level statement"/>
          <p:cNvSpPr/>
          <p:nvPr/>
        </p:nvSpPr>
        <p:spPr>
          <a:xfrm>
            <a:off x="179352" y="494506"/>
            <a:ext cx="4414459" cy="2379986"/>
          </a:xfrm>
          <a:prstGeom prst="wedgeEllipseCallout">
            <a:avLst>
              <a:gd name="adj1" fmla="val 38705"/>
              <a:gd name="adj2" fmla="val 7967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86" name="var sequence = new EnumerableFibonacci(-2);…"/>
          <p:cNvSpPr txBox="1"/>
          <p:nvPr/>
        </p:nvSpPr>
        <p:spPr>
          <a:xfrm>
            <a:off x="5653595" y="3731430"/>
            <a:ext cx="13076810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sequence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</a:p>
        </p:txBody>
      </p:sp>
      <p:sp>
        <p:nvSpPr>
          <p:cNvPr id="387" name="Compiled"/>
          <p:cNvSpPr txBox="1"/>
          <p:nvPr/>
        </p:nvSpPr>
        <p:spPr>
          <a:xfrm>
            <a:off x="11380619" y="270286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8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89" name="start state"/>
          <p:cNvSpPr/>
          <p:nvPr/>
        </p:nvSpPr>
        <p:spPr>
          <a:xfrm>
            <a:off x="17323892" y="1798244"/>
            <a:ext cx="4734456" cy="1797720"/>
          </a:xfrm>
          <a:prstGeom prst="wedgeEllipseCallout">
            <a:avLst>
              <a:gd name="adj1" fmla="val -58795"/>
              <a:gd name="adj2" fmla="val 5990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 state</a:t>
            </a:r>
          </a:p>
        </p:txBody>
      </p:sp>
      <p:sp>
        <p:nvSpPr>
          <p:cNvPr id="39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93" name="public class EnumerableFibonacci : IEnumerable&lt;int&gt;, IEnumerable, IEnumerator&lt;int&gt;, IEnumerator, IDisposable…"/>
          <p:cNvSpPr txBox="1"/>
          <p:nvPr/>
        </p:nvSpPr>
        <p:spPr>
          <a:xfrm>
            <a:off x="735723" y="4451350"/>
            <a:ext cx="2326134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EnumerableFibonacci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IDisposable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_state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_current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_initialThreadId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next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394" name="Compiled"/>
          <p:cNvSpPr txBox="1"/>
          <p:nvPr/>
        </p:nvSpPr>
        <p:spPr>
          <a:xfrm>
            <a:off x="11380619" y="3549337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9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96" name="local variables"/>
          <p:cNvSpPr/>
          <p:nvPr/>
        </p:nvSpPr>
        <p:spPr>
          <a:xfrm>
            <a:off x="6660336" y="8528132"/>
            <a:ext cx="4734455" cy="1797720"/>
          </a:xfrm>
          <a:prstGeom prst="wedgeEllipseCallout">
            <a:avLst>
              <a:gd name="adj1" fmla="val -58150"/>
              <a:gd name="adj2" fmla="val -2974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 variables</a:t>
            </a:r>
          </a:p>
        </p:txBody>
      </p:sp>
      <p:sp>
        <p:nvSpPr>
          <p:cNvPr id="397" name="enumerable variables"/>
          <p:cNvSpPr/>
          <p:nvPr/>
        </p:nvSpPr>
        <p:spPr>
          <a:xfrm>
            <a:off x="8730473" y="5432369"/>
            <a:ext cx="4734455" cy="1797720"/>
          </a:xfrm>
          <a:prstGeom prst="wedgeEllipseCallout">
            <a:avLst>
              <a:gd name="adj1" fmla="val -67917"/>
              <a:gd name="adj2" fmla="val 2080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enumerable variables</a:t>
            </a:r>
          </a:p>
        </p:txBody>
      </p:sp>
      <p:sp>
        <p:nvSpPr>
          <p:cNvPr id="398" name="hidden class"/>
          <p:cNvSpPr/>
          <p:nvPr/>
        </p:nvSpPr>
        <p:spPr>
          <a:xfrm>
            <a:off x="3573088" y="1933759"/>
            <a:ext cx="4734455" cy="1797720"/>
          </a:xfrm>
          <a:prstGeom prst="wedgeEllipseCallout">
            <a:avLst>
              <a:gd name="adj1" fmla="val 7088"/>
              <a:gd name="adj2" fmla="val 9972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399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02" name="Compiled"/>
          <p:cNvSpPr txBox="1"/>
          <p:nvPr/>
        </p:nvSpPr>
        <p:spPr>
          <a:xfrm>
            <a:off x="11206226" y="328248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03" name="public EnumerableFibonacci(int state)…"/>
          <p:cNvSpPr txBox="1"/>
          <p:nvPr/>
        </p:nvSpPr>
        <p:spPr>
          <a:xfrm>
            <a:off x="4139679" y="4165729"/>
            <a:ext cx="1610464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public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int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state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0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0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08" name="IEnumerator&lt;int&gt; IEnumerable&lt;int&gt;.GetEnumerator()…"/>
          <p:cNvSpPr txBox="1"/>
          <p:nvPr/>
        </p:nvSpPr>
        <p:spPr>
          <a:xfrm>
            <a:off x="1249473" y="4451350"/>
            <a:ext cx="21885053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GetEnumerator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09" name="Compiled"/>
          <p:cNvSpPr txBox="1"/>
          <p:nvPr/>
        </p:nvSpPr>
        <p:spPr>
          <a:xfrm>
            <a:off x="11206226" y="3413770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1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1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14" name="Compiled"/>
          <p:cNvSpPr txBox="1"/>
          <p:nvPr/>
        </p:nvSpPr>
        <p:spPr>
          <a:xfrm>
            <a:off x="11206226" y="3066594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15" name="int IEnumerator&lt;int&gt;.Current…"/>
          <p:cNvSpPr txBox="1"/>
          <p:nvPr/>
        </p:nvSpPr>
        <p:spPr>
          <a:xfrm>
            <a:off x="7993285" y="4089399"/>
            <a:ext cx="8397430" cy="3771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333333"/>
                </a:solidFill>
              </a:rPr>
              <a:t>Current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get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_current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1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1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20" name="private bool MoveNext()…"/>
          <p:cNvSpPr txBox="1"/>
          <p:nvPr/>
        </p:nvSpPr>
        <p:spPr>
          <a:xfrm>
            <a:off x="306658" y="2390377"/>
            <a:ext cx="5950695" cy="9575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21" name="Compiled"/>
          <p:cNvSpPr txBox="1"/>
          <p:nvPr/>
        </p:nvSpPr>
        <p:spPr>
          <a:xfrm>
            <a:off x="2296231" y="146670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2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23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24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25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26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2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30" name="private bool MoveNext()…"/>
          <p:cNvSpPr txBox="1"/>
          <p:nvPr/>
        </p:nvSpPr>
        <p:spPr>
          <a:xfrm>
            <a:off x="804291" y="2362199"/>
            <a:ext cx="10599490" cy="1087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i="1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3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2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33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34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35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36" name="0"/>
          <p:cNvSpPr/>
          <p:nvPr/>
        </p:nvSpPr>
        <p:spPr>
          <a:xfrm>
            <a:off x="12720787" y="6100340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7" name="Compiled"/>
          <p:cNvSpPr txBox="1"/>
          <p:nvPr/>
        </p:nvSpPr>
        <p:spPr>
          <a:xfrm>
            <a:off x="2082960" y="139561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38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39" name="yield return 0;"/>
          <p:cNvSpPr txBox="1"/>
          <p:nvPr/>
        </p:nvSpPr>
        <p:spPr>
          <a:xfrm>
            <a:off x="11759337" y="4102536"/>
            <a:ext cx="4727328" cy="7112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40" name="Original"/>
          <p:cNvSpPr txBox="1"/>
          <p:nvPr/>
        </p:nvSpPr>
        <p:spPr>
          <a:xfrm>
            <a:off x="13310150" y="324140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43" name="private bool MoveNext()…"/>
          <p:cNvSpPr txBox="1"/>
          <p:nvPr/>
        </p:nvSpPr>
        <p:spPr>
          <a:xfrm>
            <a:off x="545478" y="2038350"/>
            <a:ext cx="10324233" cy="11518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4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45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46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47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48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49" name="1"/>
          <p:cNvSpPr/>
          <p:nvPr/>
        </p:nvSpPr>
        <p:spPr>
          <a:xfrm>
            <a:off x="20273547" y="10081401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0" name="Compiled"/>
          <p:cNvSpPr txBox="1"/>
          <p:nvPr/>
        </p:nvSpPr>
        <p:spPr>
          <a:xfrm>
            <a:off x="2272535" y="99277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5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52" name="int value = 1;…"/>
          <p:cNvSpPr txBox="1"/>
          <p:nvPr/>
        </p:nvSpPr>
        <p:spPr>
          <a:xfrm>
            <a:off x="11353573" y="5001763"/>
            <a:ext cx="4421486" cy="12954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53" name="Original"/>
          <p:cNvSpPr txBox="1"/>
          <p:nvPr/>
        </p:nvSpPr>
        <p:spPr>
          <a:xfrm>
            <a:off x="12751465" y="4006190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56" name="private bool MoveNext()…"/>
          <p:cNvSpPr txBox="1"/>
          <p:nvPr/>
        </p:nvSpPr>
        <p:spPr>
          <a:xfrm>
            <a:off x="282961" y="1453057"/>
            <a:ext cx="7021142" cy="11734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5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58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59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60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61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62" name="2"/>
          <p:cNvSpPr/>
          <p:nvPr/>
        </p:nvSpPr>
        <p:spPr>
          <a:xfrm>
            <a:off x="16742764" y="1165114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3" name="Compiled"/>
          <p:cNvSpPr txBox="1"/>
          <p:nvPr/>
        </p:nvSpPr>
        <p:spPr>
          <a:xfrm>
            <a:off x="2296231" y="495140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6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65" name="yield return value;…"/>
          <p:cNvSpPr txBox="1"/>
          <p:nvPr/>
        </p:nvSpPr>
        <p:spPr>
          <a:xfrm>
            <a:off x="9216652" y="3932865"/>
            <a:ext cx="5950696" cy="30480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66" name="Original"/>
          <p:cNvSpPr txBox="1"/>
          <p:nvPr/>
        </p:nvSpPr>
        <p:spPr>
          <a:xfrm>
            <a:off x="11379149" y="2941031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69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470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471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472" name="MoveNex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473" name="Current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474" name="foreach"/>
          <p:cNvSpPr/>
          <p:nvPr/>
        </p:nvSpPr>
        <p:spPr>
          <a:xfrm>
            <a:off x="9598681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475" name="_state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08817" y="6295144"/>
            <a:ext cx="3265628" cy="2710090"/>
            <a:chOff x="0" y="0"/>
            <a:chExt cx="3265627" cy="2710089"/>
          </a:xfrm>
        </p:grpSpPr>
        <p:sp>
          <p:nvSpPr>
            <p:cNvPr id="144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11168817" y="6295144"/>
            <a:ext cx="2108684" cy="2807961"/>
            <a:chOff x="0" y="0"/>
            <a:chExt cx="2108682" cy="2807959"/>
          </a:xfrm>
        </p:grpSpPr>
        <p:sp>
          <p:nvSpPr>
            <p:cNvPr id="147" name="Text Document"/>
            <p:cNvSpPr/>
            <p:nvPr/>
          </p:nvSpPr>
          <p:spPr>
            <a:xfrm>
              <a:off x="29234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942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exe / dll"/>
            <p:cNvSpPr txBox="1"/>
            <p:nvPr/>
          </p:nvSpPr>
          <p:spPr>
            <a:xfrm>
              <a:off x="-1" y="2074132"/>
              <a:ext cx="2108684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exe / dll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9789041" y="6302735"/>
            <a:ext cx="3698749" cy="2792779"/>
            <a:chOff x="0" y="0"/>
            <a:chExt cx="3698747" cy="2792778"/>
          </a:xfrm>
        </p:grpSpPr>
        <p:sp>
          <p:nvSpPr>
            <p:cNvPr id="150" name="Text Document"/>
            <p:cNvSpPr/>
            <p:nvPr/>
          </p:nvSpPr>
          <p:spPr>
            <a:xfrm>
              <a:off x="1087374" y="0"/>
              <a:ext cx="1524000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machine code"/>
            <p:cNvSpPr txBox="1"/>
            <p:nvPr/>
          </p:nvSpPr>
          <p:spPr>
            <a:xfrm>
              <a:off x="-1" y="2058950"/>
              <a:ext cx="3698749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machine code</a:t>
              </a:r>
            </a:p>
          </p:txBody>
        </p:sp>
      </p:grpSp>
      <p:sp>
        <p:nvSpPr>
          <p:cNvPr id="153" name="Arrow"/>
          <p:cNvSpPr/>
          <p:nvPr/>
        </p:nvSpPr>
        <p:spPr>
          <a:xfrm>
            <a:off x="1847267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Arrow"/>
          <p:cNvSpPr/>
          <p:nvPr/>
        </p:nvSpPr>
        <p:spPr>
          <a:xfrm>
            <a:off x="13654558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Arrow"/>
          <p:cNvSpPr/>
          <p:nvPr/>
        </p:nvSpPr>
        <p:spPr>
          <a:xfrm>
            <a:off x="875975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Arrow"/>
          <p:cNvSpPr/>
          <p:nvPr/>
        </p:nvSpPr>
        <p:spPr>
          <a:xfrm>
            <a:off x="3629193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1" name="Group"/>
          <p:cNvGrpSpPr/>
          <p:nvPr/>
        </p:nvGrpSpPr>
        <p:grpSpPr>
          <a:xfrm>
            <a:off x="5786296" y="5195450"/>
            <a:ext cx="2848357" cy="3810428"/>
            <a:chOff x="0" y="0"/>
            <a:chExt cx="2848355" cy="3810426"/>
          </a:xfrm>
        </p:grpSpPr>
        <p:grpSp>
          <p:nvGrpSpPr>
            <p:cNvPr id="159" name="Group"/>
            <p:cNvGrpSpPr/>
            <p:nvPr/>
          </p:nvGrpSpPr>
          <p:grpSpPr>
            <a:xfrm>
              <a:off x="251955" y="1099050"/>
              <a:ext cx="2344446" cy="2711377"/>
              <a:chOff x="0" y="0"/>
              <a:chExt cx="2344445" cy="2711375"/>
            </a:xfrm>
          </p:grpSpPr>
          <p:sp>
            <p:nvSpPr>
              <p:cNvPr id="157" name="Rounded Rectangle"/>
              <p:cNvSpPr/>
              <p:nvPr/>
            </p:nvSpPr>
            <p:spPr>
              <a:xfrm>
                <a:off x="162849" y="0"/>
                <a:ext cx="2032001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531B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8" name="compiler"/>
              <p:cNvSpPr txBox="1"/>
              <p:nvPr/>
            </p:nvSpPr>
            <p:spPr>
              <a:xfrm>
                <a:off x="0" y="1977548"/>
                <a:ext cx="2344446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compiler</a:t>
                </a:r>
              </a:p>
            </p:txBody>
          </p:sp>
        </p:grpSp>
        <p:sp>
          <p:nvSpPr>
            <p:cNvPr id="160" name="dotnet  build"/>
            <p:cNvSpPr txBox="1"/>
            <p:nvPr/>
          </p:nvSpPr>
          <p:spPr>
            <a:xfrm>
              <a:off x="-1" y="0"/>
              <a:ext cx="284835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build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5828261" y="5195450"/>
            <a:ext cx="2502714" cy="3953784"/>
            <a:chOff x="0" y="0"/>
            <a:chExt cx="2502712" cy="3953782"/>
          </a:xfrm>
        </p:grpSpPr>
        <p:grpSp>
          <p:nvGrpSpPr>
            <p:cNvPr id="164" name="Group"/>
            <p:cNvGrpSpPr/>
            <p:nvPr/>
          </p:nvGrpSpPr>
          <p:grpSpPr>
            <a:xfrm>
              <a:off x="235356" y="1053565"/>
              <a:ext cx="2032001" cy="2900218"/>
              <a:chOff x="0" y="0"/>
              <a:chExt cx="2032000" cy="2900217"/>
            </a:xfrm>
          </p:grpSpPr>
          <p:sp>
            <p:nvSpPr>
              <p:cNvPr id="162" name="Rounded Rectangle"/>
              <p:cNvSpPr/>
              <p:nvPr/>
            </p:nvSpPr>
            <p:spPr>
              <a:xfrm>
                <a:off x="0" y="0"/>
                <a:ext cx="2032000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3" name="JIT"/>
              <p:cNvSpPr txBox="1"/>
              <p:nvPr/>
            </p:nvSpPr>
            <p:spPr>
              <a:xfrm>
                <a:off x="568934" y="2166390"/>
                <a:ext cx="894132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JIT</a:t>
                </a:r>
              </a:p>
            </p:txBody>
          </p:sp>
        </p:grpSp>
        <p:sp>
          <p:nvSpPr>
            <p:cNvPr id="165" name="dotnet  run"/>
            <p:cNvSpPr txBox="1"/>
            <p:nvPr/>
          </p:nvSpPr>
          <p:spPr>
            <a:xfrm>
              <a:off x="0" y="0"/>
              <a:ext cx="2502713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run</a:t>
              </a:r>
            </a:p>
          </p:txBody>
        </p:sp>
      </p:grpSp>
      <p:sp>
        <p:nvSpPr>
          <p:cNvPr id="167" name="Hello That Conference!…"/>
          <p:cNvSpPr txBox="1"/>
          <p:nvPr/>
        </p:nvSpPr>
        <p:spPr>
          <a:xfrm>
            <a:off x="9341350" y="9702688"/>
            <a:ext cx="14386485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Hello That Conference!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Sorry, That this is a bit ridiculous.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Hope you find it fun!</a:t>
            </a:r>
          </a:p>
        </p:txBody>
      </p:sp>
      <p:sp>
        <p:nvSpPr>
          <p:cNvPr id="168" name="using System;…"/>
          <p:cNvSpPr txBox="1"/>
          <p:nvPr/>
        </p:nvSpPr>
        <p:spPr>
          <a:xfrm>
            <a:off x="605366" y="9283588"/>
            <a:ext cx="5094338" cy="32766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b="0" sz="12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69" name="Arrow"/>
          <p:cNvSpPr/>
          <p:nvPr/>
        </p:nvSpPr>
        <p:spPr>
          <a:xfrm rot="16200000">
            <a:off x="11176000" y="4129411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2" name="Group"/>
          <p:cNvGrpSpPr/>
          <p:nvPr/>
        </p:nvGrpSpPr>
        <p:grpSpPr>
          <a:xfrm>
            <a:off x="10734896" y="1143111"/>
            <a:ext cx="2976525" cy="2711377"/>
            <a:chOff x="0" y="0"/>
            <a:chExt cx="2976524" cy="2711375"/>
          </a:xfrm>
        </p:grpSpPr>
        <p:sp>
          <p:nvSpPr>
            <p:cNvPr id="170" name="Rounded Rectangle"/>
            <p:cNvSpPr/>
            <p:nvPr/>
          </p:nvSpPr>
          <p:spPr>
            <a:xfrm>
              <a:off x="478888" y="0"/>
              <a:ext cx="2032001" cy="1968500"/>
            </a:xfrm>
            <a:prstGeom prst="roundRect">
              <a:avLst>
                <a:gd name="adj" fmla="val 12152"/>
              </a:avLst>
            </a:prstGeom>
            <a:solidFill>
              <a:srgbClr val="009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decompiler"/>
            <p:cNvSpPr txBox="1"/>
            <p:nvPr/>
          </p:nvSpPr>
          <p:spPr>
            <a:xfrm>
              <a:off x="0" y="1977547"/>
              <a:ext cx="2976525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decompiler</a:t>
              </a:r>
            </a:p>
          </p:txBody>
        </p:sp>
      </p:grpSp>
      <p:sp>
        <p:nvSpPr>
          <p:cNvPr id="173" name="Arrow"/>
          <p:cNvSpPr/>
          <p:nvPr/>
        </p:nvSpPr>
        <p:spPr>
          <a:xfrm flipH="1">
            <a:off x="8759757" y="1250404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6" name="Group"/>
          <p:cNvGrpSpPr/>
          <p:nvPr/>
        </p:nvGrpSpPr>
        <p:grpSpPr>
          <a:xfrm>
            <a:off x="4956783" y="1143755"/>
            <a:ext cx="4507383" cy="2710089"/>
            <a:chOff x="0" y="0"/>
            <a:chExt cx="4507382" cy="2710088"/>
          </a:xfrm>
        </p:grpSpPr>
        <p:sp>
          <p:nvSpPr>
            <p:cNvPr id="174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decompiled code"/>
            <p:cNvSpPr txBox="1"/>
            <p:nvPr/>
          </p:nvSpPr>
          <p:spPr>
            <a:xfrm>
              <a:off x="0" y="1976261"/>
              <a:ext cx="4507383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  <p:sp>
        <p:nvSpPr>
          <p:cNvPr id="177" name="using System;…"/>
          <p:cNvSpPr txBox="1"/>
          <p:nvPr/>
        </p:nvSpPr>
        <p:spPr>
          <a:xfrm>
            <a:off x="552983" y="428699"/>
            <a:ext cx="4421486" cy="4140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9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600"/>
              </a:lnSpc>
              <a:defRPr b="0" sz="7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78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479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480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481" name="MoveNex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482" name="Current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483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484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" name="-2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486" name="star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89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490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491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492" name="MoveNex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493" name="Current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494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495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6" name="0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7" name="initial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98" name="Arrow 4"/>
          <p:cNvSpPr/>
          <p:nvPr/>
        </p:nvSpPr>
        <p:spPr>
          <a:xfrm>
            <a:off x="5851671" y="6830959"/>
            <a:ext cx="1913951" cy="1953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01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02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03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04" name="true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05" name="0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6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07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9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10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11" name="1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2" name="fir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15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16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17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18" name="true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19" name="1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0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24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25" name="2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6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29" name="skip to the end…"/>
          <p:cNvSpPr txBox="1"/>
          <p:nvPr/>
        </p:nvSpPr>
        <p:spPr>
          <a:xfrm>
            <a:off x="8443417" y="6261661"/>
            <a:ext cx="749716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skip to the end…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32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33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34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35" name="true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36" name="34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34</a:t>
            </a:r>
          </a:p>
        </p:txBody>
      </p:sp>
      <p:sp>
        <p:nvSpPr>
          <p:cNvPr id="537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38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9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41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42" name="2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3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46" name="foreach(   var n in Fibonacci().Take(10))…"/>
          <p:cNvSpPr txBox="1"/>
          <p:nvPr/>
        </p:nvSpPr>
        <p:spPr>
          <a:xfrm>
            <a:off x="792942" y="3062273"/>
            <a:ext cx="9926638" cy="3048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br>
              <a:rPr>
                <a:solidFill>
                  <a:srgbClr val="777777"/>
                </a:solidFill>
              </a:rPr>
            </a:br>
            <a:r>
              <a:rPr>
                <a:solidFill>
                  <a:srgbClr val="777777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47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548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4603" y="3048136"/>
            <a:ext cx="13416796" cy="761972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54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50" name="Arrow 7"/>
          <p:cNvSpPr/>
          <p:nvPr/>
        </p:nvSpPr>
        <p:spPr>
          <a:xfrm flipH="1" rot="5400000">
            <a:off x="5978559" y="596961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53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>
              <a:defRPr b="1"/>
            </a:pPr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56" name="using System;…"/>
          <p:cNvSpPr txBox="1"/>
          <p:nvPr/>
        </p:nvSpPr>
        <p:spPr>
          <a:xfrm>
            <a:off x="1921284" y="3124644"/>
            <a:ext cx="14177839" cy="5334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5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58" name="only difference is async"/>
          <p:cNvSpPr/>
          <p:nvPr/>
        </p:nvSpPr>
        <p:spPr>
          <a:xfrm>
            <a:off x="386779" y="9154959"/>
            <a:ext cx="5015730" cy="1797720"/>
          </a:xfrm>
          <a:prstGeom prst="wedgeEllipseCallout">
            <a:avLst>
              <a:gd name="adj1" fmla="val 42050"/>
              <a:gd name="adj2" fmla="val -9711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only difference is async</a:t>
            </a:r>
          </a:p>
        </p:txBody>
      </p:sp>
      <p:sp>
        <p:nvSpPr>
          <p:cNvPr id="559" name="0006 + 0007 = 002A"/>
          <p:cNvSpPr txBox="1"/>
          <p:nvPr/>
        </p:nvSpPr>
        <p:spPr>
          <a:xfrm>
            <a:off x="16616449" y="4242688"/>
            <a:ext cx="7122741" cy="9652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0006 + 0007 = 002A</a:t>
            </a:r>
          </a:p>
        </p:txBody>
      </p:sp>
      <p:sp>
        <p:nvSpPr>
          <p:cNvPr id="560" name="output"/>
          <p:cNvSpPr txBox="1"/>
          <p:nvPr/>
        </p:nvSpPr>
        <p:spPr>
          <a:xfrm>
            <a:off x="19488311" y="3295286"/>
            <a:ext cx="137901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63" name="using System;…"/>
          <p:cNvSpPr txBox="1"/>
          <p:nvPr/>
        </p:nvSpPr>
        <p:spPr>
          <a:xfrm>
            <a:off x="283803" y="4451998"/>
            <a:ext cx="7938667" cy="3175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64" name="using System;…"/>
          <p:cNvSpPr txBox="1"/>
          <p:nvPr/>
        </p:nvSpPr>
        <p:spPr>
          <a:xfrm>
            <a:off x="8720291" y="4451998"/>
            <a:ext cx="15431791" cy="8966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x2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65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566" name="Compiled"/>
          <p:cNvSpPr txBox="1"/>
          <p:nvPr/>
        </p:nvSpPr>
        <p:spPr>
          <a:xfrm>
            <a:off x="15450411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6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68" name="Arrow 7"/>
          <p:cNvSpPr/>
          <p:nvPr/>
        </p:nvSpPr>
        <p:spPr>
          <a:xfrm flipH="1" rot="5400000">
            <a:off x="3845847" y="7367724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80" name="using System;…"/>
          <p:cNvSpPr txBox="1"/>
          <p:nvPr/>
        </p:nvSpPr>
        <p:spPr>
          <a:xfrm>
            <a:off x="165319" y="2886992"/>
            <a:ext cx="11700521" cy="5994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81" name="using System;…"/>
          <p:cNvSpPr txBox="1"/>
          <p:nvPr/>
        </p:nvSpPr>
        <p:spPr>
          <a:xfrm>
            <a:off x="11880050" y="2886992"/>
            <a:ext cx="17266842" cy="7670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182" name="Original"/>
          <p:cNvSpPr txBox="1"/>
          <p:nvPr/>
        </p:nvSpPr>
        <p:spPr>
          <a:xfrm>
            <a:off x="4649260" y="189717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183" name="Compiled"/>
          <p:cNvSpPr txBox="1"/>
          <p:nvPr/>
        </p:nvSpPr>
        <p:spPr>
          <a:xfrm>
            <a:off x="17233727" y="1897176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3829297" y="10852119"/>
            <a:ext cx="3265628" cy="2710090"/>
            <a:chOff x="0" y="0"/>
            <a:chExt cx="3265627" cy="2710089"/>
          </a:xfrm>
        </p:grpSpPr>
        <p:sp>
          <p:nvSpPr>
            <p:cNvPr id="184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sp>
        <p:nvSpPr>
          <p:cNvPr id="18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188" name="Arrow"/>
          <p:cNvSpPr/>
          <p:nvPr/>
        </p:nvSpPr>
        <p:spPr>
          <a:xfrm>
            <a:off x="10557016" y="11261759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16051107" y="10962496"/>
            <a:ext cx="4507383" cy="2710090"/>
            <a:chOff x="0" y="0"/>
            <a:chExt cx="4507382" cy="2710089"/>
          </a:xfrm>
        </p:grpSpPr>
        <p:sp>
          <p:nvSpPr>
            <p:cNvPr id="190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decompiled code"/>
            <p:cNvSpPr txBox="1"/>
            <p:nvPr/>
          </p:nvSpPr>
          <p:spPr>
            <a:xfrm>
              <a:off x="-1" y="1976261"/>
              <a:ext cx="4507384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71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572" name="Processor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573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574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575" name="creat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576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577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0" name="[AsyncStateMachine(typeof(IdentityAsync&lt;&gt;))]…"/>
          <p:cNvSpPr txBox="1"/>
          <p:nvPr/>
        </p:nvSpPr>
        <p:spPr>
          <a:xfrm>
            <a:off x="575118" y="3273330"/>
            <a:ext cx="16930416" cy="5334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AsyncStateMachine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IdentityAsync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static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Task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IdentityAsyncWraper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x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81" name="Compiled"/>
          <p:cNvSpPr txBox="1"/>
          <p:nvPr/>
        </p:nvSpPr>
        <p:spPr>
          <a:xfrm>
            <a:off x="8054552" y="243140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8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83" name="create State Machine…"/>
          <p:cNvSpPr txBox="1"/>
          <p:nvPr/>
        </p:nvSpPr>
        <p:spPr>
          <a:xfrm>
            <a:off x="17855533" y="4563257"/>
            <a:ext cx="5825618" cy="382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>
              <a:buSzPct val="100000"/>
              <a:buAutoNum type="arabicPeriod" startAt="1"/>
              <a:defRPr sz="4000"/>
            </a:pPr>
            <a:r>
              <a:t>create State Machine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Async Helper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Parameters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Initial State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call Async MoveNext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return Async Task</a:t>
            </a:r>
          </a:p>
        </p:txBody>
      </p:sp>
      <p:sp>
        <p:nvSpPr>
          <p:cNvPr id="584" name="hidden class"/>
          <p:cNvSpPr/>
          <p:nvPr/>
        </p:nvSpPr>
        <p:spPr>
          <a:xfrm>
            <a:off x="13549438" y="2241818"/>
            <a:ext cx="4734455" cy="1797720"/>
          </a:xfrm>
          <a:prstGeom prst="wedgeEllipseCallout">
            <a:avLst>
              <a:gd name="adj1" fmla="val -65094"/>
              <a:gd name="adj2" fmla="val 5129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58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8" name="[StructLayout(LayoutKind.Auto)]…"/>
          <p:cNvSpPr txBox="1"/>
          <p:nvPr/>
        </p:nvSpPr>
        <p:spPr>
          <a:xfrm>
            <a:off x="207752" y="3513370"/>
            <a:ext cx="20508765" cy="94996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89" name="Compiled"/>
          <p:cNvSpPr txBox="1"/>
          <p:nvPr/>
        </p:nvSpPr>
        <p:spPr>
          <a:xfrm>
            <a:off x="9476360" y="256992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9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91" name="place State Machine on Heap"/>
          <p:cNvSpPr/>
          <p:nvPr/>
        </p:nvSpPr>
        <p:spPr>
          <a:xfrm>
            <a:off x="16627496" y="4536661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592" name="parameter"/>
          <p:cNvSpPr/>
          <p:nvPr/>
        </p:nvSpPr>
        <p:spPr>
          <a:xfrm>
            <a:off x="4707701" y="6275453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593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96" name="private void MoveNext()…"/>
          <p:cNvSpPr txBox="1"/>
          <p:nvPr/>
        </p:nvSpPr>
        <p:spPr>
          <a:xfrm>
            <a:off x="6754626" y="3930668"/>
            <a:ext cx="10874748" cy="8458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A3E9D"/>
                </a:solidFill>
              </a:rPr>
              <a:t>T</a:t>
            </a:r>
            <a:r>
              <a:t> result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597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9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99" name="-2 state = complete"/>
          <p:cNvSpPr txBox="1"/>
          <p:nvPr/>
        </p:nvSpPr>
        <p:spPr>
          <a:xfrm>
            <a:off x="18210984" y="8417596"/>
            <a:ext cx="48112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-2 state = complete</a:t>
            </a:r>
          </a:p>
        </p:txBody>
      </p:sp>
      <p:sp>
        <p:nvSpPr>
          <p:cNvPr id="60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03" name="static async Task&lt;T&gt; IdentityAsync&lt;T&gt;(T x) =&gt; x;"/>
          <p:cNvSpPr txBox="1"/>
          <p:nvPr/>
        </p:nvSpPr>
        <p:spPr>
          <a:xfrm>
            <a:off x="532277" y="3571933"/>
            <a:ext cx="13352067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604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605" name="Screen Shot 2021-07-08 at 6.23.40 PM.png" descr="Screen Shot 2021-07-08 at 6.2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375" y="3571933"/>
            <a:ext cx="10242801" cy="5121402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60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07" name="Arrow 7"/>
          <p:cNvSpPr/>
          <p:nvPr/>
        </p:nvSpPr>
        <p:spPr>
          <a:xfrm flipH="1" rot="5400000">
            <a:off x="9296110" y="393429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8" name="Compiled"/>
          <p:cNvSpPr txBox="1"/>
          <p:nvPr/>
        </p:nvSpPr>
        <p:spPr>
          <a:xfrm>
            <a:off x="18229001" y="234741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11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612" name="AsyncWrapper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AsyncWrapper</a:t>
            </a:r>
          </a:p>
        </p:txBody>
      </p:sp>
      <p:sp>
        <p:nvSpPr>
          <p:cNvPr id="613" name="Create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614" name="Star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615" name="await"/>
          <p:cNvSpPr/>
          <p:nvPr/>
        </p:nvSpPr>
        <p:spPr>
          <a:xfrm>
            <a:off x="5296802" y="2872143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</a:t>
            </a:r>
          </a:p>
        </p:txBody>
      </p:sp>
      <p:sp>
        <p:nvSpPr>
          <p:cNvPr id="616" name="Arrow"/>
          <p:cNvSpPr/>
          <p:nvPr/>
        </p:nvSpPr>
        <p:spPr>
          <a:xfrm rot="5400000">
            <a:off x="5868661" y="7162800"/>
            <a:ext cx="2785666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1st"/>
          <p:cNvSpPr txBox="1"/>
          <p:nvPr/>
        </p:nvSpPr>
        <p:spPr>
          <a:xfrm>
            <a:off x="5785908" y="7007898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618" name="Async"/>
          <p:cNvSpPr/>
          <p:nvPr/>
        </p:nvSpPr>
        <p:spPr>
          <a:xfrm>
            <a:off x="19979264" y="8943371"/>
            <a:ext cx="3810001" cy="3810001"/>
          </a:xfrm>
          <a:prstGeom prst="rect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619" name="MoveNext"/>
          <p:cNvSpPr/>
          <p:nvPr/>
        </p:nvSpPr>
        <p:spPr>
          <a:xfrm>
            <a:off x="15593970" y="8911621"/>
            <a:ext cx="3873501" cy="3873501"/>
          </a:xfrm>
          <a:prstGeom prst="ellipse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20" name="Arrow"/>
          <p:cNvSpPr/>
          <p:nvPr/>
        </p:nvSpPr>
        <p:spPr>
          <a:xfrm rot="21600000">
            <a:off x="12760222" y="1021337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1" name="2nd"/>
          <p:cNvSpPr txBox="1"/>
          <p:nvPr/>
        </p:nvSpPr>
        <p:spPr>
          <a:xfrm>
            <a:off x="13823309" y="9599365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24" name="something more interesting…"/>
          <p:cNvSpPr txBox="1"/>
          <p:nvPr/>
        </p:nvSpPr>
        <p:spPr>
          <a:xfrm>
            <a:off x="5676442" y="6261661"/>
            <a:ext cx="1303111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something more interesting…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27" name="using System;…"/>
          <p:cNvSpPr txBox="1"/>
          <p:nvPr/>
        </p:nvSpPr>
        <p:spPr>
          <a:xfrm>
            <a:off x="1425526" y="2983407"/>
            <a:ext cx="13902582" cy="68961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2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29" name="before delays…"/>
          <p:cNvSpPr txBox="1"/>
          <p:nvPr/>
        </p:nvSpPr>
        <p:spPr>
          <a:xfrm>
            <a:off x="16978208" y="3980024"/>
            <a:ext cx="5593533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before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between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after delays</a:t>
            </a:r>
          </a:p>
        </p:txBody>
      </p:sp>
      <p:sp>
        <p:nvSpPr>
          <p:cNvPr id="630" name="output"/>
          <p:cNvSpPr txBox="1"/>
          <p:nvPr/>
        </p:nvSpPr>
        <p:spPr>
          <a:xfrm>
            <a:off x="19085465" y="3058318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33" name="using System;…"/>
          <p:cNvSpPr txBox="1"/>
          <p:nvPr/>
        </p:nvSpPr>
        <p:spPr>
          <a:xfrm>
            <a:off x="165319" y="4113281"/>
            <a:ext cx="7785746" cy="4089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34" name="using System;…"/>
          <p:cNvSpPr txBox="1"/>
          <p:nvPr/>
        </p:nvSpPr>
        <p:spPr>
          <a:xfrm>
            <a:off x="8720290" y="4949630"/>
            <a:ext cx="15431791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      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await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PrintAndWait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TimeSpan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FromMilliseconds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10.0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_003C_003C_003CMain_003E_0024_003Eg__PrintAndWait_007C0_0_003Ed</a:t>
            </a:r>
            <a:r>
              <a:rPr>
                <a:solidFill>
                  <a:srgbClr val="333333"/>
                </a:solidFill>
              </a:rPr>
              <a:t> stateMachine4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delay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35" name="Original"/>
          <p:cNvSpPr txBox="1"/>
          <p:nvPr/>
        </p:nvSpPr>
        <p:spPr>
          <a:xfrm>
            <a:off x="3245341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36" name="Compiled"/>
          <p:cNvSpPr txBox="1"/>
          <p:nvPr/>
        </p:nvSpPr>
        <p:spPr>
          <a:xfrm>
            <a:off x="15450411" y="386187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3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38" name="Arrow 7"/>
          <p:cNvSpPr/>
          <p:nvPr/>
        </p:nvSpPr>
        <p:spPr>
          <a:xfrm flipH="1" rot="5400000">
            <a:off x="3514092" y="7921625"/>
            <a:ext cx="4013842" cy="513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41" name="[StructLayout(LayoutKind.Auto)]…"/>
          <p:cNvSpPr txBox="1"/>
          <p:nvPr/>
        </p:nvSpPr>
        <p:spPr>
          <a:xfrm>
            <a:off x="1662360" y="2787650"/>
            <a:ext cx="21059280" cy="10020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TaskAwaiter</a:t>
            </a:r>
            <a:r>
              <a:rPr>
                <a:solidFill>
                  <a:srgbClr val="333333"/>
                </a:solidFill>
              </a:rPr>
              <a:t> _awaiter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42" name="Compiled"/>
          <p:cNvSpPr txBox="1"/>
          <p:nvPr/>
        </p:nvSpPr>
        <p:spPr>
          <a:xfrm>
            <a:off x="3196709" y="161281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4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44" name="parameter"/>
          <p:cNvSpPr/>
          <p:nvPr/>
        </p:nvSpPr>
        <p:spPr>
          <a:xfrm>
            <a:off x="9636634" y="5564549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45" name="hidden class"/>
          <p:cNvSpPr/>
          <p:nvPr/>
        </p:nvSpPr>
        <p:spPr>
          <a:xfrm>
            <a:off x="15089730" y="2737941"/>
            <a:ext cx="4734455" cy="1797720"/>
          </a:xfrm>
          <a:prstGeom prst="wedgeEllipseCallout">
            <a:avLst>
              <a:gd name="adj1" fmla="val -68354"/>
              <a:gd name="adj2" fmla="val 12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46" name="place State Machine on Heap"/>
          <p:cNvSpPr/>
          <p:nvPr/>
        </p:nvSpPr>
        <p:spPr>
          <a:xfrm>
            <a:off x="16627496" y="4655145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47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21-07-27 at 7.00.25 AM.png" descr="Screen Shot 2021-07-27 at 7.00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37" y="154227"/>
            <a:ext cx="24146926" cy="13407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50" name="private void MoveNext()…"/>
          <p:cNvSpPr txBox="1"/>
          <p:nvPr/>
        </p:nvSpPr>
        <p:spPr>
          <a:xfrm>
            <a:off x="423701" y="809690"/>
            <a:ext cx="7021142" cy="12649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t> 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else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51" name="Compiled"/>
          <p:cNvSpPr txBox="1"/>
          <p:nvPr/>
        </p:nvSpPr>
        <p:spPr>
          <a:xfrm>
            <a:off x="2948498" y="25129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5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53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654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655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656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65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60" name="Console.WriteLine(&quot;before delays&quot;);…"/>
          <p:cNvSpPr txBox="1"/>
          <p:nvPr/>
        </p:nvSpPr>
        <p:spPr>
          <a:xfrm>
            <a:off x="7994222" y="6179938"/>
            <a:ext cx="15829386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61" name="Compiled"/>
          <p:cNvSpPr txBox="1"/>
          <p:nvPr/>
        </p:nvSpPr>
        <p:spPr>
          <a:xfrm>
            <a:off x="13872720" y="526442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6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63" name="Console.WriteLine(&quot;before delays&quot;);…"/>
          <p:cNvSpPr txBox="1"/>
          <p:nvPr/>
        </p:nvSpPr>
        <p:spPr>
          <a:xfrm>
            <a:off x="165319" y="3820219"/>
            <a:ext cx="9773717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664" name="Original"/>
          <p:cNvSpPr txBox="1"/>
          <p:nvPr/>
        </p:nvSpPr>
        <p:spPr>
          <a:xfrm>
            <a:off x="4239326" y="2845047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65" name="Arrow 7"/>
          <p:cNvSpPr/>
          <p:nvPr/>
        </p:nvSpPr>
        <p:spPr>
          <a:xfrm flipH="1" rot="5400000">
            <a:off x="3045257" y="4817345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" name="creates thread with awaiter"/>
          <p:cNvSpPr/>
          <p:nvPr/>
        </p:nvSpPr>
        <p:spPr>
          <a:xfrm>
            <a:off x="13622286" y="10337837"/>
            <a:ext cx="7259754" cy="1938681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66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70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671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72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673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4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675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676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677" name="rest …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 …</a:t>
            </a:r>
          </a:p>
        </p:txBody>
      </p:sp>
      <p:sp>
        <p:nvSpPr>
          <p:cNvPr id="678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9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681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84" name="awaiter.GetResult();…"/>
          <p:cNvSpPr txBox="1"/>
          <p:nvPr/>
        </p:nvSpPr>
        <p:spPr>
          <a:xfrm>
            <a:off x="8065313" y="4870449"/>
            <a:ext cx="15829385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685" name="Compiled"/>
          <p:cNvSpPr txBox="1"/>
          <p:nvPr/>
        </p:nvSpPr>
        <p:spPr>
          <a:xfrm>
            <a:off x="14994230" y="395879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8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87" name="Console.WriteLine(&quot;between delays&quot;);…"/>
          <p:cNvSpPr txBox="1"/>
          <p:nvPr/>
        </p:nvSpPr>
        <p:spPr>
          <a:xfrm>
            <a:off x="1018403" y="2873742"/>
            <a:ext cx="10048976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688" name="Original"/>
          <p:cNvSpPr txBox="1"/>
          <p:nvPr/>
        </p:nvSpPr>
        <p:spPr>
          <a:xfrm>
            <a:off x="5230040" y="2056488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89" name="Arrow 7"/>
          <p:cNvSpPr/>
          <p:nvPr/>
        </p:nvSpPr>
        <p:spPr>
          <a:xfrm flipH="1" rot="5400000">
            <a:off x="3259808" y="3712951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" name="done with async"/>
          <p:cNvSpPr/>
          <p:nvPr/>
        </p:nvSpPr>
        <p:spPr>
          <a:xfrm>
            <a:off x="4871558" y="11038508"/>
            <a:ext cx="5297232" cy="1411965"/>
          </a:xfrm>
          <a:prstGeom prst="wedgeEllipseCallout">
            <a:avLst>
              <a:gd name="adj1" fmla="val 46683"/>
              <a:gd name="adj2" fmla="val -7547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done with async</a:t>
            </a:r>
          </a:p>
        </p:txBody>
      </p:sp>
      <p:sp>
        <p:nvSpPr>
          <p:cNvPr id="691" name="creates thread with awaiter"/>
          <p:cNvSpPr/>
          <p:nvPr/>
        </p:nvSpPr>
        <p:spPr>
          <a:xfrm>
            <a:off x="13645982" y="9650631"/>
            <a:ext cx="7259754" cy="1938680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692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95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696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97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698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00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01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02" name="goto done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goto done</a:t>
            </a:r>
          </a:p>
        </p:txBody>
      </p:sp>
      <p:sp>
        <p:nvSpPr>
          <p:cNvPr id="703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06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09" name="done:…"/>
          <p:cNvSpPr txBox="1"/>
          <p:nvPr/>
        </p:nvSpPr>
        <p:spPr>
          <a:xfrm>
            <a:off x="10980018" y="6575045"/>
            <a:ext cx="10048976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br/>
            <a:r>
              <a:rPr>
                <a:solidFill>
                  <a:srgbClr val="7A3E9D"/>
                </a:solidFill>
              </a:rPr>
              <a:t>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</a:p>
        </p:txBody>
      </p:sp>
      <p:sp>
        <p:nvSpPr>
          <p:cNvPr id="710" name="Compiled"/>
          <p:cNvSpPr txBox="1"/>
          <p:nvPr/>
        </p:nvSpPr>
        <p:spPr>
          <a:xfrm>
            <a:off x="15018731" y="5617572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1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12" name="Console.WriteLine(&quot;after delays&quot;);"/>
          <p:cNvSpPr txBox="1"/>
          <p:nvPr/>
        </p:nvSpPr>
        <p:spPr>
          <a:xfrm>
            <a:off x="683376" y="4461112"/>
            <a:ext cx="949846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713" name="Original"/>
          <p:cNvSpPr txBox="1"/>
          <p:nvPr/>
        </p:nvSpPr>
        <p:spPr>
          <a:xfrm>
            <a:off x="4619754" y="3596779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14" name="Arrow 7"/>
          <p:cNvSpPr/>
          <p:nvPr/>
        </p:nvSpPr>
        <p:spPr>
          <a:xfrm flipH="1" rot="5400000">
            <a:off x="6103423" y="482670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" name="result of Task"/>
          <p:cNvSpPr/>
          <p:nvPr/>
        </p:nvSpPr>
        <p:spPr>
          <a:xfrm>
            <a:off x="16085512" y="9948455"/>
            <a:ext cx="5031196" cy="1411965"/>
          </a:xfrm>
          <a:prstGeom prst="wedgeEllipseCallout">
            <a:avLst>
              <a:gd name="adj1" fmla="val -31945"/>
              <a:gd name="adj2" fmla="val -78177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result of Task</a:t>
            </a:r>
          </a:p>
        </p:txBody>
      </p:sp>
      <p:sp>
        <p:nvSpPr>
          <p:cNvPr id="71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pic>
        <p:nvPicPr>
          <p:cNvPr id="719" name="Screen Shot 2021-07-15 at 7.28.12 PM.png" descr="Screen Shot 2021-07-15 at 7.2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1649" y="5672287"/>
            <a:ext cx="10712284" cy="6600498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</p:spPr>
      </p:pic>
      <p:sp>
        <p:nvSpPr>
          <p:cNvPr id="720" name="using System;…"/>
          <p:cNvSpPr txBox="1"/>
          <p:nvPr/>
        </p:nvSpPr>
        <p:spPr>
          <a:xfrm>
            <a:off x="890067" y="2399540"/>
            <a:ext cx="11608769" cy="5905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721" name="Original"/>
          <p:cNvSpPr txBox="1"/>
          <p:nvPr/>
        </p:nvSpPr>
        <p:spPr>
          <a:xfrm>
            <a:off x="5881600" y="156149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22" name="Compiled"/>
          <p:cNvSpPr txBox="1"/>
          <p:nvPr/>
        </p:nvSpPr>
        <p:spPr>
          <a:xfrm>
            <a:off x="17152016" y="485927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23" name="Arrow 7"/>
          <p:cNvSpPr/>
          <p:nvPr/>
        </p:nvSpPr>
        <p:spPr>
          <a:xfrm flipH="1" rot="5400000">
            <a:off x="7959238" y="799664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726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>
              <a:defRPr b="1"/>
            </a:pPr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729" name="C# in Depth, Fourth Edition by Jon Skeet chapter 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C# in Depth</a:t>
            </a:r>
            <a:r>
              <a:t>, Fourth Edition by </a:t>
            </a:r>
            <a:r>
              <a:rPr b="1"/>
              <a:t>Jon Skeet</a:t>
            </a:r>
            <a:br/>
            <a:r>
              <a:t>chapter 6</a:t>
            </a:r>
          </a:p>
          <a:p>
            <a:pPr/>
            <a:r>
              <a:rPr b="1"/>
              <a:t>Working with C# Records</a:t>
            </a:r>
            <a:r>
              <a:t> by </a:t>
            </a:r>
            <a:r>
              <a:rPr b="1"/>
              <a:t>Roland Guijt</a:t>
            </a:r>
            <a:r>
              <a:t> on Pluralsight</a:t>
            </a:r>
            <a:br/>
            <a:r>
              <a:rPr u="sng">
                <a:hlinkClick r:id="rId2" invalidUrl="" action="" tgtFrame="" tooltip="" history="1" highlightClick="0" endSnd="0"/>
              </a:rPr>
              <a:t>https://app.pluralsight.com/library/courses/working-c-sharp-records/table-of-contents</a:t>
            </a:r>
          </a:p>
          <a:p>
            <a:pPr/>
            <a:r>
              <a:rPr b="1"/>
              <a:t>ILSpy</a:t>
            </a:r>
            <a:br/>
            <a:r>
              <a:rPr u="sng">
                <a:hlinkClick r:id="rId3" invalidUrl="" action="" tgtFrame="" tooltip="" history="1" highlightClick="0" endSnd="0"/>
              </a:rPr>
              <a:t>https://github.com/icsharpcode/ILSpy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me-stl.jpg" descr="me-stl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383" t="12864" r="6383" b="8363"/>
          <a:stretch>
            <a:fillRect/>
          </a:stretch>
        </p:blipFill>
        <p:spPr>
          <a:xfrm>
            <a:off x="13165981" y="952500"/>
            <a:ext cx="9525001" cy="11468100"/>
          </a:xfrm>
          <a:prstGeom prst="rect">
            <a:avLst/>
          </a:prstGeom>
        </p:spPr>
      </p:pic>
      <p:sp>
        <p:nvSpPr>
          <p:cNvPr id="732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733" name="Mike Harris  My Compiler Did What?!?  @MikeMKH  https://github.com/MikeMKH/talk-my-compiler-did-wh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8790">
              <a:defRPr sz="4640"/>
            </a:pPr>
            <a:r>
              <a:t>Mike Harris</a:t>
            </a:r>
            <a:br/>
            <a:br/>
            <a:r>
              <a:t>My Compiler Did What?!?</a:t>
            </a:r>
            <a:br/>
            <a:br/>
            <a:r>
              <a:t>@MikeMKH</a:t>
            </a:r>
            <a:br/>
            <a:br/>
            <a:r>
              <a:rPr u="sng">
                <a:hlinkClick r:id="rId3" invalidUrl="" action="" tgtFrame="" tooltip="" history="1" highlightClick="0" endSnd="0"/>
              </a:rPr>
              <a:t>https://github.com/MikeMKH/talk-my-compiler-did-what</a:t>
            </a:r>
          </a:p>
        </p:txBody>
      </p:sp>
      <p:pic>
        <p:nvPicPr>
          <p:cNvPr id="734" name="frame.png" descr="fra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reen Shot 2021-07-27 at 7.02.18 AM.png" descr="Screen Shot 2021-07-27 at 7.02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2" y="130736"/>
            <a:ext cx="24267036" cy="8037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 Shot 2021-07-27 at 7.02.37 AM.png" descr="Screen Shot 2021-07-27 at 7.02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73" y="12429"/>
            <a:ext cx="24266654" cy="1076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