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5" r:id="rId9"/>
    <p:sldId id="261" r:id="rId10"/>
    <p:sldId id="267" r:id="rId11"/>
    <p:sldId id="268" r:id="rId12"/>
    <p:sldId id="269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11CF-53AA-4D29-9BAE-4D4FD884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3E1DA-5851-4971-9765-4BDE6BF4A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4527-E5D9-4053-9A36-3F26631D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E698-2FED-407A-B14E-ADC3F8FB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CAB0-5DBC-4232-B2C6-94CD4EC0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654C-6FF3-4EDB-9ED7-52D05C24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08914-F60C-472A-9554-CDC2856B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73D1-D4C7-4965-A095-F4DD42E5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1E31-73C8-43AD-9DD5-CC7C33D8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51D2-2DE6-43A9-A304-98FD786D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331AE-0421-4D95-91E7-4EA8108D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AA85E-38B3-468F-BF2D-A7BC27638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7B19-6F2F-4367-AA18-9A578056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C068-7F3B-4EB1-8824-90DEFA89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FA62-7D35-4402-A6EC-CC4C725D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F7A-B888-4ABD-8612-DD7872EB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E1A7-8498-4637-9091-06EC014A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596A-DB54-46DA-B26A-2A205903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A6A1-B389-448C-A05C-E1DFFCD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9FEE-AEF5-4AB2-9722-43A0DF8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746F-8245-451D-BCC8-46603980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9078-1BCF-4152-8852-D7388956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8DE3-C9CB-4138-AD11-A76F9BB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B86A-30CF-41D5-BDA4-4C6C77AE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EA76-44BF-48AC-8C8B-6FE73CAB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0893-1080-4521-84A3-6B166642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F502-B309-437F-ACF3-F82B48F3A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D33B7-0114-4E0E-A40C-B6E9ED11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8F2D-2AAD-4BC0-94B1-4BAD76B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D1B-5798-4539-AC11-5B801AC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6598B-B35C-4485-8599-BCAE4262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8F99-E96A-492E-A6DC-84346F4E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51F2C-9771-49E5-9A30-F72F61B1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7C743-F21E-48C9-A8BD-00FC5C0A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869D8-2D04-4EC0-B095-7CA9CF403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12A62-B76D-402E-83BE-B28784FA6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965C0-6DD9-4CAF-955F-041C01EC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385F6-37BB-4E43-AC07-221CB2A8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6925B-E3C8-45BC-86B4-E44DB3E6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ECC7-516E-4C12-9927-CB094CDA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442C-2088-4D7B-9B6D-6372392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3396D-606C-4AFB-983E-80BDD5D9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85316-137A-4E11-9BFF-8A67F75B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D093A-1002-41A0-A2FE-95AA9DD8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8A7AD-9A60-4AF7-8A78-C2AD6791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643F0-5775-48AD-8623-84A21B0C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1D8E-C478-4A54-B270-C608D842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F39B-3939-4976-A146-37FBEB1D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F9D18-E782-4C92-B4B5-0CFA01BF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12AF-FF52-4A2D-9813-E5A489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6CB5F-3993-4B9D-9C06-36DB830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8FAB3-93EE-4466-B09D-3EFD2869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EBFC-F549-4365-9773-7CF1B175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A8EF9-43DD-41BC-945B-2244F22FB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5735-1E15-4232-B010-FDE4D13C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C7EC8-1E34-48B4-AAB9-9C65B7FE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FB5B-4433-446E-BB33-61C3529B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CC742-F8DA-4404-9E95-982380CC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D6C54-F2E2-4BB6-A827-01EADB35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D8559-226E-4729-8B9D-1408B670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FB54-71D4-47F5-B15E-CF1C249C5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B6FB-CB9F-4DE0-AA2E-E43A21051DC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7BCF-F761-441C-A928-C1051CCF9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DD0C-F37B-494E-BAE8-4781F260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CE2F-4456-41DC-B23C-6F7B907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870F7C-1453-4B1E-94C4-9BF68CB556C3}"/>
              </a:ext>
            </a:extLst>
          </p:cNvPr>
          <p:cNvSpPr txBox="1"/>
          <p:nvPr/>
        </p:nvSpPr>
        <p:spPr>
          <a:xfrm>
            <a:off x="536713" y="428980"/>
            <a:ext cx="11350487" cy="5888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WGU.edu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D211 Advanced Data Acquisition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1 Video Submission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Mattinson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 22, 2022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8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82399E-011A-4FCC-904E-A696583F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How Data Streams Prepared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01862B-9D93-4FE9-AEE5-0E0AC8F6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churn data contained location data for city, but the state used was just a 2-letter state code</a:t>
            </a:r>
          </a:p>
          <a:p>
            <a:r>
              <a:rPr lang="en-US" dirty="0"/>
              <a:t>Needed to find external data of states where the states were broken down by major regions AND where the states were referenced by name and by the 2-letter state code</a:t>
            </a:r>
          </a:p>
          <a:p>
            <a:r>
              <a:rPr lang="en-US" dirty="0"/>
              <a:t>In order to calculate customer density, I needed the total population by state and region. There was a population attribute in the original data but was not the total population of the state. I will use the external data to calculate density</a:t>
            </a:r>
          </a:p>
        </p:txBody>
      </p:sp>
    </p:spTree>
    <p:extLst>
      <p:ext uri="{BB962C8B-B14F-4D97-AF65-F5344CB8AC3E}">
        <p14:creationId xmlns:p14="http://schemas.microsoft.com/office/powerpoint/2010/main" val="16464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82399E-011A-4FCC-904E-A696583F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 Alignment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CBA0E0-DA89-489D-837E-B25E47B60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Churn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3572-E53C-45D2-83DD-A013EC6075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customer table is inner joined (or left joined) by a 1:many relationship with the location table.</a:t>
            </a:r>
          </a:p>
          <a:p>
            <a:r>
              <a:rPr lang="en-US" dirty="0"/>
              <a:t>The relationship uses an attribute named “</a:t>
            </a:r>
            <a:r>
              <a:rPr lang="en-US" b="1" dirty="0" err="1"/>
              <a:t>location_id</a:t>
            </a:r>
            <a:r>
              <a:rPr lang="en-US" dirty="0"/>
              <a:t>” which is in both tables (see next slide)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6E09-A54B-4434-8887-5462BFED8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States &amp; Population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6EAB6-EC7E-4D91-8146-0A0371DE08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states table is inner joined (or left joined) by a 1:1 relationship with the population table.</a:t>
            </a:r>
          </a:p>
          <a:p>
            <a:r>
              <a:rPr lang="en-US" dirty="0"/>
              <a:t>The relationship uses attribute “</a:t>
            </a:r>
            <a:r>
              <a:rPr lang="en-US" b="1" dirty="0"/>
              <a:t>State</a:t>
            </a:r>
            <a:r>
              <a:rPr lang="en-US" dirty="0"/>
              <a:t>” in the states table and attribute “</a:t>
            </a:r>
            <a:r>
              <a:rPr lang="en-US" b="1" dirty="0"/>
              <a:t>Name</a:t>
            </a:r>
            <a:r>
              <a:rPr lang="en-US" dirty="0"/>
              <a:t>” in the population table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417334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E61E-EAEE-4F20-93FE-65739510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0898-6836-436B-BB77-76F22E635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Customer:location</a:t>
            </a:r>
            <a:r>
              <a:rPr lang="en-US" dirty="0"/>
              <a:t> join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9C63A7-E82C-401E-A26A-DE9E6E03D5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83288"/>
            <a:ext cx="5157787" cy="25281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E982B-1FED-49F2-914B-A2F4DBEA1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States:Population</a:t>
            </a:r>
            <a:r>
              <a:rPr lang="en-US" dirty="0"/>
              <a:t> join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4C678A-9A62-4E3D-94B4-3263BBEB95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87988"/>
            <a:ext cx="5183188" cy="2718761"/>
          </a:xfrm>
        </p:spPr>
      </p:pic>
    </p:spTree>
    <p:extLst>
      <p:ext uri="{BB962C8B-B14F-4D97-AF65-F5344CB8AC3E}">
        <p14:creationId xmlns:p14="http://schemas.microsoft.com/office/powerpoint/2010/main" val="363799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3DE004-E874-4122-B304-ABE1B6D5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How Databases Were Created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072502-D987-4639-A156-BAF58512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pgAdmin</a:t>
            </a:r>
          </a:p>
          <a:p>
            <a:r>
              <a:rPr lang="en-US" dirty="0"/>
              <a:t>Create database</a:t>
            </a:r>
          </a:p>
          <a:p>
            <a:r>
              <a:rPr lang="en-US" dirty="0"/>
              <a:t>Run SQL scripts to create tables</a:t>
            </a:r>
          </a:p>
          <a:p>
            <a:r>
              <a:rPr lang="en-US" dirty="0"/>
              <a:t>Import data into tables</a:t>
            </a:r>
          </a:p>
          <a:p>
            <a:r>
              <a:rPr lang="en-US" dirty="0"/>
              <a:t>Referential Integrity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0D49D-C557-46AC-8933-D50FBF93A186}"/>
              </a:ext>
            </a:extLst>
          </p:cNvPr>
          <p:cNvSpPr/>
          <p:nvPr/>
        </p:nvSpPr>
        <p:spPr>
          <a:xfrm>
            <a:off x="2707574" y="5683240"/>
            <a:ext cx="5581403" cy="98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pgAdmin Demo</a:t>
            </a:r>
          </a:p>
        </p:txBody>
      </p:sp>
    </p:spTree>
    <p:extLst>
      <p:ext uri="{BB962C8B-B14F-4D97-AF65-F5344CB8AC3E}">
        <p14:creationId xmlns:p14="http://schemas.microsoft.com/office/powerpoint/2010/main" val="266347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9745-1E54-4F7A-9CB4-5C552D08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958E-55AB-4206-8485-82DB8F28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REFERENTIAL INTEGRITY is a database concept that is used to build and maintain logical relationships between tables to avoid logical corruption of data. It is a very useful and important part in RDBMS.</a:t>
            </a:r>
          </a:p>
          <a:p>
            <a:r>
              <a:rPr lang="en-US" dirty="0"/>
              <a:t>Usually, referential integrity is made up of the combination of a primary key and a foreign key.</a:t>
            </a:r>
          </a:p>
          <a:p>
            <a:r>
              <a:rPr lang="en-US" dirty="0"/>
              <a:t>The main concept of REFERENTIAL INTEGRITY is that it does not allow to add any record in a table that contains the foreign key unless the reference table containing a corresponding primary key.</a:t>
            </a:r>
          </a:p>
          <a:p>
            <a:r>
              <a:rPr lang="en-US" dirty="0"/>
              <a:t>Reference:</a:t>
            </a:r>
          </a:p>
          <a:p>
            <a:pPr lvl="1"/>
            <a:r>
              <a:rPr lang="en-US" dirty="0"/>
              <a:t>https://www.w3resource.com/sql/joins/joining-tables-through-referential-integrity.php#:~:text=A%20REFERENTIAL%20INTEGRITY%20is%20a,key%20and%20a%20foreign%20key.</a:t>
            </a:r>
          </a:p>
        </p:txBody>
      </p:sp>
    </p:spTree>
    <p:extLst>
      <p:ext uri="{BB962C8B-B14F-4D97-AF65-F5344CB8AC3E}">
        <p14:creationId xmlns:p14="http://schemas.microsoft.com/office/powerpoint/2010/main" val="9253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AA665-090E-4572-A1F2-49FB667F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82C0-5772-417E-9588-1B402C22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Customer Density (Loyal Customers) by Region in the United States per 1,000 total population</a:t>
            </a:r>
          </a:p>
          <a:p>
            <a:pPr lvl="1"/>
            <a:r>
              <a:rPr lang="en-US" dirty="0"/>
              <a:t>Break down regions by states</a:t>
            </a:r>
          </a:p>
          <a:p>
            <a:pPr lvl="1"/>
            <a:r>
              <a:rPr lang="en-US" dirty="0"/>
              <a:t>Calculate density based on total state or region population</a:t>
            </a:r>
          </a:p>
          <a:p>
            <a:pPr lvl="1"/>
            <a:r>
              <a:rPr lang="en-US" dirty="0"/>
              <a:t>Show density as “0.043/1000”, meaning 0.043 customers per 1,000 total population.</a:t>
            </a:r>
          </a:p>
          <a:p>
            <a:pPr lvl="1"/>
            <a:r>
              <a:rPr lang="en-US" dirty="0"/>
              <a:t>Allow dashboard user to filter map and details by Region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63132-9C32-4038-962B-D4DC641EC507}"/>
              </a:ext>
            </a:extLst>
          </p:cNvPr>
          <p:cNvSpPr/>
          <p:nvPr/>
        </p:nvSpPr>
        <p:spPr>
          <a:xfrm>
            <a:off x="522514" y="617517"/>
            <a:ext cx="10925299" cy="53320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AA665-090E-4572-A1F2-49FB667F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Demonstration/Video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2AA212-BD0D-4420-99A5-616684E1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410619"/>
            <a:ext cx="10344150" cy="3181350"/>
          </a:xfrm>
        </p:spPr>
      </p:pic>
    </p:spTree>
    <p:extLst>
      <p:ext uri="{BB962C8B-B14F-4D97-AF65-F5344CB8AC3E}">
        <p14:creationId xmlns:p14="http://schemas.microsoft.com/office/powerpoint/2010/main" val="174424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6CF-BD02-4436-8625-0C66A891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Technical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060D6-B8F2-4D45-9AB0-8E0371E12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E330-467C-4DA5-B0BF-C2D9D79B1B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  <a:p>
            <a:r>
              <a:rPr lang="en-US" dirty="0"/>
              <a:t>pgAdmin 4</a:t>
            </a:r>
          </a:p>
          <a:p>
            <a:r>
              <a:rPr lang="en-US" dirty="0"/>
              <a:t>Tableau 2021.4 (student)</a:t>
            </a:r>
          </a:p>
          <a:p>
            <a:r>
              <a:rPr lang="en-US" dirty="0"/>
              <a:t>Notepad ++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667E49-89A5-405B-AE59-15BEA4B6B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Secondary Components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472688-76C0-4505-AF17-67A1DE9F43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17E7B6-69DE-42BA-95BA-97524439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85" y="195943"/>
            <a:ext cx="10002830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0749F-E15B-4E26-9ADA-5F389CFB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0" y="433449"/>
            <a:ext cx="10929080" cy="59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6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3DE004-E874-4122-B304-ABE1B6D5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Functionality of Dashboards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072502-D987-4639-A156-BAF58512C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Connect to SQL database</a:t>
            </a:r>
          </a:p>
          <a:p>
            <a:r>
              <a:rPr lang="en-US" dirty="0"/>
              <a:t>Connect to external .CSV data</a:t>
            </a:r>
          </a:p>
          <a:p>
            <a:r>
              <a:rPr lang="en-US" dirty="0"/>
              <a:t>Create necessary joins</a:t>
            </a:r>
          </a:p>
          <a:p>
            <a:r>
              <a:rPr lang="en-US" dirty="0"/>
              <a:t>Create Region, State collection</a:t>
            </a:r>
          </a:p>
          <a:p>
            <a:r>
              <a:rPr lang="en-US" dirty="0"/>
              <a:t>Create calculated fields</a:t>
            </a:r>
          </a:p>
          <a:p>
            <a:r>
              <a:rPr lang="en-US" b="1" dirty="0"/>
              <a:t>Blend data sources using primary and secondary linking fields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6016B-D6FC-4F4C-8649-785EA840A7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Setup Default Properties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Number Format</a:t>
            </a:r>
          </a:p>
          <a:p>
            <a:r>
              <a:rPr lang="en-US" dirty="0"/>
              <a:t>Create detail worksheet</a:t>
            </a:r>
          </a:p>
          <a:p>
            <a:r>
              <a:rPr lang="en-US" dirty="0"/>
              <a:t>Create summary worksheet</a:t>
            </a:r>
          </a:p>
          <a:p>
            <a:r>
              <a:rPr lang="en-US" dirty="0"/>
              <a:t>Create map worksheet</a:t>
            </a:r>
          </a:p>
          <a:p>
            <a:r>
              <a:rPr lang="en-US" dirty="0"/>
              <a:t>Create dashboard by combining all the previous worksheets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0D49D-C557-46AC-8933-D50FBF93A186}"/>
              </a:ext>
            </a:extLst>
          </p:cNvPr>
          <p:cNvSpPr/>
          <p:nvPr/>
        </p:nvSpPr>
        <p:spPr>
          <a:xfrm>
            <a:off x="2707574" y="5683240"/>
            <a:ext cx="6341423" cy="98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Short Tableau Demo</a:t>
            </a:r>
          </a:p>
        </p:txBody>
      </p:sp>
    </p:spTree>
    <p:extLst>
      <p:ext uri="{BB962C8B-B14F-4D97-AF65-F5344CB8AC3E}">
        <p14:creationId xmlns:p14="http://schemas.microsoft.com/office/powerpoint/2010/main" val="346986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310DCE-E476-4B5E-A068-BE4A6CEB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SQL used to support Dashboards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9731E0-A149-436B-9986-A99FE417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scripts were used to create the customer churn tables</a:t>
            </a:r>
          </a:p>
          <a:p>
            <a:r>
              <a:rPr lang="en-US" dirty="0"/>
              <a:t>SQL scripts were occasionally used to query data during the initial design of the dashboards</a:t>
            </a:r>
          </a:p>
        </p:txBody>
      </p:sp>
    </p:spTree>
    <p:extLst>
      <p:ext uri="{BB962C8B-B14F-4D97-AF65-F5344CB8AC3E}">
        <p14:creationId xmlns:p14="http://schemas.microsoft.com/office/powerpoint/2010/main" val="391707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2C6E-34F1-4574-BC18-6B4ABEC2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Primary &amp; External 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FD17-972F-44BF-BD57-BF4A656E4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Churn (SQL)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86B6-4B1B-4303-BC38-60C5BD6174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Customer (24, 10000)</a:t>
            </a:r>
          </a:p>
          <a:p>
            <a:r>
              <a:rPr lang="en-US" dirty="0"/>
              <a:t>Location (5, 8583) “Cities”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B158F-6F29-4B89-B2E3-99F06853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Region, State Population (.CSV)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25CB6-B78A-4F07-9EA5-B3E77E69F9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States.csv (4, 52)</a:t>
            </a:r>
          </a:p>
          <a:p>
            <a:r>
              <a:rPr lang="en-US" dirty="0"/>
              <a:t>Population.csv (2, 52)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C9636-3F32-4AC6-BDA5-2D0DAA97CC53}"/>
              </a:ext>
            </a:extLst>
          </p:cNvPr>
          <p:cNvSpPr/>
          <p:nvPr/>
        </p:nvSpPr>
        <p:spPr>
          <a:xfrm>
            <a:off x="2707574" y="5683240"/>
            <a:ext cx="5581403" cy="98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Data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43402-33DA-42CF-9912-4567ED253F4B}"/>
              </a:ext>
            </a:extLst>
          </p:cNvPr>
          <p:cNvSpPr/>
          <p:nvPr/>
        </p:nvSpPr>
        <p:spPr>
          <a:xfrm>
            <a:off x="949819" y="3728852"/>
            <a:ext cx="3866017" cy="51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Wgu.edu Telcom Churn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667BD-4EAD-4800-9AE5-9F534AE40377}"/>
              </a:ext>
            </a:extLst>
          </p:cNvPr>
          <p:cNvSpPr/>
          <p:nvPr/>
        </p:nvSpPr>
        <p:spPr>
          <a:xfrm>
            <a:off x="6351124" y="3728852"/>
            <a:ext cx="3647900" cy="510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https://www2.census.gov/</a:t>
            </a:r>
          </a:p>
        </p:txBody>
      </p:sp>
    </p:spTree>
    <p:extLst>
      <p:ext uri="{BB962C8B-B14F-4D97-AF65-F5344CB8AC3E}">
        <p14:creationId xmlns:p14="http://schemas.microsoft.com/office/powerpoint/2010/main" val="142711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622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Review Research Question</vt:lpstr>
      <vt:lpstr>Demonstration/Video</vt:lpstr>
      <vt:lpstr>Describe Technical Environment</vt:lpstr>
      <vt:lpstr>PowerPoint Presentation</vt:lpstr>
      <vt:lpstr>PowerPoint Presentation</vt:lpstr>
      <vt:lpstr>Demonstrate Functionality of Dashboards</vt:lpstr>
      <vt:lpstr>Explain SQL used to support Dashboards</vt:lpstr>
      <vt:lpstr>Explain Primary &amp; External Data Sources</vt:lpstr>
      <vt:lpstr>Explain How Data Streams Prepared</vt:lpstr>
      <vt:lpstr>Describe Data Alignment</vt:lpstr>
      <vt:lpstr>Joining Tables</vt:lpstr>
      <vt:lpstr>Explain How Databases Were Created</vt:lpstr>
      <vt:lpstr>Explain Referential Integrity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Mattinson</dc:creator>
  <cp:lastModifiedBy>Mike Mattinson</cp:lastModifiedBy>
  <cp:revision>10</cp:revision>
  <dcterms:created xsi:type="dcterms:W3CDTF">2022-04-22T18:10:04Z</dcterms:created>
  <dcterms:modified xsi:type="dcterms:W3CDTF">2022-04-22T21:52:50Z</dcterms:modified>
</cp:coreProperties>
</file>