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67" r:id="rId4"/>
    <p:sldId id="268" r:id="rId5"/>
    <p:sldId id="269" r:id="rId6"/>
    <p:sldId id="270" r:id="rId7"/>
    <p:sldId id="257" r:id="rId8"/>
    <p:sldId id="264" r:id="rId9"/>
    <p:sldId id="258" r:id="rId10"/>
    <p:sldId id="265" r:id="rId11"/>
    <p:sldId id="266" r:id="rId12"/>
    <p:sldId id="259" r:id="rId13"/>
    <p:sldId id="260" r:id="rId14"/>
    <p:sldId id="263"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5512-B066-473D-BEC1-1C5EEE8B26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F723C-30B7-4BA3-83FC-BF6071236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13D1B-2301-4552-83E8-783CBC9F5573}"/>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5" name="Footer Placeholder 4">
            <a:extLst>
              <a:ext uri="{FF2B5EF4-FFF2-40B4-BE49-F238E27FC236}">
                <a16:creationId xmlns:a16="http://schemas.microsoft.com/office/drawing/2014/main" id="{19F53389-971B-452E-9DC0-6FACF4BF6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E1C4A-4BA0-451B-82A7-1EA3C61AAA7A}"/>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111954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C824-2F81-443A-B585-A5FD5F98D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9753A-D7AC-42B5-864F-70C3BC682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47BAA-A559-4DC6-9C2E-DD3429BF3C50}"/>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5" name="Footer Placeholder 4">
            <a:extLst>
              <a:ext uri="{FF2B5EF4-FFF2-40B4-BE49-F238E27FC236}">
                <a16:creationId xmlns:a16="http://schemas.microsoft.com/office/drawing/2014/main" id="{F27E0ACC-0919-42CB-801E-1C7E27EF8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BC0B8-6358-4AAC-BA7E-3903AE94EB1E}"/>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377997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D694FD-A339-4740-B7FD-CD2481B5A0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473CC-CBF4-4BF6-BF39-68DE9961A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6C955-426C-49B8-AAC1-7670CB2AB926}"/>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5" name="Footer Placeholder 4">
            <a:extLst>
              <a:ext uri="{FF2B5EF4-FFF2-40B4-BE49-F238E27FC236}">
                <a16:creationId xmlns:a16="http://schemas.microsoft.com/office/drawing/2014/main" id="{720284C1-443B-4319-B17B-422E4A48D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B498-9A9D-42D8-8816-8778677926C3}"/>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381030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7C3B-5AAC-4C33-AD72-6CB2B5A2E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11A02-04FF-4753-A0A0-9F02BED8A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37DF3-2002-4F45-9342-7E723B7AC366}"/>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5" name="Footer Placeholder 4">
            <a:extLst>
              <a:ext uri="{FF2B5EF4-FFF2-40B4-BE49-F238E27FC236}">
                <a16:creationId xmlns:a16="http://schemas.microsoft.com/office/drawing/2014/main" id="{155B65F9-C989-4013-BD0F-34C2DA76C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93759-ECFA-4890-A67D-F6AE14776121}"/>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31329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5B92-8C22-4262-8D4F-B06682DBA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2FF179-A2F4-443C-9DD1-322751535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C04E4-5B05-49AE-8C42-4F36ACC3B31B}"/>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5" name="Footer Placeholder 4">
            <a:extLst>
              <a:ext uri="{FF2B5EF4-FFF2-40B4-BE49-F238E27FC236}">
                <a16:creationId xmlns:a16="http://schemas.microsoft.com/office/drawing/2014/main" id="{545389F7-0332-4AC1-95E9-F4A60440C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623E7-29A2-4AD1-819C-8576AB2A6F1F}"/>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65796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B7A3-E53E-4319-B2B8-F7A426EEC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B01A6-7CD1-415D-AE0D-3CDDBDE96C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5559A-EF1C-454E-8AFE-96280F2D9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C3499-F74E-43C8-AD19-1CE560A028C0}"/>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6" name="Footer Placeholder 5">
            <a:extLst>
              <a:ext uri="{FF2B5EF4-FFF2-40B4-BE49-F238E27FC236}">
                <a16:creationId xmlns:a16="http://schemas.microsoft.com/office/drawing/2014/main" id="{D73409FF-98E9-4855-8D8E-7B53B2C02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F4AF9-3883-49BD-ACF7-031788D5A7E9}"/>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8732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9196-8897-455F-89D5-BB261300C1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A12F41-5747-45DE-AC10-4F243FCC2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9BDD9-C840-4901-B546-B3B249FA0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690FBE-F1F4-49FB-BB36-40784E108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E2D7A-C53D-4E98-9E45-62F6FBA33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F7D3A-C0F0-438A-8CA2-32BAF98295E4}"/>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8" name="Footer Placeholder 7">
            <a:extLst>
              <a:ext uri="{FF2B5EF4-FFF2-40B4-BE49-F238E27FC236}">
                <a16:creationId xmlns:a16="http://schemas.microsoft.com/office/drawing/2014/main" id="{D6B90BA8-98B8-4854-8E65-1047B3177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8512EB-4949-4EA1-AE74-5D1980F4368D}"/>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80941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FCCE-467A-4205-AAD4-DF2F9570B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90EF60-1F52-4B8D-9DBA-FD993A2C2968}"/>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4" name="Footer Placeholder 3">
            <a:extLst>
              <a:ext uri="{FF2B5EF4-FFF2-40B4-BE49-F238E27FC236}">
                <a16:creationId xmlns:a16="http://schemas.microsoft.com/office/drawing/2014/main" id="{00A98845-392F-41C1-BE1B-F22476B7D5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5D3F9-EF64-41FA-A13F-6124785D60C4}"/>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429107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EF393-1F6D-4A24-89EA-BC0CDD0B7F02}"/>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3" name="Footer Placeholder 2">
            <a:extLst>
              <a:ext uri="{FF2B5EF4-FFF2-40B4-BE49-F238E27FC236}">
                <a16:creationId xmlns:a16="http://schemas.microsoft.com/office/drawing/2014/main" id="{9CDE1F83-0C8E-4232-979A-36865A3606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707ABE-94A5-4504-AFB8-B02FE0385D78}"/>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141921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77CC-59DE-43F5-A4F8-7178B64D3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549919-5AA3-43B0-9CAE-F998FA6C0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0A4AB-1E17-4957-8B9C-246C086C9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B438A-3ACC-40AE-8D93-9E954AD04EE9}"/>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6" name="Footer Placeholder 5">
            <a:extLst>
              <a:ext uri="{FF2B5EF4-FFF2-40B4-BE49-F238E27FC236}">
                <a16:creationId xmlns:a16="http://schemas.microsoft.com/office/drawing/2014/main" id="{FC8F0EDE-6FE9-4E12-86B7-0194E7D30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D8DEF-BFDA-44BD-94F9-8225BF00C5E3}"/>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233948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33E0-D218-4D1A-9EBA-8040880C9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FD365-DA04-48D7-929D-357D6CEC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AFEFE-FBD9-47B8-A697-3E6A8CA4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79900-D7E6-4011-B4B1-88F625BDADD7}"/>
              </a:ext>
            </a:extLst>
          </p:cNvPr>
          <p:cNvSpPr>
            <a:spLocks noGrp="1"/>
          </p:cNvSpPr>
          <p:nvPr>
            <p:ph type="dt" sz="half" idx="10"/>
          </p:nvPr>
        </p:nvSpPr>
        <p:spPr/>
        <p:txBody>
          <a:bodyPr/>
          <a:lstStyle/>
          <a:p>
            <a:fld id="{63FACDEC-2FCA-4705-8D28-C1EA9C757B28}" type="datetimeFigureOut">
              <a:rPr lang="en-US" smtClean="0"/>
              <a:t>3/16/2022</a:t>
            </a:fld>
            <a:endParaRPr lang="en-US"/>
          </a:p>
        </p:txBody>
      </p:sp>
      <p:sp>
        <p:nvSpPr>
          <p:cNvPr id="6" name="Footer Placeholder 5">
            <a:extLst>
              <a:ext uri="{FF2B5EF4-FFF2-40B4-BE49-F238E27FC236}">
                <a16:creationId xmlns:a16="http://schemas.microsoft.com/office/drawing/2014/main" id="{150E2A19-18D4-48E9-8D1C-E909A3D99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77FAD-3C75-4A5B-A92E-4720D38A9F30}"/>
              </a:ext>
            </a:extLst>
          </p:cNvPr>
          <p:cNvSpPr>
            <a:spLocks noGrp="1"/>
          </p:cNvSpPr>
          <p:nvPr>
            <p:ph type="sldNum" sz="quarter" idx="12"/>
          </p:nvPr>
        </p:nvSpPr>
        <p:spPr/>
        <p:txBody>
          <a:bodyPr/>
          <a:lstStyle/>
          <a:p>
            <a:fld id="{E64755D3-DFE6-4207-8E85-470941DDEF51}" type="slidenum">
              <a:rPr lang="en-US" smtClean="0"/>
              <a:t>‹#›</a:t>
            </a:fld>
            <a:endParaRPr lang="en-US"/>
          </a:p>
        </p:txBody>
      </p:sp>
    </p:spTree>
    <p:extLst>
      <p:ext uri="{BB962C8B-B14F-4D97-AF65-F5344CB8AC3E}">
        <p14:creationId xmlns:p14="http://schemas.microsoft.com/office/powerpoint/2010/main" val="212641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73192-482E-41A7-9C9B-C1B450029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468D80-3FD2-4CE6-AAF7-B540BD800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31F90-2A10-4552-A828-FB584E187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ACDEC-2FCA-4705-8D28-C1EA9C757B28}" type="datetimeFigureOut">
              <a:rPr lang="en-US" smtClean="0"/>
              <a:t>3/16/2022</a:t>
            </a:fld>
            <a:endParaRPr lang="en-US"/>
          </a:p>
        </p:txBody>
      </p:sp>
      <p:sp>
        <p:nvSpPr>
          <p:cNvPr id="5" name="Footer Placeholder 4">
            <a:extLst>
              <a:ext uri="{FF2B5EF4-FFF2-40B4-BE49-F238E27FC236}">
                <a16:creationId xmlns:a16="http://schemas.microsoft.com/office/drawing/2014/main" id="{A7558086-06C9-4362-A61D-DF4387269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812474-EE1C-49E7-95FE-04F624848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755D3-DFE6-4207-8E85-470941DDEF51}" type="slidenum">
              <a:rPr lang="en-US" smtClean="0"/>
              <a:t>‹#›</a:t>
            </a:fld>
            <a:endParaRPr lang="en-US"/>
          </a:p>
        </p:txBody>
      </p:sp>
    </p:spTree>
    <p:extLst>
      <p:ext uri="{BB962C8B-B14F-4D97-AF65-F5344CB8AC3E}">
        <p14:creationId xmlns:p14="http://schemas.microsoft.com/office/powerpoint/2010/main" val="118038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app/profile/mike.mattinson"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github.com/MikeMMattins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5328FA0-6FF0-4158-97F7-6B1D8CA19E39}"/>
              </a:ext>
            </a:extLst>
          </p:cNvPr>
          <p:cNvSpPr>
            <a:spLocks noGrp="1"/>
          </p:cNvSpPr>
          <p:nvPr>
            <p:ph type="ctrTitle"/>
          </p:nvPr>
        </p:nvSpPr>
        <p:spPr>
          <a:xfrm>
            <a:off x="1285241" y="1008993"/>
            <a:ext cx="9231410" cy="3542045"/>
          </a:xfrm>
        </p:spPr>
        <p:txBody>
          <a:bodyPr anchor="b">
            <a:normAutofit/>
          </a:bodyPr>
          <a:lstStyle/>
          <a:p>
            <a:pPr algn="l"/>
            <a:r>
              <a:rPr lang="en-US" sz="11500"/>
              <a:t>Mike Mattinson</a:t>
            </a:r>
          </a:p>
        </p:txBody>
      </p:sp>
      <p:sp>
        <p:nvSpPr>
          <p:cNvPr id="6" name="Subtitle 5">
            <a:extLst>
              <a:ext uri="{FF2B5EF4-FFF2-40B4-BE49-F238E27FC236}">
                <a16:creationId xmlns:a16="http://schemas.microsoft.com/office/drawing/2014/main" id="{5B784536-9BAD-43D1-883A-B623910E938F}"/>
              </a:ext>
            </a:extLst>
          </p:cNvPr>
          <p:cNvSpPr>
            <a:spLocks noGrp="1"/>
          </p:cNvSpPr>
          <p:nvPr>
            <p:ph type="subTitle" idx="1"/>
          </p:nvPr>
        </p:nvSpPr>
        <p:spPr>
          <a:xfrm>
            <a:off x="1285241" y="4582814"/>
            <a:ext cx="7132335" cy="1312657"/>
          </a:xfrm>
        </p:spPr>
        <p:txBody>
          <a:bodyPr anchor="t">
            <a:normAutofit/>
          </a:bodyPr>
          <a:lstStyle/>
          <a:p>
            <a:pPr algn="l"/>
            <a:r>
              <a:rPr lang="en-US"/>
              <a:t>D210 Reporting and Storytelling</a:t>
            </a:r>
          </a:p>
          <a:p>
            <a:pPr algn="l"/>
            <a:r>
              <a:rPr lang="en-US"/>
              <a:t>Wgu.edu Data Analytics</a:t>
            </a:r>
          </a:p>
        </p:txBody>
      </p:sp>
    </p:spTree>
    <p:extLst>
      <p:ext uri="{BB962C8B-B14F-4D97-AF65-F5344CB8AC3E}">
        <p14:creationId xmlns:p14="http://schemas.microsoft.com/office/powerpoint/2010/main" val="23357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8F66-ACCC-4AA4-91C7-AD9361CF12AE}"/>
              </a:ext>
            </a:extLst>
          </p:cNvPr>
          <p:cNvSpPr>
            <a:spLocks noGrp="1"/>
          </p:cNvSpPr>
          <p:nvPr>
            <p:ph type="title"/>
          </p:nvPr>
        </p:nvSpPr>
        <p:spPr/>
        <p:txBody>
          <a:bodyPr/>
          <a:lstStyle/>
          <a:p>
            <a:r>
              <a:rPr lang="en-US" dirty="0"/>
              <a:t>US States Data</a:t>
            </a:r>
          </a:p>
        </p:txBody>
      </p:sp>
      <p:sp>
        <p:nvSpPr>
          <p:cNvPr id="3" name="Content Placeholder 2">
            <a:extLst>
              <a:ext uri="{FF2B5EF4-FFF2-40B4-BE49-F238E27FC236}">
                <a16:creationId xmlns:a16="http://schemas.microsoft.com/office/drawing/2014/main" id="{E9CFCA12-FEB0-474B-A97C-2A3CFC583651}"/>
              </a:ext>
            </a:extLst>
          </p:cNvPr>
          <p:cNvSpPr>
            <a:spLocks noGrp="1"/>
          </p:cNvSpPr>
          <p:nvPr>
            <p:ph sz="half" idx="1"/>
          </p:nvPr>
        </p:nvSpPr>
        <p:spPr/>
        <p:txBody>
          <a:bodyPr>
            <a:normAutofit fontScale="77500" lnSpcReduction="20000"/>
          </a:bodyPr>
          <a:lstStyle/>
          <a:p>
            <a:r>
              <a:rPr lang="en-US" dirty="0"/>
              <a:t>1. </a:t>
            </a:r>
            <a:r>
              <a:rPr lang="en-US" b="1" dirty="0"/>
              <a:t>State</a:t>
            </a:r>
            <a:r>
              <a:rPr lang="en-US" dirty="0"/>
              <a:t> is categorical (CATEGORICAL): ['Alaska' 'Alabama' 'Arkansas' 'Arizona' 'California' 'Colorado’  'Connecticut' 'District of Columbia' 'Delaware' 'Florida' 'Georgia’   'Hawaii' 'Iowa' 'Idaho' 'Illinois' 'Indiana' 'Kansas' 'Kentucky’  'Louisiana' 'Massachusetts' 'Maryland' 'Maine' 'Michigan' 'Minnesota’  'Missouri' 'Mississippi' 'Montana' 'North Carolina' 'North Dakota’  'Nebraska' 'New Hampshire' 'New Jersey' 'New Mexico' 'Nevada' 'New York’  'Ohio' 'Oklahoma' 'Oregon' 'Pennsylvania' 'Rhode Island' 'South Carolina’   'South Dakota' 'Tennessee' 'Texas' 'Utah' 'Virginia' 'Vermont’  'Washington' 'Wisconsin' 'West Virginia' 'Wyoming'].</a:t>
            </a:r>
          </a:p>
        </p:txBody>
      </p:sp>
      <p:sp>
        <p:nvSpPr>
          <p:cNvPr id="4" name="Content Placeholder 3">
            <a:extLst>
              <a:ext uri="{FF2B5EF4-FFF2-40B4-BE49-F238E27FC236}">
                <a16:creationId xmlns:a16="http://schemas.microsoft.com/office/drawing/2014/main" id="{A12F4060-3F0D-4B70-ABD8-618F6F3ACC25}"/>
              </a:ext>
            </a:extLst>
          </p:cNvPr>
          <p:cNvSpPr>
            <a:spLocks noGrp="1"/>
          </p:cNvSpPr>
          <p:nvPr>
            <p:ph sz="half" idx="2"/>
          </p:nvPr>
        </p:nvSpPr>
        <p:spPr/>
        <p:txBody>
          <a:bodyPr>
            <a:normAutofit fontScale="77500" lnSpcReduction="20000"/>
          </a:bodyPr>
          <a:lstStyle/>
          <a:p>
            <a:r>
              <a:rPr lang="en-US" dirty="0"/>
              <a:t>2. </a:t>
            </a:r>
            <a:r>
              <a:rPr lang="en-US" b="1" dirty="0"/>
              <a:t>Code</a:t>
            </a:r>
            <a:r>
              <a:rPr lang="en-US" dirty="0"/>
              <a:t> is categorical (CATEGORICAL): ['AK' 'AL' 'AR' 'AZ' 'CA' 'CO' 'CT' 'DC' 'DE' 'FL' 'GA' 'HI' 'IA' 'ID’  'IL' 'IN' 'KS' 'KY' 'LA' 'MA' 'MD' 'ME' 'MI' 'MN' 'MO' 'MS' 'MT' 'NC’  'ND' 'NE' 'NH' 'NJ' 'NM' 'NV' 'NY' 'OH' 'OK' 'OR' 'PA' 'RI' 'SC' 'SD’  'TN' 'TX' 'UT' ‘VA' 'VT' 'WA' 'WI' 'WV' 'WY’].</a:t>
            </a:r>
          </a:p>
          <a:p>
            <a:r>
              <a:rPr lang="en-US" dirty="0"/>
              <a:t>3. </a:t>
            </a:r>
            <a:r>
              <a:rPr lang="en-US" b="1" dirty="0"/>
              <a:t>Region</a:t>
            </a:r>
            <a:r>
              <a:rPr lang="en-US" dirty="0"/>
              <a:t> is categorical (CATEGORICAL): ['West' 'South' 'Northeast' 'Midwest’].</a:t>
            </a:r>
          </a:p>
          <a:p>
            <a:r>
              <a:rPr lang="en-US" dirty="0"/>
              <a:t>4. </a:t>
            </a:r>
            <a:r>
              <a:rPr lang="en-US" b="1" dirty="0"/>
              <a:t>Division</a:t>
            </a:r>
            <a:r>
              <a:rPr lang="en-US" dirty="0"/>
              <a:t> is categorical (CATEGORICAL): ['Pacific' 'East South Central' 'West South Central' 'Mountain’  'New England' 'South Atlantic' 'West North Central' 'East North Central’  'Middle Atlantic'].</a:t>
            </a:r>
          </a:p>
        </p:txBody>
      </p:sp>
      <p:sp>
        <p:nvSpPr>
          <p:cNvPr id="5" name="Rectangle 4">
            <a:extLst>
              <a:ext uri="{FF2B5EF4-FFF2-40B4-BE49-F238E27FC236}">
                <a16:creationId xmlns:a16="http://schemas.microsoft.com/office/drawing/2014/main" id="{EFB3E976-21DC-4641-9C96-BF411A9F35AC}"/>
              </a:ext>
            </a:extLst>
          </p:cNvPr>
          <p:cNvSpPr/>
          <p:nvPr/>
        </p:nvSpPr>
        <p:spPr>
          <a:xfrm>
            <a:off x="1230284" y="6311900"/>
            <a:ext cx="8528858" cy="38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 States Names and Abbreviations data. (World Population Review, 2022)</a:t>
            </a:r>
            <a:endParaRPr lang="en-US" dirty="0"/>
          </a:p>
        </p:txBody>
      </p:sp>
    </p:spTree>
    <p:extLst>
      <p:ext uri="{BB962C8B-B14F-4D97-AF65-F5344CB8AC3E}">
        <p14:creationId xmlns:p14="http://schemas.microsoft.com/office/powerpoint/2010/main" val="64754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D243-7292-4774-AE34-94AF3665A6E1}"/>
              </a:ext>
            </a:extLst>
          </p:cNvPr>
          <p:cNvSpPr>
            <a:spLocks noGrp="1"/>
          </p:cNvSpPr>
          <p:nvPr>
            <p:ph type="title"/>
          </p:nvPr>
        </p:nvSpPr>
        <p:spPr/>
        <p:txBody>
          <a:bodyPr/>
          <a:lstStyle/>
          <a:p>
            <a:r>
              <a:rPr lang="en-US" dirty="0"/>
              <a:t>Population Data</a:t>
            </a:r>
          </a:p>
        </p:txBody>
      </p:sp>
      <p:sp>
        <p:nvSpPr>
          <p:cNvPr id="3" name="Content Placeholder 2">
            <a:extLst>
              <a:ext uri="{FF2B5EF4-FFF2-40B4-BE49-F238E27FC236}">
                <a16:creationId xmlns:a16="http://schemas.microsoft.com/office/drawing/2014/main" id="{B74E2300-AD39-4D63-991E-2EA06255047D}"/>
              </a:ext>
            </a:extLst>
          </p:cNvPr>
          <p:cNvSpPr>
            <a:spLocks noGrp="1"/>
          </p:cNvSpPr>
          <p:nvPr>
            <p:ph sz="half" idx="1"/>
          </p:nvPr>
        </p:nvSpPr>
        <p:spPr/>
        <p:txBody>
          <a:bodyPr>
            <a:normAutofit fontScale="77500" lnSpcReduction="20000"/>
          </a:bodyPr>
          <a:lstStyle/>
          <a:p>
            <a:r>
              <a:rPr lang="en-US" dirty="0"/>
              <a:t>1. </a:t>
            </a:r>
            <a:r>
              <a:rPr lang="en-US" b="1" dirty="0"/>
              <a:t>NAME</a:t>
            </a:r>
            <a:r>
              <a:rPr lang="en-US" dirty="0"/>
              <a:t> is categorical (CATEGORICAL): ['Oklahoma' 'Nebraska' 'Hawaii' 'South Dakota' 'Tennessee' 'Nevada’  'New Mexico' 'Iowa' 'Kansas' 'District of Columbia' 'Texas' 'Missouri’  'Arkansas' 'Michigan' 'New Hampshire' 'North Carolina' 'Ohio’  'South Carolina' 'Wyoming' 'California' 'North Dakota' 'Louisiana’  'Maryland' 'Delaware' 'Pennsylvania' 'Georgia' 'Oregon' 'Minnesota’  'Colorado' 'New Jersey' 'Kentucky' 'Washington' 'Maine' 'Vermont' 'Idaho’  'Indiana' 'Montana' 'New York' 'Puerto Rico' 'Connecticut' 'Florida’  'Virginia' 'Massachusetts' 'Illinois' 'Mississippi' 'Arizona' 'Utah’  'Wisconsin' 'Alabama' 'West Virginia' 'Rhode Island' 'Alaska'].</a:t>
            </a:r>
          </a:p>
        </p:txBody>
      </p:sp>
      <p:sp>
        <p:nvSpPr>
          <p:cNvPr id="4" name="Content Placeholder 3">
            <a:extLst>
              <a:ext uri="{FF2B5EF4-FFF2-40B4-BE49-F238E27FC236}">
                <a16:creationId xmlns:a16="http://schemas.microsoft.com/office/drawing/2014/main" id="{8555ED9A-51BA-490E-9450-F6DB5BBA59AE}"/>
              </a:ext>
            </a:extLst>
          </p:cNvPr>
          <p:cNvSpPr>
            <a:spLocks noGrp="1"/>
          </p:cNvSpPr>
          <p:nvPr>
            <p:ph sz="half" idx="2"/>
          </p:nvPr>
        </p:nvSpPr>
        <p:spPr/>
        <p:txBody>
          <a:bodyPr>
            <a:normAutofit fontScale="77500" lnSpcReduction="20000"/>
          </a:bodyPr>
          <a:lstStyle/>
          <a:p>
            <a:r>
              <a:rPr lang="en-US" dirty="0"/>
              <a:t>2. </a:t>
            </a:r>
            <a:r>
              <a:rPr lang="en-US" b="1" dirty="0"/>
              <a:t>POP_2021 </a:t>
            </a:r>
            <a:r>
              <a:rPr lang="en-US" dirty="0"/>
              <a:t>is numerical (CONTINUOUS) - type: int64.   Unique: [732673, 29527941, 5039877, 21781128, 6165129, 19835913, 4246155, 1104271, 895376, 1441553, 6984723, 7276316, 774948, 2115877, 1963692, 4624047, 1782959, 11780017, 5190705, 2934582, 3143991, 9267130, 1095610, 1388992, 645570, 7738692, 3337975, 39237836, 2949965, 10799566, 3986639, 10050811, 4509394, 1372247, 12964056, 3605597, 3263584, 6805985, 670050, 3025891, 8642274, 5812069, 5895908, 12671469, 6975218, 578803, 1900923, 3193079, 1003384, 10551162, 6168187, 5707390]</a:t>
            </a:r>
          </a:p>
        </p:txBody>
      </p:sp>
      <p:sp>
        <p:nvSpPr>
          <p:cNvPr id="5" name="Rectangle 4">
            <a:extLst>
              <a:ext uri="{FF2B5EF4-FFF2-40B4-BE49-F238E27FC236}">
                <a16:creationId xmlns:a16="http://schemas.microsoft.com/office/drawing/2014/main" id="{C5B1FA1D-063C-411E-AB45-0AF326143AA5}"/>
              </a:ext>
            </a:extLst>
          </p:cNvPr>
          <p:cNvSpPr/>
          <p:nvPr/>
        </p:nvSpPr>
        <p:spPr>
          <a:xfrm>
            <a:off x="1034242" y="6176963"/>
            <a:ext cx="10123516"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NST_EST2021_POP  Annual Estimates of the Resident Population for the United States, Regions, States, District of Columbia, and Puerto Rico: April 1, 2020 to July 1, 2021 (US Census Bureau, 2022)</a:t>
            </a:r>
          </a:p>
        </p:txBody>
      </p:sp>
    </p:spTree>
    <p:extLst>
      <p:ext uri="{BB962C8B-B14F-4D97-AF65-F5344CB8AC3E}">
        <p14:creationId xmlns:p14="http://schemas.microsoft.com/office/powerpoint/2010/main" val="345324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CBD8-5F4A-42AD-AEA5-16355AFEB4FF}"/>
              </a:ext>
            </a:extLst>
          </p:cNvPr>
          <p:cNvSpPr>
            <a:spLocks noGrp="1"/>
          </p:cNvSpPr>
          <p:nvPr>
            <p:ph type="title"/>
          </p:nvPr>
        </p:nvSpPr>
        <p:spPr/>
        <p:txBody>
          <a:bodyPr/>
          <a:lstStyle/>
          <a:p>
            <a:r>
              <a:rPr lang="en-US" dirty="0"/>
              <a:t>Key Results</a:t>
            </a:r>
          </a:p>
        </p:txBody>
      </p:sp>
      <p:sp>
        <p:nvSpPr>
          <p:cNvPr id="5" name="Text Placeholder 4">
            <a:extLst>
              <a:ext uri="{FF2B5EF4-FFF2-40B4-BE49-F238E27FC236}">
                <a16:creationId xmlns:a16="http://schemas.microsoft.com/office/drawing/2014/main" id="{A313C20E-0929-47D9-8F82-2D5A07202A51}"/>
              </a:ext>
            </a:extLst>
          </p:cNvPr>
          <p:cNvSpPr>
            <a:spLocks noGrp="1"/>
          </p:cNvSpPr>
          <p:nvPr>
            <p:ph type="body" idx="1"/>
          </p:nvPr>
        </p:nvSpPr>
        <p:spPr/>
        <p:txBody>
          <a:bodyPr/>
          <a:lstStyle/>
          <a:p>
            <a:r>
              <a:rPr lang="en-US" dirty="0"/>
              <a:t>Top 3 Density</a:t>
            </a:r>
          </a:p>
        </p:txBody>
      </p:sp>
      <p:pic>
        <p:nvPicPr>
          <p:cNvPr id="4" name="Content Placeholder 3" descr="Timeline&#10;&#10;Description automatically generated">
            <a:extLst>
              <a:ext uri="{FF2B5EF4-FFF2-40B4-BE49-F238E27FC236}">
                <a16:creationId xmlns:a16="http://schemas.microsoft.com/office/drawing/2014/main" id="{1EB079AB-9F99-4D65-A0A0-A5BA547AB1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2951" y="2505075"/>
            <a:ext cx="3671460" cy="3684588"/>
          </a:xfrm>
        </p:spPr>
      </p:pic>
      <p:sp>
        <p:nvSpPr>
          <p:cNvPr id="7" name="Text Placeholder 6">
            <a:extLst>
              <a:ext uri="{FF2B5EF4-FFF2-40B4-BE49-F238E27FC236}">
                <a16:creationId xmlns:a16="http://schemas.microsoft.com/office/drawing/2014/main" id="{49D525BC-20F9-4EEA-AC5C-E27F65B33896}"/>
              </a:ext>
            </a:extLst>
          </p:cNvPr>
          <p:cNvSpPr>
            <a:spLocks noGrp="1"/>
          </p:cNvSpPr>
          <p:nvPr>
            <p:ph type="body" sz="quarter" idx="3"/>
          </p:nvPr>
        </p:nvSpPr>
        <p:spPr/>
        <p:txBody>
          <a:bodyPr/>
          <a:lstStyle/>
          <a:p>
            <a:r>
              <a:rPr lang="en-US" dirty="0"/>
              <a:t>Top 3 Lost Revenue</a:t>
            </a:r>
          </a:p>
        </p:txBody>
      </p:sp>
      <p:pic>
        <p:nvPicPr>
          <p:cNvPr id="10" name="Content Placeholder 9" descr="Graphical user interface&#10;&#10;Description automatically generated with medium confidence">
            <a:extLst>
              <a:ext uri="{FF2B5EF4-FFF2-40B4-BE49-F238E27FC236}">
                <a16:creationId xmlns:a16="http://schemas.microsoft.com/office/drawing/2014/main" id="{3B5509C7-4045-4460-B0FD-6E072C8C2F5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67448" y="2505075"/>
            <a:ext cx="3592692" cy="3684588"/>
          </a:xfrm>
        </p:spPr>
      </p:pic>
    </p:spTree>
    <p:extLst>
      <p:ext uri="{BB962C8B-B14F-4D97-AF65-F5344CB8AC3E}">
        <p14:creationId xmlns:p14="http://schemas.microsoft.com/office/powerpoint/2010/main" val="169429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A5A02F-397F-4575-97FF-B46D5E80660B}"/>
              </a:ext>
            </a:extLst>
          </p:cNvPr>
          <p:cNvSpPr>
            <a:spLocks noGrp="1"/>
          </p:cNvSpPr>
          <p:nvPr>
            <p:ph type="title"/>
          </p:nvPr>
        </p:nvSpPr>
        <p:spPr/>
        <p:txBody>
          <a:bodyPr/>
          <a:lstStyle/>
          <a:p>
            <a:r>
              <a:rPr lang="en-US" dirty="0"/>
              <a:t>Data Representations</a:t>
            </a:r>
          </a:p>
        </p:txBody>
      </p:sp>
      <p:sp>
        <p:nvSpPr>
          <p:cNvPr id="2" name="Text Placeholder 1">
            <a:extLst>
              <a:ext uri="{FF2B5EF4-FFF2-40B4-BE49-F238E27FC236}">
                <a16:creationId xmlns:a16="http://schemas.microsoft.com/office/drawing/2014/main" id="{814E0707-7B44-4E68-BA1C-9F4B01A61055}"/>
              </a:ext>
            </a:extLst>
          </p:cNvPr>
          <p:cNvSpPr>
            <a:spLocks noGrp="1"/>
          </p:cNvSpPr>
          <p:nvPr>
            <p:ph type="body" idx="1"/>
          </p:nvPr>
        </p:nvSpPr>
        <p:spPr/>
        <p:txBody>
          <a:bodyPr/>
          <a:lstStyle/>
          <a:p>
            <a:pPr algn="ctr"/>
            <a:r>
              <a:rPr lang="en-US" dirty="0"/>
              <a:t>Density Dashboard</a:t>
            </a:r>
          </a:p>
        </p:txBody>
      </p:sp>
      <p:sp>
        <p:nvSpPr>
          <p:cNvPr id="4" name="Text Placeholder 3">
            <a:extLst>
              <a:ext uri="{FF2B5EF4-FFF2-40B4-BE49-F238E27FC236}">
                <a16:creationId xmlns:a16="http://schemas.microsoft.com/office/drawing/2014/main" id="{D3AC8593-6A3E-46D9-99C2-E9108DD73E5D}"/>
              </a:ext>
            </a:extLst>
          </p:cNvPr>
          <p:cNvSpPr>
            <a:spLocks noGrp="1"/>
          </p:cNvSpPr>
          <p:nvPr>
            <p:ph type="body" sz="quarter" idx="3"/>
          </p:nvPr>
        </p:nvSpPr>
        <p:spPr/>
        <p:txBody>
          <a:bodyPr/>
          <a:lstStyle/>
          <a:p>
            <a:pPr algn="ctr"/>
            <a:r>
              <a:rPr lang="en-US" dirty="0"/>
              <a:t>Lost Revenue Dashboard</a:t>
            </a:r>
          </a:p>
        </p:txBody>
      </p:sp>
      <p:pic>
        <p:nvPicPr>
          <p:cNvPr id="20" name="Content Placeholder 19" descr="Graphical user interface&#10;&#10;Description automatically generated">
            <a:extLst>
              <a:ext uri="{FF2B5EF4-FFF2-40B4-BE49-F238E27FC236}">
                <a16:creationId xmlns:a16="http://schemas.microsoft.com/office/drawing/2014/main" id="{27087E89-1CB0-4D8D-A212-B0015D2523C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41330" y="2505075"/>
            <a:ext cx="3244927" cy="3684588"/>
          </a:xfrm>
        </p:spPr>
      </p:pic>
      <p:pic>
        <p:nvPicPr>
          <p:cNvPr id="18" name="Content Placeholder 17" descr="Diagram&#10;&#10;Description automatically generated with medium confidence">
            <a:extLst>
              <a:ext uri="{FF2B5EF4-FFF2-40B4-BE49-F238E27FC236}">
                <a16:creationId xmlns:a16="http://schemas.microsoft.com/office/drawing/2014/main" id="{BD057C83-9783-49BF-A960-86BD5F82A7D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96218" y="2505075"/>
            <a:ext cx="3244927" cy="3684588"/>
          </a:xfrm>
        </p:spPr>
      </p:pic>
      <p:sp>
        <p:nvSpPr>
          <p:cNvPr id="21" name="Callout: Line 20">
            <a:extLst>
              <a:ext uri="{FF2B5EF4-FFF2-40B4-BE49-F238E27FC236}">
                <a16:creationId xmlns:a16="http://schemas.microsoft.com/office/drawing/2014/main" id="{2C7E04E9-29BC-46AF-B252-5770618E9192}"/>
              </a:ext>
            </a:extLst>
          </p:cNvPr>
          <p:cNvSpPr/>
          <p:nvPr/>
        </p:nvSpPr>
        <p:spPr>
          <a:xfrm>
            <a:off x="5556284" y="1968175"/>
            <a:ext cx="710272" cy="402907"/>
          </a:xfrm>
          <a:prstGeom prst="borderCallout1">
            <a:avLst>
              <a:gd name="adj1" fmla="val 18750"/>
              <a:gd name="adj2" fmla="val -8333"/>
              <a:gd name="adj3" fmla="val 211533"/>
              <a:gd name="adj4" fmla="val -190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Title</a:t>
            </a:r>
            <a:endParaRPr lang="en-US" dirty="0"/>
          </a:p>
        </p:txBody>
      </p:sp>
      <p:sp>
        <p:nvSpPr>
          <p:cNvPr id="22" name="Callout: Line 21">
            <a:extLst>
              <a:ext uri="{FF2B5EF4-FFF2-40B4-BE49-F238E27FC236}">
                <a16:creationId xmlns:a16="http://schemas.microsoft.com/office/drawing/2014/main" id="{C858086A-D648-4CF6-90CE-8872BC467B5A}"/>
              </a:ext>
            </a:extLst>
          </p:cNvPr>
          <p:cNvSpPr/>
          <p:nvPr/>
        </p:nvSpPr>
        <p:spPr>
          <a:xfrm>
            <a:off x="5510715" y="2580885"/>
            <a:ext cx="856833" cy="402907"/>
          </a:xfrm>
          <a:prstGeom prst="borderCallout1">
            <a:avLst>
              <a:gd name="adj1" fmla="val 18750"/>
              <a:gd name="adj2" fmla="val -8333"/>
              <a:gd name="adj3" fmla="val 166143"/>
              <a:gd name="adj4" fmla="val -209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Totals</a:t>
            </a:r>
            <a:endParaRPr lang="en-US" dirty="0"/>
          </a:p>
        </p:txBody>
      </p:sp>
      <p:sp>
        <p:nvSpPr>
          <p:cNvPr id="23" name="Callout: Line 22">
            <a:extLst>
              <a:ext uri="{FF2B5EF4-FFF2-40B4-BE49-F238E27FC236}">
                <a16:creationId xmlns:a16="http://schemas.microsoft.com/office/drawing/2014/main" id="{03357551-2132-4586-8582-24708C9C17FE}"/>
              </a:ext>
            </a:extLst>
          </p:cNvPr>
          <p:cNvSpPr/>
          <p:nvPr/>
        </p:nvSpPr>
        <p:spPr>
          <a:xfrm>
            <a:off x="5391120" y="3471779"/>
            <a:ext cx="1113936" cy="402907"/>
          </a:xfrm>
          <a:prstGeom prst="borderCallout1">
            <a:avLst>
              <a:gd name="adj1" fmla="val 18750"/>
              <a:gd name="adj2" fmla="val -8333"/>
              <a:gd name="adj3" fmla="val 157890"/>
              <a:gd name="adj4" fmla="val -119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Interactive Map</a:t>
            </a:r>
          </a:p>
        </p:txBody>
      </p:sp>
      <p:sp>
        <p:nvSpPr>
          <p:cNvPr id="24" name="Callout: Line 23">
            <a:extLst>
              <a:ext uri="{FF2B5EF4-FFF2-40B4-BE49-F238E27FC236}">
                <a16:creationId xmlns:a16="http://schemas.microsoft.com/office/drawing/2014/main" id="{FA308F0A-A438-4FB5-8062-CE3C1969B9C4}"/>
              </a:ext>
            </a:extLst>
          </p:cNvPr>
          <p:cNvSpPr/>
          <p:nvPr/>
        </p:nvSpPr>
        <p:spPr>
          <a:xfrm>
            <a:off x="5371853" y="4975383"/>
            <a:ext cx="1251443" cy="402907"/>
          </a:xfrm>
          <a:prstGeom prst="borderCallout1">
            <a:avLst>
              <a:gd name="adj1" fmla="val 18750"/>
              <a:gd name="adj2" fmla="val -8333"/>
              <a:gd name="adj3" fmla="val 87742"/>
              <a:gd name="adj4" fmla="val -120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Interactive </a:t>
            </a:r>
            <a:r>
              <a:rPr lang="en-US" sz="1400" dirty="0" err="1"/>
              <a:t>Barchart</a:t>
            </a:r>
            <a:endParaRPr lang="en-US" sz="1400" dirty="0"/>
          </a:p>
        </p:txBody>
      </p:sp>
      <p:sp>
        <p:nvSpPr>
          <p:cNvPr id="25" name="Callout: Line 24">
            <a:extLst>
              <a:ext uri="{FF2B5EF4-FFF2-40B4-BE49-F238E27FC236}">
                <a16:creationId xmlns:a16="http://schemas.microsoft.com/office/drawing/2014/main" id="{B30DD3B7-ECF6-45BE-B48D-044690C19854}"/>
              </a:ext>
            </a:extLst>
          </p:cNvPr>
          <p:cNvSpPr/>
          <p:nvPr/>
        </p:nvSpPr>
        <p:spPr>
          <a:xfrm>
            <a:off x="5395275" y="4224058"/>
            <a:ext cx="1113936" cy="402907"/>
          </a:xfrm>
          <a:prstGeom prst="borderCallout1">
            <a:avLst>
              <a:gd name="adj1" fmla="val 18750"/>
              <a:gd name="adj2" fmla="val -8333"/>
              <a:gd name="adj3" fmla="val 91868"/>
              <a:gd name="adj4" fmla="val -67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Parameter Control</a:t>
            </a:r>
          </a:p>
        </p:txBody>
      </p:sp>
      <p:cxnSp>
        <p:nvCxnSpPr>
          <p:cNvPr id="27" name="Straight Connector 26">
            <a:extLst>
              <a:ext uri="{FF2B5EF4-FFF2-40B4-BE49-F238E27FC236}">
                <a16:creationId xmlns:a16="http://schemas.microsoft.com/office/drawing/2014/main" id="{E4E39CFF-6196-4B6D-AA9C-6A7DCF15CE4C}"/>
              </a:ext>
            </a:extLst>
          </p:cNvPr>
          <p:cNvCxnSpPr>
            <a:stCxn id="21" idx="0"/>
          </p:cNvCxnSpPr>
          <p:nvPr/>
        </p:nvCxnSpPr>
        <p:spPr>
          <a:xfrm>
            <a:off x="6266556" y="2169629"/>
            <a:ext cx="1686038" cy="653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00343E-B02C-49F7-8D31-593FB5C1500A}"/>
              </a:ext>
            </a:extLst>
          </p:cNvPr>
          <p:cNvCxnSpPr>
            <a:stCxn id="22" idx="0"/>
          </p:cNvCxnSpPr>
          <p:nvPr/>
        </p:nvCxnSpPr>
        <p:spPr>
          <a:xfrm>
            <a:off x="6367548" y="2782339"/>
            <a:ext cx="1564340" cy="537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60555B-CFA0-488E-90AF-14A8994FEF95}"/>
              </a:ext>
            </a:extLst>
          </p:cNvPr>
          <p:cNvCxnSpPr>
            <a:cxnSpLocks/>
            <a:stCxn id="23" idx="0"/>
          </p:cNvCxnSpPr>
          <p:nvPr/>
        </p:nvCxnSpPr>
        <p:spPr>
          <a:xfrm>
            <a:off x="6505056" y="3673233"/>
            <a:ext cx="1709768" cy="752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CACDBF-850D-4C25-B83C-A7FA801BF250}"/>
              </a:ext>
            </a:extLst>
          </p:cNvPr>
          <p:cNvCxnSpPr>
            <a:cxnSpLocks/>
            <a:stCxn id="25" idx="0"/>
          </p:cNvCxnSpPr>
          <p:nvPr/>
        </p:nvCxnSpPr>
        <p:spPr>
          <a:xfrm>
            <a:off x="6509211" y="4425512"/>
            <a:ext cx="3320587" cy="751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BF3F54-1D3E-453D-8074-FC1EC3A82E5F}"/>
              </a:ext>
            </a:extLst>
          </p:cNvPr>
          <p:cNvCxnSpPr>
            <a:cxnSpLocks/>
            <a:stCxn id="24" idx="0"/>
          </p:cNvCxnSpPr>
          <p:nvPr/>
        </p:nvCxnSpPr>
        <p:spPr>
          <a:xfrm>
            <a:off x="6623296" y="5176837"/>
            <a:ext cx="1191129" cy="550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20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E2C3853-2780-4121-BCE7-6E73A14351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6218" y="2505075"/>
            <a:ext cx="3244927" cy="3684588"/>
          </a:xfrm>
        </p:spPr>
      </p:pic>
      <p:pic>
        <p:nvPicPr>
          <p:cNvPr id="12" name="Content Placeholder 11">
            <a:extLst>
              <a:ext uri="{FF2B5EF4-FFF2-40B4-BE49-F238E27FC236}">
                <a16:creationId xmlns:a16="http://schemas.microsoft.com/office/drawing/2014/main" id="{3527BFA1-FBA7-40DA-8D64-9D78703E373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00101" y="2505075"/>
            <a:ext cx="3727386" cy="3684588"/>
          </a:xfrm>
        </p:spPr>
      </p:pic>
      <p:sp>
        <p:nvSpPr>
          <p:cNvPr id="5" name="Title 4">
            <a:extLst>
              <a:ext uri="{FF2B5EF4-FFF2-40B4-BE49-F238E27FC236}">
                <a16:creationId xmlns:a16="http://schemas.microsoft.com/office/drawing/2014/main" id="{B4A5A02F-397F-4575-97FF-B46D5E80660B}"/>
              </a:ext>
            </a:extLst>
          </p:cNvPr>
          <p:cNvSpPr>
            <a:spLocks noGrp="1"/>
          </p:cNvSpPr>
          <p:nvPr>
            <p:ph type="title"/>
          </p:nvPr>
        </p:nvSpPr>
        <p:spPr/>
        <p:txBody>
          <a:bodyPr/>
          <a:lstStyle/>
          <a:p>
            <a:r>
              <a:rPr lang="en-US" dirty="0"/>
              <a:t>Data Representations</a:t>
            </a:r>
          </a:p>
        </p:txBody>
      </p:sp>
      <p:sp>
        <p:nvSpPr>
          <p:cNvPr id="2" name="Text Placeholder 1">
            <a:extLst>
              <a:ext uri="{FF2B5EF4-FFF2-40B4-BE49-F238E27FC236}">
                <a16:creationId xmlns:a16="http://schemas.microsoft.com/office/drawing/2014/main" id="{814E0707-7B44-4E68-BA1C-9F4B01A61055}"/>
              </a:ext>
            </a:extLst>
          </p:cNvPr>
          <p:cNvSpPr>
            <a:spLocks noGrp="1"/>
          </p:cNvSpPr>
          <p:nvPr>
            <p:ph type="body" idx="1"/>
          </p:nvPr>
        </p:nvSpPr>
        <p:spPr/>
        <p:txBody>
          <a:bodyPr/>
          <a:lstStyle/>
          <a:p>
            <a:pPr algn="ctr"/>
            <a:r>
              <a:rPr lang="en-US" dirty="0"/>
              <a:t>Age Distribution Dashboard</a:t>
            </a:r>
          </a:p>
        </p:txBody>
      </p:sp>
      <p:sp>
        <p:nvSpPr>
          <p:cNvPr id="4" name="Text Placeholder 3">
            <a:extLst>
              <a:ext uri="{FF2B5EF4-FFF2-40B4-BE49-F238E27FC236}">
                <a16:creationId xmlns:a16="http://schemas.microsoft.com/office/drawing/2014/main" id="{D3AC8593-6A3E-46D9-99C2-E9108DD73E5D}"/>
              </a:ext>
            </a:extLst>
          </p:cNvPr>
          <p:cNvSpPr>
            <a:spLocks noGrp="1"/>
          </p:cNvSpPr>
          <p:nvPr>
            <p:ph type="body" sz="quarter" idx="3"/>
          </p:nvPr>
        </p:nvSpPr>
        <p:spPr/>
        <p:txBody>
          <a:bodyPr/>
          <a:lstStyle/>
          <a:p>
            <a:pPr algn="ctr"/>
            <a:r>
              <a:rPr lang="en-US" dirty="0"/>
              <a:t>Lost Customers Dashboard</a:t>
            </a:r>
          </a:p>
        </p:txBody>
      </p:sp>
      <p:sp>
        <p:nvSpPr>
          <p:cNvPr id="21" name="Callout: Line 20">
            <a:extLst>
              <a:ext uri="{FF2B5EF4-FFF2-40B4-BE49-F238E27FC236}">
                <a16:creationId xmlns:a16="http://schemas.microsoft.com/office/drawing/2014/main" id="{2C7E04E9-29BC-46AF-B252-5770618E9192}"/>
              </a:ext>
            </a:extLst>
          </p:cNvPr>
          <p:cNvSpPr/>
          <p:nvPr/>
        </p:nvSpPr>
        <p:spPr>
          <a:xfrm>
            <a:off x="5556284" y="1968175"/>
            <a:ext cx="710272" cy="402907"/>
          </a:xfrm>
          <a:prstGeom prst="borderCallout1">
            <a:avLst>
              <a:gd name="adj1" fmla="val 18750"/>
              <a:gd name="adj2" fmla="val -8333"/>
              <a:gd name="adj3" fmla="val 252797"/>
              <a:gd name="adj4" fmla="val -370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Title</a:t>
            </a:r>
            <a:endParaRPr lang="en-US" dirty="0"/>
          </a:p>
        </p:txBody>
      </p:sp>
      <p:sp>
        <p:nvSpPr>
          <p:cNvPr id="22" name="Callout: Line 21">
            <a:extLst>
              <a:ext uri="{FF2B5EF4-FFF2-40B4-BE49-F238E27FC236}">
                <a16:creationId xmlns:a16="http://schemas.microsoft.com/office/drawing/2014/main" id="{C858086A-D648-4CF6-90CE-8872BC467B5A}"/>
              </a:ext>
            </a:extLst>
          </p:cNvPr>
          <p:cNvSpPr/>
          <p:nvPr/>
        </p:nvSpPr>
        <p:spPr>
          <a:xfrm>
            <a:off x="5510715" y="2580885"/>
            <a:ext cx="856833" cy="402907"/>
          </a:xfrm>
          <a:prstGeom prst="borderCallout1">
            <a:avLst>
              <a:gd name="adj1" fmla="val 18750"/>
              <a:gd name="adj2" fmla="val -8333"/>
              <a:gd name="adj3" fmla="val 166143"/>
              <a:gd name="adj4" fmla="val -209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Totals</a:t>
            </a:r>
            <a:endParaRPr lang="en-US" dirty="0"/>
          </a:p>
        </p:txBody>
      </p:sp>
      <p:sp>
        <p:nvSpPr>
          <p:cNvPr id="23" name="Callout: Line 22">
            <a:extLst>
              <a:ext uri="{FF2B5EF4-FFF2-40B4-BE49-F238E27FC236}">
                <a16:creationId xmlns:a16="http://schemas.microsoft.com/office/drawing/2014/main" id="{03357551-2132-4586-8582-24708C9C17FE}"/>
              </a:ext>
            </a:extLst>
          </p:cNvPr>
          <p:cNvSpPr/>
          <p:nvPr/>
        </p:nvSpPr>
        <p:spPr>
          <a:xfrm>
            <a:off x="5391120" y="3471779"/>
            <a:ext cx="1113936" cy="402907"/>
          </a:xfrm>
          <a:prstGeom prst="borderCallout1">
            <a:avLst>
              <a:gd name="adj1" fmla="val 39382"/>
              <a:gd name="adj2" fmla="val 94649"/>
              <a:gd name="adj3" fmla="val 219786"/>
              <a:gd name="adj4" fmla="val 25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Interactive Map</a:t>
            </a:r>
          </a:p>
        </p:txBody>
      </p:sp>
      <p:sp>
        <p:nvSpPr>
          <p:cNvPr id="24" name="Callout: Line 23">
            <a:extLst>
              <a:ext uri="{FF2B5EF4-FFF2-40B4-BE49-F238E27FC236}">
                <a16:creationId xmlns:a16="http://schemas.microsoft.com/office/drawing/2014/main" id="{FA308F0A-A438-4FB5-8062-CE3C1969B9C4}"/>
              </a:ext>
            </a:extLst>
          </p:cNvPr>
          <p:cNvSpPr/>
          <p:nvPr/>
        </p:nvSpPr>
        <p:spPr>
          <a:xfrm>
            <a:off x="5371853" y="4975383"/>
            <a:ext cx="1251443" cy="402907"/>
          </a:xfrm>
          <a:prstGeom prst="borderCallout1">
            <a:avLst>
              <a:gd name="adj1" fmla="val 18750"/>
              <a:gd name="adj2" fmla="val -8333"/>
              <a:gd name="adj3" fmla="val -176346"/>
              <a:gd name="adj4" fmla="val -144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Interactive </a:t>
            </a:r>
            <a:r>
              <a:rPr lang="en-US" sz="1400" dirty="0" err="1"/>
              <a:t>Barchart</a:t>
            </a:r>
            <a:endParaRPr lang="en-US" sz="1400" dirty="0"/>
          </a:p>
        </p:txBody>
      </p:sp>
      <p:sp>
        <p:nvSpPr>
          <p:cNvPr id="25" name="Callout: Line 24">
            <a:extLst>
              <a:ext uri="{FF2B5EF4-FFF2-40B4-BE49-F238E27FC236}">
                <a16:creationId xmlns:a16="http://schemas.microsoft.com/office/drawing/2014/main" id="{B30DD3B7-ECF6-45BE-B48D-044690C19854}"/>
              </a:ext>
            </a:extLst>
          </p:cNvPr>
          <p:cNvSpPr/>
          <p:nvPr/>
        </p:nvSpPr>
        <p:spPr>
          <a:xfrm>
            <a:off x="5395275" y="4224058"/>
            <a:ext cx="1113936" cy="402907"/>
          </a:xfrm>
          <a:prstGeom prst="borderCallout1">
            <a:avLst>
              <a:gd name="adj1" fmla="val 18750"/>
              <a:gd name="adj2" fmla="val -8333"/>
              <a:gd name="adj3" fmla="val -308390"/>
              <a:gd name="adj4" fmla="val -113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Parameter Control</a:t>
            </a:r>
          </a:p>
        </p:txBody>
      </p:sp>
      <p:cxnSp>
        <p:nvCxnSpPr>
          <p:cNvPr id="27" name="Straight Connector 26">
            <a:extLst>
              <a:ext uri="{FF2B5EF4-FFF2-40B4-BE49-F238E27FC236}">
                <a16:creationId xmlns:a16="http://schemas.microsoft.com/office/drawing/2014/main" id="{E4E39CFF-6196-4B6D-AA9C-6A7DCF15CE4C}"/>
              </a:ext>
            </a:extLst>
          </p:cNvPr>
          <p:cNvCxnSpPr>
            <a:cxnSpLocks/>
            <a:stCxn id="21" idx="0"/>
          </p:cNvCxnSpPr>
          <p:nvPr/>
        </p:nvCxnSpPr>
        <p:spPr>
          <a:xfrm>
            <a:off x="6266556" y="2169629"/>
            <a:ext cx="1397779" cy="81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00343E-B02C-49F7-8D31-593FB5C1500A}"/>
              </a:ext>
            </a:extLst>
          </p:cNvPr>
          <p:cNvCxnSpPr>
            <a:cxnSpLocks/>
            <a:stCxn id="22" idx="0"/>
          </p:cNvCxnSpPr>
          <p:nvPr/>
        </p:nvCxnSpPr>
        <p:spPr>
          <a:xfrm>
            <a:off x="6367548" y="2782339"/>
            <a:ext cx="1585046" cy="4024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80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2A6C-4665-4919-AC7E-CC2B2FA2599E}"/>
              </a:ext>
            </a:extLst>
          </p:cNvPr>
          <p:cNvSpPr>
            <a:spLocks noGrp="1"/>
          </p:cNvSpPr>
          <p:nvPr>
            <p:ph type="title"/>
          </p:nvPr>
        </p:nvSpPr>
        <p:spPr/>
        <p:txBody>
          <a:bodyPr/>
          <a:lstStyle/>
          <a:p>
            <a:r>
              <a:rPr lang="en-US" dirty="0"/>
              <a:t>Dashboard Demos</a:t>
            </a:r>
          </a:p>
        </p:txBody>
      </p:sp>
      <p:sp>
        <p:nvSpPr>
          <p:cNvPr id="3" name="Text Placeholder 2">
            <a:extLst>
              <a:ext uri="{FF2B5EF4-FFF2-40B4-BE49-F238E27FC236}">
                <a16:creationId xmlns:a16="http://schemas.microsoft.com/office/drawing/2014/main" id="{B070BC01-EF20-491A-9D35-7488E68448C5}"/>
              </a:ext>
            </a:extLst>
          </p:cNvPr>
          <p:cNvSpPr>
            <a:spLocks noGrp="1"/>
          </p:cNvSpPr>
          <p:nvPr>
            <p:ph type="body" idx="1"/>
          </p:nvPr>
        </p:nvSpPr>
        <p:spPr/>
        <p:txBody>
          <a:bodyPr/>
          <a:lstStyle/>
          <a:p>
            <a:r>
              <a:rPr lang="en-US" dirty="0"/>
              <a:t>Density Dashboard</a:t>
            </a:r>
          </a:p>
        </p:txBody>
      </p:sp>
      <p:sp>
        <p:nvSpPr>
          <p:cNvPr id="4" name="Content Placeholder 3">
            <a:extLst>
              <a:ext uri="{FF2B5EF4-FFF2-40B4-BE49-F238E27FC236}">
                <a16:creationId xmlns:a16="http://schemas.microsoft.com/office/drawing/2014/main" id="{E3D21B2D-9ADC-4BCB-A2DC-F53ABC99B22A}"/>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6EB6B3CF-76C6-4101-8E6C-B66E4C46F3B4}"/>
              </a:ext>
            </a:extLst>
          </p:cNvPr>
          <p:cNvSpPr>
            <a:spLocks noGrp="1"/>
          </p:cNvSpPr>
          <p:nvPr>
            <p:ph type="body" sz="quarter" idx="3"/>
          </p:nvPr>
        </p:nvSpPr>
        <p:spPr/>
        <p:txBody>
          <a:bodyPr/>
          <a:lstStyle/>
          <a:p>
            <a:r>
              <a:rPr lang="en-US" dirty="0"/>
              <a:t>Lost Revenue Dashboard</a:t>
            </a:r>
          </a:p>
        </p:txBody>
      </p:sp>
      <p:sp>
        <p:nvSpPr>
          <p:cNvPr id="6" name="Content Placeholder 5">
            <a:extLst>
              <a:ext uri="{FF2B5EF4-FFF2-40B4-BE49-F238E27FC236}">
                <a16:creationId xmlns:a16="http://schemas.microsoft.com/office/drawing/2014/main" id="{D3214B9F-A44C-49E1-8C6C-9BF038405CD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99378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8FA3-DD10-4431-9DC3-89F48B320408}"/>
              </a:ext>
            </a:extLst>
          </p:cNvPr>
          <p:cNvSpPr>
            <a:spLocks noGrp="1"/>
          </p:cNvSpPr>
          <p:nvPr>
            <p:ph type="title"/>
          </p:nvPr>
        </p:nvSpPr>
        <p:spPr/>
        <p:txBody>
          <a:bodyPr/>
          <a:lstStyle/>
          <a:p>
            <a:r>
              <a:rPr lang="en-US" dirty="0"/>
              <a:t>Actionable Insights</a:t>
            </a:r>
          </a:p>
        </p:txBody>
      </p:sp>
      <p:sp>
        <p:nvSpPr>
          <p:cNvPr id="4" name="Content Placeholder 3">
            <a:extLst>
              <a:ext uri="{FF2B5EF4-FFF2-40B4-BE49-F238E27FC236}">
                <a16:creationId xmlns:a16="http://schemas.microsoft.com/office/drawing/2014/main" id="{475900C2-C92F-4AB0-863A-77B86AC4FE59}"/>
              </a:ext>
            </a:extLst>
          </p:cNvPr>
          <p:cNvSpPr>
            <a:spLocks noGrp="1"/>
          </p:cNvSpPr>
          <p:nvPr>
            <p:ph sz="half" idx="1"/>
          </p:nvPr>
        </p:nvSpPr>
        <p:spPr/>
        <p:txBody>
          <a:bodyPr/>
          <a:lstStyle/>
          <a:p>
            <a:r>
              <a:rPr lang="en-US" dirty="0"/>
              <a:t>Regional Managers</a:t>
            </a:r>
          </a:p>
        </p:txBody>
      </p:sp>
      <p:sp>
        <p:nvSpPr>
          <p:cNvPr id="5" name="Content Placeholder 4">
            <a:extLst>
              <a:ext uri="{FF2B5EF4-FFF2-40B4-BE49-F238E27FC236}">
                <a16:creationId xmlns:a16="http://schemas.microsoft.com/office/drawing/2014/main" id="{F33D35D1-A827-48A2-98ED-34560456CCF2}"/>
              </a:ext>
            </a:extLst>
          </p:cNvPr>
          <p:cNvSpPr>
            <a:spLocks noGrp="1"/>
          </p:cNvSpPr>
          <p:nvPr>
            <p:ph sz="half" idx="2"/>
          </p:nvPr>
        </p:nvSpPr>
        <p:spPr/>
        <p:txBody>
          <a:bodyPr/>
          <a:lstStyle/>
          <a:p>
            <a:r>
              <a:rPr lang="en-US" dirty="0"/>
              <a:t>Customer Support</a:t>
            </a:r>
          </a:p>
        </p:txBody>
      </p:sp>
    </p:spTree>
    <p:extLst>
      <p:ext uri="{BB962C8B-B14F-4D97-AF65-F5344CB8AC3E}">
        <p14:creationId xmlns:p14="http://schemas.microsoft.com/office/powerpoint/2010/main" val="32491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A5D5AE-34EC-4237-A18D-E776233E715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Background</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69F744A-01F3-4E00-8C30-4A1F8C314FBF}"/>
              </a:ext>
            </a:extLst>
          </p:cNvPr>
          <p:cNvSpPr>
            <a:spLocks noGrp="1"/>
          </p:cNvSpPr>
          <p:nvPr>
            <p:ph sz="half" idx="1"/>
          </p:nvPr>
        </p:nvSpPr>
        <p:spPr>
          <a:xfrm>
            <a:off x="640080" y="2872899"/>
            <a:ext cx="4243589" cy="3320668"/>
          </a:xfrm>
        </p:spPr>
        <p:txBody>
          <a:bodyPr vert="horz" lIns="91440" tIns="45720" rIns="91440" bIns="45720" rtlCol="0">
            <a:normAutofit lnSpcReduction="10000"/>
          </a:bodyPr>
          <a:lstStyle/>
          <a:p>
            <a:r>
              <a:rPr lang="en-US" altLang="en-US" sz="1700" dirty="0"/>
              <a:t>First Officer, Boeing 747-400F, 2019-present</a:t>
            </a:r>
          </a:p>
          <a:p>
            <a:r>
              <a:rPr lang="en-US" altLang="en-US" sz="1700" dirty="0"/>
              <a:t>Lt Col (Retired) US Air Force, Pilot, 1987-2008</a:t>
            </a:r>
          </a:p>
          <a:p>
            <a:r>
              <a:rPr lang="en-US" altLang="en-US" sz="1700" dirty="0"/>
              <a:t>Systems Engineer (</a:t>
            </a:r>
            <a:r>
              <a:rPr lang="en-US" altLang="en-US" sz="1700" dirty="0" err="1"/>
              <a:t>Tybrin</a:t>
            </a:r>
            <a:r>
              <a:rPr lang="en-US" altLang="en-US" sz="1700" dirty="0"/>
              <a:t>, SAIC, Leidos), 2008-2017</a:t>
            </a:r>
          </a:p>
          <a:p>
            <a:r>
              <a:rPr lang="en-US" altLang="en-US" sz="1700" dirty="0"/>
              <a:t>Univ. of Utah, BS, Math, 1983-1987</a:t>
            </a:r>
          </a:p>
          <a:p>
            <a:r>
              <a:rPr lang="en-US" altLang="en-US" sz="1700" dirty="0"/>
              <a:t>Embry-Riddle, MS, Aeronautical Sci., 2003</a:t>
            </a:r>
          </a:p>
          <a:p>
            <a:r>
              <a:rPr lang="en-US" altLang="en-US" sz="1700" dirty="0"/>
              <a:t>Wgu.edu, MS, Data Analytics, 2021-2022 (expected)</a:t>
            </a:r>
          </a:p>
          <a:p>
            <a:r>
              <a:rPr lang="en-US" altLang="en-US" sz="1700" dirty="0"/>
              <a:t>Married 34 </a:t>
            </a:r>
            <a:r>
              <a:rPr lang="en-US" altLang="en-US" sz="1700" dirty="0" err="1"/>
              <a:t>yrs</a:t>
            </a:r>
            <a:r>
              <a:rPr lang="en-US" altLang="en-US" sz="1700" dirty="0"/>
              <a:t>, 4 children, 5 grand-children</a:t>
            </a:r>
          </a:p>
          <a:p>
            <a:pPr marL="0"/>
            <a:endParaRPr lang="en-US" sz="1700" dirty="0"/>
          </a:p>
        </p:txBody>
      </p:sp>
      <p:pic>
        <p:nvPicPr>
          <p:cNvPr id="8" name="Content Placeholder 7" descr="A picture containing text, person, outdoor&#10;&#10;Description automatically generated">
            <a:extLst>
              <a:ext uri="{FF2B5EF4-FFF2-40B4-BE49-F238E27FC236}">
                <a16:creationId xmlns:a16="http://schemas.microsoft.com/office/drawing/2014/main" id="{C0F5069D-7F5D-4ECD-AAC1-C876B98054D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399" r="256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9" name="TextBox 8">
            <a:extLst>
              <a:ext uri="{FF2B5EF4-FFF2-40B4-BE49-F238E27FC236}">
                <a16:creationId xmlns:a16="http://schemas.microsoft.com/office/drawing/2014/main" id="{EA8FA17F-CB9D-4666-B4FE-5C5610BCEAB6}"/>
              </a:ext>
            </a:extLst>
          </p:cNvPr>
          <p:cNvSpPr txBox="1"/>
          <p:nvPr/>
        </p:nvSpPr>
        <p:spPr>
          <a:xfrm>
            <a:off x="640080" y="337917"/>
            <a:ext cx="5642810" cy="1354217"/>
          </a:xfrm>
          <a:prstGeom prst="rect">
            <a:avLst/>
          </a:prstGeom>
          <a:noFill/>
        </p:spPr>
        <p:txBody>
          <a:bodyPr wrap="square" rtlCol="0">
            <a:spAutoFit/>
          </a:bodyPr>
          <a:lstStyle/>
          <a:p>
            <a:r>
              <a:rPr lang="en-US" sz="2800" b="1" dirty="0"/>
              <a:t>Mike Mattinson</a:t>
            </a:r>
          </a:p>
          <a:p>
            <a:r>
              <a:rPr lang="en-US" dirty="0">
                <a:hlinkClick r:id="rId3"/>
              </a:rPr>
              <a:t>https://public.tableau.com/app/profile/mike.mattinson</a:t>
            </a:r>
            <a:r>
              <a:rPr lang="en-US" dirty="0"/>
              <a:t> </a:t>
            </a:r>
          </a:p>
          <a:p>
            <a:r>
              <a:rPr lang="en-US" dirty="0">
                <a:hlinkClick r:id="rId4"/>
              </a:rPr>
              <a:t>https://github.com/MikeMMattinson</a:t>
            </a:r>
            <a:endParaRPr lang="en-US" dirty="0"/>
          </a:p>
          <a:p>
            <a:endParaRPr lang="en-US" dirty="0"/>
          </a:p>
        </p:txBody>
      </p:sp>
    </p:spTree>
    <p:extLst>
      <p:ext uri="{BB962C8B-B14F-4D97-AF65-F5344CB8AC3E}">
        <p14:creationId xmlns:p14="http://schemas.microsoft.com/office/powerpoint/2010/main" val="260643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9B06E-ECE2-48C1-AD27-DF354F0208B7}"/>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The Lost Package</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C7568F7-72FB-4773-A79C-18EF8088AF6B}"/>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000"/>
              <a:t>Occasionally as a cargo pilot, when I am moving Amazon packages between China and the United States, the loadmaster will notify me that he has lost a box or misplaced a container, he will then work with the ground crew to find the lost package, sometimes it is found, other times, the package is lost and cannot be found. </a:t>
            </a:r>
          </a:p>
        </p:txBody>
      </p:sp>
      <p:pic>
        <p:nvPicPr>
          <p:cNvPr id="6" name="Content Placeholder 5">
            <a:extLst>
              <a:ext uri="{FF2B5EF4-FFF2-40B4-BE49-F238E27FC236}">
                <a16:creationId xmlns:a16="http://schemas.microsoft.com/office/drawing/2014/main" id="{E0AF5972-D082-4B0B-8C6F-78B8055D8523}"/>
              </a:ext>
            </a:extLst>
          </p:cNvPr>
          <p:cNvPicPr>
            <a:picLocks noGrp="1" noChangeAspect="1"/>
          </p:cNvPicPr>
          <p:nvPr>
            <p:ph sz="half" idx="1"/>
          </p:nvPr>
        </p:nvPicPr>
        <p:blipFill rotWithShape="1">
          <a:blip r:embed="rId2"/>
          <a:srcRect l="19376" r="2520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77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9B06E-ECE2-48C1-AD27-DF354F0208B7}"/>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The Lost Item</a:t>
            </a:r>
          </a:p>
        </p:txBody>
      </p:sp>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C7568F7-72FB-4773-A79C-18EF8088AF6B}"/>
              </a:ext>
            </a:extLst>
          </p:cNvPr>
          <p:cNvSpPr>
            <a:spLocks noGrp="1"/>
          </p:cNvSpPr>
          <p:nvPr>
            <p:ph sz="half" idx="2"/>
          </p:nvPr>
        </p:nvSpPr>
        <p:spPr>
          <a:xfrm>
            <a:off x="5297762" y="2706624"/>
            <a:ext cx="6251110" cy="3483864"/>
          </a:xfrm>
        </p:spPr>
        <p:txBody>
          <a:bodyPr vert="horz" lIns="91440" tIns="45720" rIns="91440" bIns="45720" rtlCol="0">
            <a:normAutofit/>
          </a:bodyPr>
          <a:lstStyle/>
          <a:p>
            <a:r>
              <a:rPr lang="en-US" sz="2200"/>
              <a:t>Imagine in your own life, you have lost something that has great meaning to you, think about what you did to find it, think about the anguish you felt knowing that you might never find the thing again, what actions did you take to try and find the thing? I really like playing aerobie frisbee with my kids on the beach, one time, well actually, many times, we have missed the catch and watched the aerobie fly out into the deep water, we run, but it is just out of reach, it hits the water and begins to sink, aerobie frisbees don’t float, it is lost, and we are sad. </a:t>
            </a:r>
          </a:p>
        </p:txBody>
      </p:sp>
      <p:pic>
        <p:nvPicPr>
          <p:cNvPr id="10" name="Content Placeholder 9">
            <a:extLst>
              <a:ext uri="{FF2B5EF4-FFF2-40B4-BE49-F238E27FC236}">
                <a16:creationId xmlns:a16="http://schemas.microsoft.com/office/drawing/2014/main" id="{DE3D56FE-B522-4D65-A82C-CC0EC7A91F2F}"/>
              </a:ext>
            </a:extLst>
          </p:cNvPr>
          <p:cNvPicPr>
            <a:picLocks noGrp="1" noChangeAspect="1"/>
          </p:cNvPicPr>
          <p:nvPr>
            <p:ph sz="half" idx="1"/>
          </p:nvPr>
        </p:nvPicPr>
        <p:blipFill>
          <a:blip r:embed="rId2"/>
          <a:stretch>
            <a:fillRect/>
          </a:stretch>
        </p:blipFill>
        <p:spPr>
          <a:xfrm>
            <a:off x="989045" y="329184"/>
            <a:ext cx="3928188" cy="6156523"/>
          </a:xfrm>
        </p:spPr>
      </p:pic>
    </p:spTree>
    <p:extLst>
      <p:ext uri="{BB962C8B-B14F-4D97-AF65-F5344CB8AC3E}">
        <p14:creationId xmlns:p14="http://schemas.microsoft.com/office/powerpoint/2010/main" val="92375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CC2F3-8E07-4DE9-9EE2-E04429464B7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The Lost Child</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569D41-A36D-4749-ADC3-8820CD09C897}"/>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1500"/>
              <a:t>I was Christmas shopping in the mall some years back with my wife and small children. Very stressful environment, always worried about the children. We had just left a store and were talking in the busy open mall when I panicked, I couldn’t see my young daughter, “Where is Lindsey?” I screamed. Everyone was looking at me, “Where is she?” If you have children, you can sympathize with my concern. To this day I can still feel the pangs of missing and loss. “Daddy, I am right here", the tiny voice rang out. My little princess was right where I had put her minutes earlier, she was on my shoulders, and I was holding her feet while I was frantically searching for my baby.</a:t>
            </a:r>
          </a:p>
        </p:txBody>
      </p:sp>
      <p:pic>
        <p:nvPicPr>
          <p:cNvPr id="6" name="Content Placeholder 5">
            <a:extLst>
              <a:ext uri="{FF2B5EF4-FFF2-40B4-BE49-F238E27FC236}">
                <a16:creationId xmlns:a16="http://schemas.microsoft.com/office/drawing/2014/main" id="{B64E0F1B-577D-4C73-A694-6FF157EF6B63}"/>
              </a:ext>
            </a:extLst>
          </p:cNvPr>
          <p:cNvPicPr>
            <a:picLocks noGrp="1" noChangeAspect="1"/>
          </p:cNvPicPr>
          <p:nvPr>
            <p:ph sz="half" idx="1"/>
          </p:nvPr>
        </p:nvPicPr>
        <p:blipFill rotWithShape="1">
          <a:blip r:embed="rId2"/>
          <a:srcRect t="2640" b="3180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543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3AF6-4F8A-4EA1-B96F-0BB24B2A028F}"/>
              </a:ext>
            </a:extLst>
          </p:cNvPr>
          <p:cNvSpPr>
            <a:spLocks noGrp="1"/>
          </p:cNvSpPr>
          <p:nvPr>
            <p:ph type="title"/>
          </p:nvPr>
        </p:nvSpPr>
        <p:spPr/>
        <p:txBody>
          <a:bodyPr/>
          <a:lstStyle/>
          <a:p>
            <a:r>
              <a:rPr lang="en-US" dirty="0"/>
              <a:t>The Lost Customer</a:t>
            </a:r>
          </a:p>
        </p:txBody>
      </p:sp>
      <p:sp>
        <p:nvSpPr>
          <p:cNvPr id="3" name="Content Placeholder 2">
            <a:extLst>
              <a:ext uri="{FF2B5EF4-FFF2-40B4-BE49-F238E27FC236}">
                <a16:creationId xmlns:a16="http://schemas.microsoft.com/office/drawing/2014/main" id="{18D461B5-D0A8-4AC6-98C4-C3A9D5C2C039}"/>
              </a:ext>
            </a:extLst>
          </p:cNvPr>
          <p:cNvSpPr>
            <a:spLocks noGrp="1"/>
          </p:cNvSpPr>
          <p:nvPr>
            <p:ph sz="half" idx="1"/>
          </p:nvPr>
        </p:nvSpPr>
        <p:spPr/>
        <p:txBody>
          <a:bodyPr/>
          <a:lstStyle/>
          <a:p>
            <a:r>
              <a:rPr lang="en-US" dirty="0"/>
              <a:t>The Lost Customer</a:t>
            </a:r>
          </a:p>
        </p:txBody>
      </p:sp>
      <p:sp>
        <p:nvSpPr>
          <p:cNvPr id="4" name="Content Placeholder 3">
            <a:extLst>
              <a:ext uri="{FF2B5EF4-FFF2-40B4-BE49-F238E27FC236}">
                <a16:creationId xmlns:a16="http://schemas.microsoft.com/office/drawing/2014/main" id="{E35304BF-A3E8-448F-A417-796D95C7050E}"/>
              </a:ext>
            </a:extLst>
          </p:cNvPr>
          <p:cNvSpPr>
            <a:spLocks noGrp="1"/>
          </p:cNvSpPr>
          <p:nvPr>
            <p:ph sz="half" idx="2"/>
          </p:nvPr>
        </p:nvSpPr>
        <p:spPr/>
        <p:txBody>
          <a:bodyPr/>
          <a:lstStyle/>
          <a:p>
            <a:r>
              <a:rPr lang="en-US" dirty="0"/>
              <a:t>The Lost Customer’s Lost Revenue</a:t>
            </a:r>
          </a:p>
        </p:txBody>
      </p:sp>
      <p:pic>
        <p:nvPicPr>
          <p:cNvPr id="6" name="Picture 5">
            <a:extLst>
              <a:ext uri="{FF2B5EF4-FFF2-40B4-BE49-F238E27FC236}">
                <a16:creationId xmlns:a16="http://schemas.microsoft.com/office/drawing/2014/main" id="{D080E6CA-EAAB-48D3-AC18-6E8B21EAE877}"/>
              </a:ext>
            </a:extLst>
          </p:cNvPr>
          <p:cNvPicPr>
            <a:picLocks noChangeAspect="1"/>
          </p:cNvPicPr>
          <p:nvPr/>
        </p:nvPicPr>
        <p:blipFill>
          <a:blip r:embed="rId2"/>
          <a:stretch>
            <a:fillRect/>
          </a:stretch>
        </p:blipFill>
        <p:spPr>
          <a:xfrm>
            <a:off x="1736368" y="2261021"/>
            <a:ext cx="3550511" cy="4130449"/>
          </a:xfrm>
          <a:prstGeom prst="rect">
            <a:avLst/>
          </a:prstGeom>
        </p:spPr>
      </p:pic>
      <p:pic>
        <p:nvPicPr>
          <p:cNvPr id="8" name="Picture 7">
            <a:extLst>
              <a:ext uri="{FF2B5EF4-FFF2-40B4-BE49-F238E27FC236}">
                <a16:creationId xmlns:a16="http://schemas.microsoft.com/office/drawing/2014/main" id="{3791DA27-7534-4C03-A1AF-03AE5D8C290E}"/>
              </a:ext>
            </a:extLst>
          </p:cNvPr>
          <p:cNvPicPr>
            <a:picLocks noChangeAspect="1"/>
          </p:cNvPicPr>
          <p:nvPr/>
        </p:nvPicPr>
        <p:blipFill rotWithShape="1">
          <a:blip r:embed="rId3"/>
          <a:srcRect l="11817" r="6816"/>
          <a:stretch/>
        </p:blipFill>
        <p:spPr>
          <a:xfrm>
            <a:off x="6612294" y="2705342"/>
            <a:ext cx="4301412" cy="3606558"/>
          </a:xfrm>
          <a:prstGeom prst="rect">
            <a:avLst/>
          </a:prstGeom>
        </p:spPr>
      </p:pic>
    </p:spTree>
    <p:extLst>
      <p:ext uri="{BB962C8B-B14F-4D97-AF65-F5344CB8AC3E}">
        <p14:creationId xmlns:p14="http://schemas.microsoft.com/office/powerpoint/2010/main" val="416762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224F-0C77-4F51-A3B6-052572968B12}"/>
              </a:ext>
            </a:extLst>
          </p:cNvPr>
          <p:cNvSpPr>
            <a:spLocks noGrp="1"/>
          </p:cNvSpPr>
          <p:nvPr>
            <p:ph type="title"/>
          </p:nvPr>
        </p:nvSpPr>
        <p:spPr/>
        <p:txBody>
          <a:bodyPr/>
          <a:lstStyle/>
          <a:p>
            <a:r>
              <a:rPr lang="en-US" dirty="0"/>
              <a:t>Telecom Customer Data</a:t>
            </a:r>
          </a:p>
        </p:txBody>
      </p:sp>
      <p:sp>
        <p:nvSpPr>
          <p:cNvPr id="3" name="Content Placeholder 2">
            <a:extLst>
              <a:ext uri="{FF2B5EF4-FFF2-40B4-BE49-F238E27FC236}">
                <a16:creationId xmlns:a16="http://schemas.microsoft.com/office/drawing/2014/main" id="{5B077A4E-F30B-4BB9-BFA3-3565CA033E63}"/>
              </a:ext>
            </a:extLst>
          </p:cNvPr>
          <p:cNvSpPr>
            <a:spLocks noGrp="1"/>
          </p:cNvSpPr>
          <p:nvPr>
            <p:ph sz="half" idx="1"/>
          </p:nvPr>
        </p:nvSpPr>
        <p:spPr/>
        <p:txBody>
          <a:bodyPr>
            <a:normAutofit fontScale="55000" lnSpcReduction="20000"/>
          </a:bodyPr>
          <a:lstStyle/>
          <a:p>
            <a:r>
              <a:rPr lang="en-US" dirty="0"/>
              <a:t>In the telecommunications industry, customers can choose from multiple service providers and actively switch from one provider to another. Customer “churn” is defined as the percentage of customers who stopped using a provider’s product or service during a certain time frame. In this highly competitive market, some telecommunications industries can experience average annual churn rates as high as 25 percent. Given that it costs 10 times more to acquire a new customer than to retain an existing one, customer retention has now become even more important than customer acquisition.</a:t>
            </a:r>
          </a:p>
          <a:p>
            <a:r>
              <a:rPr lang="en-US" dirty="0"/>
              <a:t>For many providers, retaining highly profitable customers is the number one business goal. To reduce customer churn, telecommunications companies need to predict which customers are at high risk of churn.</a:t>
            </a:r>
          </a:p>
          <a:p>
            <a:r>
              <a:rPr lang="en-US" dirty="0"/>
              <a:t>You are an analyst on a team of analysts in a popular telecommunications company, which serves customers in all regions of the United States. You have been asked to clean the raw data set in preparation to explore the data, identify trends, and compare key metrics.</a:t>
            </a:r>
          </a:p>
        </p:txBody>
      </p:sp>
      <p:sp>
        <p:nvSpPr>
          <p:cNvPr id="4" name="Content Placeholder 3">
            <a:extLst>
              <a:ext uri="{FF2B5EF4-FFF2-40B4-BE49-F238E27FC236}">
                <a16:creationId xmlns:a16="http://schemas.microsoft.com/office/drawing/2014/main" id="{7BF3E543-0A90-4DD0-B843-2592813C4D67}"/>
              </a:ext>
            </a:extLst>
          </p:cNvPr>
          <p:cNvSpPr>
            <a:spLocks noGrp="1"/>
          </p:cNvSpPr>
          <p:nvPr>
            <p:ph sz="half" idx="2"/>
          </p:nvPr>
        </p:nvSpPr>
        <p:spPr/>
        <p:txBody>
          <a:bodyPr>
            <a:normAutofit fontScale="55000" lnSpcReduction="20000"/>
          </a:bodyPr>
          <a:lstStyle/>
          <a:p>
            <a:r>
              <a:rPr lang="en-US" dirty="0"/>
              <a:t>Demographics</a:t>
            </a:r>
          </a:p>
          <a:p>
            <a:pPr lvl="1"/>
            <a:r>
              <a:rPr lang="en-US" dirty="0"/>
              <a:t>Age</a:t>
            </a:r>
          </a:p>
          <a:p>
            <a:pPr lvl="1"/>
            <a:r>
              <a:rPr lang="en-US" dirty="0"/>
              <a:t>Gender</a:t>
            </a:r>
          </a:p>
          <a:p>
            <a:pPr lvl="1"/>
            <a:r>
              <a:rPr lang="en-US" dirty="0"/>
              <a:t>Location</a:t>
            </a:r>
          </a:p>
          <a:p>
            <a:r>
              <a:rPr lang="en-US" dirty="0"/>
              <a:t>Churn data</a:t>
            </a:r>
          </a:p>
          <a:p>
            <a:pPr lvl="1"/>
            <a:r>
              <a:rPr lang="en-US" dirty="0"/>
              <a:t>Churn (Yes or No)</a:t>
            </a:r>
          </a:p>
          <a:p>
            <a:r>
              <a:rPr lang="en-US" dirty="0"/>
              <a:t>Revenue data</a:t>
            </a:r>
          </a:p>
          <a:p>
            <a:pPr lvl="1"/>
            <a:r>
              <a:rPr lang="en-US" dirty="0"/>
              <a:t>Monthly Charge</a:t>
            </a:r>
          </a:p>
          <a:p>
            <a:r>
              <a:rPr lang="en-US" dirty="0"/>
              <a:t>Population data. Note, there was a population field in the customer data, but I was looking for a more complete state population, so I have included US Census data for my population and density calculations</a:t>
            </a:r>
          </a:p>
        </p:txBody>
      </p:sp>
    </p:spTree>
    <p:extLst>
      <p:ext uri="{BB962C8B-B14F-4D97-AF65-F5344CB8AC3E}">
        <p14:creationId xmlns:p14="http://schemas.microsoft.com/office/powerpoint/2010/main" val="331029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835195-6E5F-40B3-A86C-D841440AC539}"/>
              </a:ext>
            </a:extLst>
          </p:cNvPr>
          <p:cNvSpPr>
            <a:spLocks noGrp="1"/>
          </p:cNvSpPr>
          <p:nvPr>
            <p:ph type="title"/>
          </p:nvPr>
        </p:nvSpPr>
        <p:spPr/>
        <p:txBody>
          <a:bodyPr/>
          <a:lstStyle/>
          <a:p>
            <a:r>
              <a:rPr lang="en-US" dirty="0"/>
              <a:t>Churn Data</a:t>
            </a:r>
          </a:p>
        </p:txBody>
      </p:sp>
      <p:sp>
        <p:nvSpPr>
          <p:cNvPr id="6" name="Content Placeholder 5">
            <a:extLst>
              <a:ext uri="{FF2B5EF4-FFF2-40B4-BE49-F238E27FC236}">
                <a16:creationId xmlns:a16="http://schemas.microsoft.com/office/drawing/2014/main" id="{6EF1F614-4906-46B4-AA30-DFD6BA7BEFF7}"/>
              </a:ext>
            </a:extLst>
          </p:cNvPr>
          <p:cNvSpPr>
            <a:spLocks noGrp="1"/>
          </p:cNvSpPr>
          <p:nvPr>
            <p:ph sz="half" idx="1"/>
          </p:nvPr>
        </p:nvSpPr>
        <p:spPr/>
        <p:txBody>
          <a:bodyPr>
            <a:normAutofit fontScale="92500" lnSpcReduction="10000"/>
          </a:bodyPr>
          <a:lstStyle/>
          <a:p>
            <a:r>
              <a:rPr lang="en-US" dirty="0"/>
              <a:t>1. </a:t>
            </a:r>
            <a:r>
              <a:rPr lang="en-US" b="1" dirty="0" err="1"/>
              <a:t>Customer_id</a:t>
            </a:r>
            <a:r>
              <a:rPr lang="en-US" b="1" dirty="0"/>
              <a:t> </a:t>
            </a:r>
            <a:r>
              <a:rPr lang="en-US" dirty="0"/>
              <a:t>is categorical (CATEGORICAL): ['K409198' 'S120509' 'K191035' ... 'I243405' 'I641617' 'T38070’].</a:t>
            </a:r>
          </a:p>
          <a:p>
            <a:r>
              <a:rPr lang="en-US" dirty="0"/>
              <a:t>2. </a:t>
            </a:r>
            <a:r>
              <a:rPr lang="en-US" b="1" dirty="0"/>
              <a:t>State</a:t>
            </a:r>
            <a:r>
              <a:rPr lang="en-US" dirty="0"/>
              <a:t> is categorical (CATEGORICAL): ['AK' 'MI' 'OR' 'CA' 'TX' 'GA' 'TN' 'OK' 'FL' 'OH' 'PA' 'PR' 'IA' 'ME’  'IL' 'WI' 'NC' 'AL' 'NM' 'VT' 'MD' 'NY' 'WA' 'CT' 'NJ' 'DC' 'ND' 'LA’  'NE' 'WV' 'AZ' 'MO' 'WY' 'MT' 'VA' 'KY' 'MN' 'KS' 'MA' 'IN' 'SC' 'NH’  'DE' 'MS' 'ID' 'AR' 'SD' 'CO' 'HI' 'UT' 'RI' 'NV'].</a:t>
            </a:r>
          </a:p>
        </p:txBody>
      </p:sp>
      <p:sp>
        <p:nvSpPr>
          <p:cNvPr id="7" name="Content Placeholder 6">
            <a:extLst>
              <a:ext uri="{FF2B5EF4-FFF2-40B4-BE49-F238E27FC236}">
                <a16:creationId xmlns:a16="http://schemas.microsoft.com/office/drawing/2014/main" id="{5455BE7E-CBAF-4667-9A40-38154D63180D}"/>
              </a:ext>
            </a:extLst>
          </p:cNvPr>
          <p:cNvSpPr>
            <a:spLocks noGrp="1"/>
          </p:cNvSpPr>
          <p:nvPr>
            <p:ph sz="half" idx="2"/>
          </p:nvPr>
        </p:nvSpPr>
        <p:spPr/>
        <p:txBody>
          <a:bodyPr>
            <a:normAutofit fontScale="92500" lnSpcReduction="10000"/>
          </a:bodyPr>
          <a:lstStyle/>
          <a:p>
            <a:r>
              <a:rPr lang="en-US" dirty="0"/>
              <a:t>10. </a:t>
            </a:r>
            <a:r>
              <a:rPr lang="en-US" b="1" dirty="0"/>
              <a:t>Churn</a:t>
            </a:r>
            <a:r>
              <a:rPr lang="en-US" dirty="0"/>
              <a:t> is categorical (CATEGORICAL): ['No' 'Yes’].</a:t>
            </a:r>
          </a:p>
          <a:p>
            <a:r>
              <a:rPr lang="en-US" dirty="0"/>
              <a:t>31. </a:t>
            </a:r>
            <a:r>
              <a:rPr lang="en-US" b="1" dirty="0" err="1"/>
              <a:t>MonthlyCharge</a:t>
            </a:r>
            <a:r>
              <a:rPr lang="en-US" dirty="0"/>
              <a:t> is numerical (CONTINUOUS) - type: float64.   Min: 79.979  Max: 290.160  Std: 42.943</a:t>
            </a:r>
          </a:p>
        </p:txBody>
      </p:sp>
      <p:sp>
        <p:nvSpPr>
          <p:cNvPr id="9" name="Rectangle 8">
            <a:extLst>
              <a:ext uri="{FF2B5EF4-FFF2-40B4-BE49-F238E27FC236}">
                <a16:creationId xmlns:a16="http://schemas.microsoft.com/office/drawing/2014/main" id="{59E1EA9D-70A1-4DFC-B868-AAE874CD928A}"/>
              </a:ext>
            </a:extLst>
          </p:cNvPr>
          <p:cNvSpPr/>
          <p:nvPr/>
        </p:nvSpPr>
        <p:spPr>
          <a:xfrm>
            <a:off x="1230284" y="6311900"/>
            <a:ext cx="8528858" cy="38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Wgu.edu Course Data</a:t>
            </a:r>
          </a:p>
        </p:txBody>
      </p:sp>
    </p:spTree>
    <p:extLst>
      <p:ext uri="{BB962C8B-B14F-4D97-AF65-F5344CB8AC3E}">
        <p14:creationId xmlns:p14="http://schemas.microsoft.com/office/powerpoint/2010/main" val="1032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42C7-5303-4515-9C05-A8738FC47D07}"/>
              </a:ext>
            </a:extLst>
          </p:cNvPr>
          <p:cNvSpPr>
            <a:spLocks noGrp="1"/>
          </p:cNvSpPr>
          <p:nvPr>
            <p:ph type="title"/>
          </p:nvPr>
        </p:nvSpPr>
        <p:spPr/>
        <p:txBody>
          <a:bodyPr/>
          <a:lstStyle/>
          <a:p>
            <a:r>
              <a:rPr lang="en-US" dirty="0"/>
              <a:t>US State and Regional Data</a:t>
            </a:r>
          </a:p>
        </p:txBody>
      </p:sp>
      <p:sp>
        <p:nvSpPr>
          <p:cNvPr id="3" name="Content Placeholder 2">
            <a:extLst>
              <a:ext uri="{FF2B5EF4-FFF2-40B4-BE49-F238E27FC236}">
                <a16:creationId xmlns:a16="http://schemas.microsoft.com/office/drawing/2014/main" id="{F90EECB2-B2DD-4A41-B692-4B96D7851703}"/>
              </a:ext>
            </a:extLst>
          </p:cNvPr>
          <p:cNvSpPr>
            <a:spLocks noGrp="1"/>
          </p:cNvSpPr>
          <p:nvPr>
            <p:ph sz="half" idx="1"/>
          </p:nvPr>
        </p:nvSpPr>
        <p:spPr/>
        <p:txBody>
          <a:bodyPr/>
          <a:lstStyle/>
          <a:p>
            <a:r>
              <a:rPr lang="en-US" dirty="0"/>
              <a:t>Need to include United States state and regional data to enhance the provided company data</a:t>
            </a:r>
          </a:p>
        </p:txBody>
      </p:sp>
      <p:sp>
        <p:nvSpPr>
          <p:cNvPr id="4" name="Content Placeholder 3">
            <a:extLst>
              <a:ext uri="{FF2B5EF4-FFF2-40B4-BE49-F238E27FC236}">
                <a16:creationId xmlns:a16="http://schemas.microsoft.com/office/drawing/2014/main" id="{39595E2C-E685-4708-992D-2ACBADE23B0F}"/>
              </a:ext>
            </a:extLst>
          </p:cNvPr>
          <p:cNvSpPr>
            <a:spLocks noGrp="1"/>
          </p:cNvSpPr>
          <p:nvPr>
            <p:ph sz="half" idx="2"/>
          </p:nvPr>
        </p:nvSpPr>
        <p:spPr/>
        <p:txBody>
          <a:bodyPr/>
          <a:lstStyle/>
          <a:p>
            <a:r>
              <a:rPr lang="en-US" dirty="0"/>
              <a:t>States data</a:t>
            </a:r>
          </a:p>
          <a:p>
            <a:pPr lvl="1"/>
            <a:r>
              <a:rPr lang="en-US" dirty="0"/>
              <a:t>State names</a:t>
            </a:r>
          </a:p>
          <a:p>
            <a:pPr lvl="1"/>
            <a:r>
              <a:rPr lang="en-US" dirty="0"/>
              <a:t>State abbreviation</a:t>
            </a:r>
          </a:p>
          <a:p>
            <a:pPr lvl="1"/>
            <a:r>
              <a:rPr lang="en-US" dirty="0"/>
              <a:t>State population</a:t>
            </a:r>
          </a:p>
          <a:p>
            <a:r>
              <a:rPr lang="en-US" dirty="0"/>
              <a:t>Regional data</a:t>
            </a:r>
          </a:p>
          <a:p>
            <a:pPr lvl="1"/>
            <a:r>
              <a:rPr lang="en-US" dirty="0"/>
              <a:t>West, Northeast, South, Midwest</a:t>
            </a:r>
          </a:p>
          <a:p>
            <a:r>
              <a:rPr lang="en-US" dirty="0"/>
              <a:t>Census data</a:t>
            </a:r>
          </a:p>
          <a:p>
            <a:pPr lvl="1"/>
            <a:r>
              <a:rPr lang="en-US" dirty="0"/>
              <a:t>Population data for year 2021</a:t>
            </a:r>
          </a:p>
        </p:txBody>
      </p:sp>
    </p:spTree>
    <p:extLst>
      <p:ext uri="{BB962C8B-B14F-4D97-AF65-F5344CB8AC3E}">
        <p14:creationId xmlns:p14="http://schemas.microsoft.com/office/powerpoint/2010/main" val="28752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TotalTime>
  <Words>1582</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Mike Mattinson</vt:lpstr>
      <vt:lpstr>Background</vt:lpstr>
      <vt:lpstr>The Lost Package</vt:lpstr>
      <vt:lpstr>The Lost Item</vt:lpstr>
      <vt:lpstr>The Lost Child</vt:lpstr>
      <vt:lpstr>The Lost Customer</vt:lpstr>
      <vt:lpstr>Telecom Customer Data</vt:lpstr>
      <vt:lpstr>Churn Data</vt:lpstr>
      <vt:lpstr>US State and Regional Data</vt:lpstr>
      <vt:lpstr>US States Data</vt:lpstr>
      <vt:lpstr>Population Data</vt:lpstr>
      <vt:lpstr>Key Results</vt:lpstr>
      <vt:lpstr>Data Representations</vt:lpstr>
      <vt:lpstr>Data Representations</vt:lpstr>
      <vt:lpstr>Dashboard Demos</vt:lpstr>
      <vt:lpstr>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c:title>
  <dc:creator>Mike Mattinson</dc:creator>
  <cp:lastModifiedBy>Mike Mattinson</cp:lastModifiedBy>
  <cp:revision>15</cp:revision>
  <dcterms:created xsi:type="dcterms:W3CDTF">2022-02-04T23:16:11Z</dcterms:created>
  <dcterms:modified xsi:type="dcterms:W3CDTF">2022-03-16T13:15:41Z</dcterms:modified>
</cp:coreProperties>
</file>