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362" r:id="rId8"/>
    <p:sldId id="297" r:id="rId9"/>
    <p:sldId id="298" r:id="rId10"/>
    <p:sldId id="299" r:id="rId11"/>
    <p:sldId id="300" r:id="rId12"/>
    <p:sldId id="363" r:id="rId13"/>
    <p:sldId id="301" r:id="rId14"/>
    <p:sldId id="302" r:id="rId15"/>
    <p:sldId id="303" r:id="rId16"/>
    <p:sldId id="304" r:id="rId17"/>
    <p:sldId id="305" r:id="rId18"/>
    <p:sldId id="364" r:id="rId19"/>
    <p:sldId id="306" r:id="rId20"/>
    <p:sldId id="307" r:id="rId21"/>
    <p:sldId id="308" r:id="rId22"/>
    <p:sldId id="365" r:id="rId23"/>
    <p:sldId id="311" r:id="rId24"/>
    <p:sldId id="357" r:id="rId25"/>
    <p:sldId id="359" r:id="rId26"/>
    <p:sldId id="312" r:id="rId27"/>
    <p:sldId id="358" r:id="rId28"/>
    <p:sldId id="313" r:id="rId29"/>
    <p:sldId id="314" r:id="rId30"/>
    <p:sldId id="315" r:id="rId31"/>
    <p:sldId id="316" r:id="rId32"/>
    <p:sldId id="317" r:id="rId33"/>
    <p:sldId id="259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348" r:id="rId50"/>
    <p:sldId id="349" r:id="rId51"/>
    <p:sldId id="292" r:id="rId52"/>
    <p:sldId id="351" r:id="rId53"/>
    <p:sldId id="293" r:id="rId54"/>
    <p:sldId id="354" r:id="rId55"/>
    <p:sldId id="294" r:id="rId56"/>
    <p:sldId id="355" r:id="rId57"/>
    <p:sldId id="356" r:id="rId58"/>
    <p:sldId id="295" r:id="rId59"/>
    <p:sldId id="260" r:id="rId60"/>
    <p:sldId id="261" r:id="rId61"/>
    <p:sldId id="262" r:id="rId62"/>
    <p:sldId id="267" r:id="rId63"/>
    <p:sldId id="268" r:id="rId64"/>
    <p:sldId id="269" r:id="rId65"/>
    <p:sldId id="270" r:id="rId66"/>
    <p:sldId id="271" r:id="rId67"/>
    <p:sldId id="272" r:id="rId68"/>
    <p:sldId id="273" r:id="rId69"/>
    <p:sldId id="274" r:id="rId70"/>
    <p:sldId id="275" r:id="rId71"/>
    <p:sldId id="361" r:id="rId72"/>
    <p:sldId id="276" r:id="rId73"/>
    <p:sldId id="319" r:id="rId74"/>
    <p:sldId id="321" r:id="rId75"/>
    <p:sldId id="322" r:id="rId76"/>
    <p:sldId id="323" r:id="rId77"/>
    <p:sldId id="325" r:id="rId78"/>
    <p:sldId id="326" r:id="rId79"/>
    <p:sldId id="360" r:id="rId80"/>
    <p:sldId id="327" r:id="rId81"/>
    <p:sldId id="328" r:id="rId82"/>
    <p:sldId id="329" r:id="rId83"/>
    <p:sldId id="330" r:id="rId84"/>
    <p:sldId id="331" r:id="rId85"/>
    <p:sldId id="332" r:id="rId86"/>
    <p:sldId id="333" r:id="rId87"/>
    <p:sldId id="334" r:id="rId88"/>
    <p:sldId id="366" r:id="rId89"/>
    <p:sldId id="335" r:id="rId90"/>
    <p:sldId id="337" r:id="rId91"/>
    <p:sldId id="367" r:id="rId92"/>
    <p:sldId id="338" r:id="rId93"/>
    <p:sldId id="340" r:id="rId94"/>
    <p:sldId id="339" r:id="rId95"/>
    <p:sldId id="341" r:id="rId96"/>
    <p:sldId id="342" r:id="rId97"/>
    <p:sldId id="343" r:id="rId98"/>
    <p:sldId id="344" r:id="rId99"/>
    <p:sldId id="347" r:id="rId100"/>
    <p:sldId id="368" r:id="rId10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B415C2E-D603-44CC-AF7D-541BAEFCFB56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50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C2E-D603-44CC-AF7D-541BAEFCFB56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13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C2E-D603-44CC-AF7D-541BAEFCFB56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364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C2E-D603-44CC-AF7D-541BAEFCFB56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6423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C2E-D603-44CC-AF7D-541BAEFCFB56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325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C2E-D603-44CC-AF7D-541BAEFCFB56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498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C2E-D603-44CC-AF7D-541BAEFCFB56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35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C2E-D603-44CC-AF7D-541BAEFCFB56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945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C2E-D603-44CC-AF7D-541BAEFCFB56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00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C2E-D603-44CC-AF7D-541BAEFCFB56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39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C2E-D603-44CC-AF7D-541BAEFCFB56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2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C2E-D603-44CC-AF7D-541BAEFCFB56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78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C2E-D603-44CC-AF7D-541BAEFCFB56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30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C2E-D603-44CC-AF7D-541BAEFCFB56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68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C2E-D603-44CC-AF7D-541BAEFCFB56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45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C2E-D603-44CC-AF7D-541BAEFCFB56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640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C2E-D603-44CC-AF7D-541BAEFCFB56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16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5C2E-D603-44CC-AF7D-541BAEFCFB56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696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sets.asp" TargetMode="External"/><Relationship Id="rId2" Type="http://schemas.openxmlformats.org/officeDocument/2006/relationships/hyperlink" Target="https://www.w3schools.com/python/python_tuples.asp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hyperlink" Target="https://www.w3schools.com/python/python_dictionaries.asp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tuples.asp" TargetMode="External"/><Relationship Id="rId2" Type="http://schemas.openxmlformats.org/officeDocument/2006/relationships/hyperlink" Target="https://www.w3schools.com/python/python_lists.asp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3schools.com/python/python_sets.asp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316E3DE-81A0-4FEB-A17E-92084FADE762}"/>
              </a:ext>
            </a:extLst>
          </p:cNvPr>
          <p:cNvSpPr txBox="1"/>
          <p:nvPr/>
        </p:nvSpPr>
        <p:spPr>
          <a:xfrm>
            <a:off x="1846975" y="805344"/>
            <a:ext cx="8520914" cy="28007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8800" dirty="0">
                <a:solidFill>
                  <a:schemeClr val="bg1"/>
                </a:solidFill>
                <a:latin typeface="Lucida Calligraphy" panose="03010101010101010101" pitchFamily="66" charset="0"/>
              </a:rPr>
              <a:t>My Journal To Python</a:t>
            </a:r>
            <a:endParaRPr lang="zh-TW" altLang="en-US" sz="8800" dirty="0">
              <a:solidFill>
                <a:schemeClr val="bg1"/>
              </a:solidFill>
              <a:latin typeface="Lucida Calligraphy" panose="03010101010101010101" pitchFamily="66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987167-6BC1-48E0-8D59-8CD1271DE1FF}"/>
              </a:ext>
            </a:extLst>
          </p:cNvPr>
          <p:cNvSpPr/>
          <p:nvPr/>
        </p:nvSpPr>
        <p:spPr>
          <a:xfrm>
            <a:off x="1379366" y="4050418"/>
            <a:ext cx="751141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>
                <a:solidFill>
                  <a:srgbClr val="1C1E21"/>
                </a:solidFill>
                <a:latin typeface="inherit"/>
              </a:rPr>
              <a:t>Name: </a:t>
            </a:r>
            <a:r>
              <a:rPr lang="zh-TW" altLang="en-US" sz="4400" dirty="0">
                <a:solidFill>
                  <a:srgbClr val="1C1E21"/>
                </a:solidFill>
                <a:latin typeface="inherit"/>
              </a:rPr>
              <a:t>麥聖嬰</a:t>
            </a:r>
            <a:endParaRPr lang="en-US" altLang="zh-TW" sz="4400" dirty="0">
              <a:solidFill>
                <a:srgbClr val="1C1E21"/>
              </a:solidFill>
              <a:latin typeface="inherit"/>
            </a:endParaRPr>
          </a:p>
          <a:p>
            <a:endParaRPr lang="en-US" altLang="zh-TW" sz="4400" dirty="0">
              <a:solidFill>
                <a:srgbClr val="1C1E21"/>
              </a:solidFill>
              <a:latin typeface="inherit"/>
            </a:endParaRPr>
          </a:p>
          <a:p>
            <a:r>
              <a:rPr lang="en-US" altLang="zh-TW" sz="4400" dirty="0">
                <a:solidFill>
                  <a:srgbClr val="1C1E21"/>
                </a:solidFill>
                <a:latin typeface="inherit"/>
              </a:rPr>
              <a:t>Teacher: My Dear Great Teacher</a:t>
            </a:r>
            <a:endParaRPr lang="zh-TW" altLang="en-US" sz="4400" dirty="0">
              <a:solidFill>
                <a:srgbClr val="1C1E21"/>
              </a:solidFill>
              <a:latin typeface="inherit"/>
            </a:endParaRPr>
          </a:p>
          <a:p>
            <a:br>
              <a:rPr lang="zh-TW" altLang="en-US" sz="4400" dirty="0"/>
            </a:b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794059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9616EF-0DA0-166C-800A-59EDD0700829}"/>
              </a:ext>
            </a:extLst>
          </p:cNvPr>
          <p:cNvSpPr txBox="1"/>
          <p:nvPr/>
        </p:nvSpPr>
        <p:spPr>
          <a:xfrm>
            <a:off x="4219014" y="857481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dirty="0">
                <a:latin typeface="Algerian" panose="04020705040A02060702" pitchFamily="82" charset="0"/>
              </a:rPr>
              <a:t>INPUT AND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4C04C-24B2-93A6-41BE-41EBA122F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511" y="1990059"/>
            <a:ext cx="6755257" cy="331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0927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FEC2AE-2DC0-AFA2-972D-51B7C597B827}"/>
              </a:ext>
            </a:extLst>
          </p:cNvPr>
          <p:cNvSpPr txBox="1"/>
          <p:nvPr/>
        </p:nvSpPr>
        <p:spPr>
          <a:xfrm>
            <a:off x="3643532" y="2546252"/>
            <a:ext cx="53316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8800" dirty="0">
                <a:latin typeface="Bell MT" panose="02020503060305020303" pitchFamily="18" charset="0"/>
              </a:rPr>
              <a:t>The END!</a:t>
            </a:r>
          </a:p>
        </p:txBody>
      </p:sp>
    </p:spTree>
    <p:extLst>
      <p:ext uri="{BB962C8B-B14F-4D97-AF65-F5344CB8AC3E}">
        <p14:creationId xmlns:p14="http://schemas.microsoft.com/office/powerpoint/2010/main" val="397220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AD6F4A-BB4B-1215-C8EE-F5DB3AEA6242}"/>
              </a:ext>
            </a:extLst>
          </p:cNvPr>
          <p:cNvSpPr txBox="1"/>
          <p:nvPr/>
        </p:nvSpPr>
        <p:spPr>
          <a:xfrm>
            <a:off x="4097991" y="857481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dirty="0">
                <a:latin typeface="Algerian" panose="04020705040A02060702" pitchFamily="82" charset="0"/>
              </a:rPr>
              <a:t>INPUT AND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AAB7EA-3123-952B-A4E2-18B894F2E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494" y="1993634"/>
            <a:ext cx="6710082" cy="34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70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0A525C-B888-A16E-DF46-850ABD3EA6CC}"/>
              </a:ext>
            </a:extLst>
          </p:cNvPr>
          <p:cNvSpPr txBox="1"/>
          <p:nvPr/>
        </p:nvSpPr>
        <p:spPr>
          <a:xfrm>
            <a:off x="2599004" y="2330481"/>
            <a:ext cx="8008035" cy="1316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6000" dirty="0">
                <a:latin typeface="Algerian" panose="04020705040A02060702" pitchFamily="82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input() and print()</a:t>
            </a:r>
          </a:p>
        </p:txBody>
      </p:sp>
    </p:spTree>
    <p:extLst>
      <p:ext uri="{BB962C8B-B14F-4D97-AF65-F5344CB8AC3E}">
        <p14:creationId xmlns:p14="http://schemas.microsoft.com/office/powerpoint/2010/main" val="1780572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A60D3F-8DAB-1476-B336-132B7D61585F}"/>
              </a:ext>
            </a:extLst>
          </p:cNvPr>
          <p:cNvSpPr txBox="1"/>
          <p:nvPr/>
        </p:nvSpPr>
        <p:spPr>
          <a:xfrm>
            <a:off x="4030756" y="489514"/>
            <a:ext cx="6098240" cy="827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latin typeface="Algerian" panose="04020705040A02060702" pitchFamily="82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input() and print()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1A5F4-DD57-0C1E-AE63-06EC20EE4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045" y="1757356"/>
            <a:ext cx="6754168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6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F69B0B-A232-4069-8E49-1D19DA4CD381}"/>
              </a:ext>
            </a:extLst>
          </p:cNvPr>
          <p:cNvSpPr txBox="1"/>
          <p:nvPr/>
        </p:nvSpPr>
        <p:spPr>
          <a:xfrm>
            <a:off x="4151780" y="462684"/>
            <a:ext cx="6098240" cy="827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latin typeface="Algerian" panose="04020705040A02060702" pitchFamily="82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input() and print()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AC174-F51A-046D-FFE6-6018A9F39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290" y="1764192"/>
            <a:ext cx="8515056" cy="30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66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8006D0-D61B-49DC-1AC7-24459BDC1975}"/>
              </a:ext>
            </a:extLst>
          </p:cNvPr>
          <p:cNvSpPr txBox="1"/>
          <p:nvPr/>
        </p:nvSpPr>
        <p:spPr>
          <a:xfrm>
            <a:off x="3909733" y="704731"/>
            <a:ext cx="6098240" cy="827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latin typeface="Algerian" panose="04020705040A02060702" pitchFamily="82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input() and print()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667437-2B01-E49F-237A-7CA747F5D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123" y="2200039"/>
            <a:ext cx="6801799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48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50DA0D-1768-EA3B-B697-92159246DEFA}"/>
              </a:ext>
            </a:extLst>
          </p:cNvPr>
          <p:cNvSpPr txBox="1"/>
          <p:nvPr/>
        </p:nvSpPr>
        <p:spPr>
          <a:xfrm>
            <a:off x="3882839" y="637496"/>
            <a:ext cx="6098240" cy="827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latin typeface="Algerian" panose="04020705040A02060702" pitchFamily="82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input() and print()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A12406-47E9-8E64-2E70-7443D97AA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443" y="1877279"/>
            <a:ext cx="6011114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25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BC0DF2-9B6C-BAEA-6ABC-810642BB8BD3}"/>
              </a:ext>
            </a:extLst>
          </p:cNvPr>
          <p:cNvSpPr txBox="1"/>
          <p:nvPr/>
        </p:nvSpPr>
        <p:spPr>
          <a:xfrm>
            <a:off x="4084544" y="489578"/>
            <a:ext cx="6098240" cy="827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latin typeface="Algerian" panose="04020705040A02060702" pitchFamily="82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input() and print()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A7CAC-4436-C190-774D-F34B7AAAA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600" y="1972282"/>
            <a:ext cx="6620799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73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2E3032-1DF3-92FB-5B33-129E23A0166E}"/>
              </a:ext>
            </a:extLst>
          </p:cNvPr>
          <p:cNvSpPr txBox="1"/>
          <p:nvPr/>
        </p:nvSpPr>
        <p:spPr>
          <a:xfrm>
            <a:off x="4132384" y="2572602"/>
            <a:ext cx="60983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6000" dirty="0">
                <a:latin typeface="Algerian" panose="04020705040A02060702" pitchFamily="82" charset="0"/>
              </a:rPr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1329766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B84C69-D3A0-1359-50D7-8496FCB2EF4F}"/>
              </a:ext>
            </a:extLst>
          </p:cNvPr>
          <p:cNvSpPr txBox="1"/>
          <p:nvPr/>
        </p:nvSpPr>
        <p:spPr>
          <a:xfrm>
            <a:off x="4464425" y="914400"/>
            <a:ext cx="6683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>
                <a:latin typeface="Algerian" panose="04020705040A02060702" pitchFamily="82" charset="0"/>
              </a:rPr>
              <a:t>Data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552D9C-A1EB-35FE-3C08-1651BE2CF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344" y="1812862"/>
            <a:ext cx="5763429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09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91BA7C6-2A96-47C9-893D-69DEF1AF8560}"/>
              </a:ext>
            </a:extLst>
          </p:cNvPr>
          <p:cNvSpPr txBox="1"/>
          <p:nvPr/>
        </p:nvSpPr>
        <p:spPr>
          <a:xfrm>
            <a:off x="2065420" y="499268"/>
            <a:ext cx="45887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dirty="0">
                <a:latin typeface="Bernard MT Condensed" panose="02050806060905020404" pitchFamily="18" charset="0"/>
              </a:rPr>
              <a:t>AGENDA</a:t>
            </a:r>
            <a:endParaRPr lang="zh-TW" altLang="en-US" sz="8000" dirty="0">
              <a:latin typeface="Bernard MT Condensed" panose="020508060609050204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2D0DF02-702C-4E2C-A877-1303E5E37E29}"/>
              </a:ext>
            </a:extLst>
          </p:cNvPr>
          <p:cNvSpPr txBox="1"/>
          <p:nvPr/>
        </p:nvSpPr>
        <p:spPr>
          <a:xfrm>
            <a:off x="1852362" y="1822707"/>
            <a:ext cx="6780649" cy="4655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TW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Python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TW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Input and output: input() and print()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TW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 types: numeric, strings, list , dict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TW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Operators ON data type: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TW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CONTROLS : IF- | IF –ELSIF |-F-ELSE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TW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LOOP: FOR |WHILE | RANGE() | BREAK | CONTINUE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TW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FUNCTION: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PARAMETERS(ARGUMETNS)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RECURSIVE FUNCTION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LAMBDA FUNCTION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2000" dirty="0"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426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B0756C-C645-F90D-0321-E951E3AF266A}"/>
              </a:ext>
            </a:extLst>
          </p:cNvPr>
          <p:cNvSpPr txBox="1"/>
          <p:nvPr/>
        </p:nvSpPr>
        <p:spPr>
          <a:xfrm>
            <a:off x="4380379" y="1059186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600" dirty="0">
                <a:latin typeface="Algerian" panose="04020705040A02060702" pitchFamily="82" charset="0"/>
              </a:rPr>
              <a:t>Data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83FBA8-4C80-D945-9A25-7BD9E5AC2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179" y="2032455"/>
            <a:ext cx="7287642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49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B7D8E3-941F-17EE-CD16-9FF2647FC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44" y="1853399"/>
            <a:ext cx="5372856" cy="15756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082731-5467-4658-FD4B-5295102740BD}"/>
              </a:ext>
            </a:extLst>
          </p:cNvPr>
          <p:cNvSpPr txBox="1"/>
          <p:nvPr/>
        </p:nvSpPr>
        <p:spPr>
          <a:xfrm>
            <a:off x="2712204" y="730641"/>
            <a:ext cx="4988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>
                <a:latin typeface="Algerian" panose="04020705040A02060702" pitchFamily="82" charset="0"/>
              </a:rPr>
              <a:t>Numeric 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DB822C-286C-BB8A-6945-CF6592D424B2}"/>
              </a:ext>
            </a:extLst>
          </p:cNvPr>
          <p:cNvSpPr txBox="1"/>
          <p:nvPr/>
        </p:nvSpPr>
        <p:spPr>
          <a:xfrm>
            <a:off x="7701062" y="730642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600" dirty="0">
                <a:latin typeface="Algerian" panose="04020705040A02060702" pitchFamily="82" charset="0"/>
              </a:rPr>
              <a:t>Numeric Float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015D1A-8910-FF9C-526C-7AC2522C3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459" y="1676297"/>
            <a:ext cx="5030541" cy="17527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20A7A9-A366-A140-2034-8656C79E2121}"/>
              </a:ext>
            </a:extLst>
          </p:cNvPr>
          <p:cNvSpPr txBox="1"/>
          <p:nvPr/>
        </p:nvSpPr>
        <p:spPr>
          <a:xfrm>
            <a:off x="4491111" y="3728324"/>
            <a:ext cx="69002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600" dirty="0">
                <a:latin typeface="Algerian" panose="04020705040A02060702" pitchFamily="82" charset="0"/>
              </a:rPr>
              <a:t>Numeric Complex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58E6C9-D441-77DC-84EE-DA2A79EEF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367" y="4374655"/>
            <a:ext cx="5943362" cy="200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9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9B087F-9F55-9B0B-0D6F-736CF50194AF}"/>
              </a:ext>
            </a:extLst>
          </p:cNvPr>
          <p:cNvSpPr txBox="1"/>
          <p:nvPr/>
        </p:nvSpPr>
        <p:spPr>
          <a:xfrm>
            <a:off x="3344592" y="2413337"/>
            <a:ext cx="69529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6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 Strings</a:t>
            </a:r>
          </a:p>
        </p:txBody>
      </p:sp>
    </p:spTree>
    <p:extLst>
      <p:ext uri="{BB962C8B-B14F-4D97-AF65-F5344CB8AC3E}">
        <p14:creationId xmlns:p14="http://schemas.microsoft.com/office/powerpoint/2010/main" val="4246921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1A91E5-EAE5-37DE-F497-FFC02C45167A}"/>
              </a:ext>
            </a:extLst>
          </p:cNvPr>
          <p:cNvSpPr txBox="1"/>
          <p:nvPr/>
        </p:nvSpPr>
        <p:spPr>
          <a:xfrm>
            <a:off x="4313143" y="242014"/>
            <a:ext cx="6098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 Strings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8797D-B701-9AFE-E56C-095EE9298EF7}"/>
              </a:ext>
            </a:extLst>
          </p:cNvPr>
          <p:cNvSpPr txBox="1"/>
          <p:nvPr/>
        </p:nvSpPr>
        <p:spPr>
          <a:xfrm>
            <a:off x="1780617" y="696735"/>
            <a:ext cx="6098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Strings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09A15-8D3C-AD21-58A6-A214001F3D23}"/>
              </a:ext>
            </a:extLst>
          </p:cNvPr>
          <p:cNvSpPr txBox="1"/>
          <p:nvPr/>
        </p:nvSpPr>
        <p:spPr>
          <a:xfrm>
            <a:off x="2132479" y="1274567"/>
            <a:ext cx="99625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Strings in </a:t>
            </a:r>
            <a:r>
              <a:rPr lang="en-US" sz="1600" i="0" dirty="0">
                <a:solidFill>
                  <a:srgbClr val="000000"/>
                </a:solidFill>
                <a:effectLst/>
              </a:rPr>
              <a:t>python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are surrounded by either single quotation marks, or double quotation marks.</a:t>
            </a:r>
            <a:endParaRPr lang="en-PH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80F0CA-4825-A52D-A301-3301DEB6A59F}"/>
              </a:ext>
            </a:extLst>
          </p:cNvPr>
          <p:cNvSpPr txBox="1"/>
          <p:nvPr/>
        </p:nvSpPr>
        <p:spPr>
          <a:xfrm>
            <a:off x="1780617" y="4070546"/>
            <a:ext cx="6098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Multiline Strings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4AADE5-EB76-110C-61E5-0D8FC50B8F93}"/>
              </a:ext>
            </a:extLst>
          </p:cNvPr>
          <p:cNvSpPr txBox="1"/>
          <p:nvPr/>
        </p:nvSpPr>
        <p:spPr>
          <a:xfrm>
            <a:off x="2132479" y="4532211"/>
            <a:ext cx="60982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You can assign a multiline string to a variable by using three quotes:</a:t>
            </a:r>
            <a:endParaRPr lang="en-PH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42E8AB-996D-21B6-BADF-2330E5966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398" y="1767538"/>
            <a:ext cx="2499045" cy="19347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46C10E-8DDF-B891-224D-455FC5EE1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719" y="4301378"/>
            <a:ext cx="3086531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54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AD0796-7CD0-F243-A321-EDD62E399126}"/>
              </a:ext>
            </a:extLst>
          </p:cNvPr>
          <p:cNvSpPr txBox="1"/>
          <p:nvPr/>
        </p:nvSpPr>
        <p:spPr>
          <a:xfrm>
            <a:off x="2050366" y="458696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8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Looping Through a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6174E8-167B-D648-21D0-07C8F81BEEED}"/>
              </a:ext>
            </a:extLst>
          </p:cNvPr>
          <p:cNvSpPr txBox="1"/>
          <p:nvPr/>
        </p:nvSpPr>
        <p:spPr>
          <a:xfrm>
            <a:off x="2050366" y="1087551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Since strings are arrays, we can loop through the characters in a string, with a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for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loop.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1CF6F2-0CC9-8F2A-9D5D-F3B385285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216" y="334944"/>
            <a:ext cx="1781424" cy="183858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CAB00A-E4EC-4744-EFB1-8A29329897D6}"/>
              </a:ext>
            </a:extLst>
          </p:cNvPr>
          <p:cNvCxnSpPr>
            <a:cxnSpLocks/>
          </p:cNvCxnSpPr>
          <p:nvPr/>
        </p:nvCxnSpPr>
        <p:spPr>
          <a:xfrm>
            <a:off x="7975619" y="1258296"/>
            <a:ext cx="1126178" cy="2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E85576-EE87-5790-D535-55CA1DDC8B4D}"/>
              </a:ext>
            </a:extLst>
          </p:cNvPr>
          <p:cNvSpPr txBox="1"/>
          <p:nvPr/>
        </p:nvSpPr>
        <p:spPr>
          <a:xfrm>
            <a:off x="2119238" y="2976597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String Length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DB6E36-B063-8A2A-0EC8-E7BFC6F8E464}"/>
              </a:ext>
            </a:extLst>
          </p:cNvPr>
          <p:cNvSpPr txBox="1"/>
          <p:nvPr/>
        </p:nvSpPr>
        <p:spPr>
          <a:xfrm>
            <a:off x="2233246" y="3968821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To get the length of a string, use the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len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function.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62DFF8-6E3C-8A42-F139-57EB7E4F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9613" y="4089079"/>
            <a:ext cx="2076740" cy="1190791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494B579-C00A-13A2-8273-53168CE8B343}"/>
              </a:ext>
            </a:extLst>
          </p:cNvPr>
          <p:cNvCxnSpPr>
            <a:cxnSpLocks/>
          </p:cNvCxnSpPr>
          <p:nvPr/>
        </p:nvCxnSpPr>
        <p:spPr>
          <a:xfrm>
            <a:off x="8331590" y="4193865"/>
            <a:ext cx="1294815" cy="6625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698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100D88-25C1-B136-97B3-898897F69B8D}"/>
              </a:ext>
            </a:extLst>
          </p:cNvPr>
          <p:cNvSpPr txBox="1"/>
          <p:nvPr/>
        </p:nvSpPr>
        <p:spPr>
          <a:xfrm>
            <a:off x="2711547" y="912614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Check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D67A66-E683-453D-9B79-76BCEA7823DE}"/>
              </a:ext>
            </a:extLst>
          </p:cNvPr>
          <p:cNvSpPr txBox="1"/>
          <p:nvPr/>
        </p:nvSpPr>
        <p:spPr>
          <a:xfrm>
            <a:off x="3457135" y="1660379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Since strings are arrays, we can loop through the characters in a string, with a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for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loop.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3F4F3B-14CC-C754-F2D0-311789218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109" y="2408144"/>
            <a:ext cx="3572374" cy="13146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0C155B-C2F4-8987-985D-7679C3525E38}"/>
              </a:ext>
            </a:extLst>
          </p:cNvPr>
          <p:cNvSpPr txBox="1"/>
          <p:nvPr/>
        </p:nvSpPr>
        <p:spPr>
          <a:xfrm>
            <a:off x="2711547" y="3501045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Check if NOT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BFD54D-7E65-FA66-EB4B-4265735DA353}"/>
              </a:ext>
            </a:extLst>
          </p:cNvPr>
          <p:cNvSpPr txBox="1"/>
          <p:nvPr/>
        </p:nvSpPr>
        <p:spPr>
          <a:xfrm>
            <a:off x="3457135" y="4270781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To check if a certain phrase or character is NOT present in a string, we can use the keyword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not 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6BDA50-79FE-D799-49B2-D2627C7ED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109" y="5197621"/>
            <a:ext cx="3439005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59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064FB6-6A59-0073-70C2-26F599772B77}"/>
              </a:ext>
            </a:extLst>
          </p:cNvPr>
          <p:cNvSpPr txBox="1"/>
          <p:nvPr/>
        </p:nvSpPr>
        <p:spPr>
          <a:xfrm>
            <a:off x="3823855" y="21711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- Slicing Strings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91DFB-4547-B673-83A2-AA453DB6C4BC}"/>
              </a:ext>
            </a:extLst>
          </p:cNvPr>
          <p:cNvSpPr txBox="1"/>
          <p:nvPr/>
        </p:nvSpPr>
        <p:spPr>
          <a:xfrm>
            <a:off x="2133600" y="97911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PH" sz="2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Slicing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538D0-6F76-2F4B-159E-AB6C06AFC651}"/>
              </a:ext>
            </a:extLst>
          </p:cNvPr>
          <p:cNvSpPr txBox="1"/>
          <p:nvPr/>
        </p:nvSpPr>
        <p:spPr>
          <a:xfrm>
            <a:off x="2895600" y="1440780"/>
            <a:ext cx="70242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You can return a range of characters by using the slice syntax.</a:t>
            </a:r>
            <a:endParaRPr lang="en-PH" sz="16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BE033-5BBD-CCEF-9A32-F1587D4B0A66}"/>
              </a:ext>
            </a:extLst>
          </p:cNvPr>
          <p:cNvSpPr txBox="1"/>
          <p:nvPr/>
        </p:nvSpPr>
        <p:spPr>
          <a:xfrm>
            <a:off x="2133600" y="394755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PH" sz="2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Slice From the Start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374F47-4EB7-92E7-DCE5-0D142ADFF8AE}"/>
              </a:ext>
            </a:extLst>
          </p:cNvPr>
          <p:cNvSpPr txBox="1"/>
          <p:nvPr/>
        </p:nvSpPr>
        <p:spPr>
          <a:xfrm>
            <a:off x="2895600" y="4574336"/>
            <a:ext cx="7162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By leaving out the start index, the range will start at the first character:</a:t>
            </a:r>
            <a:endParaRPr lang="en-PH" sz="16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ADDA6B-8DFC-12B9-8FA1-F83C0911B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540" y="1944451"/>
            <a:ext cx="2921288" cy="18186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C2F04A-79A3-05D6-A8FD-1F8E39AB5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833" y="5063397"/>
            <a:ext cx="2754702" cy="173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1F4846-5863-6700-C2CA-94D1E7F4A9B5}"/>
              </a:ext>
            </a:extLst>
          </p:cNvPr>
          <p:cNvSpPr txBox="1"/>
          <p:nvPr/>
        </p:nvSpPr>
        <p:spPr>
          <a:xfrm>
            <a:off x="2500532" y="884479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Slice To the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5175BA-1F33-3042-26BC-8FEBDFCEDAEF}"/>
              </a:ext>
            </a:extLst>
          </p:cNvPr>
          <p:cNvSpPr txBox="1"/>
          <p:nvPr/>
        </p:nvSpPr>
        <p:spPr>
          <a:xfrm>
            <a:off x="3189849" y="1519702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By leaving out the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+mj-lt"/>
              </a:rPr>
              <a:t>end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index, the range will go to the end:</a:t>
            </a:r>
            <a:endParaRPr lang="en-PH" sz="18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E84322-B71C-8D0D-6DBE-E2D4FE965DA3}"/>
              </a:ext>
            </a:extLst>
          </p:cNvPr>
          <p:cNvSpPr txBox="1"/>
          <p:nvPr/>
        </p:nvSpPr>
        <p:spPr>
          <a:xfrm>
            <a:off x="2500532" y="3794204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Negative Indexing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9DF596-FB34-F89E-5EFA-BEC910945F7E}"/>
              </a:ext>
            </a:extLst>
          </p:cNvPr>
          <p:cNvSpPr txBox="1"/>
          <p:nvPr/>
        </p:nvSpPr>
        <p:spPr>
          <a:xfrm>
            <a:off x="3189849" y="4290927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Use negative indexes to start the slice from the end of the string:</a:t>
            </a:r>
            <a:endParaRPr lang="en-PH" sz="1800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5C3AB5-F04B-8089-0AE3-4B6CFACF8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077" y="1951190"/>
            <a:ext cx="3405250" cy="2225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156D44-DC81-3172-AE37-3D00B4FA1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740" y="4808701"/>
            <a:ext cx="2711031" cy="181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02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F88BB6-84AD-2763-BED6-D8E2692C1678}"/>
              </a:ext>
            </a:extLst>
          </p:cNvPr>
          <p:cNvSpPr txBox="1"/>
          <p:nvPr/>
        </p:nvSpPr>
        <p:spPr>
          <a:xfrm>
            <a:off x="3796145" y="20326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- Modify Strings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6AAF8-5E6E-8FF9-CCA5-EDB830CFCC47}"/>
              </a:ext>
            </a:extLst>
          </p:cNvPr>
          <p:cNvSpPr txBox="1"/>
          <p:nvPr/>
        </p:nvSpPr>
        <p:spPr>
          <a:xfrm>
            <a:off x="2078182" y="103464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PH" sz="2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Upper Case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A6267E-31A8-78F6-C697-D547FEE9D28D}"/>
              </a:ext>
            </a:extLst>
          </p:cNvPr>
          <p:cNvSpPr txBox="1"/>
          <p:nvPr/>
        </p:nvSpPr>
        <p:spPr>
          <a:xfrm>
            <a:off x="1970605" y="388668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PH" sz="2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Lower Case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A0B9BB-A474-1025-EDFD-00C572026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076" y="1983691"/>
            <a:ext cx="2996138" cy="1956661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00DCB78-7928-7D42-6133-2EB234A4C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3292" y="4427730"/>
            <a:ext cx="57342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lower()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returns the string in lower case: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29F6776-8665-850A-2EF0-98510DA10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6025" y="1606504"/>
            <a:ext cx="56781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upper()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returns the string in upper case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5AA521-8BF3-B3AD-47B5-BE7031A28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703" y="4598883"/>
            <a:ext cx="2937592" cy="178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2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C03229-2D37-5E7F-5E8E-4D9EAE896167}"/>
              </a:ext>
            </a:extLst>
          </p:cNvPr>
          <p:cNvSpPr txBox="1"/>
          <p:nvPr/>
        </p:nvSpPr>
        <p:spPr>
          <a:xfrm>
            <a:off x="3627344" y="252363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- String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C42CFA-08C9-859F-D36D-14C16E189B0B}"/>
              </a:ext>
            </a:extLst>
          </p:cNvPr>
          <p:cNvSpPr txBox="1"/>
          <p:nvPr/>
        </p:nvSpPr>
        <p:spPr>
          <a:xfrm>
            <a:off x="2094379" y="1489492"/>
            <a:ext cx="6098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String Methods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EA64E3-84E7-340B-9022-4FAA2B5951C6}"/>
              </a:ext>
            </a:extLst>
          </p:cNvPr>
          <p:cNvSpPr txBox="1"/>
          <p:nvPr/>
        </p:nvSpPr>
        <p:spPr>
          <a:xfrm>
            <a:off x="2926977" y="1951157"/>
            <a:ext cx="71706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Python has a set of built-in methods that you can use on strings.</a:t>
            </a:r>
            <a:endParaRPr lang="en-PH" sz="1600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CBEB45-8724-3F7F-9C4E-186CC4CD0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046" y="2412822"/>
            <a:ext cx="7973538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7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5A0F7B-3089-4624-9854-F464F4642C29}"/>
              </a:ext>
            </a:extLst>
          </p:cNvPr>
          <p:cNvSpPr/>
          <p:nvPr/>
        </p:nvSpPr>
        <p:spPr>
          <a:xfrm>
            <a:off x="4017370" y="608710"/>
            <a:ext cx="394210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8000" dirty="0">
                <a:solidFill>
                  <a:srgbClr val="000000"/>
                </a:solidFill>
                <a:latin typeface="Algerian" panose="04020705040A02060702" pitchFamily="82" charset="0"/>
              </a:rPr>
              <a:t>Python</a:t>
            </a:r>
            <a:endParaRPr lang="en-PH" sz="80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A92844-43DE-4C67-90F8-2F87E757332F}"/>
              </a:ext>
            </a:extLst>
          </p:cNvPr>
          <p:cNvSpPr/>
          <p:nvPr/>
        </p:nvSpPr>
        <p:spPr>
          <a:xfrm>
            <a:off x="1336086" y="1724655"/>
            <a:ext cx="9726706" cy="4529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</a:rPr>
              <a:t>Python </a:t>
            </a:r>
            <a:r>
              <a:rPr lang="en-US" sz="2800" dirty="0">
                <a:solidFill>
                  <a:srgbClr val="000000"/>
                </a:solidFill>
              </a:rPr>
              <a:t>is a popular programming language. It was created by Guido van Rossum, and released in 1991.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</a:rPr>
              <a:t>It is used for: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web development (server-side),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software development,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mathematics,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system scripting.</a:t>
            </a:r>
            <a:endParaRPr lang="en-US" sz="2800" b="0" i="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36497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1BD302-404B-CF89-1C73-CD1C21627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862" y="1355599"/>
            <a:ext cx="8240275" cy="44964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95AC99-0459-E904-08CE-C1481F3AE8BF}"/>
              </a:ext>
            </a:extLst>
          </p:cNvPr>
          <p:cNvSpPr txBox="1"/>
          <p:nvPr/>
        </p:nvSpPr>
        <p:spPr>
          <a:xfrm>
            <a:off x="3358403" y="359643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- String Methods</a:t>
            </a:r>
          </a:p>
        </p:txBody>
      </p:sp>
    </p:spTree>
    <p:extLst>
      <p:ext uri="{BB962C8B-B14F-4D97-AF65-F5344CB8AC3E}">
        <p14:creationId xmlns:p14="http://schemas.microsoft.com/office/powerpoint/2010/main" val="934573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B0AC63-76EC-5E30-6B9E-C91AEDDBE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697" y="1316068"/>
            <a:ext cx="8383170" cy="4925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4CEE18-7C37-6865-D4D8-0E03C0AAF0D4}"/>
              </a:ext>
            </a:extLst>
          </p:cNvPr>
          <p:cNvSpPr txBox="1"/>
          <p:nvPr/>
        </p:nvSpPr>
        <p:spPr>
          <a:xfrm>
            <a:off x="3640792" y="305793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- String Methods</a:t>
            </a:r>
          </a:p>
        </p:txBody>
      </p:sp>
    </p:spTree>
    <p:extLst>
      <p:ext uri="{BB962C8B-B14F-4D97-AF65-F5344CB8AC3E}">
        <p14:creationId xmlns:p14="http://schemas.microsoft.com/office/powerpoint/2010/main" val="4056173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3DA03B-3F79-8362-A10D-C4C1A40B6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361" y="1690445"/>
            <a:ext cx="7249537" cy="34771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F180A1-7C42-E06E-8477-E3F00820D0F9}"/>
              </a:ext>
            </a:extLst>
          </p:cNvPr>
          <p:cNvSpPr txBox="1"/>
          <p:nvPr/>
        </p:nvSpPr>
        <p:spPr>
          <a:xfrm>
            <a:off x="3488057" y="548198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- String Methods</a:t>
            </a:r>
          </a:p>
        </p:txBody>
      </p:sp>
    </p:spTree>
    <p:extLst>
      <p:ext uri="{BB962C8B-B14F-4D97-AF65-F5344CB8AC3E}">
        <p14:creationId xmlns:p14="http://schemas.microsoft.com/office/powerpoint/2010/main" val="681624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71B35FC-ACA6-4709-8449-B2845CC6D40E}"/>
              </a:ext>
            </a:extLst>
          </p:cNvPr>
          <p:cNvSpPr/>
          <p:nvPr/>
        </p:nvSpPr>
        <p:spPr>
          <a:xfrm>
            <a:off x="2488412" y="603684"/>
            <a:ext cx="3624710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>
                <a:solidFill>
                  <a:srgbClr val="000000"/>
                </a:solidFill>
                <a:latin typeface="Algerian" panose="04020705040A02060702" pitchFamily="82" charset="0"/>
              </a:rPr>
              <a:t> </a:t>
            </a:r>
            <a:r>
              <a:rPr lang="en-US" altLang="zh-TW" sz="4000" dirty="0">
                <a:latin typeface="Algerian" panose="04020705040A02060702" pitchFamily="82" charset="0"/>
              </a:rPr>
              <a:t>Python Lists</a:t>
            </a:r>
          </a:p>
          <a:p>
            <a:endParaRPr lang="en-US" altLang="zh-TW" dirty="0">
              <a:solidFill>
                <a:srgbClr val="000000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09871E-11FA-4F4F-A101-188AAE9ACB3D}"/>
              </a:ext>
            </a:extLst>
          </p:cNvPr>
          <p:cNvSpPr/>
          <p:nvPr/>
        </p:nvSpPr>
        <p:spPr>
          <a:xfrm>
            <a:off x="1355933" y="1798136"/>
            <a:ext cx="6096000" cy="326172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Verdana" panose="020B0604030504040204" pitchFamily="34" charset="0"/>
              </a:rPr>
              <a:t>Lists are used to store multiple items in a single variable.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Verdana" panose="020B0604030504040204" pitchFamily="34" charset="0"/>
              </a:rPr>
              <a:t>Lists are one of 4 built-in data types in Python used to store collections of data, the other 3 are </a:t>
            </a:r>
            <a:r>
              <a:rPr lang="en-US" altLang="zh-TW" sz="2000" dirty="0">
                <a:solidFill>
                  <a:srgbClr val="000000"/>
                </a:solidFill>
                <a:latin typeface="Verdana" panose="020B0604030504040204" pitchFamily="34" charset="0"/>
                <a:hlinkClick r:id="rId2"/>
              </a:rPr>
              <a:t>Tuple</a:t>
            </a:r>
            <a:r>
              <a:rPr lang="en-US" altLang="zh-TW" sz="2000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altLang="zh-TW" sz="2000" dirty="0">
                <a:solidFill>
                  <a:srgbClr val="000000"/>
                </a:solidFill>
                <a:latin typeface="Verdana" panose="020B0604030504040204" pitchFamily="34" charset="0"/>
                <a:hlinkClick r:id="rId3"/>
              </a:rPr>
              <a:t>Set</a:t>
            </a:r>
            <a:r>
              <a:rPr lang="en-US" altLang="zh-TW" sz="2000" dirty="0">
                <a:solidFill>
                  <a:srgbClr val="000000"/>
                </a:solidFill>
                <a:latin typeface="Verdana" panose="020B0604030504040204" pitchFamily="34" charset="0"/>
              </a:rPr>
              <a:t>, and </a:t>
            </a:r>
            <a:r>
              <a:rPr lang="en-US" altLang="zh-TW" sz="2000" dirty="0">
                <a:solidFill>
                  <a:srgbClr val="000000"/>
                </a:solidFill>
                <a:latin typeface="Verdana" panose="020B0604030504040204" pitchFamily="34" charset="0"/>
                <a:hlinkClick r:id="rId4"/>
              </a:rPr>
              <a:t>Dictionary</a:t>
            </a:r>
            <a:r>
              <a:rPr lang="en-US" altLang="zh-TW" sz="2000" dirty="0">
                <a:solidFill>
                  <a:srgbClr val="000000"/>
                </a:solidFill>
                <a:latin typeface="Verdana" panose="020B0604030504040204" pitchFamily="34" charset="0"/>
              </a:rPr>
              <a:t>, all with different qualities and usage.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Verdana" panose="020B0604030504040204" pitchFamily="34" charset="0"/>
              </a:rPr>
              <a:t>Lists are created using </a:t>
            </a:r>
            <a:r>
              <a:rPr lang="en-US" altLang="zh-TW" sz="2000" dirty="0">
                <a:solidFill>
                  <a:srgbClr val="FF0000"/>
                </a:solidFill>
                <a:latin typeface="Verdana" panose="020B0604030504040204" pitchFamily="34" charset="0"/>
              </a:rPr>
              <a:t>square brackets</a:t>
            </a:r>
            <a:r>
              <a:rPr lang="en-US" altLang="zh-TW" sz="2000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  <a:endParaRPr lang="en-US" altLang="zh-TW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D4BEFD9-6289-498E-B8E8-4BCF918A1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8386" y="3428999"/>
            <a:ext cx="3590925" cy="12573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6FD63E2-2583-41B4-8AD2-603B8ECCD871}"/>
              </a:ext>
            </a:extLst>
          </p:cNvPr>
          <p:cNvSpPr/>
          <p:nvPr/>
        </p:nvSpPr>
        <p:spPr>
          <a:xfrm>
            <a:off x="8806216" y="1954786"/>
            <a:ext cx="231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Verdana" panose="020B0604030504040204" pitchFamily="34" charset="0"/>
              </a:rPr>
              <a:t>square brackets []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8A81464-0516-4781-AF3F-246999762292}"/>
              </a:ext>
            </a:extLst>
          </p:cNvPr>
          <p:cNvCxnSpPr>
            <a:cxnSpLocks/>
          </p:cNvCxnSpPr>
          <p:nvPr/>
        </p:nvCxnSpPr>
        <p:spPr>
          <a:xfrm>
            <a:off x="10836068" y="2392822"/>
            <a:ext cx="376014" cy="129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17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55DEC6-5EB0-4049-A774-A5B6A14FF007}"/>
              </a:ext>
            </a:extLst>
          </p:cNvPr>
          <p:cNvSpPr/>
          <p:nvPr/>
        </p:nvSpPr>
        <p:spPr>
          <a:xfrm>
            <a:off x="2427437" y="1065910"/>
            <a:ext cx="70631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4000" dirty="0">
                <a:solidFill>
                  <a:srgbClr val="000000"/>
                </a:solidFill>
                <a:latin typeface="Algerian" panose="04020705040A02060702" pitchFamily="82" charset="0"/>
              </a:rPr>
              <a:t>Python - Access List Items</a:t>
            </a:r>
            <a:endParaRPr lang="en-PH" sz="40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0881C9-B877-4A72-A261-A016F6509F9B}"/>
              </a:ext>
            </a:extLst>
          </p:cNvPr>
          <p:cNvSpPr/>
          <p:nvPr/>
        </p:nvSpPr>
        <p:spPr>
          <a:xfrm>
            <a:off x="1595716" y="2140367"/>
            <a:ext cx="9659471" cy="1648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000000"/>
                </a:solidFill>
                <a:latin typeface="+mj-lt"/>
              </a:rPr>
              <a:t>List items are indexed and you can access them by referring to the </a:t>
            </a:r>
            <a:r>
              <a:rPr lang="en-US" sz="3600" dirty="0">
                <a:solidFill>
                  <a:srgbClr val="FF0000"/>
                </a:solidFill>
                <a:latin typeface="+mj-lt"/>
              </a:rPr>
              <a:t>index number</a:t>
            </a:r>
            <a:r>
              <a:rPr lang="en-US" sz="3600" dirty="0">
                <a:solidFill>
                  <a:srgbClr val="000000"/>
                </a:solidFill>
                <a:latin typeface="+mj-lt"/>
              </a:rPr>
              <a:t>:</a:t>
            </a:r>
            <a:endParaRPr lang="en-PH" sz="36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EFD9A-D64E-4AC0-861F-922F85236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716" y="4401305"/>
            <a:ext cx="6660778" cy="23222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328A21-42FE-4EB3-B0A4-C633EE1D304C}"/>
              </a:ext>
            </a:extLst>
          </p:cNvPr>
          <p:cNvSpPr/>
          <p:nvPr/>
        </p:nvSpPr>
        <p:spPr>
          <a:xfrm>
            <a:off x="9438873" y="5298141"/>
            <a:ext cx="19014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index number</a:t>
            </a:r>
            <a:endParaRPr lang="en-PH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4606F8-3B48-4A05-8711-7661C3C7EB0D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4679579" y="5298142"/>
            <a:ext cx="4759294" cy="2000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45CEC65-AB8C-415C-9F21-A538D469A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141" y="5929930"/>
            <a:ext cx="2972215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355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B767E9-4252-4BA6-83AD-7A307F6B774A}"/>
              </a:ext>
            </a:extLst>
          </p:cNvPr>
          <p:cNvSpPr/>
          <p:nvPr/>
        </p:nvSpPr>
        <p:spPr>
          <a:xfrm>
            <a:off x="2591701" y="675946"/>
            <a:ext cx="50321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4000" dirty="0">
                <a:solidFill>
                  <a:srgbClr val="000000"/>
                </a:solidFill>
                <a:latin typeface="Algerian" panose="04020705040A02060702" pitchFamily="82" charset="0"/>
              </a:rPr>
              <a:t>Negative Indexing</a:t>
            </a:r>
            <a:endParaRPr lang="en-PH" sz="40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57F9D12-61DE-4357-898B-544CCCC69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117" y="1807440"/>
            <a:ext cx="8659907" cy="9571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Negative indexing means start from the end</a:t>
            </a:r>
            <a:endParaRPr kumimoji="0" lang="en-US" alt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lvl="0" defTabSz="914400">
              <a:lnSpc>
                <a:spcPct val="150000"/>
              </a:lnSpc>
            </a:pPr>
            <a:r>
              <a:rPr lang="en-US" altLang="en-US" sz="2000" dirty="0">
                <a:solidFill>
                  <a:srgbClr val="DC143C"/>
                </a:solidFill>
              </a:rPr>
              <a:t>-1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refers to the last item, 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-2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refers to the second last item etc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C2ED41-CC4A-48EF-A651-29738B938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856" y="3488518"/>
            <a:ext cx="4459333" cy="2145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CAF52B-C2CB-4FD2-BBF8-54F7E9A8462D}"/>
              </a:ext>
            </a:extLst>
          </p:cNvPr>
          <p:cNvSpPr/>
          <p:nvPr/>
        </p:nvSpPr>
        <p:spPr>
          <a:xfrm>
            <a:off x="6751402" y="2963110"/>
            <a:ext cx="11862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000" dirty="0">
                <a:solidFill>
                  <a:srgbClr val="DC143C"/>
                </a:solidFill>
              </a:rPr>
              <a:t>-1 </a:t>
            </a:r>
            <a:endParaRPr lang="en-PH" sz="4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C214F3-F02D-471D-8459-B9F9AA6416CB}"/>
              </a:ext>
            </a:extLst>
          </p:cNvPr>
          <p:cNvCxnSpPr/>
          <p:nvPr/>
        </p:nvCxnSpPr>
        <p:spPr>
          <a:xfrm flipH="1">
            <a:off x="5620871" y="3590365"/>
            <a:ext cx="1264023" cy="5030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5CDDBA-4B96-48F5-9FF3-694CBF0E5D5E}"/>
              </a:ext>
            </a:extLst>
          </p:cNvPr>
          <p:cNvSpPr/>
          <p:nvPr/>
        </p:nvSpPr>
        <p:spPr>
          <a:xfrm>
            <a:off x="4918757" y="2732278"/>
            <a:ext cx="7021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000000"/>
                </a:solidFill>
              </a:rPr>
              <a:t> </a:t>
            </a:r>
            <a:r>
              <a:rPr lang="en-US" altLang="en-US" sz="3200" dirty="0">
                <a:solidFill>
                  <a:srgbClr val="DC143C"/>
                </a:solidFill>
              </a:rPr>
              <a:t>-2</a:t>
            </a:r>
            <a:endParaRPr lang="en-PH" sz="3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40F8F3-BFA9-4E66-B6BA-002A1747057F}"/>
              </a:ext>
            </a:extLst>
          </p:cNvPr>
          <p:cNvCxnSpPr>
            <a:cxnSpLocks/>
          </p:cNvCxnSpPr>
          <p:nvPr/>
        </p:nvCxnSpPr>
        <p:spPr>
          <a:xfrm flipH="1">
            <a:off x="4329953" y="3280401"/>
            <a:ext cx="831305" cy="5615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116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82583F-A2A1-4C6F-8994-FCA0AA0C4AF0}"/>
              </a:ext>
            </a:extLst>
          </p:cNvPr>
          <p:cNvSpPr/>
          <p:nvPr/>
        </p:nvSpPr>
        <p:spPr>
          <a:xfrm>
            <a:off x="2848615" y="796969"/>
            <a:ext cx="47884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4000" dirty="0">
                <a:solidFill>
                  <a:srgbClr val="000000"/>
                </a:solidFill>
                <a:latin typeface="Algerian" panose="04020705040A02060702" pitchFamily="82" charset="0"/>
              </a:rPr>
              <a:t>Range of Indexes</a:t>
            </a:r>
            <a:endParaRPr lang="en-PH" sz="40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876543-D9A9-4381-88E3-E7797F815C10}"/>
              </a:ext>
            </a:extLst>
          </p:cNvPr>
          <p:cNvSpPr/>
          <p:nvPr/>
        </p:nvSpPr>
        <p:spPr>
          <a:xfrm>
            <a:off x="1223682" y="1690788"/>
            <a:ext cx="10152529" cy="1880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You can specify a </a:t>
            </a:r>
            <a:r>
              <a:rPr lang="en-US" sz="2000" dirty="0">
                <a:solidFill>
                  <a:srgbClr val="FF0000"/>
                </a:solidFill>
              </a:rPr>
              <a:t>range of indexes </a:t>
            </a:r>
            <a:r>
              <a:rPr lang="en-US" sz="2000" dirty="0">
                <a:solidFill>
                  <a:srgbClr val="000000"/>
                </a:solidFill>
              </a:rPr>
              <a:t>by specifying where to start and where to end the range.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When specifying a range, the return value will be a new list with the specified items.</a:t>
            </a:r>
            <a:endParaRPr lang="en-US" sz="20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70E3FF-03CB-4FAA-935B-92395EB03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298" y="3757172"/>
            <a:ext cx="6090807" cy="24911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C755786-B2B9-4142-8CE3-5A3315CB7264}"/>
              </a:ext>
            </a:extLst>
          </p:cNvPr>
          <p:cNvSpPr/>
          <p:nvPr/>
        </p:nvSpPr>
        <p:spPr>
          <a:xfrm>
            <a:off x="4470677" y="3294874"/>
            <a:ext cx="2763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range of indexes </a:t>
            </a:r>
            <a:endParaRPr lang="en-PH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E92C11-3C1B-4FD3-B401-4DBC7B658ED2}"/>
              </a:ext>
            </a:extLst>
          </p:cNvPr>
          <p:cNvCxnSpPr/>
          <p:nvPr/>
        </p:nvCxnSpPr>
        <p:spPr>
          <a:xfrm flipH="1">
            <a:off x="3281082" y="3757172"/>
            <a:ext cx="1627094" cy="1070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AFA097E-889E-4E46-92C4-CE1355767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488" y="4586013"/>
            <a:ext cx="4232524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765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0B7560-E626-4893-AF95-02932631F09F}"/>
              </a:ext>
            </a:extLst>
          </p:cNvPr>
          <p:cNvSpPr/>
          <p:nvPr/>
        </p:nvSpPr>
        <p:spPr>
          <a:xfrm>
            <a:off x="1772550" y="859086"/>
            <a:ext cx="980536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>
                <a:solidFill>
                  <a:srgbClr val="000000"/>
                </a:solidFill>
              </a:rPr>
              <a:t>By leaving out the start value, the range will start at the first item:</a:t>
            </a:r>
            <a:endParaRPr lang="en-PH" sz="3200" b="1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30742C-2791-4EBF-BA5A-0C07454CFEF8}"/>
              </a:ext>
            </a:extLst>
          </p:cNvPr>
          <p:cNvSpPr/>
          <p:nvPr/>
        </p:nvSpPr>
        <p:spPr>
          <a:xfrm>
            <a:off x="1702854" y="2016914"/>
            <a:ext cx="2417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3600" dirty="0">
                <a:solidFill>
                  <a:srgbClr val="000000"/>
                </a:solidFill>
                <a:latin typeface="Algerian" panose="04020705040A02060702" pitchFamily="82" charset="0"/>
              </a:rPr>
              <a:t>Example:</a:t>
            </a:r>
            <a:endParaRPr lang="en-PH" sz="36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D26172-48DB-41B7-8F2B-BCFF1AB4311F}"/>
              </a:ext>
            </a:extLst>
          </p:cNvPr>
          <p:cNvSpPr/>
          <p:nvPr/>
        </p:nvSpPr>
        <p:spPr>
          <a:xfrm>
            <a:off x="1772550" y="2765820"/>
            <a:ext cx="9549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This example returns the items from the beginning to, but NOT including, "kiwi":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D1484-B36F-4BCD-A760-17F7964DC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299" y="3615273"/>
            <a:ext cx="7129401" cy="227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306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570E15-585A-4D05-823B-44C651CDEF5C}"/>
              </a:ext>
            </a:extLst>
          </p:cNvPr>
          <p:cNvSpPr/>
          <p:nvPr/>
        </p:nvSpPr>
        <p:spPr>
          <a:xfrm>
            <a:off x="1864658" y="873623"/>
            <a:ext cx="101839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>
                <a:solidFill>
                  <a:srgbClr val="000000"/>
                </a:solidFill>
                <a:latin typeface="Verdana" panose="020B0604030504040204" pitchFamily="34" charset="0"/>
              </a:rPr>
              <a:t>By leaving out the end value, the range will go on to the end of the list:</a:t>
            </a:r>
            <a:endParaRPr lang="en-PH" sz="3600" b="1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FC8EB0-87ED-46CF-8A79-90B1A9FF25AB}"/>
              </a:ext>
            </a:extLst>
          </p:cNvPr>
          <p:cNvSpPr/>
          <p:nvPr/>
        </p:nvSpPr>
        <p:spPr>
          <a:xfrm>
            <a:off x="1864658" y="2383722"/>
            <a:ext cx="2417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3600" dirty="0">
                <a:solidFill>
                  <a:srgbClr val="000000"/>
                </a:solidFill>
                <a:latin typeface="Algerian" panose="04020705040A02060702" pitchFamily="82" charset="0"/>
              </a:rPr>
              <a:t>Example: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9051B1-5E5E-433B-BE44-F9D3C18ED789}"/>
              </a:ext>
            </a:extLst>
          </p:cNvPr>
          <p:cNvSpPr/>
          <p:nvPr/>
        </p:nvSpPr>
        <p:spPr>
          <a:xfrm>
            <a:off x="1864658" y="3379677"/>
            <a:ext cx="9309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This example returns the items from "cherry" to the end: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94051-7E81-4888-BCD1-AC5B5A8F1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658" y="4098633"/>
            <a:ext cx="7615518" cy="243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796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69D169-3641-4DCB-B969-68139B6A45DB}"/>
              </a:ext>
            </a:extLst>
          </p:cNvPr>
          <p:cNvSpPr/>
          <p:nvPr/>
        </p:nvSpPr>
        <p:spPr>
          <a:xfrm>
            <a:off x="2609941" y="1415534"/>
            <a:ext cx="71737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4000" dirty="0">
                <a:solidFill>
                  <a:srgbClr val="000000"/>
                </a:solidFill>
                <a:latin typeface="Algerian" panose="04020705040A02060702" pitchFamily="82" charset="0"/>
              </a:rPr>
              <a:t>Python - Change List Items</a:t>
            </a:r>
            <a:endParaRPr lang="en-PH" sz="40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B64D61-4330-4315-B987-510277DA41A1}"/>
              </a:ext>
            </a:extLst>
          </p:cNvPr>
          <p:cNvSpPr/>
          <p:nvPr/>
        </p:nvSpPr>
        <p:spPr>
          <a:xfrm>
            <a:off x="2170032" y="2237744"/>
            <a:ext cx="8053576" cy="1648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000000"/>
                </a:solidFill>
              </a:rPr>
              <a:t>To change the value of a specific item, refer to the index number:</a:t>
            </a:r>
            <a:endParaRPr lang="en-PH" sz="3600" dirty="0"/>
          </a:p>
        </p:txBody>
      </p:sp>
    </p:spTree>
    <p:extLst>
      <p:ext uri="{BB962C8B-B14F-4D97-AF65-F5344CB8AC3E}">
        <p14:creationId xmlns:p14="http://schemas.microsoft.com/office/powerpoint/2010/main" val="170052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0FB6C2-20D1-435C-A544-578677A98ACA}"/>
              </a:ext>
            </a:extLst>
          </p:cNvPr>
          <p:cNvSpPr/>
          <p:nvPr/>
        </p:nvSpPr>
        <p:spPr>
          <a:xfrm>
            <a:off x="3101125" y="796970"/>
            <a:ext cx="68162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4800" dirty="0">
                <a:solidFill>
                  <a:srgbClr val="000000"/>
                </a:solidFill>
                <a:latin typeface="Algerian" panose="04020705040A02060702" pitchFamily="82" charset="0"/>
              </a:rPr>
              <a:t>What can Python do?</a:t>
            </a:r>
            <a:endParaRPr lang="en-PH" sz="48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CFC655-1BF6-4A8A-8150-BDA036C20181}"/>
              </a:ext>
            </a:extLst>
          </p:cNvPr>
          <p:cNvSpPr/>
          <p:nvPr/>
        </p:nvSpPr>
        <p:spPr>
          <a:xfrm>
            <a:off x="1851211" y="1881971"/>
            <a:ext cx="8960224" cy="3723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Python can be used on a server to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create web applications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Python can be used alongside software to create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workflows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Python can connect to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database systems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. It can also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read and modify files.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Python can be used to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handle big data and perform complex mathematics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Python can be used for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rapid prototyping, or for production-ready software development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.</a:t>
            </a:r>
            <a:endParaRPr lang="en-US" sz="2000" b="0" i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87453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92B3C-D0C9-4BA9-946F-752E93DED4DC}"/>
              </a:ext>
            </a:extLst>
          </p:cNvPr>
          <p:cNvSpPr/>
          <p:nvPr/>
        </p:nvSpPr>
        <p:spPr>
          <a:xfrm>
            <a:off x="3170128" y="1402087"/>
            <a:ext cx="53142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3200" dirty="0">
                <a:solidFill>
                  <a:srgbClr val="000000"/>
                </a:solidFill>
              </a:rPr>
              <a:t>Change the second item:</a:t>
            </a:r>
            <a:endParaRPr lang="en-PH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52BE7F-C8C2-410A-AAB8-01552266C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622" y="2447305"/>
            <a:ext cx="7586602" cy="300860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CFCE0D-67C0-45DB-BF60-CA228274BCF5}"/>
              </a:ext>
            </a:extLst>
          </p:cNvPr>
          <p:cNvSpPr/>
          <p:nvPr/>
        </p:nvSpPr>
        <p:spPr>
          <a:xfrm>
            <a:off x="2135622" y="595264"/>
            <a:ext cx="2417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3600" dirty="0">
                <a:solidFill>
                  <a:srgbClr val="000000"/>
                </a:solidFill>
                <a:latin typeface="Algerian" panose="04020705040A02060702" pitchFamily="82" charset="0"/>
              </a:rPr>
              <a:t>Example:</a:t>
            </a:r>
            <a:endParaRPr lang="en-PH" sz="36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8604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055280-E07A-4BD9-8D5C-3428004012D4}"/>
              </a:ext>
            </a:extLst>
          </p:cNvPr>
          <p:cNvSpPr/>
          <p:nvPr/>
        </p:nvSpPr>
        <p:spPr>
          <a:xfrm>
            <a:off x="2517663" y="850758"/>
            <a:ext cx="85395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Algerian" panose="04020705040A02060702" pitchFamily="82" charset="0"/>
              </a:rPr>
              <a:t>Change a Range of Item Values</a:t>
            </a:r>
            <a:endParaRPr lang="en-US" sz="40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6A6EE8-4FD7-4F02-96BB-9AE18443BB50}"/>
              </a:ext>
            </a:extLst>
          </p:cNvPr>
          <p:cNvSpPr/>
          <p:nvPr/>
        </p:nvSpPr>
        <p:spPr>
          <a:xfrm>
            <a:off x="2311082" y="1905942"/>
            <a:ext cx="8952678" cy="3691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0000"/>
                </a:solidFill>
              </a:rPr>
              <a:t>To change the value of items within a specific range, define a list with the new values, and refer to the range of index numbers where you want to insert the new values: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39236616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01D7FB-E4F7-464C-8492-E0E41CBA02DE}"/>
              </a:ext>
            </a:extLst>
          </p:cNvPr>
          <p:cNvSpPr/>
          <p:nvPr/>
        </p:nvSpPr>
        <p:spPr>
          <a:xfrm>
            <a:off x="2485246" y="1482769"/>
            <a:ext cx="22942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3600" dirty="0">
                <a:solidFill>
                  <a:srgbClr val="000000"/>
                </a:solidFill>
                <a:latin typeface="Algerian" panose="04020705040A02060702" pitchFamily="82" charset="0"/>
              </a:rPr>
              <a:t>Example</a:t>
            </a:r>
            <a:endParaRPr lang="en-PH" sz="36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D341C6-77F4-49BE-87D6-1FAB4C9476DA}"/>
              </a:ext>
            </a:extLst>
          </p:cNvPr>
          <p:cNvSpPr/>
          <p:nvPr/>
        </p:nvSpPr>
        <p:spPr>
          <a:xfrm>
            <a:off x="2485246" y="2272117"/>
            <a:ext cx="7815201" cy="957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</a:rPr>
              <a:t>Change the values "banana" and "cherry" with the values "blackcurrant" and "watermelon":</a:t>
            </a:r>
            <a:endParaRPr lang="en-PH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B1A8B-68DF-466D-B0C3-12D33E6B7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881" y="3429000"/>
            <a:ext cx="8164825" cy="286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244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A3AD37-5F2F-4B4A-A6F9-D1BCF321DAAF}"/>
              </a:ext>
            </a:extLst>
          </p:cNvPr>
          <p:cNvSpPr/>
          <p:nvPr/>
        </p:nvSpPr>
        <p:spPr>
          <a:xfrm>
            <a:off x="2106705" y="439288"/>
            <a:ext cx="8529918" cy="869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000000"/>
                </a:solidFill>
              </a:rPr>
              <a:t>If you insert more items than you replace, the new items will be inserted where you specified, and the remaining items will move accordingly:</a:t>
            </a:r>
            <a:endParaRPr lang="en-PH" b="1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9BE9ED-72B0-4567-8EEE-A31E8A7A2F38}"/>
              </a:ext>
            </a:extLst>
          </p:cNvPr>
          <p:cNvSpPr/>
          <p:nvPr/>
        </p:nvSpPr>
        <p:spPr>
          <a:xfrm>
            <a:off x="1188197" y="1414547"/>
            <a:ext cx="13564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000" dirty="0">
                <a:solidFill>
                  <a:srgbClr val="000000"/>
                </a:solidFill>
                <a:latin typeface="Algerian" panose="04020705040A02060702" pitchFamily="82" charset="0"/>
              </a:rPr>
              <a:t>Example</a:t>
            </a:r>
            <a:endParaRPr lang="en-PH" sz="20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A91D0D-166C-417E-BAD1-6B93B76EBA96}"/>
              </a:ext>
            </a:extLst>
          </p:cNvPr>
          <p:cNvSpPr/>
          <p:nvPr/>
        </p:nvSpPr>
        <p:spPr>
          <a:xfrm>
            <a:off x="1866428" y="1920704"/>
            <a:ext cx="84357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Change the second value by replacing it with </a:t>
            </a:r>
            <a:r>
              <a:rPr lang="en-US" sz="2000" i="1" dirty="0">
                <a:solidFill>
                  <a:srgbClr val="000000"/>
                </a:solidFill>
              </a:rPr>
              <a:t>two</a:t>
            </a:r>
            <a:r>
              <a:rPr lang="en-US" sz="2000" dirty="0">
                <a:solidFill>
                  <a:srgbClr val="000000"/>
                </a:solidFill>
              </a:rPr>
              <a:t> new values:</a:t>
            </a:r>
            <a:endParaRPr lang="en-PH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B5B9D-4574-42CA-9AAD-0DEA1137A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716" y="2606706"/>
            <a:ext cx="8435788" cy="2436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447EFA-827F-4BD6-A9B9-D5FB09C93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716" y="5235054"/>
            <a:ext cx="8449854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141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EF6986-0C69-463F-8BD8-0693A2C94516}"/>
              </a:ext>
            </a:extLst>
          </p:cNvPr>
          <p:cNvSpPr/>
          <p:nvPr/>
        </p:nvSpPr>
        <p:spPr>
          <a:xfrm>
            <a:off x="1931893" y="869594"/>
            <a:ext cx="9565342" cy="955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1" dirty="0">
                <a:solidFill>
                  <a:srgbClr val="000000"/>
                </a:solidFill>
              </a:rPr>
              <a:t>If you insert less items than you replace, the new items will be inserted where you specified, and the remaining items will move accordingly:</a:t>
            </a:r>
            <a:endParaRPr lang="en-PH" sz="2000" b="1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83407A-2121-40EE-8A04-E4CC60F2A5F2}"/>
              </a:ext>
            </a:extLst>
          </p:cNvPr>
          <p:cNvSpPr/>
          <p:nvPr/>
        </p:nvSpPr>
        <p:spPr>
          <a:xfrm>
            <a:off x="1759104" y="2276146"/>
            <a:ext cx="20585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3200" dirty="0">
                <a:solidFill>
                  <a:srgbClr val="000000"/>
                </a:solidFill>
                <a:latin typeface="Algerian" panose="04020705040A02060702" pitchFamily="82" charset="0"/>
              </a:rPr>
              <a:t>Example</a:t>
            </a:r>
            <a:endParaRPr lang="en-PH" sz="32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B460E2-49C3-4B52-A173-5FAB3232196C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Change the second and third value by replacing it with 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one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value: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8BE1D-4A09-43A4-98F5-F98E3071B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811" y="3997080"/>
            <a:ext cx="7333131" cy="241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79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6A762F-90B6-4239-BC8D-50FEC19D4D92}"/>
              </a:ext>
            </a:extLst>
          </p:cNvPr>
          <p:cNvSpPr/>
          <p:nvPr/>
        </p:nvSpPr>
        <p:spPr>
          <a:xfrm>
            <a:off x="2986785" y="917993"/>
            <a:ext cx="55996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3600" dirty="0">
                <a:solidFill>
                  <a:srgbClr val="000000"/>
                </a:solidFill>
                <a:latin typeface="Algerian" panose="04020705040A02060702" pitchFamily="82" charset="0"/>
              </a:rPr>
              <a:t>Python - Add List Items</a:t>
            </a:r>
            <a:endParaRPr lang="en-PH" sz="36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80F1CF-1DD2-44B0-B012-6848DBFF2C1C}"/>
              </a:ext>
            </a:extLst>
          </p:cNvPr>
          <p:cNvSpPr/>
          <p:nvPr/>
        </p:nvSpPr>
        <p:spPr>
          <a:xfrm>
            <a:off x="1620182" y="1652063"/>
            <a:ext cx="2279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400" dirty="0">
                <a:solidFill>
                  <a:srgbClr val="000000"/>
                </a:solidFill>
                <a:latin typeface="Algerian" panose="04020705040A02060702" pitchFamily="82" charset="0"/>
              </a:rPr>
              <a:t>Append Items</a:t>
            </a:r>
            <a:endParaRPr lang="en-PH" sz="24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E44713-B06D-4D68-A385-39E74B56E111}"/>
              </a:ext>
            </a:extLst>
          </p:cNvPr>
          <p:cNvSpPr/>
          <p:nvPr/>
        </p:nvSpPr>
        <p:spPr>
          <a:xfrm>
            <a:off x="1919220" y="2217320"/>
            <a:ext cx="7930750" cy="414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</a:rPr>
              <a:t>To add an item to the end of the list, use the </a:t>
            </a:r>
            <a:r>
              <a:rPr lang="en-US" sz="1600" dirty="0">
                <a:solidFill>
                  <a:srgbClr val="DC143C"/>
                </a:solidFill>
              </a:rPr>
              <a:t>append()</a:t>
            </a:r>
            <a:r>
              <a:rPr lang="en-US" sz="1600" dirty="0">
                <a:solidFill>
                  <a:srgbClr val="000000"/>
                </a:solidFill>
              </a:rPr>
              <a:t> method:</a:t>
            </a:r>
            <a:endParaRPr lang="en-PH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056C9A-2C87-412A-A521-2E8F6F578D66}"/>
              </a:ext>
            </a:extLst>
          </p:cNvPr>
          <p:cNvSpPr/>
          <p:nvPr/>
        </p:nvSpPr>
        <p:spPr>
          <a:xfrm>
            <a:off x="1620182" y="3707807"/>
            <a:ext cx="21355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400" dirty="0">
                <a:solidFill>
                  <a:srgbClr val="000000"/>
                </a:solidFill>
                <a:latin typeface="Algerian" panose="04020705040A02060702" pitchFamily="82" charset="0"/>
              </a:rPr>
              <a:t>Insert Items</a:t>
            </a:r>
            <a:endParaRPr lang="en-PH" sz="24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C3C19BC-E20C-4196-8CC9-69E68B319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20" y="4237369"/>
            <a:ext cx="7110480" cy="7841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To insert a list item at a specified index, use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insert()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method.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insert()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method inserts an item at the specified index: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6CD828-4B6D-2D7B-A599-D45675B85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170" y="1707767"/>
            <a:ext cx="3400900" cy="17623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F28897-C3A6-C9A3-3F5F-9338065D9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969" y="4755123"/>
            <a:ext cx="4018001" cy="165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708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E155BE-0C24-4660-BDC4-A1E9E9E1A33C}"/>
              </a:ext>
            </a:extLst>
          </p:cNvPr>
          <p:cNvSpPr/>
          <p:nvPr/>
        </p:nvSpPr>
        <p:spPr>
          <a:xfrm>
            <a:off x="4659324" y="877653"/>
            <a:ext cx="36760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4000" dirty="0">
                <a:solidFill>
                  <a:srgbClr val="000000"/>
                </a:solidFill>
                <a:latin typeface="Algerian" panose="04020705040A02060702" pitchFamily="82" charset="0"/>
              </a:rPr>
              <a:t>Append Items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82FFCE-CC1E-445B-A606-53481D1727C9}"/>
              </a:ext>
            </a:extLst>
          </p:cNvPr>
          <p:cNvSpPr/>
          <p:nvPr/>
        </p:nvSpPr>
        <p:spPr>
          <a:xfrm>
            <a:off x="1839786" y="1787660"/>
            <a:ext cx="21675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3200" dirty="0">
                <a:solidFill>
                  <a:srgbClr val="000000"/>
                </a:solidFill>
                <a:latin typeface="Algerian" panose="04020705040A02060702" pitchFamily="82" charset="0"/>
              </a:rPr>
              <a:t>Example:</a:t>
            </a:r>
            <a:endParaRPr lang="en-PH" sz="32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945B252-FC6E-4136-9EF3-F869695DD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858" y="2608390"/>
            <a:ext cx="75889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Using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append()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method to append an item: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F7168B-8091-44BA-AB6A-0C90B0F21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216" y="3429000"/>
            <a:ext cx="6554089" cy="262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37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A89CEB-5607-49F4-9F03-5606522BD6A2}"/>
              </a:ext>
            </a:extLst>
          </p:cNvPr>
          <p:cNvSpPr/>
          <p:nvPr/>
        </p:nvSpPr>
        <p:spPr>
          <a:xfrm>
            <a:off x="4377420" y="877653"/>
            <a:ext cx="34371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4000" dirty="0">
                <a:solidFill>
                  <a:srgbClr val="000000"/>
                </a:solidFill>
                <a:latin typeface="Algerian" panose="04020705040A02060702" pitchFamily="82" charset="0"/>
              </a:rPr>
              <a:t>Insert Items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0CBF2C-70EF-4E94-81A1-15A069B38D3C}"/>
              </a:ext>
            </a:extLst>
          </p:cNvPr>
          <p:cNvSpPr/>
          <p:nvPr/>
        </p:nvSpPr>
        <p:spPr>
          <a:xfrm>
            <a:off x="1936139" y="2034099"/>
            <a:ext cx="21675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3200" dirty="0">
                <a:solidFill>
                  <a:srgbClr val="000000"/>
                </a:solidFill>
                <a:latin typeface="Algerian" panose="04020705040A02060702" pitchFamily="82" charset="0"/>
              </a:rPr>
              <a:t>Example: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697D80-E40F-4A5F-B5FC-AD997CE27515}"/>
              </a:ext>
            </a:extLst>
          </p:cNvPr>
          <p:cNvSpPr/>
          <p:nvPr/>
        </p:nvSpPr>
        <p:spPr>
          <a:xfrm>
            <a:off x="3047999" y="2696254"/>
            <a:ext cx="7655860" cy="870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To insert a list item at a specified index, use the </a:t>
            </a:r>
            <a:r>
              <a:rPr lang="en-US" altLang="en-US" dirty="0">
                <a:solidFill>
                  <a:srgbClr val="DC143C"/>
                </a:solidFill>
              </a:rPr>
              <a:t>insert()</a:t>
            </a:r>
            <a:r>
              <a:rPr lang="en-US" altLang="en-US" dirty="0">
                <a:solidFill>
                  <a:srgbClr val="000000"/>
                </a:solidFill>
              </a:rPr>
              <a:t> method.</a:t>
            </a:r>
            <a:endParaRPr lang="en-US" altLang="en-US" dirty="0"/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The </a:t>
            </a:r>
            <a:r>
              <a:rPr lang="en-US" altLang="en-US" dirty="0">
                <a:solidFill>
                  <a:srgbClr val="DC143C"/>
                </a:solidFill>
              </a:rPr>
              <a:t>insert()</a:t>
            </a:r>
            <a:r>
              <a:rPr lang="en-US" altLang="en-US" dirty="0">
                <a:solidFill>
                  <a:srgbClr val="000000"/>
                </a:solidFill>
              </a:rPr>
              <a:t> method inserts an item at the specified index:</a:t>
            </a:r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6605F0-CCE4-4D22-B017-FB167B299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531" y="3947499"/>
            <a:ext cx="5240937" cy="242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61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ADC3B6-B639-41BB-96CD-D61821B733D5}"/>
              </a:ext>
            </a:extLst>
          </p:cNvPr>
          <p:cNvSpPr/>
          <p:nvPr/>
        </p:nvSpPr>
        <p:spPr>
          <a:xfrm>
            <a:off x="2988628" y="904086"/>
            <a:ext cx="71657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4000" dirty="0">
                <a:solidFill>
                  <a:srgbClr val="000000"/>
                </a:solidFill>
                <a:latin typeface="Algerian" panose="04020705040A02060702" pitchFamily="82" charset="0"/>
              </a:rPr>
              <a:t>Python - Remove List Items</a:t>
            </a:r>
            <a:endParaRPr lang="en-PH" sz="40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E1AEF5-5B90-4F15-86C6-5A5701BE85F3}"/>
              </a:ext>
            </a:extLst>
          </p:cNvPr>
          <p:cNvSpPr/>
          <p:nvPr/>
        </p:nvSpPr>
        <p:spPr>
          <a:xfrm>
            <a:off x="3231130" y="2834728"/>
            <a:ext cx="66807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remove()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method removes the specified item.</a:t>
            </a:r>
            <a:r>
              <a:rPr lang="en-US" altLang="en-US" sz="2000" dirty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4CAFB5-8F3E-4E4A-BEE4-E1E52963C03B}"/>
              </a:ext>
            </a:extLst>
          </p:cNvPr>
          <p:cNvSpPr/>
          <p:nvPr/>
        </p:nvSpPr>
        <p:spPr>
          <a:xfrm>
            <a:off x="1883105" y="2023706"/>
            <a:ext cx="52934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3200" dirty="0">
                <a:solidFill>
                  <a:srgbClr val="000000"/>
                </a:solidFill>
                <a:latin typeface="Algerian" panose="04020705040A02060702" pitchFamily="82" charset="0"/>
              </a:rPr>
              <a:t>Remove Specified Item</a:t>
            </a:r>
            <a:endParaRPr lang="en-PH" sz="32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37A156-6514-EB9A-429F-3EF89F9B5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627" y="3600224"/>
            <a:ext cx="5859537" cy="29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506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EB505C-60BC-6A10-00CA-4943D6A6F14D}"/>
              </a:ext>
            </a:extLst>
          </p:cNvPr>
          <p:cNvSpPr txBox="1"/>
          <p:nvPr/>
        </p:nvSpPr>
        <p:spPr>
          <a:xfrm>
            <a:off x="2497791" y="924716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600" dirty="0">
                <a:solidFill>
                  <a:srgbClr val="000000"/>
                </a:solidFill>
                <a:latin typeface="Algerian" panose="04020705040A02060702" pitchFamily="82" charset="0"/>
              </a:rPr>
              <a:t>Remove Specified Index</a:t>
            </a:r>
            <a:endParaRPr lang="en-PH" sz="36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C8B4E-1D0B-D5A9-5AAE-3F61C26A88BD}"/>
              </a:ext>
            </a:extLst>
          </p:cNvPr>
          <p:cNvSpPr txBox="1"/>
          <p:nvPr/>
        </p:nvSpPr>
        <p:spPr>
          <a:xfrm>
            <a:off x="3318062" y="1839116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pop()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removes the specified index.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D3823-E97C-140B-91D6-FA8949278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421" y="2699394"/>
            <a:ext cx="7021157" cy="304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0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9DBAE2-378D-4732-A490-C2081C23E0A2}"/>
              </a:ext>
            </a:extLst>
          </p:cNvPr>
          <p:cNvSpPr/>
          <p:nvPr/>
        </p:nvSpPr>
        <p:spPr>
          <a:xfrm>
            <a:off x="2764871" y="891099"/>
            <a:ext cx="46201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5400" dirty="0">
                <a:solidFill>
                  <a:srgbClr val="000000"/>
                </a:solidFill>
                <a:latin typeface="Algerian" panose="04020705040A02060702" pitchFamily="82" charset="0"/>
              </a:rPr>
              <a:t>Why Python?</a:t>
            </a:r>
            <a:endParaRPr lang="en-PH" sz="54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59EF54-B742-4DF3-9862-A1399B800134}"/>
              </a:ext>
            </a:extLst>
          </p:cNvPr>
          <p:cNvSpPr/>
          <p:nvPr/>
        </p:nvSpPr>
        <p:spPr>
          <a:xfrm>
            <a:off x="1757082" y="1976334"/>
            <a:ext cx="8476129" cy="4650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Python works on different platforms (</a:t>
            </a:r>
            <a:r>
              <a:rPr lang="en-US" sz="2000" dirty="0">
                <a:solidFill>
                  <a:srgbClr val="FF0000"/>
                </a:solidFill>
              </a:rPr>
              <a:t>Windows, Mac, Linux, Raspberry Pi, </a:t>
            </a:r>
            <a:r>
              <a:rPr lang="en-US" sz="2000" dirty="0" err="1">
                <a:solidFill>
                  <a:srgbClr val="FF0000"/>
                </a:solidFill>
              </a:rPr>
              <a:t>etc</a:t>
            </a:r>
            <a:r>
              <a:rPr lang="en-US" sz="2000" dirty="0">
                <a:solidFill>
                  <a:srgbClr val="000000"/>
                </a:solidFill>
              </a:rPr>
              <a:t>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Python has a simple syntax similar to the English language.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Python has syntax that allows developers to write programs with fewer lines than some other programming languages.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Python runs on an interpreter system, meaning that code can be executed as soon as it is written. This means that prototyping can be very quick.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Python can be treated in a procedural way, an object-oriented way or a functional way.</a:t>
            </a:r>
            <a:endParaRPr lang="en-US" sz="20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892749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28993B-1422-E8E5-5610-29CD362F35AB}"/>
              </a:ext>
            </a:extLst>
          </p:cNvPr>
          <p:cNvSpPr txBox="1"/>
          <p:nvPr/>
        </p:nvSpPr>
        <p:spPr>
          <a:xfrm>
            <a:off x="2847415" y="951610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600" dirty="0">
                <a:solidFill>
                  <a:srgbClr val="000000"/>
                </a:solidFill>
                <a:latin typeface="Algerian" panose="04020705040A02060702" pitchFamily="82" charset="0"/>
              </a:rPr>
              <a:t>Clear the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F4F2EB-55C0-F1BD-A693-DA5304FD61F9}"/>
              </a:ext>
            </a:extLst>
          </p:cNvPr>
          <p:cNvSpPr txBox="1"/>
          <p:nvPr/>
        </p:nvSpPr>
        <p:spPr>
          <a:xfrm>
            <a:off x="3546661" y="1597941"/>
            <a:ext cx="6098240" cy="871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clear()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empties the list.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list still remains, but it has no content.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76F135-D6A3-535C-02FA-2A7CFA860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806" y="2792678"/>
            <a:ext cx="6667458" cy="286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903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79A01A-7898-452C-BF6B-94E8E7352EFD}"/>
              </a:ext>
            </a:extLst>
          </p:cNvPr>
          <p:cNvSpPr/>
          <p:nvPr/>
        </p:nvSpPr>
        <p:spPr>
          <a:xfrm>
            <a:off x="3527027" y="480723"/>
            <a:ext cx="51379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4000" dirty="0">
                <a:solidFill>
                  <a:srgbClr val="000000"/>
                </a:solidFill>
                <a:latin typeface="Algerian" panose="04020705040A02060702" pitchFamily="82" charset="0"/>
              </a:rPr>
              <a:t>Python - Loop Lists</a:t>
            </a:r>
            <a:endParaRPr lang="en-PH" sz="40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4B9B7B-F871-44B0-8C21-5750D00097DF}"/>
              </a:ext>
            </a:extLst>
          </p:cNvPr>
          <p:cNvSpPr/>
          <p:nvPr/>
        </p:nvSpPr>
        <p:spPr>
          <a:xfrm>
            <a:off x="1410185" y="1283822"/>
            <a:ext cx="48606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3200" dirty="0">
                <a:solidFill>
                  <a:srgbClr val="000000"/>
                </a:solidFill>
                <a:latin typeface="Algerian" panose="04020705040A02060702" pitchFamily="82" charset="0"/>
              </a:rPr>
              <a:t>Loop Through a List</a:t>
            </a:r>
            <a:endParaRPr lang="en-PH" sz="32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975E29-4E5E-49AE-A6AD-30D7FF5F0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3533" y="1868219"/>
            <a:ext cx="74357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loop through the list items by using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7B96EC-06E8-926A-D437-5C1995E24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324" y="2345375"/>
            <a:ext cx="3079902" cy="14602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61CDAF-99B3-5A43-AE67-196175F01768}"/>
              </a:ext>
            </a:extLst>
          </p:cNvPr>
          <p:cNvSpPr txBox="1"/>
          <p:nvPr/>
        </p:nvSpPr>
        <p:spPr>
          <a:xfrm>
            <a:off x="941570" y="3282482"/>
            <a:ext cx="83837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Algerian" panose="04020705040A02060702" pitchFamily="82" charset="0"/>
              </a:rPr>
              <a:t>Loop Through the Index Numbers</a:t>
            </a:r>
            <a:endParaRPr lang="en-US" sz="36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60B8EA-432A-A101-AD8C-0712AF148D25}"/>
              </a:ext>
            </a:extLst>
          </p:cNvPr>
          <p:cNvSpPr txBox="1"/>
          <p:nvPr/>
        </p:nvSpPr>
        <p:spPr>
          <a:xfrm>
            <a:off x="4111439" y="3968912"/>
            <a:ext cx="6098240" cy="1701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You can also loop through the list items by referring to their index number.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Use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range()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and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len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functions to create a suitable inerrable.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73C34C-2C2F-BD44-9DE8-C88D1D4BC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91" y="4693017"/>
            <a:ext cx="3610684" cy="182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450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D1E365-A5BC-F589-222C-660A37F6667D}"/>
              </a:ext>
            </a:extLst>
          </p:cNvPr>
          <p:cNvSpPr txBox="1"/>
          <p:nvPr/>
        </p:nvSpPr>
        <p:spPr>
          <a:xfrm>
            <a:off x="2057969" y="270155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600" dirty="0">
                <a:solidFill>
                  <a:srgbClr val="000000"/>
                </a:solidFill>
                <a:latin typeface="Algerian" panose="04020705040A02060702" pitchFamily="82" charset="0"/>
              </a:rPr>
              <a:t>Using a While Loop</a:t>
            </a:r>
            <a:endParaRPr lang="en-PH" sz="36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E19B8A-097D-F788-7D82-1DFB84E2B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631" y="2675215"/>
            <a:ext cx="3207435" cy="17462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347082-7609-B9BE-DAA7-360D55E4BCAE}"/>
              </a:ext>
            </a:extLst>
          </p:cNvPr>
          <p:cNvSpPr txBox="1"/>
          <p:nvPr/>
        </p:nvSpPr>
        <p:spPr>
          <a:xfrm>
            <a:off x="1508864" y="842424"/>
            <a:ext cx="8625167" cy="1702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loop through the list items by using a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 the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</a:t>
            </a:r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determine the length of the list, then start at 0 and loop your way through the list items by referring to their indexes.</a:t>
            </a:r>
            <a:endParaRPr lang="en-US" altLang="en-US" sz="1800" dirty="0"/>
          </a:p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Remember to increase the index 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by 1 after each iteration.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74F229-E61D-D455-C668-3D3F6ADB7596}"/>
              </a:ext>
            </a:extLst>
          </p:cNvPr>
          <p:cNvSpPr txBox="1"/>
          <p:nvPr/>
        </p:nvSpPr>
        <p:spPr>
          <a:xfrm>
            <a:off x="1121897" y="2922982"/>
            <a:ext cx="60983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600" dirty="0">
                <a:solidFill>
                  <a:srgbClr val="000000"/>
                </a:solidFill>
                <a:latin typeface="Algerian" panose="04020705040A02060702" pitchFamily="82" charset="0"/>
              </a:rPr>
              <a:t>Looping Using List Comprehension</a:t>
            </a:r>
            <a:endParaRPr lang="en-PH" sz="36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0BF5E-C6C1-738A-713E-E6DB4864D360}"/>
              </a:ext>
            </a:extLst>
          </p:cNvPr>
          <p:cNvSpPr txBox="1"/>
          <p:nvPr/>
        </p:nvSpPr>
        <p:spPr>
          <a:xfrm>
            <a:off x="1409770" y="4123311"/>
            <a:ext cx="6098344" cy="867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 Comprehension offers the shortest syntax for looping through lists:</a:t>
            </a:r>
            <a:endParaRPr lang="en-PH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52D18C-B8A9-4FC2-DAAC-00399A414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298" y="4759557"/>
            <a:ext cx="3232707" cy="167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007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B9A728-D60F-3C97-7BFD-2DFC44011057}"/>
              </a:ext>
            </a:extLst>
          </p:cNvPr>
          <p:cNvSpPr txBox="1"/>
          <p:nvPr/>
        </p:nvSpPr>
        <p:spPr>
          <a:xfrm>
            <a:off x="3291167" y="158593"/>
            <a:ext cx="78026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- List Comprehension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80D518-5AD2-D21E-6538-4AE941ADA36C}"/>
              </a:ext>
            </a:extLst>
          </p:cNvPr>
          <p:cNvSpPr txBox="1"/>
          <p:nvPr/>
        </p:nvSpPr>
        <p:spPr>
          <a:xfrm>
            <a:off x="1704414" y="872898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List Comprehension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54CA80-2F19-F43E-7BA2-7093145FEEC7}"/>
              </a:ext>
            </a:extLst>
          </p:cNvPr>
          <p:cNvSpPr txBox="1"/>
          <p:nvPr/>
        </p:nvSpPr>
        <p:spPr>
          <a:xfrm>
            <a:off x="2161614" y="1450758"/>
            <a:ext cx="8932208" cy="956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List comprehension offers a shorter syntax when you want to create a new list based on the values of an existing list.</a:t>
            </a:r>
            <a:endParaRPr lang="en-PH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2D24D9-2D4B-DA2F-C4A1-6DE63B51A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137" y="2532618"/>
            <a:ext cx="3309969" cy="17817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7443D0-AF81-EB11-57A2-45CC9E8D9CF9}"/>
              </a:ext>
            </a:extLst>
          </p:cNvPr>
          <p:cNvSpPr txBox="1"/>
          <p:nvPr/>
        </p:nvSpPr>
        <p:spPr>
          <a:xfrm>
            <a:off x="1704414" y="3534765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The Syntax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9FE4D3-99A0-D5D8-CFA2-D9B43CD609D7}"/>
              </a:ext>
            </a:extLst>
          </p:cNvPr>
          <p:cNvSpPr txBox="1"/>
          <p:nvPr/>
        </p:nvSpPr>
        <p:spPr>
          <a:xfrm>
            <a:off x="2726390" y="4420713"/>
            <a:ext cx="8932208" cy="870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List comprehension offers a shorter syntax when you want to create a new list based on the values of an existing list.</a:t>
            </a:r>
            <a:endParaRPr lang="en-PH" sz="1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BD5EB96-8BF5-AA8A-4C45-742CD1E0B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654" y="5073463"/>
            <a:ext cx="4067493" cy="148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528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A9FD71-F959-E50E-775E-75F16F4F3D18}"/>
              </a:ext>
            </a:extLst>
          </p:cNvPr>
          <p:cNvSpPr txBox="1"/>
          <p:nvPr/>
        </p:nvSpPr>
        <p:spPr>
          <a:xfrm>
            <a:off x="2121274" y="220190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Condition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2A67B-7BFE-383A-3C41-DCA791E2BD9F}"/>
              </a:ext>
            </a:extLst>
          </p:cNvPr>
          <p:cNvSpPr txBox="1"/>
          <p:nvPr/>
        </p:nvSpPr>
        <p:spPr>
          <a:xfrm>
            <a:off x="2981883" y="824342"/>
            <a:ext cx="7668185" cy="870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 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condition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is like a filter that only accepts the items that valuate to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True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6E7B6C-C634-6C79-BCB1-357B2F012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274" y="1745731"/>
            <a:ext cx="4552605" cy="17682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AE53F9-B56D-D057-A4F4-CBB34359A6ED}"/>
              </a:ext>
            </a:extLst>
          </p:cNvPr>
          <p:cNvSpPr txBox="1"/>
          <p:nvPr/>
        </p:nvSpPr>
        <p:spPr>
          <a:xfrm>
            <a:off x="2121274" y="3569652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Expression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11D6D3-AA3E-82D4-8DEE-122F5B77840A}"/>
              </a:ext>
            </a:extLst>
          </p:cNvPr>
          <p:cNvSpPr txBox="1"/>
          <p:nvPr/>
        </p:nvSpPr>
        <p:spPr>
          <a:xfrm>
            <a:off x="3076012" y="4103095"/>
            <a:ext cx="8622928" cy="1285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expression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the current item in the iteration, but it is also the outcome, which you can manipulate before it ends up like a list item in the new list:</a:t>
            </a:r>
            <a:endParaRPr lang="en-PH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63C0CC-A81A-3B47-167D-D9AB928FA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216" y="5213849"/>
            <a:ext cx="3781402" cy="139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684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4DE5C8-0947-0AE6-E54D-B58C40102AB9}"/>
              </a:ext>
            </a:extLst>
          </p:cNvPr>
          <p:cNvSpPr txBox="1"/>
          <p:nvPr/>
        </p:nvSpPr>
        <p:spPr>
          <a:xfrm>
            <a:off x="3990415" y="279257"/>
            <a:ext cx="6098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- Sort Lists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2C23C-9E9E-5590-636B-A50CD9B958E0}"/>
              </a:ext>
            </a:extLst>
          </p:cNvPr>
          <p:cNvSpPr txBox="1"/>
          <p:nvPr/>
        </p:nvSpPr>
        <p:spPr>
          <a:xfrm>
            <a:off x="1572797" y="935735"/>
            <a:ext cx="74395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Sort List Alphanumerically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5B9F5B6-0538-C15E-7954-88CBB0CE8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6545" y="1533534"/>
            <a:ext cx="1013235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List objects have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sort()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method that will sort the list alphanumerically, ascending, by default: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C4F548-DABB-8F33-102F-CA02A957A4BA}"/>
              </a:ext>
            </a:extLst>
          </p:cNvPr>
          <p:cNvSpPr txBox="1"/>
          <p:nvPr/>
        </p:nvSpPr>
        <p:spPr>
          <a:xfrm>
            <a:off x="1301003" y="3979458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Sort Descending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30B709-E270-5023-834F-7DD88F3DA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1421" y="4519373"/>
            <a:ext cx="79207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To sort descending, use the keyword argument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reverse = 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0D131-2645-E1B4-EF73-441BCFA86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903" y="2124464"/>
            <a:ext cx="4858428" cy="1971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71ACF7-E754-9469-8C4E-46C134F48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727" y="4929450"/>
            <a:ext cx="4915586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23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B37C93-C7AA-DB0D-BEDE-A27B3841041B}"/>
              </a:ext>
            </a:extLst>
          </p:cNvPr>
          <p:cNvSpPr txBox="1"/>
          <p:nvPr/>
        </p:nvSpPr>
        <p:spPr>
          <a:xfrm>
            <a:off x="2134721" y="696116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Customize Sort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BDCAB-0559-51A5-3F47-3940E1CE7C50}"/>
              </a:ext>
            </a:extLst>
          </p:cNvPr>
          <p:cNvSpPr txBox="1"/>
          <p:nvPr/>
        </p:nvSpPr>
        <p:spPr>
          <a:xfrm>
            <a:off x="3136738" y="1458951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You can also customize your own function by using the keyword argument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key =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 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2CF2D-FDCD-92C8-E711-31F943635642}"/>
              </a:ext>
            </a:extLst>
          </p:cNvPr>
          <p:cNvSpPr txBox="1"/>
          <p:nvPr/>
        </p:nvSpPr>
        <p:spPr>
          <a:xfrm>
            <a:off x="2134721" y="3264504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Case Insensitive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61DE66-3305-6432-0913-814C7EF1FAAC}"/>
              </a:ext>
            </a:extLst>
          </p:cNvPr>
          <p:cNvSpPr txBox="1"/>
          <p:nvPr/>
        </p:nvSpPr>
        <p:spPr>
          <a:xfrm>
            <a:off x="2768764" y="4027339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By default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sort()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method is case sensitive, resulting in all capital letters being sorted before lower case letters: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1D5E9B-A34D-ABDC-B5AB-AB7DC5D0B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004" y="696116"/>
            <a:ext cx="3010320" cy="21720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F0DF16-5E90-E205-50D5-22E3DF111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108" y="4790176"/>
            <a:ext cx="3791479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935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A94419-893B-1703-CCD2-BDE180F1F789}"/>
              </a:ext>
            </a:extLst>
          </p:cNvPr>
          <p:cNvSpPr txBox="1"/>
          <p:nvPr/>
        </p:nvSpPr>
        <p:spPr>
          <a:xfrm>
            <a:off x="2645709" y="763351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Reverse Order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C7DE9-9211-4F0C-B68C-512F076C222C}"/>
              </a:ext>
            </a:extLst>
          </p:cNvPr>
          <p:cNvSpPr txBox="1"/>
          <p:nvPr/>
        </p:nvSpPr>
        <p:spPr>
          <a:xfrm>
            <a:off x="3721474" y="1579593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reverse()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method reverses the current sorting order of the elements.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C03F9F-A61A-8FB2-1643-06FA86CB7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709" y="2702186"/>
            <a:ext cx="6980921" cy="281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477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E1E7AA-0DA2-17E1-FA46-9A59BF599B8E}"/>
              </a:ext>
            </a:extLst>
          </p:cNvPr>
          <p:cNvSpPr txBox="1"/>
          <p:nvPr/>
        </p:nvSpPr>
        <p:spPr>
          <a:xfrm>
            <a:off x="3842497" y="198575"/>
            <a:ext cx="6098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- Copy Lists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A2CDC6-E405-9F6E-3C2C-21909E099010}"/>
              </a:ext>
            </a:extLst>
          </p:cNvPr>
          <p:cNvSpPr txBox="1"/>
          <p:nvPr/>
        </p:nvSpPr>
        <p:spPr>
          <a:xfrm>
            <a:off x="1986803" y="855187"/>
            <a:ext cx="6098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Copy a List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C1163E9-8D54-A197-A905-0DEFC84AD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803" y="1218379"/>
            <a:ext cx="9211236" cy="23421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You cannot copy a list simply by typing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list2 = list1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 because: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list2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will only be a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reference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to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list1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 and changes made in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list1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will automatically also be made in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list2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There are ways to make a copy, one way is to use the built-in List method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copy()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AA20A2-E3AE-56ED-D2C4-DE769AA677B1}"/>
              </a:ext>
            </a:extLst>
          </p:cNvPr>
          <p:cNvSpPr txBox="1"/>
          <p:nvPr/>
        </p:nvSpPr>
        <p:spPr>
          <a:xfrm>
            <a:off x="3983174" y="3600521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- Join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AB330-E9BF-62D0-86A0-7178A8D6F7FA}"/>
              </a:ext>
            </a:extLst>
          </p:cNvPr>
          <p:cNvSpPr txBox="1"/>
          <p:nvPr/>
        </p:nvSpPr>
        <p:spPr>
          <a:xfrm>
            <a:off x="1986803" y="4246852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Join Two Lists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4E65B-EC00-04A3-4BD8-1FCD7344FACC}"/>
              </a:ext>
            </a:extLst>
          </p:cNvPr>
          <p:cNvSpPr txBox="1"/>
          <p:nvPr/>
        </p:nvSpPr>
        <p:spPr>
          <a:xfrm>
            <a:off x="1986803" y="4893183"/>
            <a:ext cx="7494822" cy="1286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There are several ways to join, or concatenate, two or more lists in Python.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One of the easiest ways are by using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operator.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4163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6AF7D9D-EF40-438D-A028-28C94FD96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321" y="1593835"/>
            <a:ext cx="7597358" cy="474714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E94C539-3005-4940-9F02-0062AADB9EA4}"/>
              </a:ext>
            </a:extLst>
          </p:cNvPr>
          <p:cNvSpPr txBox="1"/>
          <p:nvPr/>
        </p:nvSpPr>
        <p:spPr>
          <a:xfrm>
            <a:off x="2375731" y="534112"/>
            <a:ext cx="6546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latin typeface="Algerian" panose="04020705040A02060702" pitchFamily="82" charset="0"/>
              </a:rPr>
              <a:t>LIST METHOD</a:t>
            </a:r>
            <a:endParaRPr lang="zh-TW" altLang="en-US" sz="5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42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D5BD24-478E-4B0A-8866-2823FA19C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01" y="2071282"/>
            <a:ext cx="8574616" cy="34156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654A39-B8DB-41FE-9365-8DC53E03BE59}"/>
              </a:ext>
            </a:extLst>
          </p:cNvPr>
          <p:cNvSpPr txBox="1"/>
          <p:nvPr/>
        </p:nvSpPr>
        <p:spPr>
          <a:xfrm>
            <a:off x="2861258" y="806143"/>
            <a:ext cx="7960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lgerian" panose="04020705040A02060702" pitchFamily="82" charset="0"/>
              </a:rPr>
              <a:t>This is how Python Works</a:t>
            </a:r>
          </a:p>
        </p:txBody>
      </p:sp>
    </p:spTree>
    <p:extLst>
      <p:ext uri="{BB962C8B-B14F-4D97-AF65-F5344CB8AC3E}">
        <p14:creationId xmlns:p14="http://schemas.microsoft.com/office/powerpoint/2010/main" val="26463615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28287B2-AAF8-41D3-96BD-4C134B1BD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152" y="1976307"/>
            <a:ext cx="3848100" cy="21336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5172543-23A3-4F04-A70A-3D1385EABF30}"/>
              </a:ext>
            </a:extLst>
          </p:cNvPr>
          <p:cNvSpPr/>
          <p:nvPr/>
        </p:nvSpPr>
        <p:spPr>
          <a:xfrm>
            <a:off x="2063478" y="811157"/>
            <a:ext cx="77957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>
                <a:solidFill>
                  <a:srgbClr val="000000"/>
                </a:solidFill>
                <a:latin typeface="Algerian" panose="04020705040A02060702" pitchFamily="82" charset="0"/>
              </a:rPr>
              <a:t>Python List append() Method</a:t>
            </a:r>
            <a:endParaRPr lang="en-US" altLang="zh-TW" sz="40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699506C-8855-4EF2-ACDC-C989EECAE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15" y="2115642"/>
            <a:ext cx="6960548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621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85CB560-1BF7-4983-BE79-03D5915A7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934" y="2453997"/>
            <a:ext cx="5162550" cy="23526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B9A9268-BF57-4E09-B96A-6E6A20C30CAD}"/>
              </a:ext>
            </a:extLst>
          </p:cNvPr>
          <p:cNvSpPr/>
          <p:nvPr/>
        </p:nvSpPr>
        <p:spPr>
          <a:xfrm>
            <a:off x="2440934" y="1054808"/>
            <a:ext cx="82109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>
                <a:solidFill>
                  <a:srgbClr val="000000"/>
                </a:solidFill>
                <a:latin typeface="Algerian" panose="04020705040A02060702" pitchFamily="82" charset="0"/>
              </a:rPr>
              <a:t>Python List clear() Method</a:t>
            </a:r>
            <a:endParaRPr lang="en-US" altLang="zh-TW" sz="44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6CDD962-D277-4B26-BFA4-C61B183FC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228" y="2284471"/>
            <a:ext cx="34956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978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A047DA-49EC-469B-8957-DA5B9D013F2E}"/>
              </a:ext>
            </a:extLst>
          </p:cNvPr>
          <p:cNvSpPr/>
          <p:nvPr/>
        </p:nvSpPr>
        <p:spPr>
          <a:xfrm>
            <a:off x="2660393" y="1065911"/>
            <a:ext cx="71160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4000" dirty="0">
                <a:solidFill>
                  <a:srgbClr val="000000"/>
                </a:solidFill>
                <a:latin typeface="Algerian" panose="04020705040A02060702" pitchFamily="82" charset="0"/>
              </a:rPr>
              <a:t>Python List copy() Method</a:t>
            </a:r>
            <a:endParaRPr lang="en-PH" sz="40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BD6B46-A0FD-4D1D-BADF-35B735AD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28" y="2091620"/>
            <a:ext cx="4725059" cy="340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3B5B24-1130-495D-B266-3E0657858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403" y="2385866"/>
            <a:ext cx="4702529" cy="292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822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5EE5CA-FD3C-49E2-BD72-869757EF00A6}"/>
              </a:ext>
            </a:extLst>
          </p:cNvPr>
          <p:cNvSpPr/>
          <p:nvPr/>
        </p:nvSpPr>
        <p:spPr>
          <a:xfrm>
            <a:off x="2360016" y="810417"/>
            <a:ext cx="81259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4400" dirty="0">
                <a:solidFill>
                  <a:srgbClr val="000000"/>
                </a:solidFill>
                <a:latin typeface="Algerian" panose="04020705040A02060702" pitchFamily="82" charset="0"/>
              </a:rPr>
              <a:t>Python List count() Method</a:t>
            </a:r>
            <a:endParaRPr lang="en-PH" sz="44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CE3820-9DD4-4B5F-9E7F-0E72DD700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39" y="2075104"/>
            <a:ext cx="7517761" cy="39724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958D0D-04F9-46E4-A36F-6295DB3E6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006" y="2327550"/>
            <a:ext cx="3315163" cy="336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162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7178DE-CFA4-4AFE-9486-0A121F2CBB43}"/>
              </a:ext>
            </a:extLst>
          </p:cNvPr>
          <p:cNvSpPr/>
          <p:nvPr/>
        </p:nvSpPr>
        <p:spPr>
          <a:xfrm>
            <a:off x="2332503" y="877652"/>
            <a:ext cx="77748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4000" dirty="0">
                <a:solidFill>
                  <a:srgbClr val="000000"/>
                </a:solidFill>
                <a:latin typeface="Algerian" panose="04020705040A02060702" pitchFamily="82" charset="0"/>
              </a:rPr>
              <a:t>Python List extend() Method</a:t>
            </a:r>
            <a:endParaRPr lang="en-PH" sz="40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2ABC5F-2664-43B2-87A7-2BD6A65AE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68" y="2045974"/>
            <a:ext cx="7047697" cy="39343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E5560C-4855-4D4D-A3F8-790FFAB3E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673" y="2342998"/>
            <a:ext cx="3648584" cy="346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914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D073B3-E3F8-494F-B81A-5670561C397B}"/>
              </a:ext>
            </a:extLst>
          </p:cNvPr>
          <p:cNvSpPr/>
          <p:nvPr/>
        </p:nvSpPr>
        <p:spPr>
          <a:xfrm>
            <a:off x="2644986" y="1092805"/>
            <a:ext cx="73164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4000" dirty="0">
                <a:solidFill>
                  <a:srgbClr val="000000"/>
                </a:solidFill>
                <a:latin typeface="Algerian" panose="04020705040A02060702" pitchFamily="82" charset="0"/>
              </a:rPr>
              <a:t>Python List index() Method</a:t>
            </a:r>
            <a:endParaRPr lang="en-PH" sz="40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821AB6-8E88-41EA-A200-3EC8F0526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655" y="2223533"/>
            <a:ext cx="7392432" cy="3943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F9D2EE-E574-433C-ADF6-45032D353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451" y="2375954"/>
            <a:ext cx="3153215" cy="338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053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343829-C49E-441A-B757-6073D86AC0BC}"/>
              </a:ext>
            </a:extLst>
          </p:cNvPr>
          <p:cNvSpPr/>
          <p:nvPr/>
        </p:nvSpPr>
        <p:spPr>
          <a:xfrm>
            <a:off x="2317561" y="823863"/>
            <a:ext cx="75568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4000" dirty="0">
                <a:solidFill>
                  <a:srgbClr val="000000"/>
                </a:solidFill>
                <a:latin typeface="Algerian" panose="04020705040A02060702" pitchFamily="82" charset="0"/>
              </a:rPr>
              <a:t>Python List insert() Method</a:t>
            </a:r>
            <a:endParaRPr lang="en-PH" sz="40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D127F4-8BA7-4E54-BA91-3188E0417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03" y="1884796"/>
            <a:ext cx="7401958" cy="44869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AA7341-7C35-4C26-9FC3-E8A335C88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931" y="1884796"/>
            <a:ext cx="3334215" cy="346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170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3F0686-0CF2-4B51-B200-1BB61C7335C6}"/>
              </a:ext>
            </a:extLst>
          </p:cNvPr>
          <p:cNvSpPr/>
          <p:nvPr/>
        </p:nvSpPr>
        <p:spPr>
          <a:xfrm>
            <a:off x="2699878" y="1200288"/>
            <a:ext cx="67922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4000" dirty="0">
                <a:solidFill>
                  <a:srgbClr val="000000"/>
                </a:solidFill>
                <a:latin typeface="Algerian" panose="04020705040A02060702" pitchFamily="82" charset="0"/>
              </a:rPr>
              <a:t>Python List pop() 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4B53CF-5087-45F3-B0D6-E8F18DDDD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78" y="1908174"/>
            <a:ext cx="6660110" cy="44297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8E3C2D-EEF3-4D7B-9EF8-11787AB12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884" y="2307743"/>
            <a:ext cx="3807998" cy="334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795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7A7FB8-DDC1-43DE-9E82-4C4ACA92B998}"/>
              </a:ext>
            </a:extLst>
          </p:cNvPr>
          <p:cNvSpPr/>
          <p:nvPr/>
        </p:nvSpPr>
        <p:spPr>
          <a:xfrm>
            <a:off x="2377598" y="649052"/>
            <a:ext cx="78422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4000" dirty="0">
                <a:solidFill>
                  <a:srgbClr val="000000"/>
                </a:solidFill>
                <a:latin typeface="Algerian" panose="04020705040A02060702" pitchFamily="82" charset="0"/>
              </a:rPr>
              <a:t>Python List remove() Method</a:t>
            </a:r>
            <a:endParaRPr lang="en-PH" sz="40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B5C61B-D15A-4B83-8159-7482BD2D5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024" y="1913274"/>
            <a:ext cx="3536576" cy="39227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401C57-FA5D-4181-BF61-240722606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17" y="1987386"/>
            <a:ext cx="7144871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266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08EA9B-D9E2-4658-9CCB-941BF5394BF6}"/>
              </a:ext>
            </a:extLst>
          </p:cNvPr>
          <p:cNvSpPr/>
          <p:nvPr/>
        </p:nvSpPr>
        <p:spPr>
          <a:xfrm>
            <a:off x="2475113" y="1065911"/>
            <a:ext cx="80762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4000" dirty="0">
                <a:solidFill>
                  <a:srgbClr val="000000"/>
                </a:solidFill>
                <a:latin typeface="Algerian" panose="04020705040A02060702" pitchFamily="82" charset="0"/>
              </a:rPr>
              <a:t>Python List reverse() Method</a:t>
            </a:r>
            <a:endParaRPr lang="en-PH" sz="40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667DB6-B58A-4DD2-8EC4-4F4225870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51" y="1974714"/>
            <a:ext cx="5957255" cy="46297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23ADB8-ED6E-4C7A-AD83-E0637F033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635" y="2320899"/>
            <a:ext cx="4054714" cy="347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7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46112A-DFF2-FB2D-128B-255990BA8F48}"/>
              </a:ext>
            </a:extLst>
          </p:cNvPr>
          <p:cNvSpPr txBox="1"/>
          <p:nvPr/>
        </p:nvSpPr>
        <p:spPr>
          <a:xfrm>
            <a:off x="2978833" y="2413337"/>
            <a:ext cx="86270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6000" dirty="0">
                <a:latin typeface="Algerian" panose="04020705040A02060702" pitchFamily="82" charset="0"/>
              </a:rPr>
              <a:t>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40605764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A0CE59-6B5E-4FEC-80D0-6E2438FDAEE1}"/>
              </a:ext>
            </a:extLst>
          </p:cNvPr>
          <p:cNvSpPr/>
          <p:nvPr/>
        </p:nvSpPr>
        <p:spPr>
          <a:xfrm>
            <a:off x="2384022" y="971781"/>
            <a:ext cx="70936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4000" dirty="0">
                <a:solidFill>
                  <a:srgbClr val="000000"/>
                </a:solidFill>
                <a:latin typeface="Algerian" panose="04020705040A02060702" pitchFamily="82" charset="0"/>
              </a:rPr>
              <a:t>Python List sort() Method</a:t>
            </a:r>
            <a:endParaRPr lang="en-PH" sz="40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7FCDE3-B216-4DF9-B925-A32BDF4F8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23" y="1807451"/>
            <a:ext cx="6530748" cy="48298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42A5F6-DE53-4E09-8CE5-D812045F6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521" y="1972669"/>
            <a:ext cx="3597314" cy="337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097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7A9F5A-6D3C-5346-5500-92D0B2379BF5}"/>
              </a:ext>
            </a:extLst>
          </p:cNvPr>
          <p:cNvSpPr txBox="1"/>
          <p:nvPr/>
        </p:nvSpPr>
        <p:spPr>
          <a:xfrm>
            <a:off x="2908495" y="2811752"/>
            <a:ext cx="84863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6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 Dictionaries</a:t>
            </a:r>
          </a:p>
        </p:txBody>
      </p:sp>
    </p:spTree>
    <p:extLst>
      <p:ext uri="{BB962C8B-B14F-4D97-AF65-F5344CB8AC3E}">
        <p14:creationId xmlns:p14="http://schemas.microsoft.com/office/powerpoint/2010/main" val="31587629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6EB053-B995-A9C8-1FAC-C35505BDD6F8}"/>
              </a:ext>
            </a:extLst>
          </p:cNvPr>
          <p:cNvSpPr txBox="1"/>
          <p:nvPr/>
        </p:nvSpPr>
        <p:spPr>
          <a:xfrm>
            <a:off x="3869392" y="440622"/>
            <a:ext cx="6098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4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 Dictionaries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90AEEC-FCF6-53D7-C3E1-A2E6E30E9935}"/>
              </a:ext>
            </a:extLst>
          </p:cNvPr>
          <p:cNvSpPr txBox="1"/>
          <p:nvPr/>
        </p:nvSpPr>
        <p:spPr>
          <a:xfrm>
            <a:off x="2255745" y="1489492"/>
            <a:ext cx="6098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PH" sz="2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Dictionary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EFE37-AE78-112D-36CF-AD1AF4E15050}"/>
              </a:ext>
            </a:extLst>
          </p:cNvPr>
          <p:cNvSpPr txBox="1"/>
          <p:nvPr/>
        </p:nvSpPr>
        <p:spPr>
          <a:xfrm>
            <a:off x="2941544" y="1906147"/>
            <a:ext cx="9250456" cy="78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Dictionaries are used to store data values in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+mj-lt"/>
              </a:rPr>
              <a:t>key:value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 pairs.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A dictionary is a collection which is ordered*, changeable and do not allow duplicates.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1F91F4-C102-693D-10F4-E0C41A250F51}"/>
              </a:ext>
            </a:extLst>
          </p:cNvPr>
          <p:cNvSpPr txBox="1"/>
          <p:nvPr/>
        </p:nvSpPr>
        <p:spPr>
          <a:xfrm>
            <a:off x="2255745" y="2708796"/>
            <a:ext cx="6098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PH" sz="2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Dictionary Items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560360-5877-DFEF-EA28-74F550F89F61}"/>
              </a:ext>
            </a:extLst>
          </p:cNvPr>
          <p:cNvSpPr txBox="1"/>
          <p:nvPr/>
        </p:nvSpPr>
        <p:spPr>
          <a:xfrm>
            <a:off x="2941544" y="3188921"/>
            <a:ext cx="9093574" cy="1153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Dictionary items are ordered, changeable, and does not allow duplicates.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Dictionary items are presented in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+mj-lt"/>
              </a:rPr>
              <a:t>key:value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 pairs, and can be referred to by using the key name.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D7AE76-2746-2124-0635-12F4E6118401}"/>
              </a:ext>
            </a:extLst>
          </p:cNvPr>
          <p:cNvSpPr txBox="1"/>
          <p:nvPr/>
        </p:nvSpPr>
        <p:spPr>
          <a:xfrm>
            <a:off x="2255745" y="4342442"/>
            <a:ext cx="6098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PH" sz="2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Dictionary Length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1B5FFC26-5310-48B5-1B5E-F888BFD2C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544" y="4841027"/>
            <a:ext cx="744146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To determine how many items a dictionary has, use the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len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function: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34763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CFD438-A277-CC17-00C0-845996110CF5}"/>
              </a:ext>
            </a:extLst>
          </p:cNvPr>
          <p:cNvSpPr txBox="1"/>
          <p:nvPr/>
        </p:nvSpPr>
        <p:spPr>
          <a:xfrm>
            <a:off x="1959910" y="723010"/>
            <a:ext cx="7964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Dictionary Items - Data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5BC20F-E808-D403-E915-3EB3550D6129}"/>
              </a:ext>
            </a:extLst>
          </p:cNvPr>
          <p:cNvSpPr txBox="1"/>
          <p:nvPr/>
        </p:nvSpPr>
        <p:spPr>
          <a:xfrm>
            <a:off x="3950073" y="1512359"/>
            <a:ext cx="60982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The values in dictionary items can be of any data type:</a:t>
            </a:r>
            <a:endParaRPr lang="en-PH" sz="16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FEFE45-9B22-633D-9054-227ADD3B7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811" y="2088888"/>
            <a:ext cx="6362855" cy="21695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D22939-F601-9EC3-E2A7-E4EB88172499}"/>
              </a:ext>
            </a:extLst>
          </p:cNvPr>
          <p:cNvSpPr txBox="1"/>
          <p:nvPr/>
        </p:nvSpPr>
        <p:spPr>
          <a:xfrm>
            <a:off x="900901" y="3889101"/>
            <a:ext cx="60983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2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type()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8FC001-49B0-8530-978B-DCFF1D4D08AD}"/>
              </a:ext>
            </a:extLst>
          </p:cNvPr>
          <p:cNvSpPr txBox="1"/>
          <p:nvPr/>
        </p:nvSpPr>
        <p:spPr>
          <a:xfrm>
            <a:off x="1361048" y="4473876"/>
            <a:ext cx="6098344" cy="870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From Python's perspective, dictionaries are defined as objects with the data type '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+mj-lt"/>
              </a:rPr>
              <a:t>dict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':</a:t>
            </a:r>
            <a:endParaRPr lang="en-PH" sz="1800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3F09F3-B5C6-9987-773F-754FEC2CA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562" y="4541240"/>
            <a:ext cx="2728368" cy="216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884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A87EBB-7C03-65A1-9EB8-878B6ED1A9EF}"/>
              </a:ext>
            </a:extLst>
          </p:cNvPr>
          <p:cNvSpPr txBox="1"/>
          <p:nvPr/>
        </p:nvSpPr>
        <p:spPr>
          <a:xfrm>
            <a:off x="1906121" y="951610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The </a:t>
            </a:r>
            <a:r>
              <a:rPr lang="en-PH" sz="3600" b="0" i="0" dirty="0" err="1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dict</a:t>
            </a:r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() Constructor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9F5F52-27CA-3FD4-3584-723C714F4419}"/>
              </a:ext>
            </a:extLst>
          </p:cNvPr>
          <p:cNvSpPr txBox="1"/>
          <p:nvPr/>
        </p:nvSpPr>
        <p:spPr>
          <a:xfrm>
            <a:off x="2712945" y="1740958"/>
            <a:ext cx="78564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It is also possible to use the </a:t>
            </a:r>
            <a:r>
              <a:rPr lang="en-US" sz="1600" b="0" i="0" dirty="0">
                <a:solidFill>
                  <a:srgbClr val="DC143C"/>
                </a:solidFill>
                <a:effectLst/>
                <a:latin typeface="+mj-lt"/>
              </a:rPr>
              <a:t>dict()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 constructor to make a dictionary.</a:t>
            </a:r>
            <a:endParaRPr lang="en-PH" sz="16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2A17E1-B6F5-C86B-3C3B-2EE01029C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139" y="2599657"/>
            <a:ext cx="7580496" cy="24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529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5A2761-3563-3EBF-A3EA-5F282F50CC2D}"/>
              </a:ext>
            </a:extLst>
          </p:cNvPr>
          <p:cNvSpPr txBox="1"/>
          <p:nvPr/>
        </p:nvSpPr>
        <p:spPr>
          <a:xfrm>
            <a:off x="3022226" y="386834"/>
            <a:ext cx="75740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Collections (Arrays)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AD3959-F02B-B41B-45E2-C5C60E9F2A6B}"/>
              </a:ext>
            </a:extLst>
          </p:cNvPr>
          <p:cNvSpPr txBox="1"/>
          <p:nvPr/>
        </p:nvSpPr>
        <p:spPr>
          <a:xfrm>
            <a:off x="1371599" y="1825722"/>
            <a:ext cx="9964271" cy="3406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There are four collection data types in the Python programming language: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2"/>
              </a:rPr>
              <a:t>List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collection which is ordered and changeable. Allows duplicate members.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3"/>
              </a:rPr>
              <a:t>Tuple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collection which is ordered and unchangeable. Allows duplicate members.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4"/>
              </a:rPr>
              <a:t>Set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collection which is unordered, unchangeable*, and unindexed. No duplicate members.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Dictionary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collection which is ordered** and changeable. No duplicate members.</a:t>
            </a:r>
          </a:p>
        </p:txBody>
      </p:sp>
    </p:spTree>
    <p:extLst>
      <p:ext uri="{BB962C8B-B14F-4D97-AF65-F5344CB8AC3E}">
        <p14:creationId xmlns:p14="http://schemas.microsoft.com/office/powerpoint/2010/main" val="1320306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B9913B-9AC1-DD6F-1F08-71F2468974A2}"/>
              </a:ext>
            </a:extLst>
          </p:cNvPr>
          <p:cNvSpPr txBox="1"/>
          <p:nvPr/>
        </p:nvSpPr>
        <p:spPr>
          <a:xfrm>
            <a:off x="2921021" y="305598"/>
            <a:ext cx="80715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- Loop Dictionaries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17CD69-C9F7-BEBA-37D8-E2A908F09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282" y="1613704"/>
            <a:ext cx="8310282" cy="1153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You can loop through a dictionary by using a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loop.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When looping through a dictionary, the return value are the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keys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of the dictionary, but there are methods to return the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values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as well.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7FDEAA-D5A4-05B5-90D4-5FF124C8F1E7}"/>
              </a:ext>
            </a:extLst>
          </p:cNvPr>
          <p:cNvSpPr txBox="1"/>
          <p:nvPr/>
        </p:nvSpPr>
        <p:spPr>
          <a:xfrm>
            <a:off x="1567307" y="1159075"/>
            <a:ext cx="6098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PH" sz="2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Loop Through a Dictionary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BE37B1-86D6-1195-1FCE-39E608EFB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275" y="2648668"/>
            <a:ext cx="2968059" cy="16674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504DB8-F717-8DB1-A8AC-01C388336D37}"/>
              </a:ext>
            </a:extLst>
          </p:cNvPr>
          <p:cNvSpPr txBox="1"/>
          <p:nvPr/>
        </p:nvSpPr>
        <p:spPr>
          <a:xfrm>
            <a:off x="858475" y="3802187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- Copy Dictionaries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11D5FC-8FB6-D09E-CD8C-A8209BAE19C8}"/>
              </a:ext>
            </a:extLst>
          </p:cNvPr>
          <p:cNvSpPr txBox="1"/>
          <p:nvPr/>
        </p:nvSpPr>
        <p:spPr>
          <a:xfrm>
            <a:off x="858475" y="4577687"/>
            <a:ext cx="5936220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You cannot copy a dictionary simply by typing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dict2 = dict1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 because: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dict2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will only be a 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reference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to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dict1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 and changes made in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dict1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will automatically also be made in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dict2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There are ways to make a copy, one way is to use the built-in Dictionary method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copy()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B92530-892B-E4DA-02A3-DA9FC202F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695" y="4463964"/>
            <a:ext cx="4829622" cy="225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853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0CA432-3EFB-E8AE-E61C-3A586D60AF10}"/>
              </a:ext>
            </a:extLst>
          </p:cNvPr>
          <p:cNvSpPr txBox="1"/>
          <p:nvPr/>
        </p:nvSpPr>
        <p:spPr>
          <a:xfrm>
            <a:off x="3452533" y="386834"/>
            <a:ext cx="7627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- Nested Dictionaries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3A385A-6A3F-F131-C4B6-97ED1AA0F4CF}"/>
              </a:ext>
            </a:extLst>
          </p:cNvPr>
          <p:cNvSpPr txBox="1"/>
          <p:nvPr/>
        </p:nvSpPr>
        <p:spPr>
          <a:xfrm>
            <a:off x="1731310" y="1435704"/>
            <a:ext cx="6098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PH" sz="2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Nested Dictionaries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E2FCB-604D-B7E6-0DD0-57B8CD239242}"/>
              </a:ext>
            </a:extLst>
          </p:cNvPr>
          <p:cNvSpPr txBox="1"/>
          <p:nvPr/>
        </p:nvSpPr>
        <p:spPr>
          <a:xfrm>
            <a:off x="2659156" y="1961354"/>
            <a:ext cx="82598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A dictionary can contain dictionaries, this is called nested dictionaries.</a:t>
            </a:r>
            <a:endParaRPr lang="en-PH" sz="1600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1039CE-5620-395D-7E88-17385B476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364" y="2363893"/>
            <a:ext cx="9231013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681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94600-C938-044C-9C12-55D13C4275C9}"/>
              </a:ext>
            </a:extLst>
          </p:cNvPr>
          <p:cNvSpPr txBox="1"/>
          <p:nvPr/>
        </p:nvSpPr>
        <p:spPr>
          <a:xfrm>
            <a:off x="3358403" y="575092"/>
            <a:ext cx="79102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 Dictionary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622F46-F952-FA98-0AF9-88273CD625F3}"/>
              </a:ext>
            </a:extLst>
          </p:cNvPr>
          <p:cNvSpPr txBox="1"/>
          <p:nvPr/>
        </p:nvSpPr>
        <p:spPr>
          <a:xfrm>
            <a:off x="1717862" y="1543281"/>
            <a:ext cx="6098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PH" sz="2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Dictionary Methods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A04501-AE4F-8079-1DBF-4D9C8F18A722}"/>
              </a:ext>
            </a:extLst>
          </p:cNvPr>
          <p:cNvSpPr txBox="1"/>
          <p:nvPr/>
        </p:nvSpPr>
        <p:spPr>
          <a:xfrm>
            <a:off x="2818279" y="2157527"/>
            <a:ext cx="75359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Python has a set of built-in methods that you can use on dictionaries.</a:t>
            </a:r>
            <a:endParaRPr lang="en-PH" sz="1600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9CC5AA-C562-57DA-E2B7-D87BC4A46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611" y="2607891"/>
            <a:ext cx="7193930" cy="386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087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E8C352-18FD-4AA6-3885-DFBDA8FDD165}"/>
              </a:ext>
            </a:extLst>
          </p:cNvPr>
          <p:cNvSpPr txBox="1"/>
          <p:nvPr/>
        </p:nvSpPr>
        <p:spPr>
          <a:xfrm>
            <a:off x="3217983" y="2811752"/>
            <a:ext cx="81346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6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 Operators</a:t>
            </a:r>
          </a:p>
        </p:txBody>
      </p:sp>
    </p:spTree>
    <p:extLst>
      <p:ext uri="{BB962C8B-B14F-4D97-AF65-F5344CB8AC3E}">
        <p14:creationId xmlns:p14="http://schemas.microsoft.com/office/powerpoint/2010/main" val="14625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91E98D-D9C2-D24E-8C81-7EA6B754CF9A}"/>
              </a:ext>
            </a:extLst>
          </p:cNvPr>
          <p:cNvSpPr txBox="1"/>
          <p:nvPr/>
        </p:nvSpPr>
        <p:spPr>
          <a:xfrm>
            <a:off x="3923179" y="944474"/>
            <a:ext cx="6098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4000" dirty="0">
                <a:latin typeface="Algerian" panose="04020705040A02060702" pitchFamily="82" charset="0"/>
              </a:rPr>
              <a:t>INPUT AND 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41A7C5-56BB-A364-A297-561BDE2B7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196" y="2146470"/>
            <a:ext cx="7154273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992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8F61A2-36CC-4FEB-596B-4F1E52308296}"/>
              </a:ext>
            </a:extLst>
          </p:cNvPr>
          <p:cNvSpPr txBox="1"/>
          <p:nvPr/>
        </p:nvSpPr>
        <p:spPr>
          <a:xfrm>
            <a:off x="4192121" y="319598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 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A1B9FD-4D2C-5397-7345-7143AEAA490E}"/>
              </a:ext>
            </a:extLst>
          </p:cNvPr>
          <p:cNvSpPr txBox="1"/>
          <p:nvPr/>
        </p:nvSpPr>
        <p:spPr>
          <a:xfrm>
            <a:off x="1717862" y="1422257"/>
            <a:ext cx="6098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PH" sz="24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Operators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DF6371-826D-4029-BC6F-0605221E4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364" y="1906147"/>
            <a:ext cx="6683188" cy="15228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Operators are used to perform operations on variables and values.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In the example below, we use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operator to add together two values: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2D45F7-8AD7-72C5-0395-D9B26DE5D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623" y="3774113"/>
            <a:ext cx="4899632" cy="248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9560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42D5D8-7362-83BA-362E-D58214508B38}"/>
              </a:ext>
            </a:extLst>
          </p:cNvPr>
          <p:cNvSpPr txBox="1"/>
          <p:nvPr/>
        </p:nvSpPr>
        <p:spPr>
          <a:xfrm>
            <a:off x="2174501" y="427175"/>
            <a:ext cx="78429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Arithmetic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9A1AB-39E0-C267-1EA8-390B69BF8E8C}"/>
              </a:ext>
            </a:extLst>
          </p:cNvPr>
          <p:cNvSpPr txBox="1"/>
          <p:nvPr/>
        </p:nvSpPr>
        <p:spPr>
          <a:xfrm>
            <a:off x="2780177" y="1270311"/>
            <a:ext cx="8730505" cy="78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Arithmetic operators are used with numeric values to perform common mathematical operations:</a:t>
            </a:r>
            <a:endParaRPr lang="en-PH" sz="16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5445BE-BB43-A4D0-F265-18F68E5E7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93" y="2467005"/>
            <a:ext cx="8688012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3153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66B42E-0D91-737B-9474-AACA5FC96D0E}"/>
              </a:ext>
            </a:extLst>
          </p:cNvPr>
          <p:cNvSpPr txBox="1"/>
          <p:nvPr/>
        </p:nvSpPr>
        <p:spPr>
          <a:xfrm>
            <a:off x="2551578" y="279455"/>
            <a:ext cx="8273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Assignment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03364-E496-0753-C324-B0C83D4AF565}"/>
              </a:ext>
            </a:extLst>
          </p:cNvPr>
          <p:cNvSpPr txBox="1"/>
          <p:nvPr/>
        </p:nvSpPr>
        <p:spPr>
          <a:xfrm>
            <a:off x="3472702" y="925786"/>
            <a:ext cx="76681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Assignment operators are used to assign values to variables:</a:t>
            </a:r>
            <a:endParaRPr lang="en-PH" sz="16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6089B1-9080-D28E-168E-F15CC6A29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393" y="1418228"/>
            <a:ext cx="7078709" cy="28066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3E8920-48DA-94BF-7C38-A5F406DEA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392" y="4224901"/>
            <a:ext cx="7078709" cy="219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336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B4CF51-FF47-B7B8-668B-77A64478B1EA}"/>
              </a:ext>
            </a:extLst>
          </p:cNvPr>
          <p:cNvSpPr txBox="1"/>
          <p:nvPr/>
        </p:nvSpPr>
        <p:spPr>
          <a:xfrm>
            <a:off x="2928096" y="577094"/>
            <a:ext cx="8232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Comparison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AF78E-30E9-44C1-C39C-0BE4AF82EA6C}"/>
              </a:ext>
            </a:extLst>
          </p:cNvPr>
          <p:cNvSpPr txBox="1"/>
          <p:nvPr/>
        </p:nvSpPr>
        <p:spPr>
          <a:xfrm>
            <a:off x="4407274" y="1394280"/>
            <a:ext cx="60982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Comparison operators are used to compare two values</a:t>
            </a:r>
            <a:endParaRPr lang="en-PH" sz="16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BC54F-10F9-C574-191E-C3968E39A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353" y="2074544"/>
            <a:ext cx="8659433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238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EB5CA0-3A32-0107-A2AE-B926EBDA920B}"/>
              </a:ext>
            </a:extLst>
          </p:cNvPr>
          <p:cNvSpPr txBox="1"/>
          <p:nvPr/>
        </p:nvSpPr>
        <p:spPr>
          <a:xfrm>
            <a:off x="3143250" y="628880"/>
            <a:ext cx="71571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Logical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5159B3-66EC-94DF-9192-8996B54BA5F9}"/>
              </a:ext>
            </a:extLst>
          </p:cNvPr>
          <p:cNvSpPr txBox="1"/>
          <p:nvPr/>
        </p:nvSpPr>
        <p:spPr>
          <a:xfrm>
            <a:off x="1933015" y="1996452"/>
            <a:ext cx="77757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Logical operators are used to combine conditional statements:</a:t>
            </a:r>
            <a:endParaRPr lang="en-PH" sz="16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00CB6A-78B4-5195-4ECA-740DBBBBE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467" y="2567937"/>
            <a:ext cx="8707065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5448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812C7C-5FB3-9CF8-75BE-EC331188CFCB}"/>
              </a:ext>
            </a:extLst>
          </p:cNvPr>
          <p:cNvSpPr txBox="1"/>
          <p:nvPr/>
        </p:nvSpPr>
        <p:spPr>
          <a:xfrm>
            <a:off x="3197037" y="655775"/>
            <a:ext cx="78698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Identity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3AFE3D-9C73-2DAA-D930-0E1AAEF1C610}"/>
              </a:ext>
            </a:extLst>
          </p:cNvPr>
          <p:cNvSpPr txBox="1"/>
          <p:nvPr/>
        </p:nvSpPr>
        <p:spPr>
          <a:xfrm>
            <a:off x="2000250" y="1509690"/>
            <a:ext cx="8757397" cy="78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Identity operators are used to compare the objects, not if they are equal, but if they are actually the same object, with the same memory location: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638707-02D7-1C83-0EE4-95577356E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467" y="2858909"/>
            <a:ext cx="8707065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506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DE0D94-4168-6D8B-10DA-A09628D50E8D}"/>
              </a:ext>
            </a:extLst>
          </p:cNvPr>
          <p:cNvSpPr txBox="1"/>
          <p:nvPr/>
        </p:nvSpPr>
        <p:spPr>
          <a:xfrm>
            <a:off x="2833968" y="494410"/>
            <a:ext cx="8515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Membership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D2888B-5435-2A30-76E6-D790A7A39244}"/>
              </a:ext>
            </a:extLst>
          </p:cNvPr>
          <p:cNvSpPr txBox="1"/>
          <p:nvPr/>
        </p:nvSpPr>
        <p:spPr>
          <a:xfrm>
            <a:off x="1637179" y="1821641"/>
            <a:ext cx="8515349" cy="507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Membership operators are used to test if a sequence is presented in an object:</a:t>
            </a:r>
            <a:endParaRPr lang="en-PH" sz="16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DA4A6B-0BCC-FF66-3AD6-3DAEEB5F6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78" y="2578597"/>
            <a:ext cx="8554644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6310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406421-1026-B3F2-E0EF-C1DCD9A2C7E1}"/>
              </a:ext>
            </a:extLst>
          </p:cNvPr>
          <p:cNvSpPr txBox="1"/>
          <p:nvPr/>
        </p:nvSpPr>
        <p:spPr>
          <a:xfrm>
            <a:off x="3627344" y="575092"/>
            <a:ext cx="79909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Bitwise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6BBCD7-C67E-2DE8-2988-F1AEF08052E1}"/>
              </a:ext>
            </a:extLst>
          </p:cNvPr>
          <p:cNvSpPr txBox="1"/>
          <p:nvPr/>
        </p:nvSpPr>
        <p:spPr>
          <a:xfrm>
            <a:off x="2282639" y="1902322"/>
            <a:ext cx="60982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Bitwise operators are used to compare (binary) numbers:</a:t>
            </a:r>
            <a:endParaRPr lang="en-PH" sz="16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18175A-0DA6-778E-241B-B4C0E1125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639" y="2503165"/>
            <a:ext cx="8326012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9858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39456B-0892-1E55-3FAA-673401A9E88A}"/>
              </a:ext>
            </a:extLst>
          </p:cNvPr>
          <p:cNvSpPr txBox="1"/>
          <p:nvPr/>
        </p:nvSpPr>
        <p:spPr>
          <a:xfrm>
            <a:off x="4230858" y="2783617"/>
            <a:ext cx="60983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6000" dirty="0">
                <a:latin typeface="Algerian" panose="04020705040A02060702" pitchFamily="82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CONTROLS</a:t>
            </a:r>
            <a:endParaRPr lang="en-PH" sz="6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71458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8B7239-EB9F-A1B4-28D6-CD13C39D0A2A}"/>
              </a:ext>
            </a:extLst>
          </p:cNvPr>
          <p:cNvSpPr txBox="1"/>
          <p:nvPr/>
        </p:nvSpPr>
        <p:spPr>
          <a:xfrm>
            <a:off x="4272804" y="467516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 If ... Else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28ACE-9EC1-BA0B-CEFB-C42EB08E9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749" y="1252588"/>
            <a:ext cx="7030431" cy="3277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A00EBF-1EE6-6106-EBFA-99E211C95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774" y="4576630"/>
            <a:ext cx="5047332" cy="205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8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27D5F90-9F5A-9D49-A693-44DD2393D7FA}"/>
              </a:ext>
            </a:extLst>
          </p:cNvPr>
          <p:cNvSpPr txBox="1"/>
          <p:nvPr/>
        </p:nvSpPr>
        <p:spPr>
          <a:xfrm>
            <a:off x="4245910" y="628881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dirty="0">
                <a:latin typeface="Algerian" panose="04020705040A02060702" pitchFamily="82" charset="0"/>
              </a:rPr>
              <a:t>INPUT AND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CD7326-A662-8996-6C8A-96C6A409D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816" y="1684611"/>
            <a:ext cx="7073990" cy="307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2210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F544A2-16F0-47DA-894A-94A2A4A6105D}"/>
              </a:ext>
            </a:extLst>
          </p:cNvPr>
          <p:cNvSpPr txBox="1"/>
          <p:nvPr/>
        </p:nvSpPr>
        <p:spPr>
          <a:xfrm>
            <a:off x="8045944" y="672006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0A3BB-6CF5-EC3D-7FA5-1CD0C307793F}"/>
              </a:ext>
            </a:extLst>
          </p:cNvPr>
          <p:cNvSpPr txBox="1"/>
          <p:nvPr/>
        </p:nvSpPr>
        <p:spPr>
          <a:xfrm>
            <a:off x="7693959" y="1688122"/>
            <a:ext cx="376808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The </a:t>
            </a:r>
            <a:r>
              <a:rPr lang="en-US" sz="2000" b="0" i="0" dirty="0">
                <a:solidFill>
                  <a:srgbClr val="DC143C"/>
                </a:solidFill>
                <a:effectLst/>
              </a:rPr>
              <a:t>else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keyword catches anything which isn't caught by the preceding conditions.</a:t>
            </a:r>
            <a:endParaRPr lang="en-PH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C43C59-7247-8029-5887-1D12C67E5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414" y="3429000"/>
            <a:ext cx="3768087" cy="28085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ABE72A-8C78-AB73-1B98-E74B56AB96B2}"/>
              </a:ext>
            </a:extLst>
          </p:cNvPr>
          <p:cNvSpPr txBox="1"/>
          <p:nvPr/>
        </p:nvSpPr>
        <p:spPr>
          <a:xfrm>
            <a:off x="2508988" y="672006"/>
            <a:ext cx="70690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 err="1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Elif</a:t>
            </a:r>
            <a:endParaRPr lang="en-PH" sz="36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D6ADC8-0EBA-E67B-2866-BE2F45C4D0DF}"/>
              </a:ext>
            </a:extLst>
          </p:cNvPr>
          <p:cNvSpPr txBox="1"/>
          <p:nvPr/>
        </p:nvSpPr>
        <p:spPr>
          <a:xfrm>
            <a:off x="1797095" y="1397675"/>
            <a:ext cx="25614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 </a:t>
            </a:r>
            <a:r>
              <a:rPr lang="en-US" sz="1800" b="0" i="0" dirty="0" err="1">
                <a:solidFill>
                  <a:srgbClr val="DC143C"/>
                </a:solidFill>
                <a:effectLst/>
              </a:rPr>
              <a:t>elif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keyword is pythons way of saying "if the previous conditions were not true, then try this condition".</a:t>
            </a:r>
            <a:endParaRPr lang="en-PH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D3702D-65BA-9091-8304-FF529826F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095" y="3619098"/>
            <a:ext cx="3492149" cy="242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7693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B4A334-BBC1-B7B8-26A0-95FE2B6F3638}"/>
              </a:ext>
            </a:extLst>
          </p:cNvPr>
          <p:cNvSpPr txBox="1"/>
          <p:nvPr/>
        </p:nvSpPr>
        <p:spPr>
          <a:xfrm>
            <a:off x="3133579" y="2921168"/>
            <a:ext cx="76422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6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 For Loops</a:t>
            </a:r>
          </a:p>
        </p:txBody>
      </p:sp>
    </p:spTree>
    <p:extLst>
      <p:ext uri="{BB962C8B-B14F-4D97-AF65-F5344CB8AC3E}">
        <p14:creationId xmlns:p14="http://schemas.microsoft.com/office/powerpoint/2010/main" val="334069145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886924-EE00-EA62-CFFC-7927A2BC2867}"/>
              </a:ext>
            </a:extLst>
          </p:cNvPr>
          <p:cNvSpPr txBox="1"/>
          <p:nvPr/>
        </p:nvSpPr>
        <p:spPr>
          <a:xfrm>
            <a:off x="4461062" y="682669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 For Loops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38B2E2-8D95-DFA7-D3DF-268739784535}"/>
              </a:ext>
            </a:extLst>
          </p:cNvPr>
          <p:cNvSpPr txBox="1"/>
          <p:nvPr/>
        </p:nvSpPr>
        <p:spPr>
          <a:xfrm>
            <a:off x="2340909" y="1358231"/>
            <a:ext cx="7510181" cy="2630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A </a:t>
            </a:r>
            <a:r>
              <a:rPr lang="en-US" sz="1600" b="0" i="0" dirty="0">
                <a:solidFill>
                  <a:srgbClr val="DC143C"/>
                </a:solidFill>
                <a:effectLst/>
                <a:latin typeface="+mj-lt"/>
              </a:rPr>
              <a:t>for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 loop is used for iterating over a sequence (that is either a list, a tuple, a dictionary, a set, or a string).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This is less like the </a:t>
            </a:r>
            <a:r>
              <a:rPr lang="en-US" sz="1600" b="0" i="0" dirty="0">
                <a:solidFill>
                  <a:srgbClr val="DC143C"/>
                </a:solidFill>
                <a:effectLst/>
                <a:latin typeface="+mj-lt"/>
              </a:rPr>
              <a:t>for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 keyword in other programming languages, and works more like an iterator method as found in other object-orientated programming languages.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With the </a:t>
            </a:r>
            <a:r>
              <a:rPr lang="en-US" sz="1600" b="0" i="0" dirty="0">
                <a:solidFill>
                  <a:srgbClr val="DC143C"/>
                </a:solidFill>
                <a:effectLst/>
                <a:latin typeface="+mj-lt"/>
              </a:rPr>
              <a:t>for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 loop we can execute a set of statements, once for each item in a list, tuple, set etc.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991B18-4001-A61C-0D5C-42632F95C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365" y="4185473"/>
            <a:ext cx="4740317" cy="242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275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0F1E53-D69B-DD58-220B-3F2AA9BCD86B}"/>
              </a:ext>
            </a:extLst>
          </p:cNvPr>
          <p:cNvSpPr txBox="1"/>
          <p:nvPr/>
        </p:nvSpPr>
        <p:spPr>
          <a:xfrm>
            <a:off x="3046880" y="924716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 While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DD32D-B87F-B8A0-6015-A8AA70BC45CD}"/>
              </a:ext>
            </a:extLst>
          </p:cNvPr>
          <p:cNvSpPr txBox="1"/>
          <p:nvPr/>
        </p:nvSpPr>
        <p:spPr>
          <a:xfrm>
            <a:off x="1717862" y="2104028"/>
            <a:ext cx="91742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With the </a:t>
            </a:r>
            <a:r>
              <a:rPr lang="en-US" sz="1600" b="0" i="0" dirty="0">
                <a:solidFill>
                  <a:srgbClr val="DC143C"/>
                </a:solidFill>
                <a:effectLst/>
              </a:rPr>
              <a:t>while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 loop we can execute a set of statements as long as a condition is true.</a:t>
            </a:r>
            <a:endParaRPr lang="en-PH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B66E5-2085-38E7-47B6-B9746EFFB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666" y="2623151"/>
            <a:ext cx="4594863" cy="393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82682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6CB20B-1601-C86F-9F03-4F73D1834CB0}"/>
              </a:ext>
            </a:extLst>
          </p:cNvPr>
          <p:cNvSpPr txBox="1"/>
          <p:nvPr/>
        </p:nvSpPr>
        <p:spPr>
          <a:xfrm>
            <a:off x="3936626" y="749904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The range()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D99711-4819-567C-F13D-7D50B3AD9BE3}"/>
              </a:ext>
            </a:extLst>
          </p:cNvPr>
          <p:cNvSpPr txBox="1"/>
          <p:nvPr/>
        </p:nvSpPr>
        <p:spPr>
          <a:xfrm>
            <a:off x="2201957" y="1536815"/>
            <a:ext cx="8905314" cy="1522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To loop through a set of code a specified number of times, we can use the </a:t>
            </a:r>
            <a:r>
              <a:rPr lang="en-US" sz="1600" b="0" i="0" dirty="0">
                <a:solidFill>
                  <a:srgbClr val="DC143C"/>
                </a:solidFill>
                <a:effectLst/>
                <a:latin typeface="+mj-lt"/>
              </a:rPr>
              <a:t>range()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 function,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The </a:t>
            </a:r>
            <a:r>
              <a:rPr lang="en-US" sz="1600" b="0" i="0" dirty="0">
                <a:solidFill>
                  <a:srgbClr val="DC143C"/>
                </a:solidFill>
                <a:effectLst/>
                <a:latin typeface="+mj-lt"/>
              </a:rPr>
              <a:t>range()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 function returns a sequence of numbers, starting from 0 by default, and increments by 1 (by default), and ends at a specified number.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A9D75A-FF5E-B5CD-61B3-61D7964F9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455" y="3429000"/>
            <a:ext cx="4913089" cy="324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6912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1B17EB-EF69-DE55-5329-AFA5EF33E2BC}"/>
              </a:ext>
            </a:extLst>
          </p:cNvPr>
          <p:cNvSpPr txBox="1"/>
          <p:nvPr/>
        </p:nvSpPr>
        <p:spPr>
          <a:xfrm>
            <a:off x="3439085" y="655775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The break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8CBE71-EC63-4240-508A-D72143186588}"/>
              </a:ext>
            </a:extLst>
          </p:cNvPr>
          <p:cNvSpPr txBox="1"/>
          <p:nvPr/>
        </p:nvSpPr>
        <p:spPr>
          <a:xfrm>
            <a:off x="2027143" y="2104029"/>
            <a:ext cx="85556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With the </a:t>
            </a:r>
            <a:r>
              <a:rPr lang="en-US" sz="1600" b="0" i="0" dirty="0">
                <a:solidFill>
                  <a:srgbClr val="DC143C"/>
                </a:solidFill>
                <a:effectLst/>
                <a:latin typeface="+mj-lt"/>
              </a:rPr>
              <a:t>break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 statement we can stop the loop even if the while condition is true:</a:t>
            </a:r>
            <a:endParaRPr lang="en-PH" sz="16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4F7BE6-097A-F3F4-5335-7316A2EC8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842" y="2740803"/>
            <a:ext cx="3726828" cy="367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6070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5C4FCF-7A36-6E42-4DCE-2327DDC9C791}"/>
              </a:ext>
            </a:extLst>
          </p:cNvPr>
          <p:cNvSpPr txBox="1"/>
          <p:nvPr/>
        </p:nvSpPr>
        <p:spPr>
          <a:xfrm>
            <a:off x="3600452" y="628881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The continue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A20CA-8AE7-3167-575B-0B3144694E30}"/>
              </a:ext>
            </a:extLst>
          </p:cNvPr>
          <p:cNvSpPr txBox="1"/>
          <p:nvPr/>
        </p:nvSpPr>
        <p:spPr>
          <a:xfrm>
            <a:off x="1710578" y="2198159"/>
            <a:ext cx="95983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With the </a:t>
            </a:r>
            <a:r>
              <a:rPr lang="en-US" sz="1600" b="0" i="0" dirty="0">
                <a:solidFill>
                  <a:srgbClr val="DC143C"/>
                </a:solidFill>
                <a:effectLst/>
                <a:latin typeface="+mj-lt"/>
              </a:rPr>
              <a:t>continue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 statement we can stop the current iteration, and continue with the next:</a:t>
            </a:r>
            <a:endParaRPr lang="en-PH" sz="16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CE5FBD-D3F2-0CB6-93E3-5395C2598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183" y="2815758"/>
            <a:ext cx="3662252" cy="350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3324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176C3A-2016-903E-84E9-0A6748B36113}"/>
              </a:ext>
            </a:extLst>
          </p:cNvPr>
          <p:cNvSpPr txBox="1"/>
          <p:nvPr/>
        </p:nvSpPr>
        <p:spPr>
          <a:xfrm>
            <a:off x="4447615" y="965057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 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8526BE-7D42-0853-E10E-41028E6F5ABE}"/>
              </a:ext>
            </a:extLst>
          </p:cNvPr>
          <p:cNvSpPr txBox="1"/>
          <p:nvPr/>
        </p:nvSpPr>
        <p:spPr>
          <a:xfrm>
            <a:off x="2363321" y="1808687"/>
            <a:ext cx="6098240" cy="2197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lgerian" panose="04020705040A02060702" pitchFamily="82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PARAMETERS(ARGUMETNS)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lgerian" panose="04020705040A02060702" pitchFamily="82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RECURSIVE FUNCTION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lgerian" panose="04020705040A02060702" pitchFamily="82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LAMBDA FUNCTION</a:t>
            </a:r>
          </a:p>
        </p:txBody>
      </p:sp>
    </p:spTree>
    <p:extLst>
      <p:ext uri="{BB962C8B-B14F-4D97-AF65-F5344CB8AC3E}">
        <p14:creationId xmlns:p14="http://schemas.microsoft.com/office/powerpoint/2010/main" val="15756776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D940DA-B8B7-1591-5969-E411F37C014B}"/>
              </a:ext>
            </a:extLst>
          </p:cNvPr>
          <p:cNvSpPr txBox="1"/>
          <p:nvPr/>
        </p:nvSpPr>
        <p:spPr>
          <a:xfrm>
            <a:off x="2376768" y="327656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Arguments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6B212E-37EC-5A2F-29BD-DACD96F9A4AA}"/>
              </a:ext>
            </a:extLst>
          </p:cNvPr>
          <p:cNvSpPr txBox="1"/>
          <p:nvPr/>
        </p:nvSpPr>
        <p:spPr>
          <a:xfrm>
            <a:off x="3192557" y="973987"/>
            <a:ext cx="8560172" cy="2261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Information can be passed into functions as arguments.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Arguments are specified after the function name, inside the parentheses. You can add as many arguments as you want, just separate them with a comma.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The following example has a function with one argument 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+mj-lt"/>
              </a:rPr>
              <a:t>fname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). When the function is called, we pass along a first name, which is used inside the function to print the full name: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206DE0-A672-6001-884A-CF7484806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29" y="3429000"/>
            <a:ext cx="4841312" cy="310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7880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00FC8F-CD22-C455-1C6C-C04603C449D1}"/>
              </a:ext>
            </a:extLst>
          </p:cNvPr>
          <p:cNvSpPr txBox="1"/>
          <p:nvPr/>
        </p:nvSpPr>
        <p:spPr>
          <a:xfrm>
            <a:off x="7479751" y="500542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 Lambda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1F7DA-D805-6835-7D00-81DEFD92944C}"/>
              </a:ext>
            </a:extLst>
          </p:cNvPr>
          <p:cNvSpPr txBox="1"/>
          <p:nvPr/>
        </p:nvSpPr>
        <p:spPr>
          <a:xfrm>
            <a:off x="7340128" y="1441645"/>
            <a:ext cx="4196434" cy="1892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A lambda function is a small anonymous function.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A lambda function can take any number of arguments, but can only have one expression.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D0EF6-AE01-BF42-085F-6F480CA6D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751" y="3719654"/>
            <a:ext cx="4056811" cy="26981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BD20AC-A3A3-0310-1EB0-D7EBD8C29A2E}"/>
              </a:ext>
            </a:extLst>
          </p:cNvPr>
          <p:cNvSpPr txBox="1"/>
          <p:nvPr/>
        </p:nvSpPr>
        <p:spPr>
          <a:xfrm>
            <a:off x="1579098" y="508323"/>
            <a:ext cx="6787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Recursion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C119C-FB9F-5118-4239-CEA6D138A62E}"/>
              </a:ext>
            </a:extLst>
          </p:cNvPr>
          <p:cNvSpPr txBox="1"/>
          <p:nvPr/>
        </p:nvSpPr>
        <p:spPr>
          <a:xfrm>
            <a:off x="1851938" y="1035826"/>
            <a:ext cx="3393830" cy="3000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Recursion is a common mathematical and programming concept. It means that a function calls itself. This has the benefit of meaning that you can loop through data to reach a result.</a:t>
            </a:r>
            <a:endParaRPr lang="en-PH" sz="1600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547E10-2271-FC17-26E2-171BCB893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098" y="4036006"/>
            <a:ext cx="4244062" cy="249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2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549</TotalTime>
  <Words>2548</Words>
  <Application>Microsoft Office PowerPoint</Application>
  <PresentationFormat>Widescreen</PresentationFormat>
  <Paragraphs>285</Paragraphs>
  <Slides>100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12" baseType="lpstr">
      <vt:lpstr>Algerian</vt:lpstr>
      <vt:lpstr>Arial</vt:lpstr>
      <vt:lpstr>Bell MT</vt:lpstr>
      <vt:lpstr>Bernard MT Condensed</vt:lpstr>
      <vt:lpstr>Cascadia Mono Light</vt:lpstr>
      <vt:lpstr>Consolas</vt:lpstr>
      <vt:lpstr>inherit</vt:lpstr>
      <vt:lpstr>Lucida Calligraphy</vt:lpstr>
      <vt:lpstr>Tw Cen MT</vt:lpstr>
      <vt:lpstr>Verdana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mike nino manto</cp:lastModifiedBy>
  <cp:revision>27</cp:revision>
  <dcterms:created xsi:type="dcterms:W3CDTF">2022-11-23T00:38:40Z</dcterms:created>
  <dcterms:modified xsi:type="dcterms:W3CDTF">2022-11-25T05:34:46Z</dcterms:modified>
</cp:coreProperties>
</file>