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362" r:id="rId8"/>
    <p:sldId id="297" r:id="rId9"/>
    <p:sldId id="298" r:id="rId10"/>
    <p:sldId id="299" r:id="rId11"/>
    <p:sldId id="300" r:id="rId12"/>
    <p:sldId id="363" r:id="rId13"/>
    <p:sldId id="301" r:id="rId14"/>
    <p:sldId id="302" r:id="rId15"/>
    <p:sldId id="303" r:id="rId16"/>
    <p:sldId id="304" r:id="rId17"/>
    <p:sldId id="305" r:id="rId18"/>
    <p:sldId id="364" r:id="rId19"/>
    <p:sldId id="306" r:id="rId20"/>
    <p:sldId id="307" r:id="rId21"/>
    <p:sldId id="308" r:id="rId22"/>
    <p:sldId id="365" r:id="rId23"/>
    <p:sldId id="311" r:id="rId24"/>
    <p:sldId id="369" r:id="rId25"/>
    <p:sldId id="357" r:id="rId26"/>
    <p:sldId id="370" r:id="rId27"/>
    <p:sldId id="359" r:id="rId28"/>
    <p:sldId id="371" r:id="rId29"/>
    <p:sldId id="312" r:id="rId30"/>
    <p:sldId id="372" r:id="rId31"/>
    <p:sldId id="358" r:id="rId32"/>
    <p:sldId id="373" r:id="rId33"/>
    <p:sldId id="313" r:id="rId34"/>
    <p:sldId id="374" r:id="rId35"/>
    <p:sldId id="314" r:id="rId36"/>
    <p:sldId id="315" r:id="rId37"/>
    <p:sldId id="316" r:id="rId38"/>
    <p:sldId id="317" r:id="rId39"/>
    <p:sldId id="397" r:id="rId40"/>
    <p:sldId id="400" r:id="rId41"/>
    <p:sldId id="398" r:id="rId42"/>
    <p:sldId id="401" r:id="rId43"/>
    <p:sldId id="399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8" r:id="rId80"/>
    <p:sldId id="437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57" r:id="rId100"/>
    <p:sldId id="458" r:id="rId101"/>
    <p:sldId id="459" r:id="rId102"/>
    <p:sldId id="460" r:id="rId103"/>
    <p:sldId id="461" r:id="rId104"/>
    <p:sldId id="462" r:id="rId105"/>
    <p:sldId id="463" r:id="rId106"/>
    <p:sldId id="464" r:id="rId107"/>
    <p:sldId id="465" r:id="rId108"/>
    <p:sldId id="466" r:id="rId109"/>
    <p:sldId id="467" r:id="rId110"/>
    <p:sldId id="468" r:id="rId111"/>
    <p:sldId id="469" r:id="rId112"/>
    <p:sldId id="470" r:id="rId113"/>
    <p:sldId id="471" r:id="rId114"/>
    <p:sldId id="472" r:id="rId115"/>
    <p:sldId id="473" r:id="rId116"/>
    <p:sldId id="474" r:id="rId117"/>
    <p:sldId id="475" r:id="rId118"/>
    <p:sldId id="476" r:id="rId119"/>
    <p:sldId id="477" r:id="rId120"/>
    <p:sldId id="478" r:id="rId121"/>
    <p:sldId id="479" r:id="rId122"/>
    <p:sldId id="480" r:id="rId123"/>
    <p:sldId id="481" r:id="rId124"/>
    <p:sldId id="482" r:id="rId125"/>
    <p:sldId id="259" r:id="rId126"/>
    <p:sldId id="277" r:id="rId127"/>
    <p:sldId id="278" r:id="rId128"/>
    <p:sldId id="279" r:id="rId129"/>
    <p:sldId id="280" r:id="rId130"/>
    <p:sldId id="281" r:id="rId131"/>
    <p:sldId id="282" r:id="rId132"/>
    <p:sldId id="283" r:id="rId133"/>
    <p:sldId id="284" r:id="rId134"/>
    <p:sldId id="285" r:id="rId135"/>
    <p:sldId id="286" r:id="rId136"/>
    <p:sldId id="287" r:id="rId137"/>
    <p:sldId id="288" r:id="rId138"/>
    <p:sldId id="375" r:id="rId139"/>
    <p:sldId id="289" r:id="rId140"/>
    <p:sldId id="290" r:id="rId141"/>
    <p:sldId id="291" r:id="rId142"/>
    <p:sldId id="348" r:id="rId143"/>
    <p:sldId id="349" r:id="rId144"/>
    <p:sldId id="292" r:id="rId145"/>
    <p:sldId id="376" r:id="rId146"/>
    <p:sldId id="351" r:id="rId147"/>
    <p:sldId id="377" r:id="rId148"/>
    <p:sldId id="293" r:id="rId149"/>
    <p:sldId id="378" r:id="rId150"/>
    <p:sldId id="354" r:id="rId151"/>
    <p:sldId id="379" r:id="rId152"/>
    <p:sldId id="294" r:id="rId153"/>
    <p:sldId id="380" r:id="rId154"/>
    <p:sldId id="355" r:id="rId155"/>
    <p:sldId id="381" r:id="rId156"/>
    <p:sldId id="356" r:id="rId157"/>
    <p:sldId id="295" r:id="rId158"/>
    <p:sldId id="260" r:id="rId159"/>
    <p:sldId id="261" r:id="rId160"/>
    <p:sldId id="262" r:id="rId161"/>
    <p:sldId id="267" r:id="rId162"/>
    <p:sldId id="268" r:id="rId163"/>
    <p:sldId id="269" r:id="rId164"/>
    <p:sldId id="270" r:id="rId165"/>
    <p:sldId id="271" r:id="rId166"/>
    <p:sldId id="272" r:id="rId167"/>
    <p:sldId id="273" r:id="rId168"/>
    <p:sldId id="274" r:id="rId169"/>
    <p:sldId id="275" r:id="rId170"/>
    <p:sldId id="361" r:id="rId171"/>
    <p:sldId id="276" r:id="rId172"/>
    <p:sldId id="394" r:id="rId173"/>
    <p:sldId id="395" r:id="rId174"/>
    <p:sldId id="319" r:id="rId175"/>
    <p:sldId id="382" r:id="rId176"/>
    <p:sldId id="321" r:id="rId177"/>
    <p:sldId id="322" r:id="rId178"/>
    <p:sldId id="323" r:id="rId179"/>
    <p:sldId id="396" r:id="rId180"/>
    <p:sldId id="325" r:id="rId181"/>
    <p:sldId id="326" r:id="rId182"/>
    <p:sldId id="383" r:id="rId183"/>
    <p:sldId id="384" r:id="rId184"/>
    <p:sldId id="385" r:id="rId185"/>
    <p:sldId id="386" r:id="rId186"/>
    <p:sldId id="387" r:id="rId187"/>
    <p:sldId id="388" r:id="rId188"/>
    <p:sldId id="389" r:id="rId189"/>
    <p:sldId id="390" r:id="rId190"/>
    <p:sldId id="391" r:id="rId191"/>
    <p:sldId id="392" r:id="rId192"/>
    <p:sldId id="393" r:id="rId193"/>
    <p:sldId id="360" r:id="rId194"/>
    <p:sldId id="327" r:id="rId195"/>
    <p:sldId id="328" r:id="rId196"/>
    <p:sldId id="329" r:id="rId197"/>
    <p:sldId id="330" r:id="rId198"/>
    <p:sldId id="331" r:id="rId199"/>
    <p:sldId id="332" r:id="rId200"/>
    <p:sldId id="333" r:id="rId201"/>
    <p:sldId id="334" r:id="rId202"/>
    <p:sldId id="366" r:id="rId203"/>
    <p:sldId id="335" r:id="rId204"/>
    <p:sldId id="337" r:id="rId205"/>
    <p:sldId id="367" r:id="rId206"/>
    <p:sldId id="338" r:id="rId207"/>
    <p:sldId id="340" r:id="rId208"/>
    <p:sldId id="339" r:id="rId209"/>
    <p:sldId id="341" r:id="rId210"/>
    <p:sldId id="342" r:id="rId211"/>
    <p:sldId id="343" r:id="rId212"/>
    <p:sldId id="344" r:id="rId213"/>
    <p:sldId id="347" r:id="rId214"/>
    <p:sldId id="368" r:id="rId2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6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2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32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49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3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5C2E-D603-44CC-AF7D-541BAEFCFB5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9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hyperlink" Target="https://www.w3schools.com/python/python_dictionaries.asp" TargetMode="Externa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sets.asp" TargetMode="Externa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316E3DE-81A0-4FEB-A17E-92084FADE762}"/>
              </a:ext>
            </a:extLst>
          </p:cNvPr>
          <p:cNvSpPr txBox="1"/>
          <p:nvPr/>
        </p:nvSpPr>
        <p:spPr>
          <a:xfrm>
            <a:off x="1846975" y="805344"/>
            <a:ext cx="8520914" cy="2800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Lucida Calligraphy" panose="03010101010101010101" pitchFamily="66" charset="0"/>
              </a:rPr>
              <a:t>My Journal To Python</a:t>
            </a:r>
            <a:endParaRPr lang="zh-TW" altLang="en-US" sz="88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987167-6BC1-48E0-8D59-8CD1271DE1FF}"/>
              </a:ext>
            </a:extLst>
          </p:cNvPr>
          <p:cNvSpPr/>
          <p:nvPr/>
        </p:nvSpPr>
        <p:spPr>
          <a:xfrm>
            <a:off x="1379366" y="4050418"/>
            <a:ext cx="7511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1C1E21"/>
                </a:solidFill>
                <a:latin typeface="inherit"/>
              </a:rPr>
              <a:t>Name: </a:t>
            </a:r>
            <a:r>
              <a:rPr lang="zh-TW" altLang="en-US" sz="4400" dirty="0">
                <a:solidFill>
                  <a:srgbClr val="1C1E21"/>
                </a:solidFill>
                <a:latin typeface="inherit"/>
              </a:rPr>
              <a:t>麥聖嬰</a:t>
            </a:r>
            <a:endParaRPr lang="en-US" altLang="zh-TW" sz="4400" dirty="0">
              <a:solidFill>
                <a:srgbClr val="1C1E21"/>
              </a:solidFill>
              <a:latin typeface="inherit"/>
            </a:endParaRPr>
          </a:p>
          <a:p>
            <a:endParaRPr lang="en-US" altLang="zh-TW" sz="4400" dirty="0">
              <a:solidFill>
                <a:srgbClr val="1C1E21"/>
              </a:solidFill>
              <a:latin typeface="inherit"/>
            </a:endParaRPr>
          </a:p>
          <a:p>
            <a:r>
              <a:rPr lang="en-US" altLang="zh-TW" sz="4400" dirty="0">
                <a:solidFill>
                  <a:srgbClr val="1C1E21"/>
                </a:solidFill>
                <a:latin typeface="inherit"/>
              </a:rPr>
              <a:t>Teacher: My Dear Great Teacher</a:t>
            </a:r>
            <a:endParaRPr lang="zh-TW" altLang="en-US" sz="4400" dirty="0">
              <a:solidFill>
                <a:srgbClr val="1C1E21"/>
              </a:solidFill>
              <a:latin typeface="inherit"/>
            </a:endParaRPr>
          </a:p>
          <a:p>
            <a:br>
              <a:rPr lang="zh-TW" altLang="en-US" sz="4400" dirty="0"/>
            </a:b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405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616EF-0DA0-166C-800A-59EDD0700829}"/>
              </a:ext>
            </a:extLst>
          </p:cNvPr>
          <p:cNvSpPr txBox="1"/>
          <p:nvPr/>
        </p:nvSpPr>
        <p:spPr>
          <a:xfrm>
            <a:off x="4219014" y="8574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4C04C-24B2-93A6-41BE-41EBA12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1" y="1990059"/>
            <a:ext cx="6755257" cy="33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92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598F4-5984-6771-9BFF-C26AC8C6860C}"/>
              </a:ext>
            </a:extLst>
          </p:cNvPr>
          <p:cNvSpPr txBox="1"/>
          <p:nvPr/>
        </p:nvSpPr>
        <p:spPr>
          <a:xfrm>
            <a:off x="1017493" y="587205"/>
            <a:ext cx="111745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a 20 characters long, right justified version of the word "banana":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934A1-B4BB-3A71-0398-65D8DF10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08" y="2890687"/>
            <a:ext cx="6774204" cy="29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03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79EB5-02B8-3692-B459-088326BCC0DF}"/>
              </a:ext>
            </a:extLst>
          </p:cNvPr>
          <p:cNvSpPr txBox="1"/>
          <p:nvPr/>
        </p:nvSpPr>
        <p:spPr>
          <a:xfrm>
            <a:off x="1304364" y="729734"/>
            <a:ext cx="9560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rpartition()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B4F0-3BC7-6145-6F07-C008D5EA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27" y="2704637"/>
            <a:ext cx="6485733" cy="39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25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7E839-D6DC-4104-691D-3CC227DC1B53}"/>
              </a:ext>
            </a:extLst>
          </p:cNvPr>
          <p:cNvSpPr txBox="1"/>
          <p:nvPr/>
        </p:nvSpPr>
        <p:spPr>
          <a:xfrm>
            <a:off x="914400" y="610072"/>
            <a:ext cx="79203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If the specified value is not found,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rpartition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 returns a tuple containing: 1 - an empty string, 2 - an empty string, 3 - the whole string: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3CD-9801-25F5-45A7-2929DD44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59" y="3447162"/>
            <a:ext cx="7334700" cy="23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40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3D4F8-2F8F-4F3F-F48B-6C4CFBF03853}"/>
              </a:ext>
            </a:extLst>
          </p:cNvPr>
          <p:cNvSpPr txBox="1"/>
          <p:nvPr/>
        </p:nvSpPr>
        <p:spPr>
          <a:xfrm>
            <a:off x="1035424" y="655418"/>
            <a:ext cx="8404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rsplit()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79A0C-D39B-1970-E951-F2C446C6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6" y="2752074"/>
            <a:ext cx="6052403" cy="3100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197B1-B1A3-9D2B-5D46-908C8E6E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57" y="2724468"/>
            <a:ext cx="5555202" cy="19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8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06213-D6D5-9F38-3FEB-08F7F0663B98}"/>
              </a:ext>
            </a:extLst>
          </p:cNvPr>
          <p:cNvSpPr txBox="1"/>
          <p:nvPr/>
        </p:nvSpPr>
        <p:spPr>
          <a:xfrm>
            <a:off x="914400" y="779494"/>
            <a:ext cx="90767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the string into a list with maximum 2 items: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0E9E4-ADBC-D783-9594-2D090149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44" y="3170332"/>
            <a:ext cx="5125720" cy="2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CC12D-985D-2E91-89E3-89A259159083}"/>
              </a:ext>
            </a:extLst>
          </p:cNvPr>
          <p:cNvSpPr txBox="1"/>
          <p:nvPr/>
        </p:nvSpPr>
        <p:spPr>
          <a:xfrm>
            <a:off x="1021975" y="904545"/>
            <a:ext cx="85388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rstrip()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E1B-0227-6598-CF71-95C93794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42" y="2774543"/>
            <a:ext cx="7804577" cy="38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7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580FB-A16C-E5DF-1018-8CBBD31A153E}"/>
              </a:ext>
            </a:extLst>
          </p:cNvPr>
          <p:cNvSpPr txBox="1"/>
          <p:nvPr/>
        </p:nvSpPr>
        <p:spPr>
          <a:xfrm>
            <a:off x="878540" y="869594"/>
            <a:ext cx="10434919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trailing characters if they are commas, s, q, or 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01741-B67B-C6AB-66BD-A4201B94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58" y="3164042"/>
            <a:ext cx="5574613" cy="29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4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D735D-6EAC-5F21-2541-A046C3828BB9}"/>
              </a:ext>
            </a:extLst>
          </p:cNvPr>
          <p:cNvSpPr txBox="1"/>
          <p:nvPr/>
        </p:nvSpPr>
        <p:spPr>
          <a:xfrm>
            <a:off x="1102658" y="843677"/>
            <a:ext cx="90767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split()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B20F7-F352-A12B-1424-8F0CEFB2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5" y="2715760"/>
            <a:ext cx="6045998" cy="312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B6F9D-6AA4-2220-6257-84432ECC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02" y="2728701"/>
            <a:ext cx="5238970" cy="20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31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69EE5-7F9D-9562-70CA-0A9FBA0B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18" y="2825439"/>
            <a:ext cx="7113239" cy="309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DBF24-1FAE-7D5A-496B-05E6D728FF64}"/>
              </a:ext>
            </a:extLst>
          </p:cNvPr>
          <p:cNvSpPr txBox="1"/>
          <p:nvPr/>
        </p:nvSpPr>
        <p:spPr>
          <a:xfrm>
            <a:off x="1147482" y="1138535"/>
            <a:ext cx="110445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the string, using comma, followed by a space, as a separator:</a:t>
            </a:r>
          </a:p>
        </p:txBody>
      </p:sp>
    </p:spTree>
    <p:extLst>
      <p:ext uri="{BB962C8B-B14F-4D97-AF65-F5344CB8AC3E}">
        <p14:creationId xmlns:p14="http://schemas.microsoft.com/office/powerpoint/2010/main" val="25080835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E3DF3-FEB7-8215-EDE9-D4F1B6A321B1}"/>
              </a:ext>
            </a:extLst>
          </p:cNvPr>
          <p:cNvSpPr txBox="1"/>
          <p:nvPr/>
        </p:nvSpPr>
        <p:spPr>
          <a:xfrm>
            <a:off x="995081" y="205299"/>
            <a:ext cx="7422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splitlines()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EDE14-6DE5-C1DF-DD65-E7C2EDF8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2192977"/>
            <a:ext cx="853559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D6F4A-BB4B-1215-C8EE-F5DB3AEA6242}"/>
              </a:ext>
            </a:extLst>
          </p:cNvPr>
          <p:cNvSpPr txBox="1"/>
          <p:nvPr/>
        </p:nvSpPr>
        <p:spPr>
          <a:xfrm>
            <a:off x="4097991" y="8574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AB7EA-3123-952B-A4E2-18B894F2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4" y="1993634"/>
            <a:ext cx="6710082" cy="34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706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2AD13D-1E01-1EDC-324B-DE3B9246D574}"/>
              </a:ext>
            </a:extLst>
          </p:cNvPr>
          <p:cNvSpPr txBox="1"/>
          <p:nvPr/>
        </p:nvSpPr>
        <p:spPr>
          <a:xfrm>
            <a:off x="954740" y="819834"/>
            <a:ext cx="7463118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the string, but keep the line breaks: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09CA8-13BC-79B0-1338-E85EADEF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23" y="3429000"/>
            <a:ext cx="7227857" cy="25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816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7BF11-6F39-41FB-DFEA-B9FAC6454649}"/>
              </a:ext>
            </a:extLst>
          </p:cNvPr>
          <p:cNvSpPr txBox="1"/>
          <p:nvPr/>
        </p:nvSpPr>
        <p:spPr>
          <a:xfrm>
            <a:off x="833717" y="445299"/>
            <a:ext cx="7664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startswith()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75984-3D5F-AF50-3EFB-101E78E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2" y="2199625"/>
            <a:ext cx="7289681" cy="44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67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2BE5C-BCC3-B3D2-D0C1-63681523CEF8}"/>
              </a:ext>
            </a:extLst>
          </p:cNvPr>
          <p:cNvSpPr txBox="1"/>
          <p:nvPr/>
        </p:nvSpPr>
        <p:spPr>
          <a:xfrm>
            <a:off x="1116104" y="1364652"/>
            <a:ext cx="9628096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position 7 to 20 starts with the characters "wel":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0567E-1DFA-6C07-7487-9182D3DA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0" y="3025588"/>
            <a:ext cx="5913841" cy="31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838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83544-6EA6-71E8-BF25-0B41E110E10F}"/>
              </a:ext>
            </a:extLst>
          </p:cNvPr>
          <p:cNvSpPr txBox="1"/>
          <p:nvPr/>
        </p:nvSpPr>
        <p:spPr>
          <a:xfrm>
            <a:off x="1129552" y="366663"/>
            <a:ext cx="89826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strip()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2C48-4CA7-72FE-D36E-52BECA1D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3" y="2120989"/>
            <a:ext cx="840222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439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25683-7D12-EF05-8B1A-A8B8925E6290}"/>
              </a:ext>
            </a:extLst>
          </p:cNvPr>
          <p:cNvSpPr txBox="1"/>
          <p:nvPr/>
        </p:nvSpPr>
        <p:spPr>
          <a:xfrm>
            <a:off x="1008529" y="1008094"/>
            <a:ext cx="8377518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leading and trailing characters: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68AEE-D08D-8FDB-2220-BA76B5C3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20" y="3139707"/>
            <a:ext cx="6016103" cy="3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17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EC5CC-EB1D-6B99-ECA8-4469751BCE5D}"/>
              </a:ext>
            </a:extLst>
          </p:cNvPr>
          <p:cNvSpPr txBox="1"/>
          <p:nvPr/>
        </p:nvSpPr>
        <p:spPr>
          <a:xfrm>
            <a:off x="1304365" y="843677"/>
            <a:ext cx="1005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swapcase()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B728-F546-53A2-236D-2397DDD8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2651529"/>
            <a:ext cx="783064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58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24742-F959-2AA3-10D5-C8A602EDFC34}"/>
              </a:ext>
            </a:extLst>
          </p:cNvPr>
          <p:cNvSpPr txBox="1"/>
          <p:nvPr/>
        </p:nvSpPr>
        <p:spPr>
          <a:xfrm>
            <a:off x="703729" y="1030958"/>
            <a:ext cx="107845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the lower case letters upper case and the upper case letters lower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5BD9-07A6-EB7D-13F3-921274DF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6" y="2781575"/>
            <a:ext cx="5756106" cy="31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1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DBE4B-F12B-0747-7233-DCB62880DAD8}"/>
              </a:ext>
            </a:extLst>
          </p:cNvPr>
          <p:cNvSpPr txBox="1"/>
          <p:nvPr/>
        </p:nvSpPr>
        <p:spPr>
          <a:xfrm>
            <a:off x="874059" y="850757"/>
            <a:ext cx="7947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title()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44BB7-78C2-FF86-A314-D2E869EF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5" y="2744930"/>
            <a:ext cx="7445073" cy="36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32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996967-7140-5E76-5065-7B22D16AD42E}"/>
              </a:ext>
            </a:extLst>
          </p:cNvPr>
          <p:cNvSpPr txBox="1"/>
          <p:nvPr/>
        </p:nvSpPr>
        <p:spPr>
          <a:xfrm>
            <a:off x="1102659" y="819834"/>
            <a:ext cx="9170893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the first letter in each word upper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B450F-DFF0-F37A-2756-30E9FBA7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95" y="3240741"/>
            <a:ext cx="4963019" cy="26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53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5D958F-E2B8-8972-376F-54F7B077BFDF}"/>
              </a:ext>
            </a:extLst>
          </p:cNvPr>
          <p:cNvSpPr txBox="1"/>
          <p:nvPr/>
        </p:nvSpPr>
        <p:spPr>
          <a:xfrm>
            <a:off x="896470" y="789888"/>
            <a:ext cx="11295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translate()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F1C48-7D75-73E7-97F4-119E837E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11" y="2544214"/>
            <a:ext cx="6721914" cy="40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525C-B888-A16E-DF46-850ABD3EA6CC}"/>
              </a:ext>
            </a:extLst>
          </p:cNvPr>
          <p:cNvSpPr txBox="1"/>
          <p:nvPr/>
        </p:nvSpPr>
        <p:spPr>
          <a:xfrm>
            <a:off x="2599004" y="2330481"/>
            <a:ext cx="8008035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</p:spTree>
    <p:extLst>
      <p:ext uri="{BB962C8B-B14F-4D97-AF65-F5344CB8AC3E}">
        <p14:creationId xmlns:p14="http://schemas.microsoft.com/office/powerpoint/2010/main" val="17805722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D3A904-01D0-66B3-41EA-731E2B85E3AA}"/>
              </a:ext>
            </a:extLst>
          </p:cNvPr>
          <p:cNvSpPr txBox="1"/>
          <p:nvPr/>
        </p:nvSpPr>
        <p:spPr>
          <a:xfrm>
            <a:off x="1102659" y="712259"/>
            <a:ext cx="8068236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 mapping table to replace "S" with "P":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F2768-B36F-D54E-C1F8-78464A52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13" y="3268640"/>
            <a:ext cx="6063152" cy="28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57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9527F-08C8-FBDA-C119-F14CAC23137E}"/>
              </a:ext>
            </a:extLst>
          </p:cNvPr>
          <p:cNvSpPr txBox="1"/>
          <p:nvPr/>
        </p:nvSpPr>
        <p:spPr>
          <a:xfrm>
            <a:off x="1048870" y="998675"/>
            <a:ext cx="9749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upper()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87272-A6AD-4E95-B097-5DF12509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67" y="2753001"/>
            <a:ext cx="590632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71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2B91CB-F7F4-A6DC-0E58-78FB68DE5C61}"/>
              </a:ext>
            </a:extLst>
          </p:cNvPr>
          <p:cNvSpPr txBox="1"/>
          <p:nvPr/>
        </p:nvSpPr>
        <p:spPr>
          <a:xfrm>
            <a:off x="1331259" y="1156011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Upper case the string: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C05EA-E4C1-73B6-A242-84D6CBBE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29" y="3358485"/>
            <a:ext cx="4261765" cy="30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21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B0F9E-E315-CCC5-35C6-3F320EE481BA}"/>
              </a:ext>
            </a:extLst>
          </p:cNvPr>
          <p:cNvSpPr txBox="1"/>
          <p:nvPr/>
        </p:nvSpPr>
        <p:spPr>
          <a:xfrm>
            <a:off x="779927" y="383728"/>
            <a:ext cx="100852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zfill()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7F2A3-8BF5-FC35-90FD-30B6BA59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61" y="2138054"/>
            <a:ext cx="772585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60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26702-4060-38A5-A1F8-A62C2C7FA183}"/>
              </a:ext>
            </a:extLst>
          </p:cNvPr>
          <p:cNvSpPr txBox="1"/>
          <p:nvPr/>
        </p:nvSpPr>
        <p:spPr>
          <a:xfrm>
            <a:off x="932330" y="963723"/>
            <a:ext cx="10780058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Fill the strings with zeros until they are 10 characters long: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AB2D9-1D8E-8B66-F34C-8329669D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97" y="3186953"/>
            <a:ext cx="3851291" cy="31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81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1B35FC-ACA6-4709-8449-B2845CC6D40E}"/>
              </a:ext>
            </a:extLst>
          </p:cNvPr>
          <p:cNvSpPr/>
          <p:nvPr/>
        </p:nvSpPr>
        <p:spPr>
          <a:xfrm>
            <a:off x="2488412" y="603684"/>
            <a:ext cx="362471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US" altLang="zh-TW" sz="4000" dirty="0">
                <a:latin typeface="Algerian" panose="04020705040A02060702" pitchFamily="82" charset="0"/>
              </a:rPr>
              <a:t>Python Lists</a:t>
            </a:r>
          </a:p>
          <a:p>
            <a:endParaRPr lang="en-US" altLang="zh-TW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9871E-11FA-4F4F-A101-188AAE9ACB3D}"/>
              </a:ext>
            </a:extLst>
          </p:cNvPr>
          <p:cNvSpPr/>
          <p:nvPr/>
        </p:nvSpPr>
        <p:spPr>
          <a:xfrm>
            <a:off x="1355933" y="1798136"/>
            <a:ext cx="6096000" cy="3261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one of 4 built-in data types in Python used to store collections of data, the other 3 are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Tuple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Set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Dictionary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all with different qualities and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created using 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altLang="zh-TW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EFD9-6289-498E-B8E8-4BCF918A1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386" y="3428999"/>
            <a:ext cx="3590925" cy="1257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FD63E2-2583-41B4-8AD2-603B8ECCD871}"/>
              </a:ext>
            </a:extLst>
          </p:cNvPr>
          <p:cNvSpPr/>
          <p:nvPr/>
        </p:nvSpPr>
        <p:spPr>
          <a:xfrm>
            <a:off x="8806216" y="1954786"/>
            <a:ext cx="231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 []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A81464-0516-4781-AF3F-246999762292}"/>
              </a:ext>
            </a:extLst>
          </p:cNvPr>
          <p:cNvCxnSpPr>
            <a:cxnSpLocks/>
          </p:cNvCxnSpPr>
          <p:nvPr/>
        </p:nvCxnSpPr>
        <p:spPr>
          <a:xfrm>
            <a:off x="10836068" y="2392822"/>
            <a:ext cx="376014" cy="129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175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5DEC6-5EB0-4049-A774-A5B6A14FF007}"/>
              </a:ext>
            </a:extLst>
          </p:cNvPr>
          <p:cNvSpPr/>
          <p:nvPr/>
        </p:nvSpPr>
        <p:spPr>
          <a:xfrm>
            <a:off x="2427437" y="1065910"/>
            <a:ext cx="7063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Access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881C9-B877-4A72-A261-A016F6509F9B}"/>
              </a:ext>
            </a:extLst>
          </p:cNvPr>
          <p:cNvSpPr/>
          <p:nvPr/>
        </p:nvSpPr>
        <p:spPr>
          <a:xfrm>
            <a:off x="1595716" y="2140367"/>
            <a:ext cx="9659471" cy="16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List items are indexed and you can access them by referring to the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index number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:</a:t>
            </a:r>
            <a:endParaRPr lang="en-PH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FD9A-D64E-4AC0-861F-922F8523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6" y="4401305"/>
            <a:ext cx="6660778" cy="2322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28A21-42FE-4EB3-B0A4-C633EE1D304C}"/>
              </a:ext>
            </a:extLst>
          </p:cNvPr>
          <p:cNvSpPr/>
          <p:nvPr/>
        </p:nvSpPr>
        <p:spPr>
          <a:xfrm>
            <a:off x="9438873" y="5298141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index number</a:t>
            </a:r>
            <a:endParaRPr lang="en-PH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606F8-3B48-4A05-8711-7661C3C7EB0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679579" y="5298142"/>
            <a:ext cx="4759294" cy="200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CEC65-AB8C-415C-9F21-A538D469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1" y="5929930"/>
            <a:ext cx="29722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55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767E9-4252-4BA6-83AD-7A307F6B774A}"/>
              </a:ext>
            </a:extLst>
          </p:cNvPr>
          <p:cNvSpPr/>
          <p:nvPr/>
        </p:nvSpPr>
        <p:spPr>
          <a:xfrm>
            <a:off x="2591701" y="675946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Negative Indexing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7F9D12-61DE-4357-898B-544CCCC6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17" y="1807440"/>
            <a:ext cx="8659907" cy="957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Negative indexing means start from the end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en-US" sz="2000" dirty="0">
                <a:solidFill>
                  <a:srgbClr val="DC143C"/>
                </a:solidFill>
              </a:rPr>
              <a:t>-1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refers to the last item, 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-2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refers to the second last item 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2ED41-CC4A-48EF-A651-29738B93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56" y="3488518"/>
            <a:ext cx="4459333" cy="214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CAF52B-C2CB-4FD2-BBF8-54F7E9A8462D}"/>
              </a:ext>
            </a:extLst>
          </p:cNvPr>
          <p:cNvSpPr/>
          <p:nvPr/>
        </p:nvSpPr>
        <p:spPr>
          <a:xfrm>
            <a:off x="6751402" y="2963110"/>
            <a:ext cx="1186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srgbClr val="DC143C"/>
                </a:solidFill>
              </a:rPr>
              <a:t>-1 </a:t>
            </a:r>
            <a:endParaRPr lang="en-PH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214F3-F02D-471D-8459-B9F9AA6416CB}"/>
              </a:ext>
            </a:extLst>
          </p:cNvPr>
          <p:cNvCxnSpPr/>
          <p:nvPr/>
        </p:nvCxnSpPr>
        <p:spPr>
          <a:xfrm flipH="1">
            <a:off x="5620871" y="3590365"/>
            <a:ext cx="1264023" cy="503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5CDDBA-4B96-48F5-9FF3-694CBF0E5D5E}"/>
              </a:ext>
            </a:extLst>
          </p:cNvPr>
          <p:cNvSpPr/>
          <p:nvPr/>
        </p:nvSpPr>
        <p:spPr>
          <a:xfrm>
            <a:off x="4918757" y="2732278"/>
            <a:ext cx="702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0000"/>
                </a:solidFill>
              </a:rPr>
              <a:t> </a:t>
            </a:r>
            <a:r>
              <a:rPr lang="en-US" altLang="en-US" sz="3200" dirty="0">
                <a:solidFill>
                  <a:srgbClr val="DC143C"/>
                </a:solidFill>
              </a:rPr>
              <a:t>-2</a:t>
            </a:r>
            <a:endParaRPr lang="en-PH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0F8F3-BFA9-4E66-B6BA-002A1747057F}"/>
              </a:ext>
            </a:extLst>
          </p:cNvPr>
          <p:cNvCxnSpPr>
            <a:cxnSpLocks/>
          </p:cNvCxnSpPr>
          <p:nvPr/>
        </p:nvCxnSpPr>
        <p:spPr>
          <a:xfrm flipH="1">
            <a:off x="4329953" y="3280401"/>
            <a:ext cx="831305" cy="561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164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2583F-A2A1-4C6F-8994-FCA0AA0C4AF0}"/>
              </a:ext>
            </a:extLst>
          </p:cNvPr>
          <p:cNvSpPr/>
          <p:nvPr/>
        </p:nvSpPr>
        <p:spPr>
          <a:xfrm>
            <a:off x="2848615" y="796969"/>
            <a:ext cx="4788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Range of Indexes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76543-D9A9-4381-88E3-E7797F815C10}"/>
              </a:ext>
            </a:extLst>
          </p:cNvPr>
          <p:cNvSpPr/>
          <p:nvPr/>
        </p:nvSpPr>
        <p:spPr>
          <a:xfrm>
            <a:off x="1223682" y="1690788"/>
            <a:ext cx="10152529" cy="188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You can specify a </a:t>
            </a:r>
            <a:r>
              <a:rPr lang="en-US" sz="2000" dirty="0">
                <a:solidFill>
                  <a:srgbClr val="FF0000"/>
                </a:solidFill>
              </a:rPr>
              <a:t>range of indexes </a:t>
            </a:r>
            <a:r>
              <a:rPr lang="en-US" sz="2000" dirty="0">
                <a:solidFill>
                  <a:srgbClr val="000000"/>
                </a:solidFill>
              </a:rPr>
              <a:t>by specifying where to start and where to end the range.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When specifying a range, the return value will be a new list with the specified items.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E3FF-03CB-4FAA-935B-92395EB0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8" y="3757172"/>
            <a:ext cx="6090807" cy="24911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55786-B2B9-4142-8CE3-5A3315CB7264}"/>
              </a:ext>
            </a:extLst>
          </p:cNvPr>
          <p:cNvSpPr/>
          <p:nvPr/>
        </p:nvSpPr>
        <p:spPr>
          <a:xfrm>
            <a:off x="4470677" y="3294874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range of indexes </a:t>
            </a:r>
            <a:endParaRPr lang="en-PH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E92C11-3C1B-4FD3-B401-4DBC7B658ED2}"/>
              </a:ext>
            </a:extLst>
          </p:cNvPr>
          <p:cNvCxnSpPr/>
          <p:nvPr/>
        </p:nvCxnSpPr>
        <p:spPr>
          <a:xfrm flipH="1">
            <a:off x="3281082" y="3757172"/>
            <a:ext cx="1627094" cy="1070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FA097E-889E-4E46-92C4-CE135576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88" y="4586013"/>
            <a:ext cx="423252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65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0B7560-E626-4893-AF95-02932631F09F}"/>
              </a:ext>
            </a:extLst>
          </p:cNvPr>
          <p:cNvSpPr/>
          <p:nvPr/>
        </p:nvSpPr>
        <p:spPr>
          <a:xfrm>
            <a:off x="1772550" y="859086"/>
            <a:ext cx="9805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0000"/>
                </a:solidFill>
              </a:rPr>
              <a:t>By leaving out the start value, the range will start at the first item:</a:t>
            </a:r>
            <a:endParaRPr lang="en-PH" sz="32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0742C-2791-4EBF-BA5A-0C07454CFEF8}"/>
              </a:ext>
            </a:extLst>
          </p:cNvPr>
          <p:cNvSpPr/>
          <p:nvPr/>
        </p:nvSpPr>
        <p:spPr>
          <a:xfrm>
            <a:off x="1702854" y="2016914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26172-48DB-41B7-8F2B-BCFF1AB4311F}"/>
              </a:ext>
            </a:extLst>
          </p:cNvPr>
          <p:cNvSpPr/>
          <p:nvPr/>
        </p:nvSpPr>
        <p:spPr>
          <a:xfrm>
            <a:off x="1772550" y="2765820"/>
            <a:ext cx="954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example returns the items from the beginning to, but NOT including, "kiwi":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D1484-B36F-4BCD-A760-17F7964D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99" y="3615273"/>
            <a:ext cx="7129401" cy="22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3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60D3F-8DAB-1476-B336-132B7D61585F}"/>
              </a:ext>
            </a:extLst>
          </p:cNvPr>
          <p:cNvSpPr txBox="1"/>
          <p:nvPr/>
        </p:nvSpPr>
        <p:spPr>
          <a:xfrm>
            <a:off x="4030756" y="489514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1A5F4-DD57-0C1E-AE63-06EC20EE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5" y="1757356"/>
            <a:ext cx="6754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3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70E15-585A-4D05-823B-44C651CDEF5C}"/>
              </a:ext>
            </a:extLst>
          </p:cNvPr>
          <p:cNvSpPr/>
          <p:nvPr/>
        </p:nvSpPr>
        <p:spPr>
          <a:xfrm>
            <a:off x="1864658" y="873623"/>
            <a:ext cx="1018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By leaving out the end value, the range will go on to the end of the list:</a:t>
            </a:r>
            <a:endParaRPr lang="en-PH" sz="36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C8EB0-87ED-46CF-8A79-90B1A9FF25AB}"/>
              </a:ext>
            </a:extLst>
          </p:cNvPr>
          <p:cNvSpPr/>
          <p:nvPr/>
        </p:nvSpPr>
        <p:spPr>
          <a:xfrm>
            <a:off x="1864658" y="2383722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051B1-5E5E-433B-BE44-F9D3C18ED789}"/>
              </a:ext>
            </a:extLst>
          </p:cNvPr>
          <p:cNvSpPr/>
          <p:nvPr/>
        </p:nvSpPr>
        <p:spPr>
          <a:xfrm>
            <a:off x="1864658" y="3379677"/>
            <a:ext cx="930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example returns the items from "cherry" to the end: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94051-7E81-4888-BCD1-AC5B5A8F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4098633"/>
            <a:ext cx="7615518" cy="24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96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9D169-3641-4DCB-B969-68139B6A45DB}"/>
              </a:ext>
            </a:extLst>
          </p:cNvPr>
          <p:cNvSpPr/>
          <p:nvPr/>
        </p:nvSpPr>
        <p:spPr>
          <a:xfrm>
            <a:off x="2609941" y="1415534"/>
            <a:ext cx="7173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 Change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64D61-4330-4315-B987-510277DA41A1}"/>
              </a:ext>
            </a:extLst>
          </p:cNvPr>
          <p:cNvSpPr/>
          <p:nvPr/>
        </p:nvSpPr>
        <p:spPr>
          <a:xfrm>
            <a:off x="2170032" y="2237744"/>
            <a:ext cx="8053576" cy="16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To change the value of a specific item, refer to the index number: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7005299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92B3C-D0C9-4BA9-946F-752E93DED4DC}"/>
              </a:ext>
            </a:extLst>
          </p:cNvPr>
          <p:cNvSpPr/>
          <p:nvPr/>
        </p:nvSpPr>
        <p:spPr>
          <a:xfrm>
            <a:off x="3170128" y="1402087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</a:rPr>
              <a:t>Change the second item:</a:t>
            </a:r>
            <a:endParaRPr lang="en-PH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BE7F-C8C2-410A-AAB8-01552266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22" y="2447305"/>
            <a:ext cx="7586602" cy="300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CFCE0D-67C0-45DB-BF60-CA228274BCF5}"/>
              </a:ext>
            </a:extLst>
          </p:cNvPr>
          <p:cNvSpPr/>
          <p:nvPr/>
        </p:nvSpPr>
        <p:spPr>
          <a:xfrm>
            <a:off x="2135622" y="595264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604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055280-E07A-4BD9-8D5C-3428004012D4}"/>
              </a:ext>
            </a:extLst>
          </p:cNvPr>
          <p:cNvSpPr/>
          <p:nvPr/>
        </p:nvSpPr>
        <p:spPr>
          <a:xfrm>
            <a:off x="1993227" y="729735"/>
            <a:ext cx="8539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</a:rPr>
              <a:t>Change a Range of Item Values</a:t>
            </a:r>
            <a:endParaRPr lang="en-US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A6EE8-4FD7-4F02-96BB-9AE18443BB50}"/>
              </a:ext>
            </a:extLst>
          </p:cNvPr>
          <p:cNvSpPr/>
          <p:nvPr/>
        </p:nvSpPr>
        <p:spPr>
          <a:xfrm>
            <a:off x="2311082" y="1905942"/>
            <a:ext cx="8952678" cy="369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</a:rPr>
              <a:t>To change the value of items within a specific range, define a list with the new values, and refer to the range of index numbers where you want to insert the new values: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9236616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1D7FB-E4F7-464C-8492-E0E41CBA02DE}"/>
              </a:ext>
            </a:extLst>
          </p:cNvPr>
          <p:cNvSpPr/>
          <p:nvPr/>
        </p:nvSpPr>
        <p:spPr>
          <a:xfrm>
            <a:off x="2485246" y="1482769"/>
            <a:ext cx="2294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341C6-77F4-49BE-87D6-1FAB4C9476DA}"/>
              </a:ext>
            </a:extLst>
          </p:cNvPr>
          <p:cNvSpPr/>
          <p:nvPr/>
        </p:nvSpPr>
        <p:spPr>
          <a:xfrm>
            <a:off x="2485246" y="2272117"/>
            <a:ext cx="7815201" cy="95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Change the values "banana" and "cherry" with the values "blackcurrant" and "watermelon":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1A8B-68DF-466D-B0C3-12D33E6B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81" y="3429000"/>
            <a:ext cx="8164825" cy="28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244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9BE9ED-72B0-4567-8EEE-A31E8A7A2F38}"/>
              </a:ext>
            </a:extLst>
          </p:cNvPr>
          <p:cNvSpPr/>
          <p:nvPr/>
        </p:nvSpPr>
        <p:spPr>
          <a:xfrm>
            <a:off x="1188197" y="1414547"/>
            <a:ext cx="1356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0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2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91D0D-166C-417E-BAD1-6B93B76EBA96}"/>
              </a:ext>
            </a:extLst>
          </p:cNvPr>
          <p:cNvSpPr/>
          <p:nvPr/>
        </p:nvSpPr>
        <p:spPr>
          <a:xfrm>
            <a:off x="1866428" y="1920704"/>
            <a:ext cx="8435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Change the second value by replacing it with </a:t>
            </a:r>
            <a:r>
              <a:rPr lang="en-US" sz="2000" i="1" dirty="0">
                <a:solidFill>
                  <a:srgbClr val="000000"/>
                </a:solidFill>
              </a:rPr>
              <a:t>two</a:t>
            </a:r>
            <a:r>
              <a:rPr lang="en-US" sz="2000" dirty="0">
                <a:solidFill>
                  <a:srgbClr val="000000"/>
                </a:solidFill>
              </a:rPr>
              <a:t> new values: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5B9D-4574-42CA-9AAD-0DEA1137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6" y="2606706"/>
            <a:ext cx="8435788" cy="2436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47EFA-827F-4BD6-A9B9-D5FB09C9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6" y="5235054"/>
            <a:ext cx="84498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41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83407A-2121-40EE-8A04-E4CC60F2A5F2}"/>
              </a:ext>
            </a:extLst>
          </p:cNvPr>
          <p:cNvSpPr/>
          <p:nvPr/>
        </p:nvSpPr>
        <p:spPr>
          <a:xfrm>
            <a:off x="1759104" y="2276146"/>
            <a:ext cx="2058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460E2-49C3-4B52-A173-5FAB3232196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Change the second and third value by replacing it with 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8BE1D-4A09-43A4-98F5-F98E3071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1" y="3997080"/>
            <a:ext cx="7333131" cy="24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9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A762F-90B6-4239-BC8D-50FEC19D4D92}"/>
              </a:ext>
            </a:extLst>
          </p:cNvPr>
          <p:cNvSpPr/>
          <p:nvPr/>
        </p:nvSpPr>
        <p:spPr>
          <a:xfrm>
            <a:off x="2986785" y="917993"/>
            <a:ext cx="5599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Python - Add List Items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0F1CF-1DD2-44B0-B012-6848DBFF2C1C}"/>
              </a:ext>
            </a:extLst>
          </p:cNvPr>
          <p:cNvSpPr/>
          <p:nvPr/>
        </p:nvSpPr>
        <p:spPr>
          <a:xfrm>
            <a:off x="1196902" y="2186777"/>
            <a:ext cx="48990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Append Items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44713-B06D-4D68-A385-39E74B56E111}"/>
              </a:ext>
            </a:extLst>
          </p:cNvPr>
          <p:cNvSpPr/>
          <p:nvPr/>
        </p:nvSpPr>
        <p:spPr>
          <a:xfrm>
            <a:off x="2793278" y="2928156"/>
            <a:ext cx="7930750" cy="5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To add an item to the end of the list, use the </a:t>
            </a:r>
            <a:r>
              <a:rPr lang="en-US" sz="2400" dirty="0">
                <a:solidFill>
                  <a:srgbClr val="DC143C"/>
                </a:solidFill>
              </a:rPr>
              <a:t>append()</a:t>
            </a:r>
            <a:r>
              <a:rPr lang="en-US" sz="2400" dirty="0">
                <a:solidFill>
                  <a:srgbClr val="000000"/>
                </a:solidFill>
              </a:rPr>
              <a:t> method:</a:t>
            </a:r>
            <a:endParaRPr lang="en-PH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D828-4B6D-2D7B-A599-D45675B8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72" y="4022591"/>
            <a:ext cx="4638633" cy="24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089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34E48-E54A-4C86-CC1B-9FD4705168BE}"/>
              </a:ext>
            </a:extLst>
          </p:cNvPr>
          <p:cNvSpPr txBox="1"/>
          <p:nvPr/>
        </p:nvSpPr>
        <p:spPr>
          <a:xfrm>
            <a:off x="1102659" y="1294510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Insert Items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D9DDC-6767-2AEE-EFF3-458A9CB5B581}"/>
              </a:ext>
            </a:extLst>
          </p:cNvPr>
          <p:cNvSpPr txBox="1"/>
          <p:nvPr/>
        </p:nvSpPr>
        <p:spPr>
          <a:xfrm>
            <a:off x="2111188" y="2288175"/>
            <a:ext cx="8633012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insert a list item at a specified index,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insert()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insert()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inserts an item at the specified index: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AE17A-4679-87E4-71A3-DC7D3F5E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22" y="3773488"/>
            <a:ext cx="5659878" cy="23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909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E155BE-0C24-4660-BDC4-A1E9E9E1A33C}"/>
              </a:ext>
            </a:extLst>
          </p:cNvPr>
          <p:cNvSpPr/>
          <p:nvPr/>
        </p:nvSpPr>
        <p:spPr>
          <a:xfrm>
            <a:off x="4659324" y="877653"/>
            <a:ext cx="3676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Append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2FFCE-CC1E-445B-A606-53481D1727C9}"/>
              </a:ext>
            </a:extLst>
          </p:cNvPr>
          <p:cNvSpPr/>
          <p:nvPr/>
        </p:nvSpPr>
        <p:spPr>
          <a:xfrm>
            <a:off x="1839786" y="178766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45B252-FC6E-4136-9EF3-F869695D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58" y="2608390"/>
            <a:ext cx="7588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append()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to append an item: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7168B-8091-44BA-AB6A-0C90B0F2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16" y="3429000"/>
            <a:ext cx="6554089" cy="26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F69B0B-A232-4069-8E49-1D19DA4CD381}"/>
              </a:ext>
            </a:extLst>
          </p:cNvPr>
          <p:cNvSpPr txBox="1"/>
          <p:nvPr/>
        </p:nvSpPr>
        <p:spPr>
          <a:xfrm>
            <a:off x="4151780" y="462684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C174-F51A-046D-FFE6-6018A9F3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90" y="1764192"/>
            <a:ext cx="8515056" cy="30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668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A89CEB-5607-49F4-9F03-5606522BD6A2}"/>
              </a:ext>
            </a:extLst>
          </p:cNvPr>
          <p:cNvSpPr/>
          <p:nvPr/>
        </p:nvSpPr>
        <p:spPr>
          <a:xfrm>
            <a:off x="4377420" y="877653"/>
            <a:ext cx="3437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Insert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CBF2C-70EF-4E94-81A1-15A069B38D3C}"/>
              </a:ext>
            </a:extLst>
          </p:cNvPr>
          <p:cNvSpPr/>
          <p:nvPr/>
        </p:nvSpPr>
        <p:spPr>
          <a:xfrm>
            <a:off x="1936139" y="2034099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97D80-E40F-4A5F-B5FC-AD997CE27515}"/>
              </a:ext>
            </a:extLst>
          </p:cNvPr>
          <p:cNvSpPr/>
          <p:nvPr/>
        </p:nvSpPr>
        <p:spPr>
          <a:xfrm>
            <a:off x="3047999" y="2696254"/>
            <a:ext cx="765586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To insert a list item at a specified index, use the </a:t>
            </a:r>
            <a:r>
              <a:rPr lang="en-US" altLang="en-US" dirty="0">
                <a:solidFill>
                  <a:srgbClr val="DC143C"/>
                </a:solidFill>
              </a:rPr>
              <a:t>insert()</a:t>
            </a:r>
            <a:r>
              <a:rPr lang="en-US" altLang="en-US" dirty="0">
                <a:solidFill>
                  <a:srgbClr val="000000"/>
                </a:solidFill>
              </a:rPr>
              <a:t> method.</a:t>
            </a:r>
            <a:endParaRPr lang="en-US" altLang="en-US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insert()</a:t>
            </a:r>
            <a:r>
              <a:rPr lang="en-US" altLang="en-US" dirty="0">
                <a:solidFill>
                  <a:srgbClr val="000000"/>
                </a:solidFill>
              </a:rPr>
              <a:t> method inserts an item at the specified index: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605F0-CCE4-4D22-B017-FB167B29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31" y="3947499"/>
            <a:ext cx="5240937" cy="24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1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DC3B6-B639-41BB-96CD-D61821B733D5}"/>
              </a:ext>
            </a:extLst>
          </p:cNvPr>
          <p:cNvSpPr/>
          <p:nvPr/>
        </p:nvSpPr>
        <p:spPr>
          <a:xfrm>
            <a:off x="2988628" y="904086"/>
            <a:ext cx="7165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Remove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1AEF5-5B90-4F15-86C6-5A5701BE85F3}"/>
              </a:ext>
            </a:extLst>
          </p:cNvPr>
          <p:cNvSpPr/>
          <p:nvPr/>
        </p:nvSpPr>
        <p:spPr>
          <a:xfrm>
            <a:off x="3231130" y="2834728"/>
            <a:ext cx="668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method removes the specified item.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CAFB5-8F3E-4E4A-BEE4-E1E52963C03B}"/>
              </a:ext>
            </a:extLst>
          </p:cNvPr>
          <p:cNvSpPr/>
          <p:nvPr/>
        </p:nvSpPr>
        <p:spPr>
          <a:xfrm>
            <a:off x="1883105" y="2023706"/>
            <a:ext cx="5293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Remove Specified Item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7A156-6514-EB9A-429F-3EF89F9B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27" y="3600224"/>
            <a:ext cx="5859537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06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505C-60BC-6A10-00CA-4943D6A6F14D}"/>
              </a:ext>
            </a:extLst>
          </p:cNvPr>
          <p:cNvSpPr txBox="1"/>
          <p:nvPr/>
        </p:nvSpPr>
        <p:spPr>
          <a:xfrm>
            <a:off x="2497791" y="9247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Remove Specified Index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8B4E-1D0B-D5A9-5AAE-3F61C26A88BD}"/>
              </a:ext>
            </a:extLst>
          </p:cNvPr>
          <p:cNvSpPr txBox="1"/>
          <p:nvPr/>
        </p:nvSpPr>
        <p:spPr>
          <a:xfrm>
            <a:off x="3318062" y="183911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index.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D3823-E97C-140B-91D6-FA894927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21" y="2699394"/>
            <a:ext cx="7021157" cy="30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40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8993B-1422-E8E5-5610-29CD362F35AB}"/>
              </a:ext>
            </a:extLst>
          </p:cNvPr>
          <p:cNvSpPr txBox="1"/>
          <p:nvPr/>
        </p:nvSpPr>
        <p:spPr>
          <a:xfrm>
            <a:off x="2847415" y="95161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Clear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4F2EB-55C0-F1BD-A693-DA5304FD61F9}"/>
              </a:ext>
            </a:extLst>
          </p:cNvPr>
          <p:cNvSpPr txBox="1"/>
          <p:nvPr/>
        </p:nvSpPr>
        <p:spPr>
          <a:xfrm>
            <a:off x="3546661" y="1597941"/>
            <a:ext cx="6098240" cy="87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empties the list.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still remains, but it has no content.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6F135-D6A3-535C-02FA-2A7CFA86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06" y="2792678"/>
            <a:ext cx="6667458" cy="2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03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79A01A-7898-452C-BF6B-94E8E7352EFD}"/>
              </a:ext>
            </a:extLst>
          </p:cNvPr>
          <p:cNvSpPr/>
          <p:nvPr/>
        </p:nvSpPr>
        <p:spPr>
          <a:xfrm>
            <a:off x="3527027" y="480723"/>
            <a:ext cx="51379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Loop Lists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B9B7B-F871-44B0-8C21-5750D00097DF}"/>
              </a:ext>
            </a:extLst>
          </p:cNvPr>
          <p:cNvSpPr/>
          <p:nvPr/>
        </p:nvSpPr>
        <p:spPr>
          <a:xfrm>
            <a:off x="831961" y="1942995"/>
            <a:ext cx="7289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Loop Through a List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75E29-4E5E-49AE-A6AD-30D7FF5F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487" y="3112074"/>
            <a:ext cx="8924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B96EC-06E8-926A-D437-5C1995E2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94" y="4065237"/>
            <a:ext cx="4876544" cy="23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50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E565F-44F2-7453-BB00-6C7A7CD331DF}"/>
              </a:ext>
            </a:extLst>
          </p:cNvPr>
          <p:cNvSpPr txBox="1"/>
          <p:nvPr/>
        </p:nvSpPr>
        <p:spPr>
          <a:xfrm>
            <a:off x="1116104" y="958334"/>
            <a:ext cx="9628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>
                <a:solidFill>
                  <a:srgbClr val="000000"/>
                </a:solidFill>
                <a:latin typeface="Algerian" panose="04020705040A02060702" pitchFamily="82" charset="0"/>
              </a:rPr>
              <a:t>Loop Through the Index Numbers</a:t>
            </a:r>
            <a:endParaRPr lang="en-US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6C9E-EFF4-4E5F-8153-F9DDF7079D4E}"/>
              </a:ext>
            </a:extLst>
          </p:cNvPr>
          <p:cNvSpPr txBox="1"/>
          <p:nvPr/>
        </p:nvSpPr>
        <p:spPr>
          <a:xfrm>
            <a:off x="1290917" y="2712660"/>
            <a:ext cx="6104964" cy="2248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 can also loop through the list items by referring to their index number.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functions to create a suitable inerrable.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DD53-0BA7-B34A-171E-3233C23C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16" y="4466986"/>
            <a:ext cx="4447670" cy="22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58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1E365-A5BC-F589-222C-660A37F6667D}"/>
              </a:ext>
            </a:extLst>
          </p:cNvPr>
          <p:cNvSpPr txBox="1"/>
          <p:nvPr/>
        </p:nvSpPr>
        <p:spPr>
          <a:xfrm>
            <a:off x="2699616" y="199147"/>
            <a:ext cx="7502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Using a While Loop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19B8A-097D-F788-7D82-1DFB84E2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47" y="4345284"/>
            <a:ext cx="4450976" cy="2423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47082-7609-B9BE-DAA7-360D55E4BCAE}"/>
              </a:ext>
            </a:extLst>
          </p:cNvPr>
          <p:cNvSpPr txBox="1"/>
          <p:nvPr/>
        </p:nvSpPr>
        <p:spPr>
          <a:xfrm>
            <a:off x="507746" y="1301061"/>
            <a:ext cx="10115430" cy="279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determine the length of the list, then start at 0 and loop your way through the list items by referring to their indexes.</a:t>
            </a:r>
            <a:endParaRPr lang="en-US" altLang="en-US" sz="2400" dirty="0"/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Remember to increase the index 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by 1 after each iteration.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0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FE8171-819E-19E8-9B13-79690D2D0454}"/>
              </a:ext>
            </a:extLst>
          </p:cNvPr>
          <p:cNvSpPr txBox="1"/>
          <p:nvPr/>
        </p:nvSpPr>
        <p:spPr>
          <a:xfrm>
            <a:off x="1062317" y="799037"/>
            <a:ext cx="8807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Looping Using List Comprehension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CD6A3-ACCC-F770-E81C-6BBFCD635BE2}"/>
              </a:ext>
            </a:extLst>
          </p:cNvPr>
          <p:cNvSpPr txBox="1"/>
          <p:nvPr/>
        </p:nvSpPr>
        <p:spPr>
          <a:xfrm>
            <a:off x="2008094" y="2585266"/>
            <a:ext cx="8175812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 Comprehension offers the shortest syntax for looping through lists:</a:t>
            </a:r>
            <a:endParaRPr lang="en-PH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4B15-C613-8676-E4CB-C4A83D65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42" y="3742798"/>
            <a:ext cx="4473855" cy="23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08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9A728-D60F-3C97-7BFD-2DFC44011057}"/>
              </a:ext>
            </a:extLst>
          </p:cNvPr>
          <p:cNvSpPr txBox="1"/>
          <p:nvPr/>
        </p:nvSpPr>
        <p:spPr>
          <a:xfrm>
            <a:off x="3291167" y="158593"/>
            <a:ext cx="7802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 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0D518-5AD2-D21E-6538-4AE941ADA36C}"/>
              </a:ext>
            </a:extLst>
          </p:cNvPr>
          <p:cNvSpPr txBox="1"/>
          <p:nvPr/>
        </p:nvSpPr>
        <p:spPr>
          <a:xfrm>
            <a:off x="1287555" y="1548447"/>
            <a:ext cx="7614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List Comprehension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CA80-2F19-F43E-7BA2-7093145FEEC7}"/>
              </a:ext>
            </a:extLst>
          </p:cNvPr>
          <p:cNvSpPr txBox="1"/>
          <p:nvPr/>
        </p:nvSpPr>
        <p:spPr>
          <a:xfrm>
            <a:off x="2161614" y="2516450"/>
            <a:ext cx="8932208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List comprehension offers a shorter syntax when you want to create a new list based on the values of an existing list.</a:t>
            </a:r>
            <a:endParaRPr lang="en-PH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24D9-2D4B-DA2F-C4A1-6DE63B51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62407"/>
            <a:ext cx="4426075" cy="23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28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113FEB-8D93-84C7-9B51-EE5F41442A76}"/>
              </a:ext>
            </a:extLst>
          </p:cNvPr>
          <p:cNvSpPr txBox="1"/>
          <p:nvPr/>
        </p:nvSpPr>
        <p:spPr>
          <a:xfrm>
            <a:off x="1304365" y="140208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440AF-944C-CE51-18BE-B4E61FD8C8F3}"/>
              </a:ext>
            </a:extLst>
          </p:cNvPr>
          <p:cNvSpPr txBox="1"/>
          <p:nvPr/>
        </p:nvSpPr>
        <p:spPr>
          <a:xfrm>
            <a:off x="1869140" y="2438320"/>
            <a:ext cx="8700247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List comprehension offers a shorter syntax when you want to create a new list based on the values of an existing list.</a:t>
            </a:r>
            <a:endParaRPr lang="en-P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719F7-DAF3-7A33-A362-09BFF3E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53" y="3964294"/>
            <a:ext cx="6585699" cy="24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2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006D0-D61B-49DC-1AC7-24459BDC1975}"/>
              </a:ext>
            </a:extLst>
          </p:cNvPr>
          <p:cNvSpPr txBox="1"/>
          <p:nvPr/>
        </p:nvSpPr>
        <p:spPr>
          <a:xfrm>
            <a:off x="3909733" y="704731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67437-2B01-E49F-237A-7CA747F5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23" y="2200039"/>
            <a:ext cx="680179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814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A9FD71-F959-E50E-775E-75F16F4F3D18}"/>
              </a:ext>
            </a:extLst>
          </p:cNvPr>
          <p:cNvSpPr txBox="1"/>
          <p:nvPr/>
        </p:nvSpPr>
        <p:spPr>
          <a:xfrm>
            <a:off x="1758203" y="123225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2A67B-7BFE-383A-3C41-DCA791E2BD9F}"/>
              </a:ext>
            </a:extLst>
          </p:cNvPr>
          <p:cNvSpPr txBox="1"/>
          <p:nvPr/>
        </p:nvSpPr>
        <p:spPr>
          <a:xfrm>
            <a:off x="2524683" y="2288175"/>
            <a:ext cx="8071599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like a filter that only accepts the items that valuate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E7B6C-C634-6C79-BCB1-357B2F01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76" y="3716855"/>
            <a:ext cx="6396534" cy="24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6843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1D83C-BF7F-8996-EB43-C5950B615B71}"/>
              </a:ext>
            </a:extLst>
          </p:cNvPr>
          <p:cNvSpPr txBox="1"/>
          <p:nvPr/>
        </p:nvSpPr>
        <p:spPr>
          <a:xfrm>
            <a:off x="1264023" y="1025569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F1AA7-65FB-45D7-20D9-2E7D83167FDB}"/>
              </a:ext>
            </a:extLst>
          </p:cNvPr>
          <p:cNvSpPr txBox="1"/>
          <p:nvPr/>
        </p:nvSpPr>
        <p:spPr>
          <a:xfrm>
            <a:off x="2097741" y="2050902"/>
            <a:ext cx="8229600" cy="224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current item in the iteration, but it is also the outcome, which you can manipulate before it ends up like a list item in the new list:</a:t>
            </a:r>
            <a:endParaRPr lang="en-P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E59C-2047-D715-3994-07FCFA53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99" y="4296581"/>
            <a:ext cx="5613004" cy="20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3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DE5C8-0947-0AE6-E54D-B58C40102AB9}"/>
              </a:ext>
            </a:extLst>
          </p:cNvPr>
          <p:cNvSpPr txBox="1"/>
          <p:nvPr/>
        </p:nvSpPr>
        <p:spPr>
          <a:xfrm>
            <a:off x="3990415" y="279257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Sort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C23C-9E9E-5590-636B-A50CD9B958E0}"/>
              </a:ext>
            </a:extLst>
          </p:cNvPr>
          <p:cNvSpPr txBox="1"/>
          <p:nvPr/>
        </p:nvSpPr>
        <p:spPr>
          <a:xfrm>
            <a:off x="636121" y="1144952"/>
            <a:ext cx="9188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Sort List Alphanumerically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B9F5B6-0538-C15E-7954-88CBB0CE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70" y="3224479"/>
            <a:ext cx="101323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List objects have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sort()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that will sort the list alphanumerically, ascending, by default: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0D131-2645-E1B4-EF73-441BCFA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85" y="4055476"/>
            <a:ext cx="5890491" cy="23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9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14230-C89F-C25D-B3C8-237549C879E5}"/>
              </a:ext>
            </a:extLst>
          </p:cNvPr>
          <p:cNvSpPr txBox="1"/>
          <p:nvPr/>
        </p:nvSpPr>
        <p:spPr>
          <a:xfrm>
            <a:off x="1250576" y="1146592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Sort Descending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53781-6BAB-21FF-1101-A57DC7DEA8F1}"/>
              </a:ext>
            </a:extLst>
          </p:cNvPr>
          <p:cNvSpPr txBox="1"/>
          <p:nvPr/>
        </p:nvSpPr>
        <p:spPr>
          <a:xfrm>
            <a:off x="2245656" y="2415133"/>
            <a:ext cx="8565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sort descending, use the keyword argument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reverse =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F0BE5-F952-3D0E-E367-6B263EC4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8" y="3577791"/>
            <a:ext cx="6588751" cy="24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63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37C93-C7AA-DB0D-BEDE-A27B3841041B}"/>
              </a:ext>
            </a:extLst>
          </p:cNvPr>
          <p:cNvSpPr txBox="1"/>
          <p:nvPr/>
        </p:nvSpPr>
        <p:spPr>
          <a:xfrm>
            <a:off x="1085851" y="857481"/>
            <a:ext cx="6098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Customize Sort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BDCAB-0559-51A5-3F47-3940E1CE7C50}"/>
              </a:ext>
            </a:extLst>
          </p:cNvPr>
          <p:cNvSpPr txBox="1"/>
          <p:nvPr/>
        </p:nvSpPr>
        <p:spPr>
          <a:xfrm>
            <a:off x="2518173" y="2640115"/>
            <a:ext cx="7836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also customize your own function by using the keyword argument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key 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 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D5E9B-A34D-ABDC-B5AB-AB7DC5D0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04" y="3429000"/>
            <a:ext cx="4055619" cy="29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935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86C0C7-C9D0-F080-D842-B49276ADF475}"/>
              </a:ext>
            </a:extLst>
          </p:cNvPr>
          <p:cNvSpPr txBox="1"/>
          <p:nvPr/>
        </p:nvSpPr>
        <p:spPr>
          <a:xfrm>
            <a:off x="981634" y="1065910"/>
            <a:ext cx="6199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Case Insensitive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86B40-EE5D-FB78-F806-0E1153EA10A8}"/>
              </a:ext>
            </a:extLst>
          </p:cNvPr>
          <p:cNvSpPr txBox="1"/>
          <p:nvPr/>
        </p:nvSpPr>
        <p:spPr>
          <a:xfrm>
            <a:off x="2048435" y="2820236"/>
            <a:ext cx="8095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By default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sort()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is case sensitive, resulting in all capital letters being sorted before lower case letters: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05385-B562-F5A2-35F7-830FAB08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6" y="4109355"/>
            <a:ext cx="5669112" cy="25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0674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94419-893B-1703-CCD2-BDE180F1F789}"/>
              </a:ext>
            </a:extLst>
          </p:cNvPr>
          <p:cNvSpPr txBox="1"/>
          <p:nvPr/>
        </p:nvSpPr>
        <p:spPr>
          <a:xfrm>
            <a:off x="2645709" y="76335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Reverse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C7DE9-9211-4F0C-B68C-512F076C222C}"/>
              </a:ext>
            </a:extLst>
          </p:cNvPr>
          <p:cNvSpPr txBox="1"/>
          <p:nvPr/>
        </p:nvSpPr>
        <p:spPr>
          <a:xfrm>
            <a:off x="3721474" y="157959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reverses the current sorting order of the elements.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03F9F-A61A-8FB2-1643-06FA86CB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09" y="2702186"/>
            <a:ext cx="6980921" cy="28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477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1E7AA-0DA2-17E1-FA46-9A59BF599B8E}"/>
              </a:ext>
            </a:extLst>
          </p:cNvPr>
          <p:cNvSpPr txBox="1"/>
          <p:nvPr/>
        </p:nvSpPr>
        <p:spPr>
          <a:xfrm>
            <a:off x="3842497" y="198575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 Copy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2CDC6-E405-9F6E-3C2C-21909E099010}"/>
              </a:ext>
            </a:extLst>
          </p:cNvPr>
          <p:cNvSpPr txBox="1"/>
          <p:nvPr/>
        </p:nvSpPr>
        <p:spPr>
          <a:xfrm>
            <a:off x="1986803" y="855187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Copy a List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1163E9-8D54-A197-A905-0DEFC84A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03" y="1218379"/>
            <a:ext cx="9211236" cy="2342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cannot copy a list simply by typing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 = 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because: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only be a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reference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and changes made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automatically also be made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ways to make a copy, one way is to use the built-in List method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copy()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20A2-E3AE-56ED-D2C4-DE769AA677B1}"/>
              </a:ext>
            </a:extLst>
          </p:cNvPr>
          <p:cNvSpPr txBox="1"/>
          <p:nvPr/>
        </p:nvSpPr>
        <p:spPr>
          <a:xfrm>
            <a:off x="3983174" y="360052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Join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AB330-E9BF-62D0-86A0-7178A8D6F7FA}"/>
              </a:ext>
            </a:extLst>
          </p:cNvPr>
          <p:cNvSpPr txBox="1"/>
          <p:nvPr/>
        </p:nvSpPr>
        <p:spPr>
          <a:xfrm>
            <a:off x="1986803" y="424685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Join Two Lists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E65B-EC00-04A3-4BD8-1FCD7344FACC}"/>
              </a:ext>
            </a:extLst>
          </p:cNvPr>
          <p:cNvSpPr txBox="1"/>
          <p:nvPr/>
        </p:nvSpPr>
        <p:spPr>
          <a:xfrm>
            <a:off x="1986803" y="4893183"/>
            <a:ext cx="7494822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several ways to join, or concatenate, two or more lists in Python.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One of the easiest ways are by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operator.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16339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AF7D9D-EF40-438D-A028-28C94FD9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21" y="1593835"/>
            <a:ext cx="7597358" cy="474714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94C539-3005-4940-9F02-0062AADB9EA4}"/>
              </a:ext>
            </a:extLst>
          </p:cNvPr>
          <p:cNvSpPr txBox="1"/>
          <p:nvPr/>
        </p:nvSpPr>
        <p:spPr>
          <a:xfrm>
            <a:off x="2375731" y="534112"/>
            <a:ext cx="654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lgerian" panose="04020705040A02060702" pitchFamily="82" charset="0"/>
              </a:rPr>
              <a:t>LIST METHOD</a:t>
            </a:r>
            <a:endParaRPr lang="zh-TW" alt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09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28287B2-AAF8-41D3-96BD-4C134B1B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52" y="1976307"/>
            <a:ext cx="3848100" cy="2133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172543-23A3-4F04-A70A-3D1385EABF30}"/>
              </a:ext>
            </a:extLst>
          </p:cNvPr>
          <p:cNvSpPr/>
          <p:nvPr/>
        </p:nvSpPr>
        <p:spPr>
          <a:xfrm>
            <a:off x="2063478" y="811157"/>
            <a:ext cx="7795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append() Method</a:t>
            </a:r>
            <a:endParaRPr lang="en-US" altLang="zh-TW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99506C-8855-4EF2-ACDC-C989EECA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5" y="2115642"/>
            <a:ext cx="696054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0DA0D-1768-EA3B-B697-92159246DEFA}"/>
              </a:ext>
            </a:extLst>
          </p:cNvPr>
          <p:cNvSpPr txBox="1"/>
          <p:nvPr/>
        </p:nvSpPr>
        <p:spPr>
          <a:xfrm>
            <a:off x="3882839" y="637496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12406-47E9-8E64-2E70-7443D97A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1877279"/>
            <a:ext cx="601111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55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5CB560-1BF7-4983-BE79-03D5915A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4" y="2453997"/>
            <a:ext cx="5162550" cy="23526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9A9268-BF57-4E09-B96A-6E6A20C30CAD}"/>
              </a:ext>
            </a:extLst>
          </p:cNvPr>
          <p:cNvSpPr/>
          <p:nvPr/>
        </p:nvSpPr>
        <p:spPr>
          <a:xfrm>
            <a:off x="2440934" y="1054808"/>
            <a:ext cx="82109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clear() Method</a:t>
            </a:r>
            <a:endParaRPr lang="en-US" altLang="zh-TW" sz="4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CDD962-D277-4B26-BFA4-C61B183F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228" y="2284471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785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047DA-49EC-469B-8957-DA5B9D013F2E}"/>
              </a:ext>
            </a:extLst>
          </p:cNvPr>
          <p:cNvSpPr/>
          <p:nvPr/>
        </p:nvSpPr>
        <p:spPr>
          <a:xfrm>
            <a:off x="2660393" y="1065911"/>
            <a:ext cx="7116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copy()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D6B46-A0FD-4D1D-BADF-35B735AD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8" y="2091620"/>
            <a:ext cx="4725059" cy="340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B5B24-1130-495D-B266-3E065785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03" y="2385866"/>
            <a:ext cx="4702529" cy="29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22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EE5CA-FD3C-49E2-BD72-869757EF00A6}"/>
              </a:ext>
            </a:extLst>
          </p:cNvPr>
          <p:cNvSpPr/>
          <p:nvPr/>
        </p:nvSpPr>
        <p:spPr>
          <a:xfrm>
            <a:off x="2360016" y="810417"/>
            <a:ext cx="8125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4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count() Method</a:t>
            </a:r>
            <a:endParaRPr lang="en-PH" sz="4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E3820-9DD4-4B5F-9E7F-0E72DD70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9" y="2075104"/>
            <a:ext cx="7517761" cy="3972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58D0D-04F9-46E4-A36F-6295DB3E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006" y="2327550"/>
            <a:ext cx="3315163" cy="33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1626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178DE-CFA4-4AFE-9486-0A121F2CBB43}"/>
              </a:ext>
            </a:extLst>
          </p:cNvPr>
          <p:cNvSpPr/>
          <p:nvPr/>
        </p:nvSpPr>
        <p:spPr>
          <a:xfrm>
            <a:off x="2332503" y="877652"/>
            <a:ext cx="7774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extend()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ABC5F-2664-43B2-87A7-2BD6A65A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8" y="2045974"/>
            <a:ext cx="7047697" cy="3934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5560C-4855-4D4D-A3F8-790FFAB3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73" y="2342998"/>
            <a:ext cx="3648584" cy="34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9143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073B3-E3F8-494F-B81A-5670561C397B}"/>
              </a:ext>
            </a:extLst>
          </p:cNvPr>
          <p:cNvSpPr/>
          <p:nvPr/>
        </p:nvSpPr>
        <p:spPr>
          <a:xfrm>
            <a:off x="2644986" y="1092805"/>
            <a:ext cx="73164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index()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21AB6-8E88-41EA-A200-3EC8F052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55" y="2223533"/>
            <a:ext cx="7392432" cy="394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9D2EE-E574-433C-ADF6-45032D35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51" y="2375954"/>
            <a:ext cx="3153215" cy="33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533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343829-C49E-441A-B757-6073D86AC0BC}"/>
              </a:ext>
            </a:extLst>
          </p:cNvPr>
          <p:cNvSpPr/>
          <p:nvPr/>
        </p:nvSpPr>
        <p:spPr>
          <a:xfrm>
            <a:off x="2317561" y="823863"/>
            <a:ext cx="7556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insert()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127F4-8BA7-4E54-BA91-3188E041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3" y="1884796"/>
            <a:ext cx="7401958" cy="448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A7341-7C35-4C26-9FC3-E8A335C8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31" y="1884796"/>
            <a:ext cx="3334215" cy="34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70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3F0686-0CF2-4B51-B200-1BB61C7335C6}"/>
              </a:ext>
            </a:extLst>
          </p:cNvPr>
          <p:cNvSpPr/>
          <p:nvPr/>
        </p:nvSpPr>
        <p:spPr>
          <a:xfrm>
            <a:off x="2699878" y="1200288"/>
            <a:ext cx="6792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pop() 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B53CF-5087-45F3-B0D6-E8F18DD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8" y="1908174"/>
            <a:ext cx="6660110" cy="4429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E3C2D-EEF3-4D7B-9EF8-11787AB1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884" y="2307743"/>
            <a:ext cx="3807998" cy="33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953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A7FB8-DDC1-43DE-9E82-4C4ACA92B998}"/>
              </a:ext>
            </a:extLst>
          </p:cNvPr>
          <p:cNvSpPr/>
          <p:nvPr/>
        </p:nvSpPr>
        <p:spPr>
          <a:xfrm>
            <a:off x="2377598" y="649052"/>
            <a:ext cx="7842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remove()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C61B-D15A-4B83-8159-7482BD2D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4" y="1913274"/>
            <a:ext cx="3536576" cy="3922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401C57-FA5D-4181-BF61-24072260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1987386"/>
            <a:ext cx="714487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266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8EA9B-D9E2-4658-9CCB-941BF5394BF6}"/>
              </a:ext>
            </a:extLst>
          </p:cNvPr>
          <p:cNvSpPr/>
          <p:nvPr/>
        </p:nvSpPr>
        <p:spPr>
          <a:xfrm>
            <a:off x="2475113" y="1065911"/>
            <a:ext cx="8076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reverse()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67DB6-B58A-4DD2-8EC4-4F422587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1974714"/>
            <a:ext cx="5957255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3ADB8-ED6E-4C7A-AD83-E0637F03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35" y="2320899"/>
            <a:ext cx="4054714" cy="3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675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A0CE59-6B5E-4FEC-80D0-6E2438FDAEE1}"/>
              </a:ext>
            </a:extLst>
          </p:cNvPr>
          <p:cNvSpPr/>
          <p:nvPr/>
        </p:nvSpPr>
        <p:spPr>
          <a:xfrm>
            <a:off x="2384022" y="971781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sort()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FCDE3-B216-4DF9-B925-A32BDF4F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3" y="1807451"/>
            <a:ext cx="6530748" cy="4829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2A5F6-DE53-4E09-8CE5-D812045F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21" y="1972669"/>
            <a:ext cx="3597314" cy="33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0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C0DF2-9B6C-BAEA-6ABC-810642BB8BD3}"/>
              </a:ext>
            </a:extLst>
          </p:cNvPr>
          <p:cNvSpPr txBox="1"/>
          <p:nvPr/>
        </p:nvSpPr>
        <p:spPr>
          <a:xfrm>
            <a:off x="4084544" y="489578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7CAC-4436-C190-774D-F34B7AAA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972282"/>
            <a:ext cx="662079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300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A9F5A-6D3C-5346-5500-92D0B2379BF5}"/>
              </a:ext>
            </a:extLst>
          </p:cNvPr>
          <p:cNvSpPr txBox="1"/>
          <p:nvPr/>
        </p:nvSpPr>
        <p:spPr>
          <a:xfrm>
            <a:off x="2142013" y="2556258"/>
            <a:ext cx="84863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Dictionaries</a:t>
            </a:r>
          </a:p>
        </p:txBody>
      </p:sp>
    </p:spTree>
    <p:extLst>
      <p:ext uri="{BB962C8B-B14F-4D97-AF65-F5344CB8AC3E}">
        <p14:creationId xmlns:p14="http://schemas.microsoft.com/office/powerpoint/2010/main" val="315876299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EB053-B995-A9C8-1FAC-C35505BDD6F8}"/>
              </a:ext>
            </a:extLst>
          </p:cNvPr>
          <p:cNvSpPr txBox="1"/>
          <p:nvPr/>
        </p:nvSpPr>
        <p:spPr>
          <a:xfrm>
            <a:off x="3869392" y="44062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0AEEC-FCF6-53D7-C3E1-A2E6E30E9935}"/>
              </a:ext>
            </a:extLst>
          </p:cNvPr>
          <p:cNvSpPr txBox="1"/>
          <p:nvPr/>
        </p:nvSpPr>
        <p:spPr>
          <a:xfrm>
            <a:off x="820272" y="122125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EFE37-AE78-112D-36CF-AD1AF4E15050}"/>
              </a:ext>
            </a:extLst>
          </p:cNvPr>
          <p:cNvSpPr txBox="1"/>
          <p:nvPr/>
        </p:nvSpPr>
        <p:spPr>
          <a:xfrm>
            <a:off x="1919567" y="2292511"/>
            <a:ext cx="9250456" cy="169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Dictionaries are used to store data values in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+mj-lt"/>
              </a:rPr>
              <a:t>key:value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 pairs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 dictionary is a collection which is ordered*, changeable and do not allow duplicates.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99E04-BE8D-2724-15CA-A3E5BE59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20" y="4076667"/>
            <a:ext cx="5470003" cy="23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63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4D31C-5702-F561-F678-38E32C4E3A22}"/>
              </a:ext>
            </a:extLst>
          </p:cNvPr>
          <p:cNvSpPr txBox="1"/>
          <p:nvPr/>
        </p:nvSpPr>
        <p:spPr>
          <a:xfrm>
            <a:off x="1223681" y="850347"/>
            <a:ext cx="6965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59B11-99E1-DF68-C1DC-217BB0C0C331}"/>
              </a:ext>
            </a:extLst>
          </p:cNvPr>
          <p:cNvSpPr txBox="1"/>
          <p:nvPr/>
        </p:nvSpPr>
        <p:spPr>
          <a:xfrm>
            <a:off x="2400654" y="1773677"/>
            <a:ext cx="9083134" cy="2248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Dictionary items are ordered, changeable, and does not allow duplicates.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Dictionary items are presented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key:value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pairs, and can be referred to by using the key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F8A65-A73D-734D-0DB5-15D8BF02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91" y="4022498"/>
            <a:ext cx="4635697" cy="27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95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ADC-5907-5D36-50E2-2DF0EF279127}"/>
              </a:ext>
            </a:extLst>
          </p:cNvPr>
          <p:cNvSpPr txBox="1"/>
          <p:nvPr/>
        </p:nvSpPr>
        <p:spPr>
          <a:xfrm>
            <a:off x="1169894" y="797511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4D8E6-CD92-4427-3CFA-25D5F755BD2B}"/>
              </a:ext>
            </a:extLst>
          </p:cNvPr>
          <p:cNvSpPr txBox="1"/>
          <p:nvPr/>
        </p:nvSpPr>
        <p:spPr>
          <a:xfrm>
            <a:off x="2672526" y="2639705"/>
            <a:ext cx="7086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determine how many items a dictionary has,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function: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238EF-5C70-EB2B-BC95-3DC58FC9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26" y="3763816"/>
            <a:ext cx="3663127" cy="24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421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CFD438-A277-CC17-00C0-845996110CF5}"/>
              </a:ext>
            </a:extLst>
          </p:cNvPr>
          <p:cNvSpPr txBox="1"/>
          <p:nvPr/>
        </p:nvSpPr>
        <p:spPr>
          <a:xfrm>
            <a:off x="1126191" y="572627"/>
            <a:ext cx="7964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Items -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BC20F-E808-D403-E915-3EB3550D6129}"/>
              </a:ext>
            </a:extLst>
          </p:cNvPr>
          <p:cNvSpPr txBox="1"/>
          <p:nvPr/>
        </p:nvSpPr>
        <p:spPr>
          <a:xfrm>
            <a:off x="3497173" y="2474020"/>
            <a:ext cx="740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values in dictionary items can be of any data type:</a:t>
            </a:r>
            <a:endParaRPr lang="en-PH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EFE45-9B22-633D-9054-227ADD3B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95" y="3429000"/>
            <a:ext cx="6362855" cy="21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84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F451C-70CB-45CF-F8C8-0F08157B357D}"/>
              </a:ext>
            </a:extLst>
          </p:cNvPr>
          <p:cNvSpPr txBox="1"/>
          <p:nvPr/>
        </p:nvSpPr>
        <p:spPr>
          <a:xfrm>
            <a:off x="1129553" y="12138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type()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76B9F-0B42-BCC8-7223-EBCFB7BC766A}"/>
              </a:ext>
            </a:extLst>
          </p:cNvPr>
          <p:cNvSpPr txBox="1"/>
          <p:nvPr/>
        </p:nvSpPr>
        <p:spPr>
          <a:xfrm>
            <a:off x="2326341" y="2288175"/>
            <a:ext cx="7234518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From Python's perspective, dictionaries are defined as objects with the data type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':</a:t>
            </a:r>
            <a:endParaRPr lang="en-PH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360A1-F183-EE77-A885-5948F6F8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223" y="3307483"/>
            <a:ext cx="3576918" cy="28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134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A87EBB-7C03-65A1-9EB8-878B6ED1A9EF}"/>
              </a:ext>
            </a:extLst>
          </p:cNvPr>
          <p:cNvSpPr txBox="1"/>
          <p:nvPr/>
        </p:nvSpPr>
        <p:spPr>
          <a:xfrm>
            <a:off x="1906121" y="95161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</a:t>
            </a:r>
            <a:r>
              <a:rPr lang="en-PH" sz="3600" b="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</a:t>
            </a:r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()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F5F52-27CA-3FD4-3584-723C714F4419}"/>
              </a:ext>
            </a:extLst>
          </p:cNvPr>
          <p:cNvSpPr txBox="1"/>
          <p:nvPr/>
        </p:nvSpPr>
        <p:spPr>
          <a:xfrm>
            <a:off x="2712945" y="1740958"/>
            <a:ext cx="7856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It is also possible to use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dict()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constructor to make a dictionary.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A17E1-B6F5-C86B-3C3B-2EE01029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9" y="2599657"/>
            <a:ext cx="7580496" cy="2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5298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A2761-3563-3EBF-A3EA-5F282F50CC2D}"/>
              </a:ext>
            </a:extLst>
          </p:cNvPr>
          <p:cNvSpPr txBox="1"/>
          <p:nvPr/>
        </p:nvSpPr>
        <p:spPr>
          <a:xfrm>
            <a:off x="3022226" y="386834"/>
            <a:ext cx="7574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Collections (Arrays)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D3959-F02B-B41B-45E2-C5C60E9F2A6B}"/>
              </a:ext>
            </a:extLst>
          </p:cNvPr>
          <p:cNvSpPr txBox="1"/>
          <p:nvPr/>
        </p:nvSpPr>
        <p:spPr>
          <a:xfrm>
            <a:off x="1371599" y="1825722"/>
            <a:ext cx="9964271" cy="340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are four collection data types in the Python programming language: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unordered, unchangeable*, and unindexed. No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ordered** and changeable.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1320306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9913B-9AC1-DD6F-1F08-71F2468974A2}"/>
              </a:ext>
            </a:extLst>
          </p:cNvPr>
          <p:cNvSpPr txBox="1"/>
          <p:nvPr/>
        </p:nvSpPr>
        <p:spPr>
          <a:xfrm>
            <a:off x="2921021" y="305598"/>
            <a:ext cx="8071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Loop Dictionaries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7CD69-C9F7-BEBA-37D8-E2A908F0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2" y="2522943"/>
            <a:ext cx="8310282" cy="224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loop through a dictionary by using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When looping through a dictionary, the return value are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of the dictionary, but there are methods to return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as well.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DEAA-D5A4-05B5-90D4-5FF124C8F1E7}"/>
              </a:ext>
            </a:extLst>
          </p:cNvPr>
          <p:cNvSpPr txBox="1"/>
          <p:nvPr/>
        </p:nvSpPr>
        <p:spPr>
          <a:xfrm>
            <a:off x="699619" y="1403662"/>
            <a:ext cx="1029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Loop Through a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37B1-86D6-1195-1FCE-39E608EF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41" y="4373646"/>
            <a:ext cx="3970235" cy="22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536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6A7E57-73CE-3485-E57F-D8253E421853}"/>
              </a:ext>
            </a:extLst>
          </p:cNvPr>
          <p:cNvSpPr txBox="1"/>
          <p:nvPr/>
        </p:nvSpPr>
        <p:spPr>
          <a:xfrm>
            <a:off x="1075765" y="501133"/>
            <a:ext cx="7826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Copy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CFFE7-41ED-FFCF-94A4-BA93324E9818}"/>
              </a:ext>
            </a:extLst>
          </p:cNvPr>
          <p:cNvSpPr txBox="1"/>
          <p:nvPr/>
        </p:nvSpPr>
        <p:spPr>
          <a:xfrm>
            <a:off x="820272" y="2154615"/>
            <a:ext cx="9897032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cannot copy a dictionary simply by typing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 = 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because: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only be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and changes made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automatically also be made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ways to make a copy, one way is to use the built-in Dictionary method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copy()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869F6-F4AC-C3BD-8254-4BD484E5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83" y="4502860"/>
            <a:ext cx="4511659" cy="21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E3032-1DF3-92FB-5B33-129E23A0166E}"/>
              </a:ext>
            </a:extLst>
          </p:cNvPr>
          <p:cNvSpPr txBox="1"/>
          <p:nvPr/>
        </p:nvSpPr>
        <p:spPr>
          <a:xfrm>
            <a:off x="4132384" y="2572602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6000" dirty="0">
                <a:latin typeface="Algerian" panose="04020705040A02060702" pitchFamily="82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3297662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CA432-3EFB-E8AE-E61C-3A586D60AF10}"/>
              </a:ext>
            </a:extLst>
          </p:cNvPr>
          <p:cNvSpPr txBox="1"/>
          <p:nvPr/>
        </p:nvSpPr>
        <p:spPr>
          <a:xfrm>
            <a:off x="3452533" y="386834"/>
            <a:ext cx="76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Nested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A385A-6A3F-F131-C4B6-97ED1AA0F4CF}"/>
              </a:ext>
            </a:extLst>
          </p:cNvPr>
          <p:cNvSpPr txBox="1"/>
          <p:nvPr/>
        </p:nvSpPr>
        <p:spPr>
          <a:xfrm>
            <a:off x="1731310" y="1435704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Nested Dictionaries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E2FCB-604D-B7E6-0DD0-57B8CD239242}"/>
              </a:ext>
            </a:extLst>
          </p:cNvPr>
          <p:cNvSpPr txBox="1"/>
          <p:nvPr/>
        </p:nvSpPr>
        <p:spPr>
          <a:xfrm>
            <a:off x="2659156" y="1961354"/>
            <a:ext cx="8259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dictionary can contain dictionaries, this is called nested dictionaries.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39CE-5620-395D-7E88-17385B47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64" y="2363893"/>
            <a:ext cx="923101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812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94600-C938-044C-9C12-55D13C4275C9}"/>
              </a:ext>
            </a:extLst>
          </p:cNvPr>
          <p:cNvSpPr txBox="1"/>
          <p:nvPr/>
        </p:nvSpPr>
        <p:spPr>
          <a:xfrm>
            <a:off x="3358403" y="575092"/>
            <a:ext cx="791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Dictionary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22F46-F952-FA98-0AF9-88273CD625F3}"/>
              </a:ext>
            </a:extLst>
          </p:cNvPr>
          <p:cNvSpPr txBox="1"/>
          <p:nvPr/>
        </p:nvSpPr>
        <p:spPr>
          <a:xfrm>
            <a:off x="1717862" y="1543281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04501-AE4F-8079-1DBF-4D9C8F18A722}"/>
              </a:ext>
            </a:extLst>
          </p:cNvPr>
          <p:cNvSpPr txBox="1"/>
          <p:nvPr/>
        </p:nvSpPr>
        <p:spPr>
          <a:xfrm>
            <a:off x="2818279" y="2157527"/>
            <a:ext cx="7535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Python has a set of built-in methods that you can use on dictionaries.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CC5AA-C562-57DA-E2B7-D87BC4A4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11" y="2607891"/>
            <a:ext cx="7193930" cy="38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0870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A6BEB-6AC0-9CF8-B03A-D1408DB7A49B}"/>
              </a:ext>
            </a:extLst>
          </p:cNvPr>
          <p:cNvSpPr txBox="1"/>
          <p:nvPr/>
        </p:nvSpPr>
        <p:spPr>
          <a:xfrm>
            <a:off x="979393" y="770075"/>
            <a:ext cx="10233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clear() 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D999F-C3A2-5F1E-1AA5-B7E0CFE2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730" y="2727523"/>
            <a:ext cx="6662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all elements from 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 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29738-6099-DBF8-89E3-66211CE5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33" y="3429000"/>
            <a:ext cx="4166243" cy="30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047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01510-A99D-5A6E-B192-25EA969D9B4D}"/>
              </a:ext>
            </a:extLst>
          </p:cNvPr>
          <p:cNvSpPr txBox="1"/>
          <p:nvPr/>
        </p:nvSpPr>
        <p:spPr>
          <a:xfrm>
            <a:off x="1452282" y="843677"/>
            <a:ext cx="96684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copy() 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6A3FD-5001-D767-5E67-217B58DC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58" y="2810825"/>
            <a:ext cx="4867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Copy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dictionary: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E3D1-5B8E-FEFE-0998-D573DD34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0" y="3585511"/>
            <a:ext cx="5022479" cy="2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8774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7BAC9-9094-52F9-CF25-B052EAF3A994}"/>
              </a:ext>
            </a:extLst>
          </p:cNvPr>
          <p:cNvSpPr txBox="1"/>
          <p:nvPr/>
        </p:nvSpPr>
        <p:spPr>
          <a:xfrm>
            <a:off x="1250575" y="662499"/>
            <a:ext cx="86464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From keys()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8595D-5DF4-00A0-B1F7-D2E38FA14A12}"/>
              </a:ext>
            </a:extLst>
          </p:cNvPr>
          <p:cNvSpPr txBox="1"/>
          <p:nvPr/>
        </p:nvSpPr>
        <p:spPr>
          <a:xfrm>
            <a:off x="2082052" y="2702424"/>
            <a:ext cx="9603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with 3 keys, all with the value 0: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D2D4D-FF46-F2E5-5D13-5536E2AC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69" y="3449688"/>
            <a:ext cx="3918913" cy="28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5027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0F71A-DDCE-E732-7CFE-22DF9008718F}"/>
              </a:ext>
            </a:extLst>
          </p:cNvPr>
          <p:cNvSpPr txBox="1"/>
          <p:nvPr/>
        </p:nvSpPr>
        <p:spPr>
          <a:xfrm>
            <a:off x="941292" y="474240"/>
            <a:ext cx="92515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 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get()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F2ACD-C6E2-C7F1-92E8-017EDC2CD9C5}"/>
              </a:ext>
            </a:extLst>
          </p:cNvPr>
          <p:cNvSpPr txBox="1"/>
          <p:nvPr/>
        </p:nvSpPr>
        <p:spPr>
          <a:xfrm>
            <a:off x="2689411" y="2494455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value of the "model" item: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B66BB-C9F0-EAF7-8D6B-84D97AAD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91" y="3429000"/>
            <a:ext cx="4338786" cy="30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0298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2FDDA-5CAC-5AA7-F21F-DE8C120A70AD}"/>
              </a:ext>
            </a:extLst>
          </p:cNvPr>
          <p:cNvSpPr txBox="1"/>
          <p:nvPr/>
        </p:nvSpPr>
        <p:spPr>
          <a:xfrm>
            <a:off x="1129551" y="944887"/>
            <a:ext cx="82161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items()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8B9CF-CEDA-2B97-4624-EF8B48C9BFC1}"/>
              </a:ext>
            </a:extLst>
          </p:cNvPr>
          <p:cNvSpPr txBox="1"/>
          <p:nvPr/>
        </p:nvSpPr>
        <p:spPr>
          <a:xfrm>
            <a:off x="2770094" y="2967335"/>
            <a:ext cx="7153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dictionary's key-value pairs: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3520-AE4C-E87A-E8E0-D7C13161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01" y="3697122"/>
            <a:ext cx="5854309" cy="26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813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5C508-8A8C-4875-26A6-AE1A4A16D288}"/>
              </a:ext>
            </a:extLst>
          </p:cNvPr>
          <p:cNvSpPr txBox="1"/>
          <p:nvPr/>
        </p:nvSpPr>
        <p:spPr>
          <a:xfrm>
            <a:off x="1116106" y="891099"/>
            <a:ext cx="8861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keys()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C7F66-5057-248A-34AB-BD116FAAD1BC}"/>
              </a:ext>
            </a:extLst>
          </p:cNvPr>
          <p:cNvSpPr txBox="1"/>
          <p:nvPr/>
        </p:nvSpPr>
        <p:spPr>
          <a:xfrm>
            <a:off x="2864223" y="2967335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keys: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E1061-09D8-5701-0FB3-F10C4458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62" y="3602992"/>
            <a:ext cx="4001020" cy="29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056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FE67-E4D1-C17B-7C80-847EE7AD386B}"/>
              </a:ext>
            </a:extLst>
          </p:cNvPr>
          <p:cNvSpPr txBox="1"/>
          <p:nvPr/>
        </p:nvSpPr>
        <p:spPr>
          <a:xfrm>
            <a:off x="1129551" y="985228"/>
            <a:ext cx="87674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pop()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2358-FA1E-C6F5-3541-789FCFC74AF6}"/>
              </a:ext>
            </a:extLst>
          </p:cNvPr>
          <p:cNvSpPr txBox="1"/>
          <p:nvPr/>
        </p:nvSpPr>
        <p:spPr>
          <a:xfrm>
            <a:off x="2662518" y="2881264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"model" from the dictionary: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63254-369B-AB64-1336-789EF29E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64" y="3429000"/>
            <a:ext cx="3966882" cy="31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97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A1E3EA-C912-C300-E860-3A9A141045DD}"/>
              </a:ext>
            </a:extLst>
          </p:cNvPr>
          <p:cNvSpPr txBox="1"/>
          <p:nvPr/>
        </p:nvSpPr>
        <p:spPr>
          <a:xfrm>
            <a:off x="1035424" y="843677"/>
            <a:ext cx="9560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Pop item()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0FF4A-9CC3-8C7D-D5A3-4690200CBC1F}"/>
              </a:ext>
            </a:extLst>
          </p:cNvPr>
          <p:cNvSpPr txBox="1"/>
          <p:nvPr/>
        </p:nvSpPr>
        <p:spPr>
          <a:xfrm>
            <a:off x="3043518" y="2894711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last item from the dictionary: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CAE82-AD35-87FA-0181-FCBFC63A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912" y="3618132"/>
            <a:ext cx="4336676" cy="2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0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84C69-D3A0-1359-50D7-8496FCB2EF4F}"/>
              </a:ext>
            </a:extLst>
          </p:cNvPr>
          <p:cNvSpPr txBox="1"/>
          <p:nvPr/>
        </p:nvSpPr>
        <p:spPr>
          <a:xfrm>
            <a:off x="4464425" y="914400"/>
            <a:ext cx="668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D9C-A1EB-35FE-3C08-1651BE2C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44" y="1812862"/>
            <a:ext cx="576342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923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C247B-BA85-F32C-EED8-F2A095BC92DA}"/>
              </a:ext>
            </a:extLst>
          </p:cNvPr>
          <p:cNvSpPr txBox="1"/>
          <p:nvPr/>
        </p:nvSpPr>
        <p:spPr>
          <a:xfrm>
            <a:off x="1156445" y="843677"/>
            <a:ext cx="85119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Set default()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FADC3-C7A2-5209-C8EC-D78112D6DA02}"/>
              </a:ext>
            </a:extLst>
          </p:cNvPr>
          <p:cNvSpPr txBox="1"/>
          <p:nvPr/>
        </p:nvSpPr>
        <p:spPr>
          <a:xfrm>
            <a:off x="2904564" y="2967335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value of the "model" item: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C17A6-ACC3-5935-F41F-4D8DE782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84" y="3636967"/>
            <a:ext cx="4498850" cy="28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8430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C21D6-630E-7BB1-5AF9-CAC544DB8EAE}"/>
              </a:ext>
            </a:extLst>
          </p:cNvPr>
          <p:cNvSpPr txBox="1"/>
          <p:nvPr/>
        </p:nvSpPr>
        <p:spPr>
          <a:xfrm>
            <a:off x="1331259" y="843677"/>
            <a:ext cx="10461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update()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79B35-8C0C-D734-527D-E7D1415C0E85}"/>
              </a:ext>
            </a:extLst>
          </p:cNvPr>
          <p:cNvSpPr txBox="1"/>
          <p:nvPr/>
        </p:nvSpPr>
        <p:spPr>
          <a:xfrm>
            <a:off x="2608729" y="2867816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an item to the dictionary:</a:t>
            </a:r>
            <a:endParaRPr lang="en-P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6564F-10B9-5215-00F2-DC8FEA2C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15" y="3798068"/>
            <a:ext cx="5849842" cy="26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538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A46B9D-4C9A-54E1-CB02-373C18F031F0}"/>
              </a:ext>
            </a:extLst>
          </p:cNvPr>
          <p:cNvSpPr txBox="1"/>
          <p:nvPr/>
        </p:nvSpPr>
        <p:spPr>
          <a:xfrm>
            <a:off x="1210234" y="843677"/>
            <a:ext cx="96549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Dictionary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values() 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B936D-104F-A7F1-40E9-9272CE2FE5B7}"/>
              </a:ext>
            </a:extLst>
          </p:cNvPr>
          <p:cNvSpPr txBox="1"/>
          <p:nvPr/>
        </p:nvSpPr>
        <p:spPr>
          <a:xfrm>
            <a:off x="2864223" y="2867816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values:</a:t>
            </a:r>
            <a:endParaRPr lang="en-PH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DED57-C34A-D85B-F98D-8CD8F2F0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68" y="3599294"/>
            <a:ext cx="4622402" cy="28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27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8C352-18FD-4AA6-3885-DFBDA8FDD165}"/>
              </a:ext>
            </a:extLst>
          </p:cNvPr>
          <p:cNvSpPr txBox="1"/>
          <p:nvPr/>
        </p:nvSpPr>
        <p:spPr>
          <a:xfrm>
            <a:off x="2585971" y="2125952"/>
            <a:ext cx="8134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Operators</a:t>
            </a:r>
          </a:p>
        </p:txBody>
      </p:sp>
    </p:spTree>
    <p:extLst>
      <p:ext uri="{BB962C8B-B14F-4D97-AF65-F5344CB8AC3E}">
        <p14:creationId xmlns:p14="http://schemas.microsoft.com/office/powerpoint/2010/main" val="14625503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F61A2-36CC-4FEB-596B-4F1E52308296}"/>
              </a:ext>
            </a:extLst>
          </p:cNvPr>
          <p:cNvSpPr txBox="1"/>
          <p:nvPr/>
        </p:nvSpPr>
        <p:spPr>
          <a:xfrm>
            <a:off x="4192121" y="31959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1B9FD-4D2C-5397-7345-7143AEAA490E}"/>
              </a:ext>
            </a:extLst>
          </p:cNvPr>
          <p:cNvSpPr txBox="1"/>
          <p:nvPr/>
        </p:nvSpPr>
        <p:spPr>
          <a:xfrm>
            <a:off x="1717862" y="1422257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Operators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DF6371-826D-4029-BC6F-0605221E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64" y="1906147"/>
            <a:ext cx="6683188" cy="1522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Operators are used to perform operations on variables and values.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below, we 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operator to add together two values: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D45F7-8AD7-72C5-0395-D9B26DE5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23" y="3774113"/>
            <a:ext cx="4899632" cy="24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560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2D5D8-7362-83BA-362E-D58214508B38}"/>
              </a:ext>
            </a:extLst>
          </p:cNvPr>
          <p:cNvSpPr txBox="1"/>
          <p:nvPr/>
        </p:nvSpPr>
        <p:spPr>
          <a:xfrm>
            <a:off x="2174501" y="427175"/>
            <a:ext cx="7842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A1AB-39E0-C267-1EA8-390B69BF8E8C}"/>
              </a:ext>
            </a:extLst>
          </p:cNvPr>
          <p:cNvSpPr txBox="1"/>
          <p:nvPr/>
        </p:nvSpPr>
        <p:spPr>
          <a:xfrm>
            <a:off x="2780177" y="1270311"/>
            <a:ext cx="8730505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Arithmetic operators are used with numeric values to perform common mathematical operations: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445BE-BB43-A4D0-F265-18F68E5E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3" y="2467005"/>
            <a:ext cx="868801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153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6B42E-0D91-737B-9474-AACA5FC96D0E}"/>
              </a:ext>
            </a:extLst>
          </p:cNvPr>
          <p:cNvSpPr txBox="1"/>
          <p:nvPr/>
        </p:nvSpPr>
        <p:spPr>
          <a:xfrm>
            <a:off x="2551578" y="279455"/>
            <a:ext cx="8273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Assignment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03364-E496-0753-C324-B0C83D4AF565}"/>
              </a:ext>
            </a:extLst>
          </p:cNvPr>
          <p:cNvSpPr txBox="1"/>
          <p:nvPr/>
        </p:nvSpPr>
        <p:spPr>
          <a:xfrm>
            <a:off x="3472702" y="925786"/>
            <a:ext cx="7668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Assignment operators are used to assign values to variables: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089B1-9080-D28E-168E-F15CC6A2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93" y="1418228"/>
            <a:ext cx="7078709" cy="280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8920-48DA-94BF-7C38-A5F406DE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92" y="4224901"/>
            <a:ext cx="7078709" cy="21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36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4CF51-FF47-B7B8-668B-77A64478B1EA}"/>
              </a:ext>
            </a:extLst>
          </p:cNvPr>
          <p:cNvSpPr txBox="1"/>
          <p:nvPr/>
        </p:nvSpPr>
        <p:spPr>
          <a:xfrm>
            <a:off x="2928096" y="577094"/>
            <a:ext cx="8232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Comparison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F78E-30E9-44C1-C39C-0BE4AF82EA6C}"/>
              </a:ext>
            </a:extLst>
          </p:cNvPr>
          <p:cNvSpPr txBox="1"/>
          <p:nvPr/>
        </p:nvSpPr>
        <p:spPr>
          <a:xfrm>
            <a:off x="4407274" y="1394280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Comparison operators are used to compare two values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BC54F-10F9-C574-191E-C3968E39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53" y="2074544"/>
            <a:ext cx="865943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80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B5CA0-3A32-0107-A2AE-B926EBDA920B}"/>
              </a:ext>
            </a:extLst>
          </p:cNvPr>
          <p:cNvSpPr txBox="1"/>
          <p:nvPr/>
        </p:nvSpPr>
        <p:spPr>
          <a:xfrm>
            <a:off x="3143250" y="628880"/>
            <a:ext cx="7157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159B3-66EC-94DF-9192-8996B54BA5F9}"/>
              </a:ext>
            </a:extLst>
          </p:cNvPr>
          <p:cNvSpPr txBox="1"/>
          <p:nvPr/>
        </p:nvSpPr>
        <p:spPr>
          <a:xfrm>
            <a:off x="1933015" y="1996452"/>
            <a:ext cx="77757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Logical operators are used to combine conditional statements: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0CB6A-78B4-5195-4ECA-740DBBBB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567937"/>
            <a:ext cx="870706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448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12C7C-5FB3-9CF8-75BE-EC331188CFCB}"/>
              </a:ext>
            </a:extLst>
          </p:cNvPr>
          <p:cNvSpPr txBox="1"/>
          <p:nvPr/>
        </p:nvSpPr>
        <p:spPr>
          <a:xfrm>
            <a:off x="3197037" y="655775"/>
            <a:ext cx="786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Identity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AFE3D-9C73-2DAA-D930-0E1AAEF1C610}"/>
              </a:ext>
            </a:extLst>
          </p:cNvPr>
          <p:cNvSpPr txBox="1"/>
          <p:nvPr/>
        </p:nvSpPr>
        <p:spPr>
          <a:xfrm>
            <a:off x="2000250" y="1509690"/>
            <a:ext cx="8757397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Identity operators are used to compare the objects, not if they are equal, but if they are actually the same object, with the same memory location: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38707-02D7-1C83-0EE4-95577356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858909"/>
            <a:ext cx="870706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1BA7C6-2A96-47C9-893D-69DEF1AF8560}"/>
              </a:ext>
            </a:extLst>
          </p:cNvPr>
          <p:cNvSpPr txBox="1"/>
          <p:nvPr/>
        </p:nvSpPr>
        <p:spPr>
          <a:xfrm>
            <a:off x="2065420" y="499268"/>
            <a:ext cx="4588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Bernard MT Condensed" panose="02050806060905020404" pitchFamily="18" charset="0"/>
              </a:rPr>
              <a:t>AGENDA</a:t>
            </a:r>
            <a:endParaRPr lang="zh-TW" altLang="en-US" sz="8000" dirty="0">
              <a:latin typeface="Bernard MT Condensed" panose="020508060609050204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0DF02-702C-4E2C-A877-1303E5E37E29}"/>
              </a:ext>
            </a:extLst>
          </p:cNvPr>
          <p:cNvSpPr txBox="1"/>
          <p:nvPr/>
        </p:nvSpPr>
        <p:spPr>
          <a:xfrm>
            <a:off x="1852362" y="1822707"/>
            <a:ext cx="6780649" cy="465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 and output: input() and print()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types: numeric, strings, list , dict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Operators ON data type: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CONTROLS : IF- | IF –ELSIF |-F-ELSE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LOOP: FOR |WHILE | RANGE() | BREAK | CONTINUE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FUNCTION: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PARAMETERS(ARGUMETNS)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RECURSIVE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LAMBDA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2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0756C-C645-F90D-0321-E951E3AF266A}"/>
              </a:ext>
            </a:extLst>
          </p:cNvPr>
          <p:cNvSpPr txBox="1"/>
          <p:nvPr/>
        </p:nvSpPr>
        <p:spPr>
          <a:xfrm>
            <a:off x="4380379" y="105918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3FBA8-4C80-D945-9A25-7BD9E5AC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2032455"/>
            <a:ext cx="728764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911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E0D94-4168-6D8B-10DA-A09628D50E8D}"/>
              </a:ext>
            </a:extLst>
          </p:cNvPr>
          <p:cNvSpPr txBox="1"/>
          <p:nvPr/>
        </p:nvSpPr>
        <p:spPr>
          <a:xfrm>
            <a:off x="2833968" y="494410"/>
            <a:ext cx="851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Membership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2888B-5435-2A30-76E6-D790A7A39244}"/>
              </a:ext>
            </a:extLst>
          </p:cNvPr>
          <p:cNvSpPr txBox="1"/>
          <p:nvPr/>
        </p:nvSpPr>
        <p:spPr>
          <a:xfrm>
            <a:off x="1637179" y="1821641"/>
            <a:ext cx="8515349" cy="50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Membership operators are used to test if a sequence is presented in an object: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A4A6B-0BCC-FF66-3AD6-3DAEEB5F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2578597"/>
            <a:ext cx="85546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310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06421-1026-B3F2-E0EF-C1DCD9A2C7E1}"/>
              </a:ext>
            </a:extLst>
          </p:cNvPr>
          <p:cNvSpPr txBox="1"/>
          <p:nvPr/>
        </p:nvSpPr>
        <p:spPr>
          <a:xfrm>
            <a:off x="3627344" y="575092"/>
            <a:ext cx="799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BBCD7-C67E-2DE8-2988-F1AEF08052E1}"/>
              </a:ext>
            </a:extLst>
          </p:cNvPr>
          <p:cNvSpPr txBox="1"/>
          <p:nvPr/>
        </p:nvSpPr>
        <p:spPr>
          <a:xfrm>
            <a:off x="2282639" y="1902322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Bitwise operators are used to compare (binary) numbers: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8175A-0DA6-778E-241B-B4C0E112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39" y="2503165"/>
            <a:ext cx="832601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9858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9456B-0892-1E55-3FAA-673401A9E88A}"/>
              </a:ext>
            </a:extLst>
          </p:cNvPr>
          <p:cNvSpPr txBox="1"/>
          <p:nvPr/>
        </p:nvSpPr>
        <p:spPr>
          <a:xfrm>
            <a:off x="4230858" y="2783617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CONTROLS</a:t>
            </a:r>
            <a:endParaRPr lang="en-PH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1458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B7239-EB9F-A1B4-28D6-CD13C39D0A2A}"/>
              </a:ext>
            </a:extLst>
          </p:cNvPr>
          <p:cNvSpPr txBox="1"/>
          <p:nvPr/>
        </p:nvSpPr>
        <p:spPr>
          <a:xfrm>
            <a:off x="4272804" y="4675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If ...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28ACE-9EC1-BA0B-CEFB-C42EB08E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9" y="1252588"/>
            <a:ext cx="7030431" cy="32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00EBF-1EE6-6106-EBFA-99E211C9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74" y="4576630"/>
            <a:ext cx="5047332" cy="20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48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F544A2-16F0-47DA-894A-94A2A4A6105D}"/>
              </a:ext>
            </a:extLst>
          </p:cNvPr>
          <p:cNvSpPr txBox="1"/>
          <p:nvPr/>
        </p:nvSpPr>
        <p:spPr>
          <a:xfrm>
            <a:off x="8045944" y="67200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A3BB-6CF5-EC3D-7FA5-1CD0C307793F}"/>
              </a:ext>
            </a:extLst>
          </p:cNvPr>
          <p:cNvSpPr txBox="1"/>
          <p:nvPr/>
        </p:nvSpPr>
        <p:spPr>
          <a:xfrm>
            <a:off x="7693959" y="1688122"/>
            <a:ext cx="37680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keyword catches anything which isn't caught by the preceding conditions.</a:t>
            </a:r>
            <a:endParaRPr lang="en-P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43C59-7247-8029-5887-1D12C67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414" y="3429000"/>
            <a:ext cx="3768087" cy="280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BE72A-8C78-AB73-1B98-E74B56AB96B2}"/>
              </a:ext>
            </a:extLst>
          </p:cNvPr>
          <p:cNvSpPr txBox="1"/>
          <p:nvPr/>
        </p:nvSpPr>
        <p:spPr>
          <a:xfrm>
            <a:off x="2508988" y="672006"/>
            <a:ext cx="7069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Elif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ADC8-0EBA-E67B-2866-BE2F45C4D0DF}"/>
              </a:ext>
            </a:extLst>
          </p:cNvPr>
          <p:cNvSpPr txBox="1"/>
          <p:nvPr/>
        </p:nvSpPr>
        <p:spPr>
          <a:xfrm>
            <a:off x="1797095" y="1397675"/>
            <a:ext cx="2561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0" i="0" dirty="0" err="1">
                <a:solidFill>
                  <a:srgbClr val="DC143C"/>
                </a:solidFill>
                <a:effectLst/>
              </a:rPr>
              <a:t>elif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keyword is pythons way of saying "if the previous conditions were not true, then try this condition".</a:t>
            </a:r>
            <a:endParaRPr lang="en-PH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3702D-65BA-9091-8304-FF529826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95" y="3619098"/>
            <a:ext cx="3492149" cy="24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7693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4A334-BBC1-B7B8-26A0-95FE2B6F3638}"/>
              </a:ext>
            </a:extLst>
          </p:cNvPr>
          <p:cNvSpPr txBox="1"/>
          <p:nvPr/>
        </p:nvSpPr>
        <p:spPr>
          <a:xfrm>
            <a:off x="3133579" y="2921168"/>
            <a:ext cx="76422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For Loops</a:t>
            </a:r>
          </a:p>
        </p:txBody>
      </p:sp>
    </p:spTree>
    <p:extLst>
      <p:ext uri="{BB962C8B-B14F-4D97-AF65-F5344CB8AC3E}">
        <p14:creationId xmlns:p14="http://schemas.microsoft.com/office/powerpoint/2010/main" val="334069145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86924-EE00-EA62-CFFC-7927A2BC2867}"/>
              </a:ext>
            </a:extLst>
          </p:cNvPr>
          <p:cNvSpPr txBox="1"/>
          <p:nvPr/>
        </p:nvSpPr>
        <p:spPr>
          <a:xfrm>
            <a:off x="4461062" y="68266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8B2E2-8D95-DFA7-D3DF-268739784535}"/>
              </a:ext>
            </a:extLst>
          </p:cNvPr>
          <p:cNvSpPr txBox="1"/>
          <p:nvPr/>
        </p:nvSpPr>
        <p:spPr>
          <a:xfrm>
            <a:off x="2340909" y="1358231"/>
            <a:ext cx="7510181" cy="26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loop is used for iterating over a sequence (that is either a list, a tuple, a dictionary, a set, or a string).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This is less like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keyword in other programming languages, and works more like an iterator method as found in other object-orientated programming languages.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loop we can execute a set of statements, once for each item in a list, tuple, set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91B18-4001-A61C-0D5C-42632F95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65" y="4185473"/>
            <a:ext cx="4740317" cy="2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75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F1E53-D69B-DD58-220B-3F2AA9BCD86B}"/>
              </a:ext>
            </a:extLst>
          </p:cNvPr>
          <p:cNvSpPr txBox="1"/>
          <p:nvPr/>
        </p:nvSpPr>
        <p:spPr>
          <a:xfrm>
            <a:off x="3046880" y="9247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While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D32D-B87F-B8A0-6015-A8AA70BC45CD}"/>
              </a:ext>
            </a:extLst>
          </p:cNvPr>
          <p:cNvSpPr txBox="1"/>
          <p:nvPr/>
        </p:nvSpPr>
        <p:spPr>
          <a:xfrm>
            <a:off x="1717862" y="2104028"/>
            <a:ext cx="917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loop we can execute a set of statements as long as a condition is true.</a:t>
            </a:r>
            <a:endParaRPr lang="en-PH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B66E5-2085-38E7-47B6-B9746EFF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66" y="2623151"/>
            <a:ext cx="4594863" cy="39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2682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CB20B-1601-C86F-9F03-4F73D1834CB0}"/>
              </a:ext>
            </a:extLst>
          </p:cNvPr>
          <p:cNvSpPr txBox="1"/>
          <p:nvPr/>
        </p:nvSpPr>
        <p:spPr>
          <a:xfrm>
            <a:off x="3936626" y="749904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range()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99711-4819-567C-F13D-7D50B3AD9BE3}"/>
              </a:ext>
            </a:extLst>
          </p:cNvPr>
          <p:cNvSpPr txBox="1"/>
          <p:nvPr/>
        </p:nvSpPr>
        <p:spPr>
          <a:xfrm>
            <a:off x="2201957" y="1536815"/>
            <a:ext cx="8905314" cy="152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loop through a set of code a specified number of times, we can use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function,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function returns a sequence of numbers, starting from 0 by default, and increments by 1 (by default), and ends at a specified number.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9D75A-FF5E-B5CD-61B3-61D7964F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5" y="3429000"/>
            <a:ext cx="4913089" cy="32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912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B17EB-EF69-DE55-5329-AFA5EF33E2BC}"/>
              </a:ext>
            </a:extLst>
          </p:cNvPr>
          <p:cNvSpPr txBox="1"/>
          <p:nvPr/>
        </p:nvSpPr>
        <p:spPr>
          <a:xfrm>
            <a:off x="3439085" y="65577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break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CBE71-EC63-4240-508A-D72143186588}"/>
              </a:ext>
            </a:extLst>
          </p:cNvPr>
          <p:cNvSpPr txBox="1"/>
          <p:nvPr/>
        </p:nvSpPr>
        <p:spPr>
          <a:xfrm>
            <a:off x="2027143" y="2104029"/>
            <a:ext cx="8555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break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statement we can stop the loop even if the while condition is true: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F7BE6-097A-F3F4-5335-7316A2EC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42" y="2740803"/>
            <a:ext cx="3726828" cy="36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7D8E3-941F-17EE-CD16-9FF2647F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4" y="1853399"/>
            <a:ext cx="5372856" cy="1575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82731-5467-4658-FD4B-5295102740BD}"/>
              </a:ext>
            </a:extLst>
          </p:cNvPr>
          <p:cNvSpPr txBox="1"/>
          <p:nvPr/>
        </p:nvSpPr>
        <p:spPr>
          <a:xfrm>
            <a:off x="2712204" y="730641"/>
            <a:ext cx="498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B822C-286C-BB8A-6945-CF6592D424B2}"/>
              </a:ext>
            </a:extLst>
          </p:cNvPr>
          <p:cNvSpPr txBox="1"/>
          <p:nvPr/>
        </p:nvSpPr>
        <p:spPr>
          <a:xfrm>
            <a:off x="7701062" y="73064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Float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5D1A-8910-FF9C-526C-7AC2522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59" y="1676297"/>
            <a:ext cx="5030541" cy="175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0A7A9-A366-A140-2034-8656C79E2121}"/>
              </a:ext>
            </a:extLst>
          </p:cNvPr>
          <p:cNvSpPr txBox="1"/>
          <p:nvPr/>
        </p:nvSpPr>
        <p:spPr>
          <a:xfrm>
            <a:off x="4491111" y="3728324"/>
            <a:ext cx="6900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Complex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8E6C9-D441-77DC-84EE-DA2A79EEF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67" y="4374655"/>
            <a:ext cx="5943362" cy="20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267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C4FCF-7A36-6E42-4DCE-2327DDC9C791}"/>
              </a:ext>
            </a:extLst>
          </p:cNvPr>
          <p:cNvSpPr txBox="1"/>
          <p:nvPr/>
        </p:nvSpPr>
        <p:spPr>
          <a:xfrm>
            <a:off x="3600452" y="6288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A20CA-8AE7-3167-575B-0B3144694E30}"/>
              </a:ext>
            </a:extLst>
          </p:cNvPr>
          <p:cNvSpPr txBox="1"/>
          <p:nvPr/>
        </p:nvSpPr>
        <p:spPr>
          <a:xfrm>
            <a:off x="1710578" y="2198159"/>
            <a:ext cx="9598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continue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statement we can stop the current iteration, and continue with the next: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E5FBD-D3F2-0CB6-93E3-5395C259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83" y="2815758"/>
            <a:ext cx="3662252" cy="35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324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76C3A-2016-903E-84E9-0A6748B36113}"/>
              </a:ext>
            </a:extLst>
          </p:cNvPr>
          <p:cNvSpPr txBox="1"/>
          <p:nvPr/>
        </p:nvSpPr>
        <p:spPr>
          <a:xfrm>
            <a:off x="4447615" y="965057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526BE-7D42-0853-E10E-41028E6F5ABE}"/>
              </a:ext>
            </a:extLst>
          </p:cNvPr>
          <p:cNvSpPr txBox="1"/>
          <p:nvPr/>
        </p:nvSpPr>
        <p:spPr>
          <a:xfrm>
            <a:off x="2363321" y="1808687"/>
            <a:ext cx="6098240" cy="2197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PARAMETERS(ARGUMETNS)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RECURSIVE FUNCTION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5756776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940DA-B8B7-1591-5969-E411F37C014B}"/>
              </a:ext>
            </a:extLst>
          </p:cNvPr>
          <p:cNvSpPr txBox="1"/>
          <p:nvPr/>
        </p:nvSpPr>
        <p:spPr>
          <a:xfrm>
            <a:off x="2376768" y="3276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212E-37EC-5A2F-29BD-DACD96F9A4AA}"/>
              </a:ext>
            </a:extLst>
          </p:cNvPr>
          <p:cNvSpPr txBox="1"/>
          <p:nvPr/>
        </p:nvSpPr>
        <p:spPr>
          <a:xfrm>
            <a:off x="3192557" y="973987"/>
            <a:ext cx="8560172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Information can be passed into functions as arguments.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Arguments are specified after the function name, inside the parentheses. You can add as many arguments as you want, just separate them with a comma.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following example has a function with one argument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fname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). When the function is called, we pass along a first name, which is used inside the function to print the full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06DE0-A672-6001-884A-CF748480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9" y="3429000"/>
            <a:ext cx="4841312" cy="31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7880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0FC8F-CD22-C455-1C6C-C04603C449D1}"/>
              </a:ext>
            </a:extLst>
          </p:cNvPr>
          <p:cNvSpPr txBox="1"/>
          <p:nvPr/>
        </p:nvSpPr>
        <p:spPr>
          <a:xfrm>
            <a:off x="7479751" y="500542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1F7DA-D805-6835-7D00-81DEFD92944C}"/>
              </a:ext>
            </a:extLst>
          </p:cNvPr>
          <p:cNvSpPr txBox="1"/>
          <p:nvPr/>
        </p:nvSpPr>
        <p:spPr>
          <a:xfrm>
            <a:off x="7340128" y="1441645"/>
            <a:ext cx="4196434" cy="189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lambda function is a small anonymous function.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lambda function can take any number of arguments, but can only have one expression.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D0EF6-AE01-BF42-085F-6F480CA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51" y="3719654"/>
            <a:ext cx="4056811" cy="269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D20AC-A3A3-0310-1EB0-D7EBD8C29A2E}"/>
              </a:ext>
            </a:extLst>
          </p:cNvPr>
          <p:cNvSpPr txBox="1"/>
          <p:nvPr/>
        </p:nvSpPr>
        <p:spPr>
          <a:xfrm>
            <a:off x="1579098" y="508323"/>
            <a:ext cx="678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Recursion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C119C-FB9F-5118-4239-CEA6D138A62E}"/>
              </a:ext>
            </a:extLst>
          </p:cNvPr>
          <p:cNvSpPr txBox="1"/>
          <p:nvPr/>
        </p:nvSpPr>
        <p:spPr>
          <a:xfrm>
            <a:off x="1851938" y="1035826"/>
            <a:ext cx="3393830" cy="30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Recursion is a common mathematical and programming concept. It means that a function calls itself. This has the benefit of meaning that you can loop through data to reach a result.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47E10-2271-FC17-26E2-171BCB89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8" y="4036006"/>
            <a:ext cx="4244062" cy="24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47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EC2AE-2DC0-AFA2-972D-51B7C597B827}"/>
              </a:ext>
            </a:extLst>
          </p:cNvPr>
          <p:cNvSpPr txBox="1"/>
          <p:nvPr/>
        </p:nvSpPr>
        <p:spPr>
          <a:xfrm>
            <a:off x="3643532" y="2546252"/>
            <a:ext cx="5331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latin typeface="Bell MT" panose="02020503060305020303" pitchFamily="18" charset="0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9722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B087F-9F55-9B0B-0D6F-736CF50194AF}"/>
              </a:ext>
            </a:extLst>
          </p:cNvPr>
          <p:cNvSpPr txBox="1"/>
          <p:nvPr/>
        </p:nvSpPr>
        <p:spPr>
          <a:xfrm>
            <a:off x="3344592" y="2413337"/>
            <a:ext cx="6952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Strings</a:t>
            </a:r>
          </a:p>
        </p:txBody>
      </p:sp>
    </p:spTree>
    <p:extLst>
      <p:ext uri="{BB962C8B-B14F-4D97-AF65-F5344CB8AC3E}">
        <p14:creationId xmlns:p14="http://schemas.microsoft.com/office/powerpoint/2010/main" val="424692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A91E5-EAE5-37DE-F497-FFC02C45167A}"/>
              </a:ext>
            </a:extLst>
          </p:cNvPr>
          <p:cNvSpPr txBox="1"/>
          <p:nvPr/>
        </p:nvSpPr>
        <p:spPr>
          <a:xfrm>
            <a:off x="4313143" y="24201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8797D-B701-9AFE-E56C-095EE9298EF7}"/>
              </a:ext>
            </a:extLst>
          </p:cNvPr>
          <p:cNvSpPr txBox="1"/>
          <p:nvPr/>
        </p:nvSpPr>
        <p:spPr>
          <a:xfrm>
            <a:off x="1264023" y="1707274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09A15-8D3C-AD21-58A6-A214001F3D23}"/>
              </a:ext>
            </a:extLst>
          </p:cNvPr>
          <p:cNvSpPr txBox="1"/>
          <p:nvPr/>
        </p:nvSpPr>
        <p:spPr>
          <a:xfrm>
            <a:off x="2234929" y="2630604"/>
            <a:ext cx="9962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Strings in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python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are surrounded by either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single quotation marks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or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double quotation marks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</a:t>
            </a:r>
            <a:endParaRPr lang="en-P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E8AB-996D-21B6-BADF-2330E596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6" y="3584711"/>
            <a:ext cx="4639235" cy="2764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03CB9-3A9C-EA96-9BDB-2D75FCA9F843}"/>
              </a:ext>
            </a:extLst>
          </p:cNvPr>
          <p:cNvSpPr txBox="1"/>
          <p:nvPr/>
        </p:nvSpPr>
        <p:spPr>
          <a:xfrm>
            <a:off x="2423832" y="4584813"/>
            <a:ext cx="6111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</a:rPr>
              <a:t>double quotation marks</a:t>
            </a:r>
            <a:endParaRPr lang="en-PH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97DD22-9D1A-5815-69E9-99782398235F}"/>
              </a:ext>
            </a:extLst>
          </p:cNvPr>
          <p:cNvCxnSpPr>
            <a:cxnSpLocks/>
          </p:cNvCxnSpPr>
          <p:nvPr/>
        </p:nvCxnSpPr>
        <p:spPr>
          <a:xfrm flipV="1">
            <a:off x="5486400" y="4329953"/>
            <a:ext cx="3550024" cy="49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7936B7-0B9F-A4BC-0179-2C4C97F3B21B}"/>
              </a:ext>
            </a:extLst>
          </p:cNvPr>
          <p:cNvSpPr txBox="1"/>
          <p:nvPr/>
        </p:nvSpPr>
        <p:spPr>
          <a:xfrm>
            <a:off x="2517962" y="5143657"/>
            <a:ext cx="6111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</a:rPr>
              <a:t>single quotation marks</a:t>
            </a:r>
            <a:endParaRPr lang="en-PH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C193B1-1185-6077-CE73-83E769604622}"/>
              </a:ext>
            </a:extLst>
          </p:cNvPr>
          <p:cNvCxnSpPr>
            <a:cxnSpLocks/>
          </p:cNvCxnSpPr>
          <p:nvPr/>
        </p:nvCxnSpPr>
        <p:spPr>
          <a:xfrm flipV="1">
            <a:off x="5486400" y="4701708"/>
            <a:ext cx="3550024" cy="66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5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57E67-13A2-D067-0FE8-19F46DE4FFD0}"/>
              </a:ext>
            </a:extLst>
          </p:cNvPr>
          <p:cNvSpPr txBox="1"/>
          <p:nvPr/>
        </p:nvSpPr>
        <p:spPr>
          <a:xfrm>
            <a:off x="1116105" y="1361746"/>
            <a:ext cx="8041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Multiline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55DD-F33A-FE4B-1BD2-A84FB2595A41}"/>
              </a:ext>
            </a:extLst>
          </p:cNvPr>
          <p:cNvSpPr txBox="1"/>
          <p:nvPr/>
        </p:nvSpPr>
        <p:spPr>
          <a:xfrm>
            <a:off x="2259104" y="2474893"/>
            <a:ext cx="843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You can assign a multiline string to a variable by using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three quotes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:</a:t>
            </a:r>
            <a:endParaRPr lang="en-P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29DE7-F407-599A-B326-0BF41A77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48" y="3227294"/>
            <a:ext cx="5297022" cy="3514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BB8AC-3C53-33C8-DEF5-68F36DD01291}"/>
              </a:ext>
            </a:extLst>
          </p:cNvPr>
          <p:cNvSpPr txBox="1"/>
          <p:nvPr/>
        </p:nvSpPr>
        <p:spPr>
          <a:xfrm>
            <a:off x="2723589" y="4364285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hree quotes</a:t>
            </a:r>
            <a:endParaRPr lang="en-PH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CFFB5-32A1-8BA2-EA10-FBA2E678BD02}"/>
              </a:ext>
            </a:extLst>
          </p:cNvPr>
          <p:cNvCxnSpPr>
            <a:cxnSpLocks/>
          </p:cNvCxnSpPr>
          <p:nvPr/>
        </p:nvCxnSpPr>
        <p:spPr>
          <a:xfrm flipV="1">
            <a:off x="5284694" y="3858235"/>
            <a:ext cx="2185145" cy="858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3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D0796-7CD0-F243-A321-EDD62E399126}"/>
              </a:ext>
            </a:extLst>
          </p:cNvPr>
          <p:cNvSpPr txBox="1"/>
          <p:nvPr/>
        </p:nvSpPr>
        <p:spPr>
          <a:xfrm>
            <a:off x="1283884" y="851475"/>
            <a:ext cx="70398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Looping Through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174E8-167B-D648-21D0-07C8F81BEEED}"/>
              </a:ext>
            </a:extLst>
          </p:cNvPr>
          <p:cNvSpPr txBox="1"/>
          <p:nvPr/>
        </p:nvSpPr>
        <p:spPr>
          <a:xfrm>
            <a:off x="2313859" y="2646048"/>
            <a:ext cx="7564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Since strings are arrays, we can loop through the characters in a string, with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for 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CF6F2-0CC9-8F2A-9D5D-F3B3852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18" y="3638317"/>
            <a:ext cx="4746812" cy="29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B48DB-CBCF-83EE-1E5D-77ADEE9111F6}"/>
              </a:ext>
            </a:extLst>
          </p:cNvPr>
          <p:cNvSpPr txBox="1"/>
          <p:nvPr/>
        </p:nvSpPr>
        <p:spPr>
          <a:xfrm>
            <a:off x="1264023" y="13590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4771C-536A-F5E4-BDE1-66E42E5FB707}"/>
              </a:ext>
            </a:extLst>
          </p:cNvPr>
          <p:cNvSpPr txBox="1"/>
          <p:nvPr/>
        </p:nvSpPr>
        <p:spPr>
          <a:xfrm>
            <a:off x="3079376" y="2605135"/>
            <a:ext cx="7288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get the length of a string,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() 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09FA0-213A-EBB6-4D2A-3C6F2014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40" y="3791200"/>
            <a:ext cx="4450976" cy="264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9EA8C-DA55-9511-7640-A3C2916534E5}"/>
              </a:ext>
            </a:extLst>
          </p:cNvPr>
          <p:cNvSpPr txBox="1"/>
          <p:nvPr/>
        </p:nvSpPr>
        <p:spPr>
          <a:xfrm>
            <a:off x="2433918" y="4575593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() function</a:t>
            </a:r>
            <a:endParaRPr lang="en-PH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E1423C-D3D8-89DF-8FAF-479861986A8F}"/>
              </a:ext>
            </a:extLst>
          </p:cNvPr>
          <p:cNvCxnSpPr/>
          <p:nvPr/>
        </p:nvCxnSpPr>
        <p:spPr>
          <a:xfrm>
            <a:off x="4195482" y="4806425"/>
            <a:ext cx="283733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4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00D88-25C1-B136-97B3-898897F69B8D}"/>
              </a:ext>
            </a:extLst>
          </p:cNvPr>
          <p:cNvSpPr txBox="1"/>
          <p:nvPr/>
        </p:nvSpPr>
        <p:spPr>
          <a:xfrm>
            <a:off x="1434077" y="123577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Check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67A66-E683-453D-9B79-76BCEA7823DE}"/>
              </a:ext>
            </a:extLst>
          </p:cNvPr>
          <p:cNvSpPr txBox="1"/>
          <p:nvPr/>
        </p:nvSpPr>
        <p:spPr>
          <a:xfrm>
            <a:off x="1883828" y="2419129"/>
            <a:ext cx="8981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Since strings are arrays, we can loop through the characters in a string, with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F4F3B-14CC-C754-F2D0-31178921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53" y="3691278"/>
            <a:ext cx="5368470" cy="25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228C4-D56C-B344-18F1-C3C630F2985D}"/>
              </a:ext>
            </a:extLst>
          </p:cNvPr>
          <p:cNvSpPr txBox="1"/>
          <p:nvPr/>
        </p:nvSpPr>
        <p:spPr>
          <a:xfrm>
            <a:off x="1653988" y="1603793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Check if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A231B-2492-0DB6-D54A-360CE8C7CFB9}"/>
              </a:ext>
            </a:extLst>
          </p:cNvPr>
          <p:cNvSpPr txBox="1"/>
          <p:nvPr/>
        </p:nvSpPr>
        <p:spPr>
          <a:xfrm>
            <a:off x="2729751" y="2715871"/>
            <a:ext cx="8243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check if a certain phrase or character is NOT present in a string, we can use 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not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F35F7-A441-6CB2-3C2A-E2028C89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06" y="3879809"/>
            <a:ext cx="4637515" cy="25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064FB6-6A59-0073-70C2-26F599772B77}"/>
              </a:ext>
            </a:extLst>
          </p:cNvPr>
          <p:cNvSpPr txBox="1"/>
          <p:nvPr/>
        </p:nvSpPr>
        <p:spPr>
          <a:xfrm>
            <a:off x="3823855" y="2171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Slicing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91DFB-4547-B673-83A2-AA453DB6C4BC}"/>
              </a:ext>
            </a:extLst>
          </p:cNvPr>
          <p:cNvSpPr txBox="1"/>
          <p:nvPr/>
        </p:nvSpPr>
        <p:spPr>
          <a:xfrm>
            <a:off x="2106706" y="18597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538D0-6F76-2F4B-159E-AB6C06AFC651}"/>
              </a:ext>
            </a:extLst>
          </p:cNvPr>
          <p:cNvSpPr txBox="1"/>
          <p:nvPr/>
        </p:nvSpPr>
        <p:spPr>
          <a:xfrm>
            <a:off x="2935941" y="2967335"/>
            <a:ext cx="8615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You can return a range of characters by using the slice syntax.</a:t>
            </a:r>
            <a:endParaRPr lang="en-PH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DDA6B-8DFC-12B9-8FA1-F83C0911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52" y="3779295"/>
            <a:ext cx="4486835" cy="2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A0F7B-3089-4624-9854-F464F4642C29}"/>
              </a:ext>
            </a:extLst>
          </p:cNvPr>
          <p:cNvSpPr/>
          <p:nvPr/>
        </p:nvSpPr>
        <p:spPr>
          <a:xfrm>
            <a:off x="4017370" y="608710"/>
            <a:ext cx="3942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8000" dirty="0">
                <a:solidFill>
                  <a:srgbClr val="000000"/>
                </a:solidFill>
                <a:latin typeface="Algerian" panose="04020705040A02060702" pitchFamily="82" charset="0"/>
              </a:rPr>
              <a:t>Python</a:t>
            </a:r>
            <a:endParaRPr lang="en-PH" sz="8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92844-43DE-4C67-90F8-2F87E757332F}"/>
              </a:ext>
            </a:extLst>
          </p:cNvPr>
          <p:cNvSpPr/>
          <p:nvPr/>
        </p:nvSpPr>
        <p:spPr>
          <a:xfrm>
            <a:off x="1336086" y="1724655"/>
            <a:ext cx="9726706" cy="452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Python </a:t>
            </a:r>
            <a:r>
              <a:rPr lang="en-US" sz="2800" dirty="0">
                <a:solidFill>
                  <a:srgbClr val="000000"/>
                </a:solidFill>
              </a:rPr>
              <a:t>is a popular programming language. It was created by Guido van Rossum, and released in 1991.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It is used for: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web development (server-side),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software development,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mathematics,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system scripting.</a:t>
            </a:r>
            <a:endParaRPr lang="en-US" sz="28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6497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75346-825F-828E-D58B-F4A871F7EEEB}"/>
              </a:ext>
            </a:extLst>
          </p:cNvPr>
          <p:cNvSpPr txBox="1"/>
          <p:nvPr/>
        </p:nvSpPr>
        <p:spPr>
          <a:xfrm>
            <a:off x="1102659" y="1378838"/>
            <a:ext cx="7772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Slice From the 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B2E44-2335-BEA6-A774-AA8157A2F8F4}"/>
              </a:ext>
            </a:extLst>
          </p:cNvPr>
          <p:cNvSpPr txBox="1"/>
          <p:nvPr/>
        </p:nvSpPr>
        <p:spPr>
          <a:xfrm>
            <a:off x="2877670" y="2502513"/>
            <a:ext cx="7180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By leaving out the start index, the range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will start 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the first character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endParaRPr lang="en-PH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C9143-692C-09E3-C61A-D374B514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40" y="3421762"/>
            <a:ext cx="4195483" cy="26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F4846-5863-6700-C2CA-94D1E7F4A9B5}"/>
              </a:ext>
            </a:extLst>
          </p:cNvPr>
          <p:cNvSpPr txBox="1"/>
          <p:nvPr/>
        </p:nvSpPr>
        <p:spPr>
          <a:xfrm>
            <a:off x="2070226" y="147333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Slice To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75BA-1F33-3042-26BC-8FEBDFCEDAEF}"/>
              </a:ext>
            </a:extLst>
          </p:cNvPr>
          <p:cNvSpPr txBox="1"/>
          <p:nvPr/>
        </p:nvSpPr>
        <p:spPr>
          <a:xfrm>
            <a:off x="2912357" y="2598003"/>
            <a:ext cx="6850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By leaving out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end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index,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range will go to the end:</a:t>
            </a:r>
            <a:endParaRPr lang="en-PH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C3AB5-F04B-8089-0AE3-4B6CFACF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23" y="3429000"/>
            <a:ext cx="4176077" cy="27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E3208-C2C7-4FF5-7359-1D2AB5442D4F}"/>
              </a:ext>
            </a:extLst>
          </p:cNvPr>
          <p:cNvSpPr txBox="1"/>
          <p:nvPr/>
        </p:nvSpPr>
        <p:spPr>
          <a:xfrm>
            <a:off x="1331257" y="1469323"/>
            <a:ext cx="8390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Negative Indexing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C5237-A4D0-242D-7FAA-689979A08C76}"/>
              </a:ext>
            </a:extLst>
          </p:cNvPr>
          <p:cNvSpPr txBox="1"/>
          <p:nvPr/>
        </p:nvSpPr>
        <p:spPr>
          <a:xfrm>
            <a:off x="2487706" y="2594847"/>
            <a:ext cx="8713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Use negative indexes to start the slice from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end of the 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endParaRPr lang="en-PH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47709-88CE-65AE-D348-AE66CD78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96" y="3429000"/>
            <a:ext cx="3950798" cy="26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9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F88BB6-84AD-2763-BED6-D8E2692C1678}"/>
              </a:ext>
            </a:extLst>
          </p:cNvPr>
          <p:cNvSpPr txBox="1"/>
          <p:nvPr/>
        </p:nvSpPr>
        <p:spPr>
          <a:xfrm>
            <a:off x="3796145" y="2032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Modify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AF8-5E6E-8FF9-CCA5-EDB830CFCC47}"/>
              </a:ext>
            </a:extLst>
          </p:cNvPr>
          <p:cNvSpPr txBox="1"/>
          <p:nvPr/>
        </p:nvSpPr>
        <p:spPr>
          <a:xfrm>
            <a:off x="1809241" y="15513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Upper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0B9BB-A474-1025-EDFD-00C5720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62" y="3373691"/>
            <a:ext cx="4572408" cy="29860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29F6776-8665-850A-2EF0-98510DA1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66" y="2684090"/>
            <a:ext cx="7042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upper()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upper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F2804-F0E6-4B2A-4BEE-EA9F3FFA21CD}"/>
              </a:ext>
            </a:extLst>
          </p:cNvPr>
          <p:cNvSpPr txBox="1"/>
          <p:nvPr/>
        </p:nvSpPr>
        <p:spPr>
          <a:xfrm>
            <a:off x="1667435" y="130795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Lower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FBEF-B7F8-FE6B-8EE9-EB4E8552A8D9}"/>
              </a:ext>
            </a:extLst>
          </p:cNvPr>
          <p:cNvSpPr txBox="1"/>
          <p:nvPr/>
        </p:nvSpPr>
        <p:spPr>
          <a:xfrm>
            <a:off x="2985246" y="2599364"/>
            <a:ext cx="7422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lower()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lower case: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94FF-1810-9033-0E48-9FCAAB88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03" y="3429000"/>
            <a:ext cx="4984085" cy="30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1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03229-2D37-5E7F-5E8E-4D9EAE896167}"/>
              </a:ext>
            </a:extLst>
          </p:cNvPr>
          <p:cNvSpPr txBox="1"/>
          <p:nvPr/>
        </p:nvSpPr>
        <p:spPr>
          <a:xfrm>
            <a:off x="3627344" y="25236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42CFA-08C9-859F-D36D-14C16E189B0B}"/>
              </a:ext>
            </a:extLst>
          </p:cNvPr>
          <p:cNvSpPr txBox="1"/>
          <p:nvPr/>
        </p:nvSpPr>
        <p:spPr>
          <a:xfrm>
            <a:off x="2094379" y="148949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64E3-84E7-340B-9022-4FAA2B5951C6}"/>
              </a:ext>
            </a:extLst>
          </p:cNvPr>
          <p:cNvSpPr txBox="1"/>
          <p:nvPr/>
        </p:nvSpPr>
        <p:spPr>
          <a:xfrm>
            <a:off x="2926977" y="1951157"/>
            <a:ext cx="7170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Python has a set of built-in methods that you can use on strings.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BEB45-8724-3F7F-9C4E-186CC4CD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46" y="2412822"/>
            <a:ext cx="797353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78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BD302-404B-CF89-1C73-CD1C2162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55599"/>
            <a:ext cx="8240275" cy="449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5AC99-0459-E904-08CE-C1481F3AE8BF}"/>
              </a:ext>
            </a:extLst>
          </p:cNvPr>
          <p:cNvSpPr txBox="1"/>
          <p:nvPr/>
        </p:nvSpPr>
        <p:spPr>
          <a:xfrm>
            <a:off x="3358403" y="35964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93457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0AC63-76EC-5E30-6B9E-C91AEDDB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7" y="1316068"/>
            <a:ext cx="8383170" cy="492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CEE18-7C37-6865-D4D8-0E03C0AAF0D4}"/>
              </a:ext>
            </a:extLst>
          </p:cNvPr>
          <p:cNvSpPr txBox="1"/>
          <p:nvPr/>
        </p:nvSpPr>
        <p:spPr>
          <a:xfrm>
            <a:off x="3640792" y="30579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405617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DA03B-3F79-8362-A10D-C4C1A40B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61" y="1690445"/>
            <a:ext cx="7249537" cy="347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180A1-7C42-E06E-8477-E3F00820D0F9}"/>
              </a:ext>
            </a:extLst>
          </p:cNvPr>
          <p:cNvSpPr txBox="1"/>
          <p:nvPr/>
        </p:nvSpPr>
        <p:spPr>
          <a:xfrm>
            <a:off x="3488057" y="54819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681624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C5789-F007-9C4E-F6CA-78D468165B34}"/>
              </a:ext>
            </a:extLst>
          </p:cNvPr>
          <p:cNvSpPr txBox="1"/>
          <p:nvPr/>
        </p:nvSpPr>
        <p:spPr>
          <a:xfrm>
            <a:off x="1102658" y="904546"/>
            <a:ext cx="86330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capitalize() 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2DFBD-9277-5D38-1AAB-2CB657FA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97" y="2867337"/>
            <a:ext cx="856417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FB6C2-20D1-435C-A544-578677A98ACA}"/>
              </a:ext>
            </a:extLst>
          </p:cNvPr>
          <p:cNvSpPr/>
          <p:nvPr/>
        </p:nvSpPr>
        <p:spPr>
          <a:xfrm>
            <a:off x="3101125" y="796970"/>
            <a:ext cx="6816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800" dirty="0">
                <a:solidFill>
                  <a:srgbClr val="000000"/>
                </a:solidFill>
                <a:latin typeface="Algerian" panose="04020705040A02060702" pitchFamily="82" charset="0"/>
              </a:rPr>
              <a:t>What can Python do?</a:t>
            </a:r>
            <a:endParaRPr lang="en-PH" sz="48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FC655-1BF6-4A8A-8150-BDA036C20181}"/>
              </a:ext>
            </a:extLst>
          </p:cNvPr>
          <p:cNvSpPr/>
          <p:nvPr/>
        </p:nvSpPr>
        <p:spPr>
          <a:xfrm>
            <a:off x="1851211" y="1881971"/>
            <a:ext cx="8960224" cy="372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on a server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create web applications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alongside software to create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workflows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connect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database systems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 It can also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read and modify files.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handle big data and perform complex mathematics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for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rapid prototyping, or for production-ready software development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745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0EC88B-D7DF-CC79-F136-9579AB59FBB2}"/>
              </a:ext>
            </a:extLst>
          </p:cNvPr>
          <p:cNvSpPr txBox="1"/>
          <p:nvPr/>
        </p:nvSpPr>
        <p:spPr>
          <a:xfrm>
            <a:off x="1035423" y="749099"/>
            <a:ext cx="812202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Upper case the first letter in this sentence: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2979A-343B-EFCC-B7AD-1C1F6AE3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58" y="3294692"/>
            <a:ext cx="6517573" cy="26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6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E5401-0BF9-41B9-E6EE-EB6E346E6C17}"/>
              </a:ext>
            </a:extLst>
          </p:cNvPr>
          <p:cNvSpPr txBox="1"/>
          <p:nvPr/>
        </p:nvSpPr>
        <p:spPr>
          <a:xfrm>
            <a:off x="1021976" y="857124"/>
            <a:ext cx="71134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Case fold() 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49556-4741-452D-152E-BE257A2D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837365"/>
            <a:ext cx="837364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8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566BD-276D-F389-F951-6C36BE70A4C8}"/>
              </a:ext>
            </a:extLst>
          </p:cNvPr>
          <p:cNvSpPr txBox="1"/>
          <p:nvPr/>
        </p:nvSpPr>
        <p:spPr>
          <a:xfrm>
            <a:off x="1479177" y="1519083"/>
            <a:ext cx="6104964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the string lower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26B7-2E93-4C4B-FF91-91AC0EF3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09" y="3093308"/>
            <a:ext cx="6189993" cy="28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0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F0994-8E7D-5A2F-78AB-625065E70423}"/>
              </a:ext>
            </a:extLst>
          </p:cNvPr>
          <p:cNvSpPr txBox="1"/>
          <p:nvPr/>
        </p:nvSpPr>
        <p:spPr>
          <a:xfrm>
            <a:off x="723900" y="474241"/>
            <a:ext cx="101794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center()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2AF2-AD8F-D765-F9B9-15FA087E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65" y="2384736"/>
            <a:ext cx="8008669" cy="3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04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D449D-716D-326B-1B48-CA881F407943}"/>
              </a:ext>
            </a:extLst>
          </p:cNvPr>
          <p:cNvSpPr txBox="1"/>
          <p:nvPr/>
        </p:nvSpPr>
        <p:spPr>
          <a:xfrm>
            <a:off x="753035" y="735123"/>
            <a:ext cx="1081143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word "banana", taking up the space of 20 characters, with "banana" in the middle: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610D-5138-878C-632D-B64887C3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11" y="3629888"/>
            <a:ext cx="4771853" cy="28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83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D86B7-7F95-CE2D-D4AE-6E491EA90D61}"/>
              </a:ext>
            </a:extLst>
          </p:cNvPr>
          <p:cNvSpPr txBox="1"/>
          <p:nvPr/>
        </p:nvSpPr>
        <p:spPr>
          <a:xfrm>
            <a:off x="1062317" y="507500"/>
            <a:ext cx="9009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count()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01AE0-892A-CDE5-2F40-9B50C41C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9" y="2261826"/>
            <a:ext cx="7875619" cy="4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17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E1B7D-B403-0587-61D7-E045AB6C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59" y="3274035"/>
            <a:ext cx="6781870" cy="2400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07D0B-CBB7-FDBA-F296-1048551DF26D}"/>
              </a:ext>
            </a:extLst>
          </p:cNvPr>
          <p:cNvSpPr txBox="1"/>
          <p:nvPr/>
        </p:nvSpPr>
        <p:spPr>
          <a:xfrm>
            <a:off x="1237130" y="913964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Search from position 10 to 24:</a:t>
            </a:r>
          </a:p>
        </p:txBody>
      </p:sp>
    </p:spTree>
    <p:extLst>
      <p:ext uri="{BB962C8B-B14F-4D97-AF65-F5344CB8AC3E}">
        <p14:creationId xmlns:p14="http://schemas.microsoft.com/office/powerpoint/2010/main" val="1084950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85EB2E-7666-0322-D45E-54D60B6BAC19}"/>
              </a:ext>
            </a:extLst>
          </p:cNvPr>
          <p:cNvSpPr txBox="1"/>
          <p:nvPr/>
        </p:nvSpPr>
        <p:spPr>
          <a:xfrm>
            <a:off x="989431" y="326322"/>
            <a:ext cx="9480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encode()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C115B-610B-82AA-8D61-95D00EE8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0" y="2282354"/>
            <a:ext cx="5457972" cy="3334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EEE1D-DF90-13C1-D0EB-05DBAB96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58" y="2282354"/>
            <a:ext cx="6291222" cy="33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0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02563-4C77-B809-5384-99C708A4638D}"/>
              </a:ext>
            </a:extLst>
          </p:cNvPr>
          <p:cNvSpPr txBox="1"/>
          <p:nvPr/>
        </p:nvSpPr>
        <p:spPr>
          <a:xfrm>
            <a:off x="999564" y="1068974"/>
            <a:ext cx="107262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examples uses ascii encoding, and a character that cannot be encoded, showing the result with different errors: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35C2A-8968-77B0-D0A9-17D72316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15" y="3429000"/>
            <a:ext cx="6745191" cy="3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86406-A065-F51D-858B-28050D1B1D8F}"/>
              </a:ext>
            </a:extLst>
          </p:cNvPr>
          <p:cNvSpPr txBox="1"/>
          <p:nvPr/>
        </p:nvSpPr>
        <p:spPr>
          <a:xfrm>
            <a:off x="981634" y="843677"/>
            <a:ext cx="87674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ends with()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0A4D-3F6B-4F76-A6E3-79AB1047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83" y="2598003"/>
            <a:ext cx="7621233" cy="41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DBAE2-378D-4732-A490-C2081C23E0A2}"/>
              </a:ext>
            </a:extLst>
          </p:cNvPr>
          <p:cNvSpPr/>
          <p:nvPr/>
        </p:nvSpPr>
        <p:spPr>
          <a:xfrm>
            <a:off x="2764871" y="891099"/>
            <a:ext cx="46201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Why Python?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59EF54-B742-4DF3-9862-A1399B800134}"/>
              </a:ext>
            </a:extLst>
          </p:cNvPr>
          <p:cNvSpPr/>
          <p:nvPr/>
        </p:nvSpPr>
        <p:spPr>
          <a:xfrm>
            <a:off x="1757082" y="1976334"/>
            <a:ext cx="8476129" cy="465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works on different platforms (</a:t>
            </a:r>
            <a:r>
              <a:rPr lang="en-US" sz="2000" dirty="0">
                <a:solidFill>
                  <a:srgbClr val="FF0000"/>
                </a:solidFill>
              </a:rPr>
              <a:t>Windows, Mac, Linux, Raspberry Pi,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has a simple syntax similar to the English language.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has syntax that allows developers to write programs with fewer lines than some other programming languages.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runs on an interpreter system, meaning that code can be executed as soon as it is written. This means that prototyping can be very quick.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can be treated in a procedural way, an object-oriented way or a functional way.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274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C02ED-D955-21C0-71B4-85715B8D615D}"/>
              </a:ext>
            </a:extLst>
          </p:cNvPr>
          <p:cNvSpPr txBox="1"/>
          <p:nvPr/>
        </p:nvSpPr>
        <p:spPr>
          <a:xfrm>
            <a:off x="995082" y="1246111"/>
            <a:ext cx="9870141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the string ends with the phrase "my world.":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9B4DC-8D4F-C3EF-A1A2-C40AC6BB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06" y="3541503"/>
            <a:ext cx="6355353" cy="29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4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04E6C-788C-9E00-2C99-B395A19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73" y="2400065"/>
            <a:ext cx="7725853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CCDF5-79F7-359F-6444-AE11C53F287F}"/>
              </a:ext>
            </a:extLst>
          </p:cNvPr>
          <p:cNvSpPr txBox="1"/>
          <p:nvPr/>
        </p:nvSpPr>
        <p:spPr>
          <a:xfrm>
            <a:off x="976291" y="511216"/>
            <a:ext cx="8888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Exp and tabs() Method</a:t>
            </a:r>
          </a:p>
        </p:txBody>
      </p:sp>
    </p:spTree>
    <p:extLst>
      <p:ext uri="{BB962C8B-B14F-4D97-AF65-F5344CB8AC3E}">
        <p14:creationId xmlns:p14="http://schemas.microsoft.com/office/powerpoint/2010/main" val="254732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E9FAA-A038-5D03-C89A-0D7149D80C24}"/>
              </a:ext>
            </a:extLst>
          </p:cNvPr>
          <p:cNvSpPr txBox="1"/>
          <p:nvPr/>
        </p:nvSpPr>
        <p:spPr>
          <a:xfrm>
            <a:off x="1385046" y="1008094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tab size to 2 whitespaces: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DA4F7-FD09-C98B-9A3D-E4FF1C6F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97" y="3295139"/>
            <a:ext cx="6273573" cy="3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36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811BE-3D09-B1C6-9A21-AA5DF8FCEFC3}"/>
              </a:ext>
            </a:extLst>
          </p:cNvPr>
          <p:cNvSpPr txBox="1"/>
          <p:nvPr/>
        </p:nvSpPr>
        <p:spPr>
          <a:xfrm>
            <a:off x="1169894" y="843677"/>
            <a:ext cx="8942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find()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3E43F-CB57-9B25-80E9-8F5F7FDE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1" y="2826603"/>
            <a:ext cx="6134169" cy="248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0F8F0-1AC8-7B48-D01A-3EF8485B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51" y="2826603"/>
            <a:ext cx="5383505" cy="2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BC10F-9FB0-118A-D40B-FCC5C687F24F}"/>
              </a:ext>
            </a:extLst>
          </p:cNvPr>
          <p:cNvSpPr txBox="1"/>
          <p:nvPr/>
        </p:nvSpPr>
        <p:spPr>
          <a:xfrm>
            <a:off x="833717" y="345158"/>
            <a:ext cx="9152965" cy="2372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in the text is the first occurrence of the letter "e"?: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D06EA-0250-D4AB-77CB-58F7A086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76" y="3211224"/>
            <a:ext cx="5854446" cy="27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67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AF3F4-1A11-CC59-96DC-B07884B9E900}"/>
              </a:ext>
            </a:extLst>
          </p:cNvPr>
          <p:cNvSpPr txBox="1"/>
          <p:nvPr/>
        </p:nvSpPr>
        <p:spPr>
          <a:xfrm>
            <a:off x="1358153" y="843677"/>
            <a:ext cx="662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format()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15162-B8F4-B464-8201-141DDD0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1" y="2828131"/>
            <a:ext cx="5912594" cy="295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253EF-0636-D5CA-DA26-5C645FC1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04" y="2828131"/>
            <a:ext cx="5523034" cy="29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6A26B-7D09-426B-CD41-5919C9AA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74" y="3570311"/>
            <a:ext cx="5363323" cy="235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BE391-8998-3ACF-D4A0-FFCCFBC77F1C}"/>
              </a:ext>
            </a:extLst>
          </p:cNvPr>
          <p:cNvSpPr txBox="1"/>
          <p:nvPr/>
        </p:nvSpPr>
        <p:spPr>
          <a:xfrm>
            <a:off x="1183341" y="1069157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different placeholder values:</a:t>
            </a:r>
          </a:p>
        </p:txBody>
      </p:sp>
    </p:spTree>
    <p:extLst>
      <p:ext uri="{BB962C8B-B14F-4D97-AF65-F5344CB8AC3E}">
        <p14:creationId xmlns:p14="http://schemas.microsoft.com/office/powerpoint/2010/main" val="122394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7EAE60-6A0E-0C3D-BBD8-79E1DAD709D9}"/>
              </a:ext>
            </a:extLst>
          </p:cNvPr>
          <p:cNvSpPr txBox="1"/>
          <p:nvPr/>
        </p:nvSpPr>
        <p:spPr>
          <a:xfrm>
            <a:off x="887504" y="850757"/>
            <a:ext cx="92246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index()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9CEBC-B914-9FEA-C31B-37306620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0" y="2934022"/>
            <a:ext cx="5639550" cy="2458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3EA7E-D666-BC6D-8C6F-DDB64DC3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22" y="2934021"/>
            <a:ext cx="5061428" cy="2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2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45267-DCBC-D10C-3F4B-39AED189ACA2}"/>
              </a:ext>
            </a:extLst>
          </p:cNvPr>
          <p:cNvSpPr txBox="1"/>
          <p:nvPr/>
        </p:nvSpPr>
        <p:spPr>
          <a:xfrm>
            <a:off x="766482" y="869594"/>
            <a:ext cx="9152965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in the text is the first occurrence of the letter "e"?: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152FD-C0AF-503C-4B81-B90F5AE6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69" y="3090073"/>
            <a:ext cx="6900043" cy="29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39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94AE1-152E-1D58-D4AB-719031C4B63C}"/>
              </a:ext>
            </a:extLst>
          </p:cNvPr>
          <p:cNvSpPr txBox="1"/>
          <p:nvPr/>
        </p:nvSpPr>
        <p:spPr>
          <a:xfrm>
            <a:off x="779930" y="843677"/>
            <a:ext cx="9278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isalnum()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EC385-F5B4-F803-75A6-BEEF2233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2500023"/>
            <a:ext cx="884996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5BD24-478E-4B0A-8866-2823FA19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01" y="2071282"/>
            <a:ext cx="8574616" cy="3415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54A39-B8DB-41FE-9365-8DC53E03BE59}"/>
              </a:ext>
            </a:extLst>
          </p:cNvPr>
          <p:cNvSpPr txBox="1"/>
          <p:nvPr/>
        </p:nvSpPr>
        <p:spPr>
          <a:xfrm>
            <a:off x="2861258" y="806143"/>
            <a:ext cx="796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lgerian" panose="04020705040A02060702" pitchFamily="82" charset="0"/>
              </a:rPr>
              <a:t>This is how Python Works</a:t>
            </a:r>
          </a:p>
        </p:txBody>
      </p:sp>
    </p:spTree>
    <p:extLst>
      <p:ext uri="{BB962C8B-B14F-4D97-AF65-F5344CB8AC3E}">
        <p14:creationId xmlns:p14="http://schemas.microsoft.com/office/powerpoint/2010/main" val="2646361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D6862-13F5-8B5F-5EB6-B3A87943AA74}"/>
              </a:ext>
            </a:extLst>
          </p:cNvPr>
          <p:cNvSpPr txBox="1"/>
          <p:nvPr/>
        </p:nvSpPr>
        <p:spPr>
          <a:xfrm>
            <a:off x="1102657" y="1151983"/>
            <a:ext cx="10112189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 is alphanumeric: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860C4-1169-79E1-EB62-2EFCD659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27" y="3017372"/>
            <a:ext cx="5720925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2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DBA3F-4478-CB4B-D22B-0BD99F167E35}"/>
              </a:ext>
            </a:extLst>
          </p:cNvPr>
          <p:cNvSpPr txBox="1"/>
          <p:nvPr/>
        </p:nvSpPr>
        <p:spPr>
          <a:xfrm>
            <a:off x="1371599" y="843677"/>
            <a:ext cx="9507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isalpha()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0913A-B633-6D84-6801-DFC41449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6" y="2598003"/>
            <a:ext cx="869753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70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52BBE-5613-CB7C-3D44-DCFB25779ECA}"/>
              </a:ext>
            </a:extLst>
          </p:cNvPr>
          <p:cNvSpPr txBox="1"/>
          <p:nvPr/>
        </p:nvSpPr>
        <p:spPr>
          <a:xfrm>
            <a:off x="1035423" y="954305"/>
            <a:ext cx="9386048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 is alphabetic: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4FB1A-84BB-F642-71A9-3E59A91A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04" y="3236318"/>
            <a:ext cx="5765631" cy="32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9034C7-E24E-455C-16F6-D4FCF2668B7A}"/>
              </a:ext>
            </a:extLst>
          </p:cNvPr>
          <p:cNvSpPr txBox="1"/>
          <p:nvPr/>
        </p:nvSpPr>
        <p:spPr>
          <a:xfrm>
            <a:off x="1116105" y="1039016"/>
            <a:ext cx="7906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isdecimal()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F1DDC-9A40-CE03-70AB-565BABF8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793342"/>
            <a:ext cx="847843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3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591D3-AC61-D471-CCC5-95CBF5B7B388}"/>
              </a:ext>
            </a:extLst>
          </p:cNvPr>
          <p:cNvSpPr txBox="1"/>
          <p:nvPr/>
        </p:nvSpPr>
        <p:spPr>
          <a:xfrm>
            <a:off x="1080246" y="977170"/>
            <a:ext cx="9516035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decimals: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555C9-8E09-6C1F-8C9F-AFE6C4D5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66" y="3275900"/>
            <a:ext cx="5610488" cy="29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9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9CC02-F956-29C7-CC88-72467BC09A8A}"/>
              </a:ext>
            </a:extLst>
          </p:cNvPr>
          <p:cNvSpPr txBox="1"/>
          <p:nvPr/>
        </p:nvSpPr>
        <p:spPr>
          <a:xfrm>
            <a:off x="1008529" y="729735"/>
            <a:ext cx="9480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isdigit()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0C340-6156-D5DC-8F01-FB135D35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00" y="2598207"/>
            <a:ext cx="6211033" cy="38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7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CFB12-FE66-EA54-D7BB-454830A986AC}"/>
              </a:ext>
            </a:extLst>
          </p:cNvPr>
          <p:cNvSpPr txBox="1"/>
          <p:nvPr/>
        </p:nvSpPr>
        <p:spPr>
          <a:xfrm>
            <a:off x="900952" y="1048435"/>
            <a:ext cx="821615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 are digits: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C4C40-041F-A7AC-BC7B-0E25DFCA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46" y="3429000"/>
            <a:ext cx="5297248" cy="28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07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35C75-98FC-1ED2-7F5A-5F48B162E354}"/>
              </a:ext>
            </a:extLst>
          </p:cNvPr>
          <p:cNvSpPr txBox="1"/>
          <p:nvPr/>
        </p:nvSpPr>
        <p:spPr>
          <a:xfrm>
            <a:off x="981634" y="985228"/>
            <a:ext cx="98432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isidentifier()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3220E-B6BD-10DF-8083-0CAF2656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76" y="2855253"/>
            <a:ext cx="7857564" cy="36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918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9E4F1B-B065-1113-E1D8-D897389724E4}"/>
              </a:ext>
            </a:extLst>
          </p:cNvPr>
          <p:cNvSpPr txBox="1"/>
          <p:nvPr/>
        </p:nvSpPr>
        <p:spPr>
          <a:xfrm>
            <a:off x="1196787" y="1344271"/>
            <a:ext cx="7637930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the strings are valid identifiers: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6C6CC-064D-9C47-A8D0-B0B020F3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25" y="2958483"/>
            <a:ext cx="3707670" cy="35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0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12AA9-8009-0CCC-D68E-E47F49103C2A}"/>
              </a:ext>
            </a:extLst>
          </p:cNvPr>
          <p:cNvSpPr txBox="1"/>
          <p:nvPr/>
        </p:nvSpPr>
        <p:spPr>
          <a:xfrm>
            <a:off x="1250576" y="716287"/>
            <a:ext cx="7490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islower()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A8118-94C1-2879-3C4A-137C5707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34" y="2368339"/>
            <a:ext cx="846890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6112A-DFF2-FB2D-128B-255990BA8F48}"/>
              </a:ext>
            </a:extLst>
          </p:cNvPr>
          <p:cNvSpPr txBox="1"/>
          <p:nvPr/>
        </p:nvSpPr>
        <p:spPr>
          <a:xfrm>
            <a:off x="2978833" y="2413337"/>
            <a:ext cx="86270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dirty="0">
                <a:latin typeface="Algerian" panose="04020705040A02060702" pitchFamily="82" charset="0"/>
              </a:rPr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060576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E348A-EFC1-16DD-41E8-8A9C472BAE35}"/>
              </a:ext>
            </a:extLst>
          </p:cNvPr>
          <p:cNvSpPr txBox="1"/>
          <p:nvPr/>
        </p:nvSpPr>
        <p:spPr>
          <a:xfrm>
            <a:off x="1129552" y="1364652"/>
            <a:ext cx="9695330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texts are in lower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B1C57-59B3-C28A-A379-5EC56409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65" y="3038374"/>
            <a:ext cx="3808121" cy="34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4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5ED8D-7FF4-850B-A7CF-24F7A9C7AF26}"/>
              </a:ext>
            </a:extLst>
          </p:cNvPr>
          <p:cNvSpPr txBox="1"/>
          <p:nvPr/>
        </p:nvSpPr>
        <p:spPr>
          <a:xfrm>
            <a:off x="1169894" y="689393"/>
            <a:ext cx="90633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isnumeric()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FD1BE-3D1F-88C3-58B7-91321F08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14" y="2666711"/>
            <a:ext cx="7566851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23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11C2F-22A9-F3BC-E4C2-2918080EFB5B}"/>
              </a:ext>
            </a:extLst>
          </p:cNvPr>
          <p:cNvSpPr txBox="1"/>
          <p:nvPr/>
        </p:nvSpPr>
        <p:spPr>
          <a:xfrm>
            <a:off x="972671" y="792940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the characters are numeric: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EDD8E-0572-6091-4E6D-D6D0BB49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40" y="2837875"/>
            <a:ext cx="4188177" cy="35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12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1317BF-A1E8-4608-DF6F-F20D5DFB0A76}"/>
              </a:ext>
            </a:extLst>
          </p:cNvPr>
          <p:cNvSpPr txBox="1"/>
          <p:nvPr/>
        </p:nvSpPr>
        <p:spPr>
          <a:xfrm>
            <a:off x="1169894" y="843677"/>
            <a:ext cx="8431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isprintable()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8097E-43D2-B7D6-A894-D05E32FB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72" y="2598003"/>
            <a:ext cx="7059010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3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BDC84-173C-447E-4B65-E719B0840006}"/>
              </a:ext>
            </a:extLst>
          </p:cNvPr>
          <p:cNvSpPr txBox="1"/>
          <p:nvPr/>
        </p:nvSpPr>
        <p:spPr>
          <a:xfrm>
            <a:off x="1062316" y="927411"/>
            <a:ext cx="9628095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 are printable: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DB32-CE03-A459-BF05-2E694BAE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56" y="3206258"/>
            <a:ext cx="4990465" cy="30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0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BB719-B671-7F36-374E-C0F099257EE5}"/>
              </a:ext>
            </a:extLst>
          </p:cNvPr>
          <p:cNvSpPr txBox="1"/>
          <p:nvPr/>
        </p:nvSpPr>
        <p:spPr>
          <a:xfrm>
            <a:off x="1331259" y="1052463"/>
            <a:ext cx="6104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isspace()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DB1F4-3CD6-F9A2-1B53-967D77EB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49" y="2537267"/>
            <a:ext cx="768774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84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3C923-B2AA-D61E-E7FB-8B02C0C341F5}"/>
              </a:ext>
            </a:extLst>
          </p:cNvPr>
          <p:cNvSpPr txBox="1"/>
          <p:nvPr/>
        </p:nvSpPr>
        <p:spPr>
          <a:xfrm>
            <a:off x="1008528" y="950276"/>
            <a:ext cx="9453283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 are whitespaces: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B41D1-552C-7F3C-E1C7-E5A167CA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35" y="3321424"/>
            <a:ext cx="4913412" cy="29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91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A73F5-5004-454E-2BF7-8C2351C95160}"/>
              </a:ext>
            </a:extLst>
          </p:cNvPr>
          <p:cNvSpPr txBox="1"/>
          <p:nvPr/>
        </p:nvSpPr>
        <p:spPr>
          <a:xfrm>
            <a:off x="1008529" y="675946"/>
            <a:ext cx="7234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]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istitle()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BAA8D-143A-1C26-E706-E2121EBE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11" y="2544841"/>
            <a:ext cx="858322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73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F8065-BCCF-44BF-11CE-6C7793B5B77C}"/>
              </a:ext>
            </a:extLst>
          </p:cNvPr>
          <p:cNvSpPr txBox="1"/>
          <p:nvPr/>
        </p:nvSpPr>
        <p:spPr>
          <a:xfrm>
            <a:off x="1062317" y="749099"/>
            <a:ext cx="8606117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each word start with an upper case letter: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8D02-4472-AF87-42BD-9BC5A622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53" y="2955076"/>
            <a:ext cx="4353993" cy="35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4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DC414-38AA-C668-15D9-A6C542DA51D4}"/>
              </a:ext>
            </a:extLst>
          </p:cNvPr>
          <p:cNvSpPr txBox="1"/>
          <p:nvPr/>
        </p:nvSpPr>
        <p:spPr>
          <a:xfrm>
            <a:off x="914400" y="843677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isupper()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E506D-55B9-C5EF-5BAB-6191D09C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23" y="2598003"/>
            <a:ext cx="698279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1E98D-D9C2-D24E-8C81-7EA6B754CF9A}"/>
              </a:ext>
            </a:extLst>
          </p:cNvPr>
          <p:cNvSpPr txBox="1"/>
          <p:nvPr/>
        </p:nvSpPr>
        <p:spPr>
          <a:xfrm>
            <a:off x="3923179" y="94447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1A7C5-56BB-A364-A297-561BDE2B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96" y="2146470"/>
            <a:ext cx="715427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92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2889B-0B39-DE53-47B0-8F580DCDBA12}"/>
              </a:ext>
            </a:extLst>
          </p:cNvPr>
          <p:cNvSpPr txBox="1"/>
          <p:nvPr/>
        </p:nvSpPr>
        <p:spPr>
          <a:xfrm>
            <a:off x="981635" y="1084747"/>
            <a:ext cx="9372600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all the characters in the texts are in upper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9297-07B7-286E-4C51-5E0B934E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98" y="3271084"/>
            <a:ext cx="3511808" cy="34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47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A0E18-E00B-32FC-189A-768B7A70C556}"/>
              </a:ext>
            </a:extLst>
          </p:cNvPr>
          <p:cNvSpPr txBox="1"/>
          <p:nvPr/>
        </p:nvSpPr>
        <p:spPr>
          <a:xfrm>
            <a:off x="941293" y="366663"/>
            <a:ext cx="79875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join()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250A1-F9FE-224C-2EB2-09D0CB71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80" y="2120989"/>
            <a:ext cx="882138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DEFCA-933A-7D82-87EA-8D55AC190311}"/>
              </a:ext>
            </a:extLst>
          </p:cNvPr>
          <p:cNvSpPr txBox="1"/>
          <p:nvPr/>
        </p:nvSpPr>
        <p:spPr>
          <a:xfrm>
            <a:off x="887504" y="749099"/>
            <a:ext cx="111296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Join all items in a dictionary into a string, using the word "TEST" as separator: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4C17-01B3-048A-D97F-35222F3E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78" y="3166930"/>
            <a:ext cx="5818933" cy="27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773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92AB9-2899-EBF3-7D67-81F7828BF954}"/>
              </a:ext>
            </a:extLst>
          </p:cNvPr>
          <p:cNvSpPr txBox="1"/>
          <p:nvPr/>
        </p:nvSpPr>
        <p:spPr>
          <a:xfrm>
            <a:off x="1035423" y="729735"/>
            <a:ext cx="7785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ljust()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DF861-FD77-C6D6-BCE5-18B89090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17" y="2699213"/>
            <a:ext cx="7024765" cy="37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13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D6095B-022E-D0AD-E252-51C9B66E9A20}"/>
              </a:ext>
            </a:extLst>
          </p:cNvPr>
          <p:cNvSpPr txBox="1"/>
          <p:nvPr/>
        </p:nvSpPr>
        <p:spPr>
          <a:xfrm>
            <a:off x="1210235" y="550894"/>
            <a:ext cx="8377518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letter "O" as the padding character: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9804-57EC-00F3-A4C5-E59A9DEC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93" y="2974516"/>
            <a:ext cx="4930484" cy="30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16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2C3B8-23C2-41CF-2DA3-AE9D0742757A}"/>
              </a:ext>
            </a:extLst>
          </p:cNvPr>
          <p:cNvSpPr txBox="1"/>
          <p:nvPr/>
        </p:nvSpPr>
        <p:spPr>
          <a:xfrm>
            <a:off x="995081" y="756627"/>
            <a:ext cx="7436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lower()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33C7D-1C53-CF27-D2BC-F2A57597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2636762"/>
            <a:ext cx="624927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5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8EF56-8623-77FF-ACAF-7B7F7D2E1FB8}"/>
              </a:ext>
            </a:extLst>
          </p:cNvPr>
          <p:cNvSpPr txBox="1"/>
          <p:nvPr/>
        </p:nvSpPr>
        <p:spPr>
          <a:xfrm>
            <a:off x="981634" y="712259"/>
            <a:ext cx="6535271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Lower case the string: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4277A-71E7-ED64-BFB4-DD49630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38" y="3103763"/>
            <a:ext cx="4985962" cy="30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22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796F32-DC1A-803F-58D8-D01D0ADA4DC8}"/>
              </a:ext>
            </a:extLst>
          </p:cNvPr>
          <p:cNvSpPr txBox="1"/>
          <p:nvPr/>
        </p:nvSpPr>
        <p:spPr>
          <a:xfrm>
            <a:off x="941293" y="843677"/>
            <a:ext cx="87674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lstrip() Method</a:t>
            </a:r>
          </a:p>
          <a:p>
            <a:pPr algn="l"/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C8D-AC5D-0848-56DA-928A2209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2513470"/>
            <a:ext cx="843080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80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48EA93-EEBB-6189-F847-26DE9C62D6EF}"/>
              </a:ext>
            </a:extLst>
          </p:cNvPr>
          <p:cNvSpPr txBox="1"/>
          <p:nvPr/>
        </p:nvSpPr>
        <p:spPr>
          <a:xfrm>
            <a:off x="1062316" y="981200"/>
            <a:ext cx="6104964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leading characters: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E3F77-3EAE-313F-7C01-00144E86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97" y="3154596"/>
            <a:ext cx="5059140" cy="3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15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B1E2E-545B-7CA9-46E1-96B84F83BDDC}"/>
              </a:ext>
            </a:extLst>
          </p:cNvPr>
          <p:cNvSpPr txBox="1"/>
          <p:nvPr/>
        </p:nvSpPr>
        <p:spPr>
          <a:xfrm>
            <a:off x="954740" y="891099"/>
            <a:ext cx="8027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maketrans()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2080-2766-939A-705F-2E862A4E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" y="2915260"/>
            <a:ext cx="5881715" cy="259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637EE-6146-947E-475E-43256612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27" y="2915260"/>
            <a:ext cx="5339077" cy="25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7D5F90-9F5A-9D49-A693-44DD2393D7FA}"/>
              </a:ext>
            </a:extLst>
          </p:cNvPr>
          <p:cNvSpPr txBox="1"/>
          <p:nvPr/>
        </p:nvSpPr>
        <p:spPr>
          <a:xfrm>
            <a:off x="4245910" y="6288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D7326-A662-8996-6C8A-96C6A409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16" y="1684611"/>
            <a:ext cx="7073990" cy="30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21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47DB9-C91B-959C-C41F-D8381BD5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42" y="739718"/>
            <a:ext cx="10851776" cy="21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cs typeface="Segoe UI" panose="020B0502040204020203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mapping table, and use it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translate()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replace any "S" characters with a "P" character: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6106D-7613-FBBF-79F5-D505F042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55" y="3429000"/>
            <a:ext cx="5447957" cy="25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7F2B3B-A166-1EB8-7DF1-3E98CAAFA780}"/>
              </a:ext>
            </a:extLst>
          </p:cNvPr>
          <p:cNvSpPr txBox="1"/>
          <p:nvPr/>
        </p:nvSpPr>
        <p:spPr>
          <a:xfrm>
            <a:off x="1062317" y="447346"/>
            <a:ext cx="83640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partition()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6F25F-D10C-67B5-08E6-9A304A43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4" y="1770785"/>
            <a:ext cx="8116433" cy="476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CC681-ECF0-0776-3A9C-C1A4FABB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93" y="1885361"/>
            <a:ext cx="3684494" cy="20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67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BD8DC8-1912-BF1B-C1FB-F8C4870E7D61}"/>
              </a:ext>
            </a:extLst>
          </p:cNvPr>
          <p:cNvSpPr txBox="1"/>
          <p:nvPr/>
        </p:nvSpPr>
        <p:spPr>
          <a:xfrm>
            <a:off x="968188" y="258901"/>
            <a:ext cx="97760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Search for the word "bananas", and return a tuple with three elements: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1 - everything before the "match"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2 - the "match"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3 - everything after the "match"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F483A-A7B3-B643-251D-EF7F8A02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33" y="3804839"/>
            <a:ext cx="4940338" cy="26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941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6AEF1-2F49-0B6F-9526-BB323623FD84}"/>
              </a:ext>
            </a:extLst>
          </p:cNvPr>
          <p:cNvSpPr txBox="1"/>
          <p:nvPr/>
        </p:nvSpPr>
        <p:spPr>
          <a:xfrm>
            <a:off x="941294" y="622157"/>
            <a:ext cx="937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replace()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0DBE5-DFD9-C726-C316-8460C467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2" y="2591398"/>
            <a:ext cx="5852411" cy="3042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D6D27-D6C0-0DEC-49C8-1958DA95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05" y="2551837"/>
            <a:ext cx="5153713" cy="26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948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8FF5D-8B74-F195-BE64-7625BE082C98}"/>
              </a:ext>
            </a:extLst>
          </p:cNvPr>
          <p:cNvSpPr txBox="1"/>
          <p:nvPr/>
        </p:nvSpPr>
        <p:spPr>
          <a:xfrm>
            <a:off x="914399" y="766046"/>
            <a:ext cx="6804213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 the word "bananas":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18CD-CF91-4CCB-5860-FEE930A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8" y="3018084"/>
            <a:ext cx="5214314" cy="30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98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C163A-6DB2-FB2D-62B8-3FD4A564ED8B}"/>
              </a:ext>
            </a:extLst>
          </p:cNvPr>
          <p:cNvSpPr txBox="1"/>
          <p:nvPr/>
        </p:nvSpPr>
        <p:spPr>
          <a:xfrm>
            <a:off x="1183342" y="214878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rfind()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43F1C-E820-11A7-CFBF-F5E7C1B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70" y="1876874"/>
            <a:ext cx="6911060" cy="47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64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C4266-2F4C-67F1-215B-394E0EC931C7}"/>
              </a:ext>
            </a:extLst>
          </p:cNvPr>
          <p:cNvSpPr txBox="1"/>
          <p:nvPr/>
        </p:nvSpPr>
        <p:spPr>
          <a:xfrm>
            <a:off x="927846" y="519971"/>
            <a:ext cx="9991165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in the text is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occurrence of the string "casa"?: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719A-7182-5F6D-465E-B509327E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78" y="3091295"/>
            <a:ext cx="6217989" cy="32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73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EE9FB6-7B20-34F0-68B5-62654FA41F27}"/>
              </a:ext>
            </a:extLst>
          </p:cNvPr>
          <p:cNvSpPr txBox="1"/>
          <p:nvPr/>
        </p:nvSpPr>
        <p:spPr>
          <a:xfrm>
            <a:off x="1264024" y="843677"/>
            <a:ext cx="7678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rindex()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02486-7CCB-3906-E467-11EDF905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1" y="2851582"/>
            <a:ext cx="5907096" cy="3162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2ED19-BCD0-E200-F9E9-25174DB4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80" y="2851581"/>
            <a:ext cx="5726520" cy="26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1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329A5-A2EB-1417-6820-BE4DDF6AF7D1}"/>
              </a:ext>
            </a:extLst>
          </p:cNvPr>
          <p:cNvSpPr txBox="1"/>
          <p:nvPr/>
        </p:nvSpPr>
        <p:spPr>
          <a:xfrm>
            <a:off x="865093" y="560311"/>
            <a:ext cx="10461813" cy="19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in the text is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occurrence of the string "casa"?: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03E0-4218-E992-4243-2D56B766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67" y="2929386"/>
            <a:ext cx="5134139" cy="34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512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4220E-F01E-DCB5-F4B7-DE9D84E0A8D9}"/>
              </a:ext>
            </a:extLst>
          </p:cNvPr>
          <p:cNvSpPr txBox="1"/>
          <p:nvPr/>
        </p:nvSpPr>
        <p:spPr>
          <a:xfrm>
            <a:off x="1156446" y="417621"/>
            <a:ext cx="83506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</a:p>
          <a:p>
            <a:pPr algn="l"/>
            <a:r>
              <a:rPr lang="en-PH" sz="5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rjust()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0DB85-6199-E228-2328-A1B74C4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2171947"/>
            <a:ext cx="864038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935</TotalTime>
  <Words>3507</Words>
  <Application>Microsoft Office PowerPoint</Application>
  <PresentationFormat>Widescreen</PresentationFormat>
  <Paragraphs>493</Paragraphs>
  <Slides>214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Algerian</vt:lpstr>
      <vt:lpstr>Arial</vt:lpstr>
      <vt:lpstr>Bell MT</vt:lpstr>
      <vt:lpstr>Bernard MT Condensed</vt:lpstr>
      <vt:lpstr>Cascadia Mono Light</vt:lpstr>
      <vt:lpstr>Consolas</vt:lpstr>
      <vt:lpstr>inherit</vt:lpstr>
      <vt:lpstr>Lucida Calligraphy</vt:lpstr>
      <vt:lpstr>Tw Cen MT</vt:lpstr>
      <vt:lpstr>Verdana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mike nino manto</cp:lastModifiedBy>
  <cp:revision>30</cp:revision>
  <dcterms:created xsi:type="dcterms:W3CDTF">2022-11-23T00:38:40Z</dcterms:created>
  <dcterms:modified xsi:type="dcterms:W3CDTF">2022-12-03T11:02:24Z</dcterms:modified>
</cp:coreProperties>
</file>