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54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26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845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482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475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453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480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92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93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64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38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97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63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04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5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5C2E-D603-44CC-AF7D-541BAEFCFB56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03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5C2E-D603-44CC-AF7D-541BAEFCFB56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E4060A-98A0-48E8-BFBE-C315A0797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20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tuples.as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w3schools.com/python/python_dictionaries.as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316E3DE-81A0-4FEB-A17E-92084FADE762}"/>
              </a:ext>
            </a:extLst>
          </p:cNvPr>
          <p:cNvSpPr txBox="1"/>
          <p:nvPr/>
        </p:nvSpPr>
        <p:spPr>
          <a:xfrm>
            <a:off x="1846975" y="805344"/>
            <a:ext cx="8313491" cy="28007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800" dirty="0">
                <a:solidFill>
                  <a:schemeClr val="bg1"/>
                </a:solidFill>
                <a:latin typeface="Lucida Calligraphy" panose="03010101010101010101" pitchFamily="66" charset="0"/>
              </a:rPr>
              <a:t>My Journal To Python</a:t>
            </a:r>
            <a:endParaRPr lang="zh-TW" altLang="en-US" sz="8800" dirty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987167-6BC1-48E0-8D59-8CD1271DE1FF}"/>
              </a:ext>
            </a:extLst>
          </p:cNvPr>
          <p:cNvSpPr/>
          <p:nvPr/>
        </p:nvSpPr>
        <p:spPr>
          <a:xfrm>
            <a:off x="2167156" y="435990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1C1E21"/>
                </a:solidFill>
                <a:latin typeface="inherit"/>
              </a:rPr>
              <a:t>Name: </a:t>
            </a:r>
            <a:r>
              <a:rPr lang="zh-TW" altLang="en-US" dirty="0">
                <a:solidFill>
                  <a:srgbClr val="1C1E21"/>
                </a:solidFill>
                <a:latin typeface="inherit"/>
              </a:rPr>
              <a:t>麥聖嬰</a:t>
            </a:r>
            <a:endParaRPr lang="en-US" altLang="zh-TW" dirty="0">
              <a:solidFill>
                <a:srgbClr val="1C1E21"/>
              </a:solidFill>
              <a:latin typeface="inherit"/>
            </a:endParaRPr>
          </a:p>
          <a:p>
            <a:endParaRPr lang="en-US" altLang="zh-TW" dirty="0">
              <a:solidFill>
                <a:srgbClr val="1C1E21"/>
              </a:solidFill>
              <a:latin typeface="inherit"/>
            </a:endParaRPr>
          </a:p>
          <a:p>
            <a:r>
              <a:rPr lang="en-US" altLang="zh-TW" dirty="0">
                <a:solidFill>
                  <a:srgbClr val="1C1E21"/>
                </a:solidFill>
                <a:latin typeface="inherit"/>
              </a:rPr>
              <a:t>Teacher: My Dear Great Teacher</a:t>
            </a:r>
            <a:endParaRPr lang="zh-TW" altLang="en-US" dirty="0">
              <a:solidFill>
                <a:srgbClr val="1C1E21"/>
              </a:solidFill>
              <a:latin typeface="inherit"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05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91BA7C6-2A96-47C9-893D-69DEF1AF8560}"/>
              </a:ext>
            </a:extLst>
          </p:cNvPr>
          <p:cNvSpPr txBox="1"/>
          <p:nvPr/>
        </p:nvSpPr>
        <p:spPr>
          <a:xfrm>
            <a:off x="2038525" y="889233"/>
            <a:ext cx="45887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dirty="0">
                <a:latin typeface="Bernard MT Condensed" panose="02050806060905020404" pitchFamily="18" charset="0"/>
              </a:rPr>
              <a:t>AGENDA</a:t>
            </a:r>
            <a:endParaRPr lang="zh-TW" altLang="en-US" sz="8000" dirty="0">
              <a:latin typeface="Bernard MT Condensed" panose="020508060609050204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D0DF02-702C-4E2C-A877-1303E5E37E29}"/>
              </a:ext>
            </a:extLst>
          </p:cNvPr>
          <p:cNvSpPr txBox="1"/>
          <p:nvPr/>
        </p:nvSpPr>
        <p:spPr>
          <a:xfrm>
            <a:off x="1812022" y="2212672"/>
            <a:ext cx="6350466" cy="380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Algerian" panose="04020705040A02060702" pitchFamily="82" charset="0"/>
              </a:rPr>
              <a:t>Python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Algerian" panose="04020705040A02060702" pitchFamily="82" charset="0"/>
              </a:rPr>
              <a:t>Input and output: input() and print()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Algerian" panose="04020705040A02060702" pitchFamily="82" charset="0"/>
              </a:rPr>
              <a:t>Data types: </a:t>
            </a:r>
            <a:r>
              <a:rPr lang="en-US" altLang="zh-TW" sz="2000" dirty="0" err="1">
                <a:latin typeface="Algerian" panose="04020705040A02060702" pitchFamily="82" charset="0"/>
              </a:rPr>
              <a:t>numerisc</a:t>
            </a:r>
            <a:r>
              <a:rPr lang="en-US" altLang="zh-TW" sz="2000" dirty="0">
                <a:latin typeface="Algerian" panose="04020705040A02060702" pitchFamily="82" charset="0"/>
              </a:rPr>
              <a:t>, strings, list , </a:t>
            </a:r>
            <a:r>
              <a:rPr lang="en-US" altLang="zh-TW" sz="2000" dirty="0" err="1">
                <a:latin typeface="Algerian" panose="04020705040A02060702" pitchFamily="82" charset="0"/>
              </a:rPr>
              <a:t>dict</a:t>
            </a:r>
            <a:endParaRPr lang="en-US" altLang="zh-TW" sz="2000" dirty="0">
              <a:latin typeface="Algerian" panose="04020705040A02060702" pitchFamily="82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Algerian" panose="04020705040A02060702" pitchFamily="82" charset="0"/>
              </a:rPr>
              <a:t>Operators ON data type:</a:t>
            </a:r>
            <a:endParaRPr lang="zh-TW" altLang="en-US" sz="2000" dirty="0">
              <a:latin typeface="Algerian" panose="04020705040A02060702" pitchFamily="82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zh-TW" altLang="en-US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42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71B35FC-ACA6-4709-8449-B2845CC6D40E}"/>
              </a:ext>
            </a:extLst>
          </p:cNvPr>
          <p:cNvSpPr/>
          <p:nvPr/>
        </p:nvSpPr>
        <p:spPr>
          <a:xfrm>
            <a:off x="2488412" y="603684"/>
            <a:ext cx="7215437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Lucida Calligraphy" panose="03010101010101010101" pitchFamily="66" charset="0"/>
              </a:rPr>
              <a:t>Data Types : </a:t>
            </a:r>
            <a:r>
              <a:rPr lang="en-US" altLang="zh-TW" sz="4000" dirty="0">
                <a:latin typeface="Lucida Calligraphy" panose="03010101010101010101" pitchFamily="66" charset="0"/>
              </a:rPr>
              <a:t>Python Lists</a:t>
            </a:r>
          </a:p>
          <a:p>
            <a:endParaRPr lang="en-US" altLang="zh-TW" dirty="0">
              <a:solidFill>
                <a:srgbClr val="000000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09871E-11FA-4F4F-A101-188AAE9ACB3D}"/>
              </a:ext>
            </a:extLst>
          </p:cNvPr>
          <p:cNvSpPr/>
          <p:nvPr/>
        </p:nvSpPr>
        <p:spPr>
          <a:xfrm>
            <a:off x="1355933" y="1798136"/>
            <a:ext cx="6096000" cy="32617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Lists are used to store multiple items in a single variable.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Lists are one of 4 built-in data types in Python used to store collections of data, the other 3 are 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  <a:hlinkClick r:id="rId2"/>
              </a:rPr>
              <a:t>Tuple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  <a:hlinkClick r:id="rId3"/>
              </a:rPr>
              <a:t>Set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, and 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  <a:hlinkClick r:id="rId4"/>
              </a:rPr>
              <a:t>Dictionary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, all with different qualities and usage.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Lists are created using </a:t>
            </a:r>
            <a:r>
              <a:rPr lang="en-US" altLang="zh-TW" sz="2000" dirty="0">
                <a:solidFill>
                  <a:srgbClr val="FF0000"/>
                </a:solidFill>
                <a:latin typeface="Verdana" panose="020B0604030504040204" pitchFamily="34" charset="0"/>
              </a:rPr>
              <a:t>square brackets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endParaRPr lang="en-US" altLang="zh-TW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4BEFD9-6289-498E-B8E8-4BCF918A1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8386" y="3428999"/>
            <a:ext cx="3590925" cy="12573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FD63E2-2583-41B4-8AD2-603B8ECCD871}"/>
              </a:ext>
            </a:extLst>
          </p:cNvPr>
          <p:cNvSpPr/>
          <p:nvPr/>
        </p:nvSpPr>
        <p:spPr>
          <a:xfrm>
            <a:off x="8806216" y="1954786"/>
            <a:ext cx="231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Verdana" panose="020B0604030504040204" pitchFamily="34" charset="0"/>
              </a:rPr>
              <a:t>square brackets []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8A81464-0516-4781-AF3F-246999762292}"/>
              </a:ext>
            </a:extLst>
          </p:cNvPr>
          <p:cNvCxnSpPr>
            <a:cxnSpLocks/>
          </p:cNvCxnSpPr>
          <p:nvPr/>
        </p:nvCxnSpPr>
        <p:spPr>
          <a:xfrm>
            <a:off x="10836068" y="2392822"/>
            <a:ext cx="376014" cy="129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1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6AF7D9D-EF40-438D-A028-28C94FD96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321" y="1593835"/>
            <a:ext cx="7597358" cy="474714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E94C539-3005-4940-9F02-0062AADB9EA4}"/>
              </a:ext>
            </a:extLst>
          </p:cNvPr>
          <p:cNvSpPr txBox="1"/>
          <p:nvPr/>
        </p:nvSpPr>
        <p:spPr>
          <a:xfrm>
            <a:off x="2375731" y="534112"/>
            <a:ext cx="6546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Lucida Calligraphy" panose="03010101010101010101" pitchFamily="66" charset="0"/>
              </a:rPr>
              <a:t>LIST METHOD</a:t>
            </a:r>
            <a:endParaRPr lang="zh-TW" altLang="en-US" sz="40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2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85CB560-1BF7-4983-BE79-03D5915A7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34" y="2453997"/>
            <a:ext cx="5162550" cy="23526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B9A9268-BF57-4E09-B96A-6E6A20C30CAD}"/>
              </a:ext>
            </a:extLst>
          </p:cNvPr>
          <p:cNvSpPr/>
          <p:nvPr/>
        </p:nvSpPr>
        <p:spPr>
          <a:xfrm>
            <a:off x="2440934" y="1054808"/>
            <a:ext cx="71497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>
                <a:solidFill>
                  <a:srgbClr val="000000"/>
                </a:solidFill>
                <a:latin typeface="Lucida Calligraphy" panose="03010101010101010101" pitchFamily="66" charset="0"/>
              </a:rPr>
              <a:t>Python</a:t>
            </a:r>
            <a:r>
              <a:rPr lang="en-US" altLang="zh-TW" sz="4400" dirty="0">
                <a:solidFill>
                  <a:srgbClr val="000000"/>
                </a:solidFill>
                <a:latin typeface="Segoe UI" panose="020B0502040204020203" pitchFamily="34" charset="0"/>
              </a:rPr>
              <a:t> List clear() Method</a:t>
            </a:r>
            <a:endParaRPr lang="en-US" altLang="zh-TW" sz="4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CDD962-D277-4B26-BFA4-C61B183FC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228" y="2284471"/>
            <a:ext cx="34956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9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28287B2-AAF8-41D3-96BD-4C134B1BD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152" y="1976307"/>
            <a:ext cx="3848100" cy="21336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5172543-23A3-4F04-A70A-3D1385EABF30}"/>
              </a:ext>
            </a:extLst>
          </p:cNvPr>
          <p:cNvSpPr/>
          <p:nvPr/>
        </p:nvSpPr>
        <p:spPr>
          <a:xfrm>
            <a:off x="2281477" y="1012863"/>
            <a:ext cx="5751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  <a:latin typeface="Lucida Calligraphy" panose="03010101010101010101" pitchFamily="66" charset="0"/>
              </a:rPr>
              <a:t>Python List append() Method</a:t>
            </a:r>
            <a:endParaRPr lang="en-US" altLang="zh-TW" sz="2800" b="0" i="0" dirty="0">
              <a:solidFill>
                <a:srgbClr val="000000"/>
              </a:solidFill>
              <a:effectLst/>
              <a:latin typeface="Lucida Calligraphy" panose="03010101010101010101" pitchFamily="66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699506C-8855-4EF2-ACDC-C989EECAE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15" y="2115642"/>
            <a:ext cx="6960548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62195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</TotalTime>
  <Words>124</Words>
  <Application>Microsoft Office PowerPoint</Application>
  <PresentationFormat>寬螢幕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inherit</vt:lpstr>
      <vt:lpstr>微軟正黑體</vt:lpstr>
      <vt:lpstr>Algerian</vt:lpstr>
      <vt:lpstr>Arial</vt:lpstr>
      <vt:lpstr>Bernard MT Condensed</vt:lpstr>
      <vt:lpstr>Century Gothic</vt:lpstr>
      <vt:lpstr>Lucida Calligraphy</vt:lpstr>
      <vt:lpstr>Segoe UI</vt:lpstr>
      <vt:lpstr>Verdana</vt:lpstr>
      <vt:lpstr>Wingdings 3</vt:lpstr>
      <vt:lpstr>絲縷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8</cp:revision>
  <dcterms:created xsi:type="dcterms:W3CDTF">2022-11-23T00:38:40Z</dcterms:created>
  <dcterms:modified xsi:type="dcterms:W3CDTF">2022-11-23T01:48:35Z</dcterms:modified>
</cp:coreProperties>
</file>