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2" r:id="rId8"/>
    <p:sldId id="263" r:id="rId9"/>
    <p:sldId id="264" r:id="rId10"/>
    <p:sldId id="265" r:id="rId11"/>
    <p:sldId id="261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26955C-5B1A-492A-B129-5C49FC3B2265}">
          <p14:sldIdLst>
            <p14:sldId id="256"/>
            <p14:sldId id="257"/>
          </p14:sldIdLst>
        </p14:section>
        <p14:section name="Problem" id="{D0F916DF-F821-4CF7-A656-A8AB5CFA98F6}">
          <p14:sldIdLst>
            <p14:sldId id="258"/>
            <p14:sldId id="259"/>
            <p14:sldId id="270"/>
          </p14:sldIdLst>
        </p14:section>
        <p14:section name="Exploratory Analysis" id="{A0FCB1D2-27BD-4788-9446-345F582C92F6}">
          <p14:sldIdLst>
            <p14:sldId id="260"/>
            <p14:sldId id="262"/>
            <p14:sldId id="263"/>
            <p14:sldId id="264"/>
            <p14:sldId id="265"/>
          </p14:sldIdLst>
        </p14:section>
        <p14:section name="Model Selection" id="{611CCC32-E11A-412B-BD4B-3D01C4A93797}">
          <p14:sldIdLst>
            <p14:sldId id="261"/>
            <p14:sldId id="266"/>
            <p14:sldId id="267"/>
            <p14:sldId id="268"/>
            <p14:sldId id="269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RMSE</a:t>
            </a:r>
            <a:r>
              <a:rPr lang="en-US" baseline="0"/>
              <a:t> for Baseline Models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bg2">
                    <a:lumMod val="1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Linear</c:v>
                </c:pt>
                <c:pt idx="1">
                  <c:v>Lasso</c:v>
                </c:pt>
                <c:pt idx="2">
                  <c:v>Ridge</c:v>
                </c:pt>
                <c:pt idx="3">
                  <c:v>ElasticNet</c:v>
                </c:pt>
                <c:pt idx="4">
                  <c:v>Random Forest</c:v>
                </c:pt>
                <c:pt idx="5">
                  <c:v>Gradient Boosting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1.7751627999999999</c:v>
                </c:pt>
                <c:pt idx="1">
                  <c:v>1.789733</c:v>
                </c:pt>
                <c:pt idx="2">
                  <c:v>1.7787516999999999</c:v>
                </c:pt>
                <c:pt idx="3">
                  <c:v>1.7846812000000001</c:v>
                </c:pt>
                <c:pt idx="4">
                  <c:v>1.7700895400000001</c:v>
                </c:pt>
                <c:pt idx="5">
                  <c:v>1.7559082988000001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95-4A4B-B697-CD1FEF7683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std</c:v>
                </c:pt>
              </c:strCache>
            </c:strRef>
          </c:tx>
          <c:spPr>
            <a:ln w="254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val>
            <c:numRef>
              <c:f>Sheet1!$C$2:$C$7</c:f>
              <c:numCache>
                <c:formatCode>General</c:formatCode>
                <c:ptCount val="6"/>
                <c:pt idx="0">
                  <c:v>1.8807210000000001</c:v>
                </c:pt>
                <c:pt idx="1">
                  <c:v>1.8807210000000001</c:v>
                </c:pt>
                <c:pt idx="2">
                  <c:v>1.8807210000000001</c:v>
                </c:pt>
                <c:pt idx="3">
                  <c:v>1.8807210000000001</c:v>
                </c:pt>
                <c:pt idx="4">
                  <c:v>1.8807210000000001</c:v>
                </c:pt>
                <c:pt idx="5">
                  <c:v>1.8807210000000001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95-4A4B-B697-CD1FEF768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7092432"/>
        <c:axId val="1206325424"/>
      </c:lineChart>
      <c:catAx>
        <c:axId val="1207092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325424"/>
        <c:crosses val="autoZero"/>
        <c:auto val="1"/>
        <c:lblAlgn val="ctr"/>
        <c:lblOffset val="100"/>
        <c:noMultiLvlLbl val="0"/>
      </c:catAx>
      <c:valAx>
        <c:axId val="1206325424"/>
        <c:scaling>
          <c:orientation val="minMax"/>
          <c:min val="1.7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09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0.12776</cdr:x>
      <cdr:y>0.14891</cdr:y>
    </cdr:from>
    <cdr:to>
      <cdr:x>0.23758</cdr:x>
      <cdr:y>0.20893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53CB541-2360-4F3A-9EB9-4E43B4C113E3}"/>
            </a:ext>
          </a:extLst>
        </cdr:cNvPr>
        <cdr:cNvSpPr txBox="1"/>
      </cdr:nvSpPr>
      <cdr:spPr>
        <a:xfrm xmlns:a="http://schemas.openxmlformats.org/drawingml/2006/main">
          <a:off x="663633" y="541104"/>
          <a:ext cx="570452" cy="2181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std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7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2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9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5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7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5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3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0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7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4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844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8" r:id="rId5"/>
    <p:sldLayoutId id="2147483692" r:id="rId6"/>
    <p:sldLayoutId id="2147483693" r:id="rId7"/>
    <p:sldLayoutId id="2147483694" r:id="rId8"/>
    <p:sldLayoutId id="2147483697" r:id="rId9"/>
    <p:sldLayoutId id="2147483695" r:id="rId10"/>
    <p:sldLayoutId id="2147483696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s.gov/statistics/soi-tax-stats-county-data-2015" TargetMode="External"/><Relationship Id="rId2" Type="http://schemas.openxmlformats.org/officeDocument/2006/relationships/hyperlink" Target="https://www.ers.usda.gov/data-products/food-environment-atlas/data-access-and-documentation-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tfinder.census.gov/faces/nav/jsf/pages/download_center.x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991A7-C7ED-4C0A-846C-E7945811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855" b="71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761711-72A0-4E2E-94A4-58F9D672F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020431"/>
            <a:ext cx="10399485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Food accessibility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12D98-4691-4D74-8D78-AAD7539A1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Michael mcfall</a:t>
            </a:r>
          </a:p>
        </p:txBody>
      </p:sp>
    </p:spTree>
    <p:extLst>
      <p:ext uri="{BB962C8B-B14F-4D97-AF65-F5344CB8AC3E}">
        <p14:creationId xmlns:p14="http://schemas.microsoft.com/office/powerpoint/2010/main" val="4037956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49F49-41E7-42D3-AACD-139EB517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Number of stores 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median income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3F2D75-2F25-4BF4-8C13-7A8DA249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Grocery and convenience stores are treated differently.</a:t>
            </a:r>
          </a:p>
          <a:p>
            <a:r>
              <a:rPr lang="en-US" dirty="0"/>
              <a:t>For counties with a median income below 40k, the minimum number of convenience stores increases.</a:t>
            </a:r>
          </a:p>
          <a:p>
            <a:r>
              <a:rPr lang="en-US" dirty="0"/>
              <a:t>For grocery stores this does not happen.</a:t>
            </a:r>
          </a:p>
          <a:p>
            <a:r>
              <a:rPr lang="en-US" dirty="0"/>
              <a:t>The red lines show this trend.</a:t>
            </a:r>
          </a:p>
        </p:txBody>
      </p:sp>
      <p:pic>
        <p:nvPicPr>
          <p:cNvPr id="5" name="Content Placeholder 4" descr="A picture containing electronics, wall, display&#10;&#10;Description automatically generated">
            <a:extLst>
              <a:ext uri="{FF2B5EF4-FFF2-40B4-BE49-F238E27FC236}">
                <a16:creationId xmlns:a16="http://schemas.microsoft.com/office/drawing/2014/main" id="{74930494-3AA8-422C-A12D-EA404A72C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67" y="702156"/>
            <a:ext cx="5450330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2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D5AE-9054-4CF6-9307-9BDF2A26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0083"/>
          </a:xfrm>
        </p:spPr>
        <p:txBody>
          <a:bodyPr/>
          <a:lstStyle/>
          <a:p>
            <a:pPr algn="ctr"/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4E60-E781-465D-AAAD-DFA8FC0FE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4242"/>
            <a:ext cx="11029615" cy="4331108"/>
          </a:xfrm>
        </p:spPr>
        <p:txBody>
          <a:bodyPr/>
          <a:lstStyle/>
          <a:p>
            <a:r>
              <a:rPr lang="en-US" dirty="0"/>
              <a:t>Prepared dataset for use by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Used a variety of models to find a baseline of performance</a:t>
            </a:r>
          </a:p>
          <a:p>
            <a:r>
              <a:rPr lang="en-US" dirty="0"/>
              <a:t>Performed feature selection and engineering</a:t>
            </a:r>
          </a:p>
          <a:p>
            <a:r>
              <a:rPr lang="en-US" dirty="0"/>
              <a:t>Tuned hyperparameters</a:t>
            </a:r>
          </a:p>
          <a:p>
            <a:r>
              <a:rPr lang="en-US" dirty="0"/>
              <a:t>Evaluated final model</a:t>
            </a:r>
          </a:p>
        </p:txBody>
      </p:sp>
    </p:spTree>
    <p:extLst>
      <p:ext uri="{BB962C8B-B14F-4D97-AF65-F5344CB8AC3E}">
        <p14:creationId xmlns:p14="http://schemas.microsoft.com/office/powerpoint/2010/main" val="216646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B11B-A71F-48AE-834E-5DD0A710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321F-49F4-499B-AB17-7B589250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dummy variables for the categorical variables.</a:t>
            </a:r>
          </a:p>
          <a:p>
            <a:r>
              <a:rPr lang="en-US" dirty="0"/>
              <a:t>Split the dataset into:</a:t>
            </a:r>
          </a:p>
          <a:p>
            <a:pPr lvl="1"/>
            <a:r>
              <a:rPr lang="en-US" dirty="0"/>
              <a:t>Training set – 70%</a:t>
            </a:r>
          </a:p>
          <a:p>
            <a:pPr lvl="1"/>
            <a:r>
              <a:rPr lang="en-US" dirty="0"/>
              <a:t>Test set – 15%</a:t>
            </a:r>
          </a:p>
          <a:p>
            <a:pPr lvl="1"/>
            <a:r>
              <a:rPr lang="en-US" dirty="0"/>
              <a:t>Validation set - 15%</a:t>
            </a:r>
          </a:p>
          <a:p>
            <a:r>
              <a:rPr lang="en-US" dirty="0"/>
              <a:t>Scaled these datasets for use in the linear models.</a:t>
            </a:r>
          </a:p>
        </p:txBody>
      </p:sp>
    </p:spTree>
    <p:extLst>
      <p:ext uri="{BB962C8B-B14F-4D97-AF65-F5344CB8AC3E}">
        <p14:creationId xmlns:p14="http://schemas.microsoft.com/office/powerpoint/2010/main" val="122949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FEA1-E6C6-40C3-911D-31A0A9F4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Baseline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0683-A188-40B7-AAD2-0CD88D8626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used the Root Mean Squared Error (RMSE) to score how well a model performed on the test set.</a:t>
            </a:r>
          </a:p>
          <a:p>
            <a:r>
              <a:rPr lang="en-US" dirty="0"/>
              <a:t>A smaller value is better and much smaller than the standard deviation of the test set is best.</a:t>
            </a:r>
          </a:p>
          <a:p>
            <a:r>
              <a:rPr lang="en-US" dirty="0"/>
              <a:t>None of these models perform very well on the second metric, but gradient boosting is best.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9852446-5CB9-4445-84DC-DF1D0C1CB2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6889113"/>
              </p:ext>
            </p:extLst>
          </p:nvPr>
        </p:nvGraphicFramePr>
        <p:xfrm>
          <a:off x="6416675" y="2227263"/>
          <a:ext cx="519430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527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0A12-5AB4-4E7C-84C4-80B0023B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selection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1EA8-0FDC-4AE9-A764-4559FB83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datasets I aggregated have the median household income as well as the percentage of tax filings in each of 8 brackets.</a:t>
            </a:r>
          </a:p>
          <a:p>
            <a:r>
              <a:rPr lang="en-US" dirty="0"/>
              <a:t>I tested whether these were interfering by removing each and training on the reduced features. There was no change, so I kept both in.</a:t>
            </a:r>
          </a:p>
          <a:p>
            <a:r>
              <a:rPr lang="en-US" dirty="0"/>
              <a:t>To create new features and control for interactions between features, I used </a:t>
            </a:r>
            <a:r>
              <a:rPr lang="en-US" dirty="0" err="1"/>
              <a:t>scikit-learn’s</a:t>
            </a:r>
            <a:r>
              <a:rPr lang="en-US" dirty="0"/>
              <a:t> </a:t>
            </a:r>
            <a:r>
              <a:rPr lang="en-US" dirty="0" err="1"/>
              <a:t>PolynomialFeatures</a:t>
            </a:r>
            <a:r>
              <a:rPr lang="en-US" dirty="0"/>
              <a:t>.</a:t>
            </a:r>
          </a:p>
          <a:p>
            <a:r>
              <a:rPr lang="en-US" dirty="0"/>
              <a:t>This increased the test score, so I did not keep these features.</a:t>
            </a:r>
          </a:p>
        </p:txBody>
      </p:sp>
    </p:spTree>
    <p:extLst>
      <p:ext uri="{BB962C8B-B14F-4D97-AF65-F5344CB8AC3E}">
        <p14:creationId xmlns:p14="http://schemas.microsoft.com/office/powerpoint/2010/main" val="405479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7EA8-D462-4341-BC92-BEEAFC13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7D52C-5A62-410B-BAF5-9FB016E3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cross-validated grid search to identify the optimal values for (parameters of best scoring model)</a:t>
            </a:r>
          </a:p>
          <a:p>
            <a:pPr lvl="1"/>
            <a:r>
              <a:rPr lang="en-US" dirty="0"/>
              <a:t>The number of tree (50)</a:t>
            </a:r>
          </a:p>
          <a:p>
            <a:pPr lvl="1"/>
            <a:r>
              <a:rPr lang="en-US" dirty="0"/>
              <a:t>The maximum features considered in each split (square root)</a:t>
            </a:r>
          </a:p>
          <a:p>
            <a:pPr lvl="1"/>
            <a:r>
              <a:rPr lang="en-US" dirty="0"/>
              <a:t>The maximum depth of each tree (3)</a:t>
            </a:r>
          </a:p>
        </p:txBody>
      </p:sp>
    </p:spTree>
    <p:extLst>
      <p:ext uri="{BB962C8B-B14F-4D97-AF65-F5344CB8AC3E}">
        <p14:creationId xmlns:p14="http://schemas.microsoft.com/office/powerpoint/2010/main" val="315142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15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19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3" name="Rectangle 21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3631E-E571-4236-8BFD-D8380AF2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5" y="768761"/>
            <a:ext cx="10993549" cy="6405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Model evaluation</a:t>
            </a:r>
          </a:p>
        </p:txBody>
      </p:sp>
      <p:sp>
        <p:nvSpPr>
          <p:cNvPr id="54" name="Rectangle 23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320E1E-EE61-40BD-8D25-8BAB769C84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12" y="1583536"/>
            <a:ext cx="4947641" cy="318641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CE560C-0B7A-4D59-BD47-2E9B07D212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6318" y="1521513"/>
            <a:ext cx="4947641" cy="33104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23BE95D-DE49-4172-ACBC-658B64D948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4944142"/>
                <a:ext cx="11029615" cy="17167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 the left, the test set is the same that was used in tuning the model.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 the right, the test set is the validation holdout that was not used before.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low for both and there are many large under-predictions, but the validation set performs similarly to the test set.</a:t>
                </a: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23BE95D-DE49-4172-ACBC-658B64D94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4944142"/>
                <a:ext cx="11029615" cy="1716716"/>
              </a:xfrm>
              <a:prstGeom prst="rect">
                <a:avLst/>
              </a:prstGeom>
              <a:blipFill>
                <a:blip r:embed="rId4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548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A8DE68-8D01-4FFC-A4D1-743ED632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51143"/>
          </a:xfrm>
        </p:spPr>
        <p:txBody>
          <a:bodyPr/>
          <a:lstStyle/>
          <a:p>
            <a:pPr algn="ctr"/>
            <a:r>
              <a:rPr lang="en-US" dirty="0"/>
              <a:t>Counties with the highest ratio of convenience to grocery stores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97D0F48A-8068-4DE0-8795-09C8EE50F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91" y="1855000"/>
            <a:ext cx="9260417" cy="4757813"/>
          </a:xfrm>
        </p:spPr>
      </p:pic>
    </p:spTree>
    <p:extLst>
      <p:ext uri="{BB962C8B-B14F-4D97-AF65-F5344CB8AC3E}">
        <p14:creationId xmlns:p14="http://schemas.microsoft.com/office/powerpoint/2010/main" val="219116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81AB69-E56A-49BB-B6F4-844026E0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161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counties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B0134-0332-4C93-9DBC-2D6BB932D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627464"/>
            <a:ext cx="5194767" cy="4739779"/>
          </a:xfrm>
        </p:spPr>
        <p:txBody>
          <a:bodyPr/>
          <a:lstStyle/>
          <a:p>
            <a:r>
              <a:rPr lang="en-US" dirty="0"/>
              <a:t>The highlighted counties are the overlap of:</a:t>
            </a:r>
          </a:p>
          <a:p>
            <a:pPr lvl="1"/>
            <a:r>
              <a:rPr lang="en-US" dirty="0"/>
              <a:t>Counties in the top 5% of predicted ratios</a:t>
            </a:r>
          </a:p>
          <a:p>
            <a:pPr lvl="1"/>
            <a:r>
              <a:rPr lang="en-US" dirty="0"/>
              <a:t>Counties in the top 5% of residuals</a:t>
            </a:r>
          </a:p>
          <a:p>
            <a:r>
              <a:rPr lang="en-US" dirty="0"/>
              <a:t>Since these counties were predicted to have a large ratio, but it is below average, they may have insight on how to improve grocery </a:t>
            </a:r>
            <a:r>
              <a:rPr lang="en-US"/>
              <a:t>store access.</a:t>
            </a:r>
            <a:endParaRPr lang="en-US" dirty="0"/>
          </a:p>
        </p:txBody>
      </p:sp>
      <p:pic>
        <p:nvPicPr>
          <p:cNvPr id="8" name="Content Placeholder 7" descr="A picture containing text, map, outdoor&#10;&#10;Description automatically generated">
            <a:extLst>
              <a:ext uri="{FF2B5EF4-FFF2-40B4-BE49-F238E27FC236}">
                <a16:creationId xmlns:a16="http://schemas.microsoft.com/office/drawing/2014/main" id="{58523975-B9C3-443A-9C71-01D909980A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0" y="2386666"/>
            <a:ext cx="6282090" cy="3221373"/>
          </a:xfrm>
        </p:spPr>
      </p:pic>
    </p:spTree>
    <p:extLst>
      <p:ext uri="{BB962C8B-B14F-4D97-AF65-F5344CB8AC3E}">
        <p14:creationId xmlns:p14="http://schemas.microsoft.com/office/powerpoint/2010/main" val="151960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39B6-D9AC-4029-B5C8-6C1CD1C8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9AF2-111C-433C-A4FD-FAA1E3DCC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</a:t>
            </a:r>
          </a:p>
          <a:p>
            <a:r>
              <a:rPr lang="en-US" sz="3200" dirty="0"/>
              <a:t>Exploratory Analysis</a:t>
            </a:r>
          </a:p>
          <a:p>
            <a:r>
              <a:rPr lang="en-US" sz="3200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94443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F132-C041-4231-8E01-778E49FE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Problem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D9F14-7020-416E-8F2E-2A43E42B5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Grocery stores: Typically sell a wide variety of foods and household goods such as fresh fruits, vegetables, and meat as well as canned and prepared foods.</a:t>
            </a:r>
          </a:p>
          <a:p>
            <a:r>
              <a:rPr lang="en-US" dirty="0"/>
              <a:t>Convenience stores: Normally only carry a limited variety of prepared foods at a higher cost than grocery stores.</a:t>
            </a:r>
          </a:p>
          <a:p>
            <a:r>
              <a:rPr lang="en-US" dirty="0"/>
              <a:t>If it is easier for a person to access a convenience store, they will likely spend more money on food that is less nutritious.</a:t>
            </a:r>
          </a:p>
          <a:p>
            <a:r>
              <a:rPr lang="en-US" dirty="0"/>
              <a:t>To measure the ease of accessing each type of store, I calculated the ratio of convenience to grocery stores in a county.</a:t>
            </a:r>
          </a:p>
          <a:p>
            <a:r>
              <a:rPr lang="en-US" dirty="0"/>
              <a:t>A large value of this ratio means that it is much easier to find the prepackaged, high-calorie food of a convenience store.</a:t>
            </a:r>
          </a:p>
        </p:txBody>
      </p:sp>
    </p:spTree>
    <p:extLst>
      <p:ext uri="{BB962C8B-B14F-4D97-AF65-F5344CB8AC3E}">
        <p14:creationId xmlns:p14="http://schemas.microsoft.com/office/powerpoint/2010/main" val="319769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BB48C77-6D2C-4EED-BDAC-0002272E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613460"/>
          </a:xfrm>
        </p:spPr>
        <p:txBody>
          <a:bodyPr/>
          <a:lstStyle/>
          <a:p>
            <a:pPr algn="ctr"/>
            <a:r>
              <a:rPr lang="en-US" dirty="0"/>
              <a:t>Ratio of convenience to grocery stores by county</a:t>
            </a:r>
          </a:p>
        </p:txBody>
      </p:sp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BB93B9B3-C9B3-479B-947C-8A8FA6CE1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6"/>
          <a:stretch/>
        </p:blipFill>
        <p:spPr>
          <a:xfrm>
            <a:off x="1370046" y="1359183"/>
            <a:ext cx="9451909" cy="5445349"/>
          </a:xfrm>
        </p:spPr>
      </p:pic>
    </p:spTree>
    <p:extLst>
      <p:ext uri="{BB962C8B-B14F-4D97-AF65-F5344CB8AC3E}">
        <p14:creationId xmlns:p14="http://schemas.microsoft.com/office/powerpoint/2010/main" val="396490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30CB-0948-4894-9498-2A01848C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6D59-2745-4582-9F85-6257CAA7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identified three datasets which contained variables in which I was interested:</a:t>
            </a:r>
          </a:p>
          <a:p>
            <a:pPr lvl="1"/>
            <a:r>
              <a:rPr lang="en-US" dirty="0"/>
              <a:t>The United States Department of Agriculture’s </a:t>
            </a:r>
            <a:r>
              <a:rPr lang="en-US" u="sng" dirty="0">
                <a:hlinkClick r:id="rId2"/>
              </a:rPr>
              <a:t>Food Access Research Atlas</a:t>
            </a:r>
            <a:endParaRPr lang="en-US" u="sng" dirty="0"/>
          </a:p>
          <a:p>
            <a:pPr lvl="1"/>
            <a:r>
              <a:rPr lang="en-US" dirty="0"/>
              <a:t>The Internal Revenue Service’s </a:t>
            </a:r>
            <a:r>
              <a:rPr lang="en-US" u="sng" dirty="0">
                <a:hlinkClick r:id="rId3"/>
              </a:rPr>
              <a:t>Statistics of Income</a:t>
            </a:r>
            <a:endParaRPr lang="en-US" u="sng" dirty="0"/>
          </a:p>
          <a:p>
            <a:pPr lvl="1"/>
            <a:r>
              <a:rPr lang="en-US" u="sng" dirty="0">
                <a:hlinkClick r:id="rId4"/>
              </a:rPr>
              <a:t>The American Community Survey’s</a:t>
            </a:r>
            <a:r>
              <a:rPr lang="en-US" dirty="0"/>
              <a:t> 5-year estimates of educational attainment</a:t>
            </a:r>
          </a:p>
        </p:txBody>
      </p:sp>
    </p:spTree>
    <p:extLst>
      <p:ext uri="{BB962C8B-B14F-4D97-AF65-F5344CB8AC3E}">
        <p14:creationId xmlns:p14="http://schemas.microsoft.com/office/powerpoint/2010/main" val="146947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A62E8-0EA7-455D-8B60-200C6D19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4095157" cy="678776"/>
          </a:xfrm>
        </p:spPr>
        <p:txBody>
          <a:bodyPr>
            <a:normAutofit/>
          </a:bodyPr>
          <a:lstStyle/>
          <a:p>
            <a:r>
              <a:rPr lang="en-US" dirty="0"/>
              <a:t>Linear correlations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48A1C3-42D7-4AC0-A89A-483DF1894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534449"/>
            <a:ext cx="4095157" cy="4440901"/>
          </a:xfrm>
        </p:spPr>
        <p:txBody>
          <a:bodyPr>
            <a:normAutofit/>
          </a:bodyPr>
          <a:lstStyle/>
          <a:p>
            <a:r>
              <a:rPr lang="en-US" dirty="0"/>
              <a:t>Median household income has strong correlations with:</a:t>
            </a:r>
          </a:p>
          <a:p>
            <a:pPr lvl="1"/>
            <a:r>
              <a:rPr lang="en-US" dirty="0"/>
              <a:t>Poverty rate</a:t>
            </a:r>
          </a:p>
          <a:p>
            <a:pPr lvl="1"/>
            <a:r>
              <a:rPr lang="en-US" dirty="0"/>
              <a:t>Child poverty rate</a:t>
            </a:r>
          </a:p>
          <a:p>
            <a:pPr lvl="1"/>
            <a:r>
              <a:rPr lang="en-US" dirty="0"/>
              <a:t>High school graduated percent</a:t>
            </a:r>
          </a:p>
          <a:p>
            <a:pPr lvl="1"/>
            <a:r>
              <a:rPr lang="en-US" dirty="0"/>
              <a:t>Bachelor’s degree percent</a:t>
            </a:r>
          </a:p>
          <a:p>
            <a:r>
              <a:rPr lang="en-US" dirty="0"/>
              <a:t>The percent of the population who is non-Hispanic black is correlated with:</a:t>
            </a:r>
          </a:p>
          <a:p>
            <a:pPr lvl="1"/>
            <a:r>
              <a:rPr lang="en-US" dirty="0"/>
              <a:t>Poverty rate</a:t>
            </a:r>
          </a:p>
          <a:p>
            <a:pPr lvl="1"/>
            <a:r>
              <a:rPr lang="en-US" dirty="0"/>
              <a:t>Child poverty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38113-C362-40AB-B5D5-30605C4BB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9822" y="702156"/>
            <a:ext cx="6597419" cy="60564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644D12-D38C-47A6-B6A1-164563D19854}"/>
              </a:ext>
            </a:extLst>
          </p:cNvPr>
          <p:cNvSpPr/>
          <p:nvPr/>
        </p:nvSpPr>
        <p:spPr>
          <a:xfrm>
            <a:off x="9498563" y="3685592"/>
            <a:ext cx="382555" cy="12409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79FB06-55A5-4C7D-85FF-98FB2A6A06D8}"/>
              </a:ext>
            </a:extLst>
          </p:cNvPr>
          <p:cNvSpPr/>
          <p:nvPr/>
        </p:nvSpPr>
        <p:spPr>
          <a:xfrm>
            <a:off x="7598884" y="3730372"/>
            <a:ext cx="382555" cy="6850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7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0A79FF-301D-44AC-A982-3449F133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119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Distribution of median household income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B3B5CAE-3754-4143-96AA-3BFD163092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3" y="1871073"/>
            <a:ext cx="5678426" cy="385426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82EF27-DAAB-419D-8F45-D650F976F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1468073"/>
            <a:ext cx="5194769" cy="4660269"/>
          </a:xfrm>
        </p:spPr>
        <p:txBody>
          <a:bodyPr/>
          <a:lstStyle/>
          <a:p>
            <a:r>
              <a:rPr lang="en-US" dirty="0"/>
              <a:t>Highly right-skewed</a:t>
            </a:r>
          </a:p>
          <a:p>
            <a:r>
              <a:rPr lang="en-US" dirty="0"/>
              <a:t>Minimum - $22,894</a:t>
            </a:r>
          </a:p>
          <a:p>
            <a:r>
              <a:rPr lang="en-US" dirty="0"/>
              <a:t>Median - $46,807</a:t>
            </a:r>
          </a:p>
          <a:p>
            <a:r>
              <a:rPr lang="en-US" dirty="0"/>
              <a:t>Maximum - $125,900</a:t>
            </a:r>
          </a:p>
        </p:txBody>
      </p:sp>
    </p:spTree>
    <p:extLst>
      <p:ext uri="{BB962C8B-B14F-4D97-AF65-F5344CB8AC3E}">
        <p14:creationId xmlns:p14="http://schemas.microsoft.com/office/powerpoint/2010/main" val="262448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65E58-307E-4500-B429-D13145C0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7190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Median household income vs education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B984FF69-0026-4746-842F-68A053D20F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3" y="1627632"/>
            <a:ext cx="10293533" cy="3602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248E96-DB74-4082-9551-688281889A81}"/>
              </a:ext>
            </a:extLst>
          </p:cNvPr>
          <p:cNvSpPr txBox="1"/>
          <p:nvPr/>
        </p:nvSpPr>
        <p:spPr>
          <a:xfrm>
            <a:off x="875251" y="5471369"/>
            <a:ext cx="1036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 variation in median household income appears to grow larger as high school graduation percent increases, the variation stays fairly uniform as the percentage with a bachelor's degree changes.</a:t>
            </a:r>
          </a:p>
        </p:txBody>
      </p:sp>
    </p:spTree>
    <p:extLst>
      <p:ext uri="{BB962C8B-B14F-4D97-AF65-F5344CB8AC3E}">
        <p14:creationId xmlns:p14="http://schemas.microsoft.com/office/powerpoint/2010/main" val="324157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4316-0D84-4E85-9FA2-2DDE9E21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/>
              <a:t>Poverty rate vs percent of population who is non-Hispanic black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C4ACCC-0A11-4D30-B1E8-554840B725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red lines mark the 75</a:t>
            </a:r>
            <a:r>
              <a:rPr lang="en-US" baseline="30000" dirty="0"/>
              <a:t>th</a:t>
            </a:r>
            <a:r>
              <a:rPr lang="en-US" dirty="0"/>
              <a:t> percentile.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these variables were independent, there should be 6.3% of counties in the upper right corner.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12.7% of counties are in this corner.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bottom right, we would expect 56%, but it is 63%.</a:t>
            </a:r>
          </a:p>
          <a:p>
            <a:endParaRPr lang="en-US" dirty="0"/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D53CD38D-6747-4E81-8777-9D29CBE02E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6577" y="2228003"/>
            <a:ext cx="5194767" cy="373635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FD0D0B-631C-47FF-8F7B-1E11F8EBFECE}"/>
              </a:ext>
            </a:extLst>
          </p:cNvPr>
          <p:cNvCxnSpPr>
            <a:cxnSpLocks/>
          </p:cNvCxnSpPr>
          <p:nvPr/>
        </p:nvCxnSpPr>
        <p:spPr>
          <a:xfrm flipH="1" flipV="1">
            <a:off x="7466203" y="2323750"/>
            <a:ext cx="1" cy="32129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1B8AE1-68B5-41F5-B858-DFDFF8B901BC}"/>
              </a:ext>
            </a:extLst>
          </p:cNvPr>
          <p:cNvCxnSpPr>
            <a:cxnSpLocks/>
          </p:cNvCxnSpPr>
          <p:nvPr/>
        </p:nvCxnSpPr>
        <p:spPr>
          <a:xfrm>
            <a:off x="6803473" y="4278385"/>
            <a:ext cx="44964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621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C39791"/>
      </a:accent1>
      <a:accent2>
        <a:srgbClr val="BA9F7F"/>
      </a:accent2>
      <a:accent3>
        <a:srgbClr val="A7A57E"/>
      </a:accent3>
      <a:accent4>
        <a:srgbClr val="96AB75"/>
      </a:accent4>
      <a:accent5>
        <a:srgbClr val="8BAD83"/>
      </a:accent5>
      <a:accent6>
        <a:srgbClr val="78AF83"/>
      </a:accent6>
      <a:hlink>
        <a:srgbClr val="598C9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7107</TotalTime>
  <Words>763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Gill Sans MT</vt:lpstr>
      <vt:lpstr>Wingdings 2</vt:lpstr>
      <vt:lpstr>DividendVTI</vt:lpstr>
      <vt:lpstr>Food accessibility in the united states</vt:lpstr>
      <vt:lpstr>Outline</vt:lpstr>
      <vt:lpstr> Problem </vt:lpstr>
      <vt:lpstr>Ratio of convenience to grocery stores by county</vt:lpstr>
      <vt:lpstr>The data</vt:lpstr>
      <vt:lpstr>Linear correlations</vt:lpstr>
      <vt:lpstr>Distribution of median household income</vt:lpstr>
      <vt:lpstr>Median household income vs education</vt:lpstr>
      <vt:lpstr>Poverty rate vs percent of population who is non-Hispanic black</vt:lpstr>
      <vt:lpstr>Number of stores  vs median income</vt:lpstr>
      <vt:lpstr>Model selection</vt:lpstr>
      <vt:lpstr>Data preparation</vt:lpstr>
      <vt:lpstr>Baseline model performance</vt:lpstr>
      <vt:lpstr>Feature selection and engineering</vt:lpstr>
      <vt:lpstr>Hyperparameter tuning</vt:lpstr>
      <vt:lpstr>Model evaluation</vt:lpstr>
      <vt:lpstr>Counties with the highest ratio of convenience to grocery stores</vt:lpstr>
      <vt:lpstr>Example counties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accessibility in the united states</dc:title>
  <dc:creator>Mike McFall</dc:creator>
  <cp:lastModifiedBy>Mike McFall</cp:lastModifiedBy>
  <cp:revision>19</cp:revision>
  <dcterms:created xsi:type="dcterms:W3CDTF">2019-08-23T20:08:25Z</dcterms:created>
  <dcterms:modified xsi:type="dcterms:W3CDTF">2019-08-28T18:47:28Z</dcterms:modified>
</cp:coreProperties>
</file>