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62" r:id="rId2"/>
    <p:sldId id="266" r:id="rId3"/>
    <p:sldId id="265" r:id="rId4"/>
    <p:sldId id="271" r:id="rId5"/>
    <p:sldId id="273" r:id="rId6"/>
    <p:sldId id="267" r:id="rId7"/>
    <p:sldId id="277" r:id="rId8"/>
    <p:sldId id="278" r:id="rId9"/>
    <p:sldId id="275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h Kuruppuge" initials="H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/>
    <p:restoredTop sz="94972"/>
  </p:normalViewPr>
  <p:slideViewPr>
    <p:cSldViewPr snapToGrid="0" snapToObjects="1">
      <p:cViewPr varScale="1">
        <p:scale>
          <a:sx n="87" d="100"/>
          <a:sy n="87" d="100"/>
        </p:scale>
        <p:origin x="1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6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3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89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2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61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document/937713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45" name="Picture 28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46" name="Rectangle 3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32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329969" y="647750"/>
            <a:ext cx="5850936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b="1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endParaRPr lang="en-US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344E2-C5E1-C643-9736-9CC96FB307F6}"/>
              </a:ext>
            </a:extLst>
          </p:cNvPr>
          <p:cNvSpPr txBox="1"/>
          <p:nvPr/>
        </p:nvSpPr>
        <p:spPr>
          <a:xfrm>
            <a:off x="1111324" y="979881"/>
            <a:ext cx="26695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u="sng" dirty="0"/>
              <a:t>Team Members: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Megan Greenhill 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Hesh Kuruppuge </a:t>
            </a:r>
          </a:p>
          <a:p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Jacqueline Xia   </a:t>
            </a:r>
          </a:p>
          <a:p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Mike Murphy</a:t>
            </a:r>
          </a:p>
          <a:p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1C2E3-531D-0342-A773-D2B120829D2C}"/>
              </a:ext>
            </a:extLst>
          </p:cNvPr>
          <p:cNvSpPr txBox="1"/>
          <p:nvPr/>
        </p:nvSpPr>
        <p:spPr>
          <a:xfrm>
            <a:off x="4623684" y="75537"/>
            <a:ext cx="6707596" cy="592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FINAL PROJECT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b="1" dirty="0">
                <a:solidFill>
                  <a:srgbClr val="8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Machine Learnings in the Brave New World of Living with Covid-19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54881-5BD1-4B80-A29D-E4E85E6E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40" y="1193002"/>
            <a:ext cx="5143474" cy="333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21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COVID-19 Database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342298-5A6D-AB68-DAF1-B9E9F7565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967" y="1652303"/>
            <a:ext cx="2242716" cy="4374996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37D942-C0A5-B51C-A3AE-54A5D1D77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860" y="1939771"/>
            <a:ext cx="6977697" cy="3800060"/>
          </a:xfrm>
          <a:prstGeom prst="flowChartPunchedCard">
            <a:avLst/>
          </a:prstGeom>
        </p:spPr>
      </p:pic>
    </p:spTree>
    <p:extLst>
      <p:ext uri="{BB962C8B-B14F-4D97-AF65-F5344CB8AC3E}">
        <p14:creationId xmlns:p14="http://schemas.microsoft.com/office/powerpoint/2010/main" val="2430739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3085847" y="759093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 for listening!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4645606" y="3798971"/>
            <a:ext cx="2898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D8B1D-215C-F149-9BCD-4D4527E47D05}"/>
              </a:ext>
            </a:extLst>
          </p:cNvPr>
          <p:cNvSpPr txBox="1"/>
          <p:nvPr/>
        </p:nvSpPr>
        <p:spPr>
          <a:xfrm>
            <a:off x="5663059" y="1635662"/>
            <a:ext cx="4645752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And stay safe </a:t>
            </a:r>
            <a:r>
              <a:rPr 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6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402761" y="125093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E6D7C-D500-445C-A221-FDA07995B8E1}"/>
              </a:ext>
            </a:extLst>
          </p:cNvPr>
          <p:cNvSpPr txBox="1"/>
          <p:nvPr/>
        </p:nvSpPr>
        <p:spPr>
          <a:xfrm>
            <a:off x="3048330" y="612250"/>
            <a:ext cx="7908567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ts val="2400"/>
              </a:lnSpc>
              <a:spcBef>
                <a:spcPts val="1030"/>
              </a:spcBef>
              <a:spcAft>
                <a:spcPts val="0"/>
              </a:spcAft>
            </a:pPr>
            <a:r>
              <a:rPr lang="en-AU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Learnings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1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AU" sz="1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Our Learnings from this project can best be summed up by a famous British statistician </a:t>
            </a:r>
            <a:r>
              <a:rPr lang="en-AU" sz="1400" b="1" spc="-5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George E.P Box</a:t>
            </a:r>
            <a:r>
              <a:rPr lang="en-AU" sz="1400" spc="-5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who once said,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>
              <a:lnSpc>
                <a:spcPts val="2400"/>
              </a:lnSpc>
              <a:spcBef>
                <a:spcPts val="0"/>
              </a:spcBef>
              <a:spcAft>
                <a:spcPts val="600"/>
              </a:spcAft>
            </a:pPr>
            <a:r>
              <a:rPr lang="en-AU" sz="1400" b="1" spc="-1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“Essentially, all models are wrong, but some are useful.</a:t>
            </a:r>
            <a:endParaRPr lang="en-A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71600" marR="0">
              <a:spcBef>
                <a:spcPts val="600"/>
              </a:spcBef>
              <a:spcAft>
                <a:spcPts val="0"/>
              </a:spcAft>
            </a:pPr>
            <a:r>
              <a:rPr lang="en-AU" sz="1100" spc="-1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</a:t>
            </a:r>
            <a:r>
              <a:rPr lang="en-AU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Norman R. Draper (1987). Empirical Model-Building and Response Surfaces, p. 424, Wiley. ISBN 0471810339.]</a:t>
            </a:r>
          </a:p>
          <a:p>
            <a:pPr marL="1371600" marR="0">
              <a:spcBef>
                <a:spcPts val="600"/>
              </a:spcBef>
              <a:spcAft>
                <a:spcPts val="0"/>
              </a:spcAft>
            </a:pPr>
            <a:endParaRPr lang="en-A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1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A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Our Learnings are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ts val="2400"/>
              </a:lnSpc>
              <a:buFont typeface="Symbol" panose="05050102010706020507" pitchFamily="18" charset="2"/>
              <a:buChar char=""/>
            </a:pPr>
            <a:r>
              <a:rPr lang="en-AU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George was correct.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produced a machine learning model to forecast Covid Hospitalisation rates. 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tried many machine learning techniques: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Linear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Lasso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Ridge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ElasticNet Regression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Polynomial Regression with X in the N</a:t>
            </a:r>
            <a:r>
              <a:rPr lang="en-AU" sz="14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degree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then evaluated the results of each model.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 also used Tableau’s Exponential Smoothing to produce a Forecast.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AU" sz="14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 models produce results that are clearly explicable but seem to be somewhat counter intuitive and certainly seem to justify George’s comment</a:t>
            </a:r>
            <a:r>
              <a:rPr lang="en-AU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A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18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EC0C1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z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EC0C1"/>
              </a:solidFill>
              <a:effectLst/>
              <a:uLnTx/>
              <a:uFillTx/>
              <a:latin typeface="MS Shell Dlg 2" panose="020B0604030504040204" pitchFamily="34" charset="0"/>
              <a:ea typeface="+mn-ea"/>
              <a:cs typeface="+mn-cs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1389300" y="1201723"/>
            <a:ext cx="2888120" cy="445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Overview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86EC1-0A2A-0748-8096-E639020DC31E}"/>
              </a:ext>
            </a:extLst>
          </p:cNvPr>
          <p:cNvSpPr txBox="1"/>
          <p:nvPr/>
        </p:nvSpPr>
        <p:spPr>
          <a:xfrm>
            <a:off x="5035835" y="1946787"/>
            <a:ext cx="6012557" cy="4174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The project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evaluates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various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machine learning models to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find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the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optimal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model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for</a:t>
            </a:r>
            <a:r>
              <a:rPr lang="zh-CN" altLang="en-US" sz="1600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b="1" dirty="0">
                <a:latin typeface="Calibri" charset="0"/>
                <a:ea typeface="Calibri" charset="0"/>
                <a:cs typeface="Times New Roman" charset="0"/>
              </a:rPr>
              <a:t>analysing and forecasting Covid-19 hospitalisation rates</a:t>
            </a:r>
            <a:r>
              <a:rPr lang="en-US" altLang="zh-CN" sz="1600" b="1" dirty="0">
                <a:latin typeface="Calibri" charset="0"/>
                <a:ea typeface="Calibri" charset="0"/>
                <a:cs typeface="Times New Roman" charset="0"/>
              </a:rPr>
              <a:t>.</a:t>
            </a: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The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data sets used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are</a:t>
            </a:r>
            <a:r>
              <a:rPr lang="zh-CN" altLang="en-US" sz="1600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John Hopkins University COVID-19 Time Series Analysis published daily.</a:t>
            </a: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AU" sz="1600" dirty="0">
              <a:latin typeface="Calibri" charset="0"/>
              <a:ea typeface="Calibri" charset="0"/>
              <a:cs typeface="Times New Roman" charset="0"/>
            </a:endParaRPr>
          </a:p>
          <a:p>
            <a:pPr marL="12001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C</a:t>
            </a:r>
            <a:r>
              <a:rPr lang="en-US" altLang="zh-CN" sz="1600" dirty="0">
                <a:latin typeface="Calibri" charset="0"/>
                <a:ea typeface="Calibri" charset="0"/>
                <a:cs typeface="Times New Roman" charset="0"/>
              </a:rPr>
              <a:t>ovid-19 hospitalisation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 information is sourced from Our World in Data.</a:t>
            </a: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8EC0C1"/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08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442767" y="232268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Evaluation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of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Machine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Models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3609677" y="1339180"/>
            <a:ext cx="6492456" cy="50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Symbol" charset="2"/>
              <a:buChar char=""/>
            </a:pPr>
            <a:r>
              <a:rPr lang="en-AU" b="1" dirty="0">
                <a:latin typeface="Calibri" charset="0"/>
                <a:ea typeface="Calibri" charset="0"/>
                <a:cs typeface="Times New Roman" charset="0"/>
              </a:rPr>
              <a:t>Linear Models Evaluated</a:t>
            </a: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Linear Regression</a:t>
            </a:r>
          </a:p>
          <a:p>
            <a:pPr marL="742950" lvl="1" indent="-285750">
              <a:spcBef>
                <a:spcPts val="600"/>
              </a:spcBef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Lasso Regression</a:t>
            </a: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Ridge Regression</a:t>
            </a:r>
          </a:p>
          <a:p>
            <a:pPr marL="742950" lvl="1" indent="-285750">
              <a:spcBef>
                <a:spcPts val="600"/>
              </a:spcBef>
              <a:spcAft>
                <a:spcPts val="0"/>
              </a:spcAft>
              <a:buFont typeface="Courier New" charset="0"/>
              <a:buChar char="o"/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ElasticNet Regression</a:t>
            </a: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sz="1600" dirty="0">
              <a:latin typeface="Calibri" charset="0"/>
              <a:ea typeface="Calibri" charset="0"/>
              <a:cs typeface="Times New Roman" charset="0"/>
            </a:endParaRPr>
          </a:p>
          <a:p>
            <a:pPr marL="285750" indent="-285750">
              <a:lnSpc>
                <a:spcPct val="107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b="1" dirty="0">
                <a:latin typeface="Calibri" charset="0"/>
                <a:ea typeface="Calibri" charset="0"/>
                <a:cs typeface="Times New Roman" charset="0"/>
              </a:rPr>
              <a:t>Polynomial Model Evaluated</a:t>
            </a: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altLang="zh-CN" sz="1600" dirty="0">
                <a:latin typeface="Calibri" charset="0"/>
                <a:ea typeface="Calibri" charset="0"/>
                <a:cs typeface="Times New Roman" charset="0"/>
              </a:rPr>
              <a:t>Polynomial Regression with X in the Nth degree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S. Shaikh et al concluded that Polynomial Regression in the 5</a:t>
            </a:r>
            <a:r>
              <a:rPr lang="en-AU" sz="1600" u="sng" baseline="300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</a:t>
            </a: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degree was the optimal machine learning model for analysing Covid data </a:t>
            </a:r>
            <a:r>
              <a:rPr lang="en-AU" sz="1600" b="1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we concur based on our evaluation.</a:t>
            </a:r>
          </a:p>
          <a:p>
            <a:pPr lvl="2">
              <a:lnSpc>
                <a:spcPct val="107000"/>
              </a:lnSpc>
              <a:spcBef>
                <a:spcPts val="600"/>
              </a:spcBef>
            </a:pP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[“Analysis and Prediction of Covid-19 using Regression Models and Time Series Forecasting</a:t>
            </a:r>
            <a:r>
              <a:rPr lang="en-AU" sz="1600" b="1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AU" sz="16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 which can be found at the following link:</a:t>
            </a:r>
          </a:p>
          <a:p>
            <a:pPr lvl="2"/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https://ieeexplore.ieee.org/document/9377137</a:t>
            </a:r>
            <a:r>
              <a:rPr lang="en-AU" sz="1600" u="sng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]</a:t>
            </a:r>
            <a:r>
              <a:rPr lang="en-AU" sz="1600" u="sng" baseline="30000" dirty="0">
                <a:solidFill>
                  <a:srgbClr val="3366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>
              <a:lnSpc>
                <a:spcPct val="107000"/>
              </a:lnSpc>
              <a:spcBef>
                <a:spcPts val="600"/>
              </a:spcBef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zh-CN" altLang="en-US" sz="1600" b="1" dirty="0"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239494" y="62804"/>
            <a:ext cx="8590984" cy="5315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Evaluation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of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Machine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Learning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Models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-</a:t>
            </a:r>
            <a:r>
              <a:rPr lang="zh-CN" altLang="en-US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4400" dirty="0">
                <a:solidFill>
                  <a:srgbClr val="1F2D29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Results</a:t>
            </a:r>
            <a:endParaRPr lang="en-US" sz="4400" dirty="0">
              <a:solidFill>
                <a:srgbClr val="1F2D29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1194590" y="776368"/>
            <a:ext cx="10035368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dirty="0">
                <a:latin typeface="Calibri" charset="0"/>
                <a:ea typeface="Calibri" charset="0"/>
                <a:cs typeface="Times New Roman" charset="0"/>
              </a:rPr>
              <a:t>The machine Learning models were run with differing combinations of Independent Variables and the results are tabulated below showing combinations of variables, Mean Square Error values and R Squared values.</a:t>
            </a:r>
            <a:endParaRPr lang="zh-CN" altLang="en-US" b="1" dirty="0">
              <a:latin typeface="Calibri" charset="0"/>
              <a:ea typeface="Calibri" charset="0"/>
              <a:cs typeface="Times New Roman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buFont typeface="Symbol" charset="2"/>
              <a:buChar char=""/>
            </a:pP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Linear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Regression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Polynomial Regression with X in the 5</a:t>
            </a:r>
            <a:r>
              <a:rPr lang="en-US" altLang="zh-CN" b="1" baseline="30000" dirty="0">
                <a:latin typeface="Calibri" charset="0"/>
                <a:ea typeface="Calibri" charset="0"/>
                <a:cs typeface="Times New Roman" charset="0"/>
              </a:rPr>
              <a:t>th</a:t>
            </a:r>
            <a:r>
              <a:rPr lang="en-US" altLang="zh-CN" b="1" dirty="0">
                <a:latin typeface="Calibri" charset="0"/>
                <a:ea typeface="Calibri" charset="0"/>
                <a:cs typeface="Times New Roman" charset="0"/>
              </a:rPr>
              <a:t> Degree</a:t>
            </a:r>
            <a:endParaRPr lang="en-US" altLang="zh-CN" sz="800" b="1" dirty="0">
              <a:latin typeface="Calibri" charset="0"/>
              <a:ea typeface="Calibri" charset="0"/>
              <a:cs typeface="Times New Roman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</a:pPr>
            <a:endParaRPr lang="en-AU" dirty="0">
              <a:latin typeface="Calibri" charset="0"/>
              <a:ea typeface="Calibri" charset="0"/>
              <a:cs typeface="Times New Roman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results show that </a:t>
            </a:r>
            <a:r>
              <a:rPr lang="en-AU" sz="1600" u="sng" dirty="0">
                <a:latin typeface="Calibri" charset="0"/>
                <a:ea typeface="Calibri" charset="0"/>
                <a:cs typeface="Times New Roman" charset="0"/>
              </a:rPr>
              <a:t>the best outcomes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for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both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US" altLang="zh-CN" sz="1600" u="sng" dirty="0">
                <a:latin typeface="Calibri" charset="0"/>
                <a:ea typeface="Calibri" charset="0"/>
                <a:cs typeface="Times New Roman" charset="0"/>
              </a:rPr>
              <a:t>models</a:t>
            </a:r>
            <a:r>
              <a:rPr lang="zh-CN" altLang="en-US" sz="1600" u="sng" dirty="0">
                <a:latin typeface="Calibri" charset="0"/>
                <a:ea typeface="Calibri" charset="0"/>
                <a:cs typeface="Times New Roman" charset="0"/>
              </a:rPr>
              <a:t> </a:t>
            </a:r>
            <a:r>
              <a:rPr lang="en-AU" sz="1600" u="sng" dirty="0">
                <a:latin typeface="Calibri" charset="0"/>
                <a:ea typeface="Calibri" charset="0"/>
                <a:cs typeface="Times New Roman" charset="0"/>
              </a:rPr>
              <a:t>were obtained using 4 variables </a:t>
            </a: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– Confirmed Cases, Active Cases, Recovered Cases and Deaths (yellow highlight). 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latin typeface="Calibri" charset="0"/>
                <a:ea typeface="Calibri" charset="0"/>
                <a:cs typeface="Times New Roman" charset="0"/>
              </a:rPr>
              <a:t>The next best results were obtained using any combination of 3 variables for Linear Regression and using Confirmed Cases and Recovered Cases (green highlight) for the Polynomial Regression. </a:t>
            </a:r>
          </a:p>
          <a:p>
            <a:pPr>
              <a:lnSpc>
                <a:spcPct val="107000"/>
              </a:lnSpc>
              <a:spcBef>
                <a:spcPts val="600"/>
              </a:spcBef>
            </a:pPr>
            <a:endParaRPr lang="zh-CN" altLang="en-US" sz="1600" b="1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13" y="3887372"/>
            <a:ext cx="53848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49" y="3887372"/>
            <a:ext cx="4848874" cy="28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0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Flask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02761" y="1341379"/>
            <a:ext cx="9001999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A Flask-powered application was created to extract the full COVID table from the PostgreSQL database and create a JSON file.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This extraction was achieved using a Python library called psycopg2.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Each column of the database table was assigned to a dictionary, which was then JSONified and returned through the app. This app would then be called on in the JS script to create visualisations.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62C8660-180A-3346-8634-1803FBFA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12" y="3569256"/>
            <a:ext cx="2766493" cy="3127582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A4B9243-151C-484A-9359-7F5CB22EC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789" y="3569256"/>
            <a:ext cx="2888709" cy="31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9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latin typeface="+mj-lt"/>
                <a:ea typeface="+mj-ea"/>
                <a:cs typeface="+mj-cs"/>
              </a:rPr>
              <a:t>Machine Learning Predictions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4473-579C-464D-9A66-BBDB7E8B1CD6}"/>
              </a:ext>
            </a:extLst>
          </p:cNvPr>
          <p:cNvSpPr txBox="1"/>
          <p:nvPr/>
        </p:nvSpPr>
        <p:spPr>
          <a:xfrm>
            <a:off x="2448480" y="1295741"/>
            <a:ext cx="88589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For our machine learning aspect, we implemented confirmed covid cases, active cases, recovered cases and deaths as independent variables in order to predict the number of hospitalisations.</a:t>
            </a:r>
          </a:p>
          <a:p>
            <a:endParaRPr lang="en-AU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Python was used to develop a polynomial regression model and fit it to our COVID data. The python module ‘Pickle’ was used to save the model and run it with a Flask app in order to create this forecasting tool with HTML.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514D89-56E0-6AA9-8B1C-467E54961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"/>
          <a:stretch/>
        </p:blipFill>
        <p:spPr>
          <a:xfrm>
            <a:off x="3745062" y="3327066"/>
            <a:ext cx="5529105" cy="33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14A32B-0DA5-0F4C-9F00-864FDB33A88B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37BD368-1443-EA45-87FD-9D4992F3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038" y="3511728"/>
            <a:ext cx="4871253" cy="31745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56FF7B-6D75-775F-F478-66D40DE0D620}"/>
              </a:ext>
            </a:extLst>
          </p:cNvPr>
          <p:cNvSpPr txBox="1"/>
          <p:nvPr/>
        </p:nvSpPr>
        <p:spPr>
          <a:xfrm>
            <a:off x="2611808" y="384947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rgbClr val="1F2D29"/>
                </a:solidFill>
                <a:latin typeface="+mj-lt"/>
                <a:ea typeface="+mj-ea"/>
                <a:cs typeface="+mj-cs"/>
              </a:rPr>
              <a:t>Visualisations</a:t>
            </a:r>
            <a:endParaRPr lang="en-US" sz="4400" dirty="0">
              <a:solidFill>
                <a:srgbClr val="1F2D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DA58D-E815-2CD0-916D-EAFDDE2ED67C}"/>
              </a:ext>
            </a:extLst>
          </p:cNvPr>
          <p:cNvSpPr txBox="1"/>
          <p:nvPr/>
        </p:nvSpPr>
        <p:spPr>
          <a:xfrm>
            <a:off x="2370973" y="1285452"/>
            <a:ext cx="8858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Additionally, we created another Flask app to generate three interactive visualizations: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bubble chart representing confirmed cases and deaths against fully vaccinated, boosted, and unvaccinated populations for each country.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bar chart representing the 10 countries with the highest number of confirmed cases as of the date of the last database update, March 15 2022.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scatter plots representing the number of confirmed cases and deaths over time for any country of the user’s choice, which can be selected using a dropdown list.</a:t>
            </a:r>
          </a:p>
        </p:txBody>
      </p:sp>
    </p:spTree>
    <p:extLst>
      <p:ext uri="{BB962C8B-B14F-4D97-AF65-F5344CB8AC3E}">
        <p14:creationId xmlns:p14="http://schemas.microsoft.com/office/powerpoint/2010/main" val="233451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34E5B9-9DFE-BDBC-3F49-B571B51A0D63}"/>
              </a:ext>
            </a:extLst>
          </p:cNvPr>
          <p:cNvSpPr txBox="1"/>
          <p:nvPr/>
        </p:nvSpPr>
        <p:spPr>
          <a:xfrm>
            <a:off x="2788207" y="1541807"/>
            <a:ext cx="7370206" cy="459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Extracting the 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Extract phase  uses urls / wget downloads in place of API calls are APIs are not available for the datasets needed. The JHU time series data sets were retrieved using this method.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Transforming the 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detailed description of the Data Transformation is covered in the end of this section. It covers both data cleansing and data transformation and does the typical: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removing unwanted or duplicate data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fixing structural issues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data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removing outliers</a:t>
            </a:r>
          </a:p>
          <a:p>
            <a:pPr marL="48960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providing a quality assurance check on the data prior to regression analysis.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Loading the 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Python-Pandas as the server-side language and Loaded five data frames to PostGreSQL database tables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F6DA1-7E1B-370A-A23D-19A883090D44}"/>
              </a:ext>
            </a:extLst>
          </p:cNvPr>
          <p:cNvSpPr txBox="1"/>
          <p:nvPr/>
        </p:nvSpPr>
        <p:spPr>
          <a:xfrm>
            <a:off x="2611808" y="387626"/>
            <a:ext cx="7958331" cy="695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1F2D29"/>
                </a:solidFill>
                <a:cs typeface="Calibri" panose="020F0502020204030204" pitchFamily="34" charset="0"/>
              </a:rPr>
              <a:t>ETL process</a:t>
            </a:r>
          </a:p>
        </p:txBody>
      </p:sp>
    </p:spTree>
    <p:extLst>
      <p:ext uri="{BB962C8B-B14F-4D97-AF65-F5344CB8AC3E}">
        <p14:creationId xmlns:p14="http://schemas.microsoft.com/office/powerpoint/2010/main" val="224835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818</Words>
  <Application>Microsoft Macintosh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MS Shell Dlg 2</vt:lpstr>
      <vt:lpstr>Symbol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Gokcehan, Alper</dc:creator>
  <cp:lastModifiedBy>Megan Greenhill</cp:lastModifiedBy>
  <cp:revision>71</cp:revision>
  <dcterms:created xsi:type="dcterms:W3CDTF">2020-01-08T00:04:06Z</dcterms:created>
  <dcterms:modified xsi:type="dcterms:W3CDTF">2022-05-02T11:37:39Z</dcterms:modified>
</cp:coreProperties>
</file>