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6" r:id="rId3"/>
    <p:sldId id="265" r:id="rId4"/>
    <p:sldId id="271" r:id="rId5"/>
    <p:sldId id="273" r:id="rId6"/>
    <p:sldId id="277" r:id="rId7"/>
    <p:sldId id="278" r:id="rId8"/>
    <p:sldId id="275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0"/>
    <p:restoredTop sz="94975"/>
  </p:normalViewPr>
  <p:slideViewPr>
    <p:cSldViewPr snapToGrid="0" snapToObjects="1">
      <p:cViewPr varScale="1">
        <p:scale>
          <a:sx n="136" d="100"/>
          <a:sy n="136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document/937713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11324" y="979881"/>
            <a:ext cx="2669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Megan Greenhill 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Xia 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4623684" y="75537"/>
            <a:ext cx="6707596" cy="592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FINAL PROJECT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 Learnings in the Brave New World of Living with Covid-19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93002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3085847" y="759093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 for listening!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4645606" y="3798971"/>
            <a:ext cx="289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D8B1D-215C-F149-9BCD-4D4527E47D05}"/>
              </a:ext>
            </a:extLst>
          </p:cNvPr>
          <p:cNvSpPr txBox="1"/>
          <p:nvPr/>
        </p:nvSpPr>
        <p:spPr>
          <a:xfrm>
            <a:off x="5663059" y="1635662"/>
            <a:ext cx="4645752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And stay safe </a:t>
            </a:r>
            <a:r>
              <a:rPr 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itchFamily="2" charset="2"/>
              </a:rPr>
              <a:t></a:t>
            </a:r>
            <a:endParaRPr lang="en-US" sz="4400" dirty="0">
              <a:solidFill>
                <a:srgbClr val="1F2D2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6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402761" y="125093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E6D7C-D500-445C-A221-FDA07995B8E1}"/>
              </a:ext>
            </a:extLst>
          </p:cNvPr>
          <p:cNvSpPr txBox="1"/>
          <p:nvPr/>
        </p:nvSpPr>
        <p:spPr>
          <a:xfrm>
            <a:off x="3048330" y="612250"/>
            <a:ext cx="790856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ts val="2400"/>
              </a:lnSpc>
              <a:spcBef>
                <a:spcPts val="1030"/>
              </a:spcBef>
              <a:spcAft>
                <a:spcPts val="0"/>
              </a:spcAft>
            </a:pPr>
            <a:r>
              <a:rPr lang="en-A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Learnings</a:t>
            </a: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AU" sz="11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AU" sz="1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Learnings from this project can best be summed up by a famous British statistician </a:t>
            </a:r>
            <a:r>
              <a:rPr lang="en-AU" sz="1400" b="1" spc="-5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George E.P Box</a:t>
            </a:r>
            <a:r>
              <a:rPr lang="en-AU" sz="1400" spc="-5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who once said,</a:t>
            </a:r>
            <a:endParaRPr lang="en-A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>
              <a:lnSpc>
                <a:spcPts val="2400"/>
              </a:lnSpc>
              <a:spcBef>
                <a:spcPts val="0"/>
              </a:spcBef>
              <a:spcAft>
                <a:spcPts val="600"/>
              </a:spcAft>
            </a:pPr>
            <a:r>
              <a:rPr lang="en-AU" sz="1400" b="1" spc="-1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“Essentially, all models are wrong, but some are useful.</a:t>
            </a:r>
            <a:endParaRPr lang="en-A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>
              <a:spcBef>
                <a:spcPts val="600"/>
              </a:spcBef>
              <a:spcAft>
                <a:spcPts val="0"/>
              </a:spcAft>
            </a:pPr>
            <a:r>
              <a:rPr lang="en-AU" sz="1100" spc="-1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</a:t>
            </a:r>
            <a:r>
              <a:rPr lang="en-AU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Norman R. Draper (1987). Empirical Model-Building and Response Surfaces, p. 424, Wiley. ISBN 0471810339.]</a:t>
            </a:r>
          </a:p>
          <a:p>
            <a:pPr marL="1371600" marR="0">
              <a:spcBef>
                <a:spcPts val="600"/>
              </a:spcBef>
              <a:spcAft>
                <a:spcPts val="0"/>
              </a:spcAft>
            </a:pP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AU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Our Learnings are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ts val="2400"/>
              </a:lnSpc>
              <a:buFont typeface="Symbol" panose="05050102010706020507" pitchFamily="18" charset="2"/>
              <a:buChar char=""/>
            </a:pPr>
            <a:r>
              <a:rPr lang="en-AU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George was correct.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produced a machine learning model to forecast Covid Hospitalisation rates. 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tried many machine learning techniques: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Linear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Ridge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ElasticNet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Polynomial Regression with X in the N</a:t>
            </a:r>
            <a:r>
              <a:rPr lang="en-AU" sz="14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degree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then evaluated the results of each model.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also used Tableau’s Exponential Smoothing to produce a Forecast.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AU" sz="1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 models produce results that are clearly explicable but seem to be somewhat counter intuitive and certainly seem to justify George’s comment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1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Overview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035835" y="1946787"/>
            <a:ext cx="6012557" cy="4174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latin typeface="Calibri" charset="0"/>
                <a:ea typeface="Calibri" charset="0"/>
                <a:cs typeface="Times New Roman" charset="0"/>
              </a:rPr>
              <a:t>The project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evaluates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various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machine learning models to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find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the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optimal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model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for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b="1" dirty="0">
                <a:latin typeface="Calibri" charset="0"/>
                <a:ea typeface="Calibri" charset="0"/>
                <a:cs typeface="Times New Roman" charset="0"/>
              </a:rPr>
              <a:t>analysing and forecasting Covid-19 hospitalisation rates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.</a:t>
            </a:r>
          </a:p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AU" sz="1600" dirty="0">
              <a:latin typeface="Calibri" charset="0"/>
              <a:ea typeface="Calibri" charset="0"/>
              <a:cs typeface="Times New Roman" charset="0"/>
            </a:endParaRPr>
          </a:p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The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data sets used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are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John Hopkins University COVID-19 Time Series Analysis published daily.</a:t>
            </a:r>
          </a:p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AU" sz="1600" dirty="0">
              <a:latin typeface="Calibri" charset="0"/>
              <a:ea typeface="Calibri" charset="0"/>
              <a:cs typeface="Times New Roman" charset="0"/>
            </a:endParaRPr>
          </a:p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C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ovid-19 hospitalisation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 information is sourced from Our World in Data.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442767" y="232268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Evaluation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of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Machine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Learning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Models</a:t>
            </a:r>
            <a:endParaRPr lang="en-US" sz="4400" dirty="0">
              <a:solidFill>
                <a:srgbClr val="1F2D2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3609677" y="1339180"/>
            <a:ext cx="6492456" cy="50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600"/>
              </a:spcBef>
              <a:buFont typeface="Symbol" charset="2"/>
              <a:buChar char=""/>
            </a:pPr>
            <a:r>
              <a:rPr lang="en-AU" b="1" dirty="0">
                <a:latin typeface="Calibri" charset="0"/>
                <a:ea typeface="Calibri" charset="0"/>
                <a:cs typeface="Times New Roman" charset="0"/>
              </a:rPr>
              <a:t>Linear Models Evaluated</a:t>
            </a: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Linear Regression</a:t>
            </a:r>
          </a:p>
          <a:p>
            <a:pPr marL="742950" lvl="1" indent="-285750">
              <a:spcBef>
                <a:spcPts val="600"/>
              </a:spcBef>
              <a:buFont typeface="Courier New" charset="0"/>
              <a:buChar char="o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Lasso Regression</a:t>
            </a: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Ridge Regression</a:t>
            </a: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ElasticNet Regression</a:t>
            </a:r>
          </a:p>
          <a:p>
            <a:pPr lvl="1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285750" indent="-28575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b="1" dirty="0">
                <a:latin typeface="Calibri" charset="0"/>
                <a:ea typeface="Calibri" charset="0"/>
                <a:cs typeface="Times New Roman" charset="0"/>
              </a:rPr>
              <a:t>Polynomial Model Evaluated</a:t>
            </a: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AU" altLang="zh-CN" sz="1600" dirty="0">
                <a:latin typeface="Calibri" charset="0"/>
                <a:ea typeface="Calibri" charset="0"/>
                <a:cs typeface="Times New Roman" charset="0"/>
              </a:rPr>
              <a:t>Polynomial Regression with X in the Nth degree</a:t>
            </a: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S. Shaikh et al concluded that Polynomial Regression in the 5</a:t>
            </a:r>
            <a:r>
              <a:rPr lang="en-AU" sz="1600" u="sng" baseline="300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degree was the optimal machine learning model for analysing Covid data </a:t>
            </a:r>
            <a:r>
              <a:rPr lang="en-AU" sz="1600" b="1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we concur based on our evaluation.</a:t>
            </a:r>
          </a:p>
          <a:p>
            <a:pPr lvl="2">
              <a:lnSpc>
                <a:spcPct val="107000"/>
              </a:lnSpc>
              <a:spcBef>
                <a:spcPts val="600"/>
              </a:spcBef>
            </a:pP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[“Analysis and Prediction of Covid-19 using Regression Models and Time Series Forecasting</a:t>
            </a:r>
            <a:r>
              <a:rPr lang="en-AU" sz="1600" b="1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AU" sz="16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 which can be found at the following link:</a:t>
            </a:r>
          </a:p>
          <a:p>
            <a:pPr lvl="2"/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https://ieeexplore.ieee.org/document/9377137</a:t>
            </a: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]</a:t>
            </a:r>
            <a:r>
              <a:rPr lang="en-AU" sz="1600" u="sng" baseline="300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600"/>
              </a:spcBef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zh-CN" altLang="en-US" sz="1600" b="1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239494" y="62804"/>
            <a:ext cx="8590984" cy="531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Evaluation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of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Machine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Learning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Models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-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Results</a:t>
            </a:r>
            <a:endParaRPr lang="en-US" sz="4400" dirty="0">
              <a:solidFill>
                <a:srgbClr val="1F2D2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1194590" y="776368"/>
            <a:ext cx="10035368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charset="0"/>
                <a:ea typeface="Calibri" charset="0"/>
                <a:cs typeface="Times New Roman" charset="0"/>
              </a:rPr>
              <a:t>The machine Learning models were run with differing combinations of Independent Variables and the results are tabulated below showing combinations of variables, Mean Square Error values and R Squared values.</a:t>
            </a:r>
            <a:endParaRPr lang="zh-CN" altLang="en-US" b="1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Symbol" charset="2"/>
              <a:buChar char=""/>
            </a:pP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Linear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Regression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Polynomial Regression with X in the 5</a:t>
            </a:r>
            <a:r>
              <a:rPr lang="en-US" altLang="zh-CN" b="1" baseline="30000" dirty="0">
                <a:latin typeface="Calibri" charset="0"/>
                <a:ea typeface="Calibri" charset="0"/>
                <a:cs typeface="Times New Roman" charset="0"/>
              </a:rPr>
              <a:t>th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 Degree</a:t>
            </a:r>
            <a:endParaRPr lang="en-US" altLang="zh-CN" sz="800" b="1" dirty="0">
              <a:latin typeface="Calibri" charset="0"/>
              <a:ea typeface="Calibri" charset="0"/>
              <a:cs typeface="Times New Roman" charset="0"/>
            </a:endParaRPr>
          </a:p>
          <a:p>
            <a:pPr lvl="1">
              <a:lnSpc>
                <a:spcPct val="107000"/>
              </a:lnSpc>
              <a:spcBef>
                <a:spcPts val="600"/>
              </a:spcBef>
            </a:pP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results show that </a:t>
            </a:r>
            <a:r>
              <a:rPr lang="en-AU" sz="1600" u="sng" dirty="0">
                <a:latin typeface="Calibri" charset="0"/>
                <a:ea typeface="Calibri" charset="0"/>
                <a:cs typeface="Times New Roman" charset="0"/>
              </a:rPr>
              <a:t>the best outcomes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for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both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models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u="sng" dirty="0">
                <a:latin typeface="Calibri" charset="0"/>
                <a:ea typeface="Calibri" charset="0"/>
                <a:cs typeface="Times New Roman" charset="0"/>
              </a:rPr>
              <a:t>were obtained using 4 variables 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– Confirmed Cases, Active Cases, Recovered Cases and Deaths (yellow highlight). 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next best results were obtained using any combination of 3 variables for Linear Regression and using Confirmed Cases and Recovered Cases (green highlight) for the Polynomial Regression. 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endParaRPr lang="zh-CN" altLang="en-US" sz="1600" b="1" dirty="0">
              <a:latin typeface="Calibri" charset="0"/>
              <a:ea typeface="Calibri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13" y="3887372"/>
            <a:ext cx="53848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49" y="3887372"/>
            <a:ext cx="4848874" cy="28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4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Machine Learning 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48480" y="1295741"/>
            <a:ext cx="8858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For our machine learning aspect, we implemented confirmed covid cases, active cases, recovered cases and deaths as independent variables in order to create a machine learning model that would predict the daily number of hospital occupancy.</a:t>
            </a:r>
            <a:endParaRPr lang="en-AU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Python was used to develop a polynomial regression model and fit it to our COVID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python module ‘Pickle’ was used to save the model and run it with a Flask app in order to create this forecasting tool with HTML.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514D89-56E0-6AA9-8B1C-467E54961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"/>
          <a:stretch/>
        </p:blipFill>
        <p:spPr>
          <a:xfrm>
            <a:off x="3745062" y="3327066"/>
            <a:ext cx="5529105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7BD368-1443-EA45-87FD-9D4992F3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24" y="3593776"/>
            <a:ext cx="4799167" cy="31275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56FF7B-6D75-775F-F478-66D40DE0D620}"/>
              </a:ext>
            </a:extLst>
          </p:cNvPr>
          <p:cNvSpPr txBox="1"/>
          <p:nvPr/>
        </p:nvSpPr>
        <p:spPr>
          <a:xfrm>
            <a:off x="2611808" y="384947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rgbClr val="1F2D29"/>
                </a:solidFill>
                <a:latin typeface="+mj-lt"/>
                <a:ea typeface="+mj-ea"/>
                <a:cs typeface="+mj-cs"/>
              </a:rPr>
              <a:t>Visualisations</a:t>
            </a: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DA58D-E815-2CD0-916D-EAFDDE2ED67C}"/>
              </a:ext>
            </a:extLst>
          </p:cNvPr>
          <p:cNvSpPr txBox="1"/>
          <p:nvPr/>
        </p:nvSpPr>
        <p:spPr>
          <a:xfrm>
            <a:off x="2370973" y="1285452"/>
            <a:ext cx="8858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Additionally, we created another Flask app to generate three interactive visualizations: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bubble chart representing confirmed cases and deaths against fully vaccinated, boosted, and unvaccinated populations for each country.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bar chart representing the 5 countries with the highest number of confirmed cases as of the date of the last database update, May 1 2022.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Three scatter plots representing the number of confirmed cases, deaths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hospitalisations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over time for any country of the user’s choice, which can be selected using a dropdown list.</a:t>
            </a:r>
          </a:p>
        </p:txBody>
      </p:sp>
    </p:spTree>
    <p:extLst>
      <p:ext uri="{BB962C8B-B14F-4D97-AF65-F5344CB8AC3E}">
        <p14:creationId xmlns:p14="http://schemas.microsoft.com/office/powerpoint/2010/main" val="233451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34E5B9-9DFE-BDBC-3F49-B571B51A0D63}"/>
              </a:ext>
            </a:extLst>
          </p:cNvPr>
          <p:cNvSpPr txBox="1"/>
          <p:nvPr/>
        </p:nvSpPr>
        <p:spPr>
          <a:xfrm>
            <a:off x="2788207" y="1541807"/>
            <a:ext cx="7370206" cy="459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Extracting the 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Extract phase  uses urls / wget downloads in place of API calls are APIs are not available for the datasets needed. The JHU time series data sets were retrieved using this method.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Transforming the 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detailed description of the Data Transformation is covered in the end of this section. It covers both data cleansing and data transformation and does the typical: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removing unwanted or duplicate data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fixing structural issues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data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removing outliers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providing a quality assurance check on the data prior to regression analysis.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Loading the 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Python-Pandas as the server-side language and Loaded five data frames to PostGreSQL database tables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F6DA1-7E1B-370A-A23D-19A883090D44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cs typeface="Calibri" panose="020F0502020204030204" pitchFamily="34" charset="0"/>
              </a:rPr>
              <a:t>ETL process</a:t>
            </a:r>
          </a:p>
        </p:txBody>
      </p:sp>
    </p:spTree>
    <p:extLst>
      <p:ext uri="{BB962C8B-B14F-4D97-AF65-F5344CB8AC3E}">
        <p14:creationId xmlns:p14="http://schemas.microsoft.com/office/powerpoint/2010/main" val="2248352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COVID-19 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342298-5A6D-AB68-DAF1-B9E9F756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967" y="1652303"/>
            <a:ext cx="2242716" cy="4374996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37D942-C0A5-B51C-A3AE-54A5D1D77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860" y="1939771"/>
            <a:ext cx="6977697" cy="3800060"/>
          </a:xfrm>
          <a:prstGeom prst="flowChartPunchedCard">
            <a:avLst/>
          </a:prstGeom>
        </p:spPr>
      </p:pic>
    </p:spTree>
    <p:extLst>
      <p:ext uri="{BB962C8B-B14F-4D97-AF65-F5344CB8AC3E}">
        <p14:creationId xmlns:p14="http://schemas.microsoft.com/office/powerpoint/2010/main" val="243073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757</Words>
  <Application>Microsoft Macintosh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MS Shell Dlg 2</vt:lpstr>
      <vt:lpstr>Symbol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Megan Greenhill</cp:lastModifiedBy>
  <cp:revision>74</cp:revision>
  <dcterms:created xsi:type="dcterms:W3CDTF">2020-01-08T00:04:06Z</dcterms:created>
  <dcterms:modified xsi:type="dcterms:W3CDTF">2022-05-03T07:33:29Z</dcterms:modified>
</cp:coreProperties>
</file>