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66" r:id="rId3"/>
    <p:sldId id="265" r:id="rId4"/>
    <p:sldId id="271" r:id="rId5"/>
    <p:sldId id="273" r:id="rId6"/>
    <p:sldId id="275" r:id="rId7"/>
    <p:sldId id="270" r:id="rId8"/>
    <p:sldId id="267" r:id="rId9"/>
    <p:sldId id="268" r:id="rId10"/>
    <p:sldId id="27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5"/>
    <p:restoredTop sz="94966"/>
  </p:normalViewPr>
  <p:slideViewPr>
    <p:cSldViewPr snapToGrid="0" snapToObjects="1">
      <p:cViewPr varScale="1">
        <p:scale>
          <a:sx n="109" d="100"/>
          <a:sy n="109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eia.gov/state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urworldindata.org/covid-vaccinations" TargetMode="External"/><Relationship Id="rId5" Type="http://schemas.openxmlformats.org/officeDocument/2006/relationships/hyperlink" Target="https://www.worldometers.info/world-population/population-by-country/" TargetMode="External"/><Relationship Id="rId4" Type="http://schemas.openxmlformats.org/officeDocument/2006/relationships/hyperlink" Target="https://raw.githubusercontent.com/CSSEGISandData/COVID-19/master/csse_covid_19_data/csse_covid_19_time_series/time_series_covid19_confirmed_global.cs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document/937713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11324" y="979881"/>
            <a:ext cx="2669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Megan Greenhill 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Hesh Kuruppuge 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Jacqueline Xia 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Murphy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4623684" y="75537"/>
            <a:ext cx="6707596" cy="592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FINAL PROJECT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b="1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Machine Learnings in the Brave New World of Living with Covid-19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54881-5BD1-4B80-A29D-E4E85E6E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0" y="1193002"/>
            <a:ext cx="5143474" cy="33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402761" y="1470991"/>
            <a:ext cx="9211877" cy="397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20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1F2D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20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Ø"/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JHU – Time Series Daily Reports : </a:t>
            </a:r>
            <a:r>
              <a:rPr lang="en-AU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https://raw.githubusercontent.com/CSSEGISandData/COVID-19/master/csse_covid_19_data/csse_covid_19_time_series/time_series_covid19_confirmed_global.csv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20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Ø"/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population data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AU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https://www.worldometers.info/world-population/population-by-country/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20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Ø"/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Vaccination rates per country: </a:t>
            </a:r>
            <a:r>
              <a:rPr lang="en-AU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https://ourworldindata.org/covid-vaccinations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20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1F2D29"/>
              </a:solidFill>
              <a:latin typeface="Calibri" panose="020F0502020204030204" pitchFamily="34" charset="0"/>
              <a:cs typeface="Calibri" panose="020F050202020403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37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3085847" y="759093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 you for listening!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4645606" y="3798971"/>
            <a:ext cx="289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D8B1D-215C-F149-9BCD-4D4527E47D05}"/>
              </a:ext>
            </a:extLst>
          </p:cNvPr>
          <p:cNvSpPr txBox="1"/>
          <p:nvPr/>
        </p:nvSpPr>
        <p:spPr>
          <a:xfrm>
            <a:off x="5663059" y="1635662"/>
            <a:ext cx="4645752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And stay safe </a:t>
            </a:r>
            <a:r>
              <a:rPr 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itchFamily="2" charset="2"/>
              </a:rPr>
              <a:t></a:t>
            </a:r>
            <a:endParaRPr lang="en-US" sz="4400" dirty="0">
              <a:solidFill>
                <a:srgbClr val="1F2D29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6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402761" y="125093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E6D7C-D500-445C-A221-FDA07995B8E1}"/>
              </a:ext>
            </a:extLst>
          </p:cNvPr>
          <p:cNvSpPr txBox="1"/>
          <p:nvPr/>
        </p:nvSpPr>
        <p:spPr>
          <a:xfrm>
            <a:off x="3048330" y="612250"/>
            <a:ext cx="7908567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ts val="2400"/>
              </a:lnSpc>
              <a:spcBef>
                <a:spcPts val="1030"/>
              </a:spcBef>
              <a:spcAft>
                <a:spcPts val="0"/>
              </a:spcAft>
            </a:pPr>
            <a:r>
              <a:rPr lang="en-A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Learnings</a:t>
            </a: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AU" sz="11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AU" sz="1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Learnings from this project can best be summed up by a famous British statistician </a:t>
            </a:r>
            <a:r>
              <a:rPr lang="en-AU" sz="1400" b="1" spc="-5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George E.P Box</a:t>
            </a:r>
            <a:r>
              <a:rPr lang="en-AU" sz="1400" spc="-5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who once said,</a:t>
            </a:r>
            <a:endParaRPr lang="en-A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>
              <a:lnSpc>
                <a:spcPts val="2400"/>
              </a:lnSpc>
              <a:spcBef>
                <a:spcPts val="0"/>
              </a:spcBef>
              <a:spcAft>
                <a:spcPts val="600"/>
              </a:spcAft>
            </a:pPr>
            <a:r>
              <a:rPr lang="en-AU" sz="1400" b="1" spc="-1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“Essentially, all models are wrong, but some are useful.</a:t>
            </a:r>
            <a:endParaRPr lang="en-A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>
              <a:spcBef>
                <a:spcPts val="600"/>
              </a:spcBef>
              <a:spcAft>
                <a:spcPts val="0"/>
              </a:spcAft>
            </a:pPr>
            <a:r>
              <a:rPr lang="en-AU" sz="1100" spc="-1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</a:t>
            </a:r>
            <a:r>
              <a:rPr lang="en-AU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Norman R. Draper (1987). Empirical Model-Building and Response Surfaces, p. 424, Wiley. ISBN 0471810339.]</a:t>
            </a:r>
          </a:p>
          <a:p>
            <a:pPr marL="1371600" marR="0">
              <a:spcBef>
                <a:spcPts val="600"/>
              </a:spcBef>
              <a:spcAft>
                <a:spcPts val="0"/>
              </a:spcAft>
            </a:pP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AU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Our Learnings are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ts val="2400"/>
              </a:lnSpc>
              <a:buFont typeface="Symbol" panose="05050102010706020507" pitchFamily="18" charset="2"/>
              <a:buChar char=""/>
            </a:pPr>
            <a:r>
              <a:rPr lang="en-AU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George was correct.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produced a machine learning model to forecast Covid Hospitalisation rates. 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tried many machine learning techniques: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Linear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Ridge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ElasticNet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Polynomial Regression with X in the N</a:t>
            </a:r>
            <a:r>
              <a:rPr lang="en-AU" sz="14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degree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then evaluated the results of each model.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also used Tableau’s Exponential Smoothing to produce a Forecast.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AU" sz="1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 models produce results that are clearly explicable but seem to be somewhat counter intuitive and certainly seem to justify George’s comment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1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Overview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035835" y="1946787"/>
            <a:ext cx="6012557" cy="4174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project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evaluates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various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machine learning models to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find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the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optimal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model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for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analysing and forecasting Covid-19 hospitalisation rates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.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endParaRPr lang="en-AU" sz="1600" dirty="0">
              <a:latin typeface="Calibri" charset="0"/>
              <a:ea typeface="Calibri" charset="0"/>
              <a:cs typeface="Times New Roman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The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data sets used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are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John Hopkins University COVID-19 Time Series Analysis published daily.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endParaRPr lang="en-AU" sz="1600" dirty="0">
              <a:latin typeface="Calibri" charset="0"/>
              <a:ea typeface="Calibri" charset="0"/>
              <a:cs typeface="Times New Roman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C</a:t>
            </a:r>
            <a:r>
              <a:rPr lang="en-US" altLang="zh-CN" sz="1600" dirty="0" err="1">
                <a:latin typeface="Calibri" charset="0"/>
                <a:ea typeface="Calibri" charset="0"/>
                <a:cs typeface="Times New Roman" charset="0"/>
              </a:rPr>
              <a:t>ovid-19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 err="1">
                <a:latin typeface="Calibri" charset="0"/>
                <a:ea typeface="Calibri" charset="0"/>
                <a:cs typeface="Times New Roman" charset="0"/>
              </a:rPr>
              <a:t>hospitalisation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 information is sourced from Our World in Data.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08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442767" y="232268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Evaluation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of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Machine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Learning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Models</a:t>
            </a:r>
            <a:endParaRPr lang="en-US" sz="4400" b="1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3609677" y="1339180"/>
            <a:ext cx="6492456" cy="50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600"/>
              </a:spcBef>
              <a:buFont typeface="Symbol" charset="2"/>
              <a:buChar char=""/>
            </a:pPr>
            <a:r>
              <a:rPr lang="en-AU" b="1" dirty="0">
                <a:latin typeface="Calibri" charset="0"/>
                <a:ea typeface="Calibri" charset="0"/>
                <a:cs typeface="Times New Roman" charset="0"/>
              </a:rPr>
              <a:t>Linear Models Evaluated</a:t>
            </a:r>
            <a:endParaRPr lang="en-AU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AU" sz="1600" b="1" dirty="0">
                <a:latin typeface="Calibri" charset="0"/>
                <a:ea typeface="Calibri" charset="0"/>
                <a:cs typeface="Times New Roman" charset="0"/>
              </a:rPr>
              <a:t>Linear Regression</a:t>
            </a:r>
          </a:p>
          <a:p>
            <a:pPr marL="742950" lvl="1" indent="-285750">
              <a:spcBef>
                <a:spcPts val="600"/>
              </a:spcBef>
              <a:buFont typeface="Courier New" charset="0"/>
              <a:buChar char="o"/>
            </a:pPr>
            <a:r>
              <a:rPr lang="en-AU" sz="1600" b="1" dirty="0">
                <a:latin typeface="Calibri" charset="0"/>
                <a:ea typeface="Calibri" charset="0"/>
                <a:cs typeface="Times New Roman" charset="0"/>
              </a:rPr>
              <a:t>Lasso Regression</a:t>
            </a:r>
            <a:endParaRPr lang="en-AU" sz="1600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AU" sz="1600" b="1" dirty="0">
                <a:latin typeface="Calibri" charset="0"/>
                <a:ea typeface="Calibri" charset="0"/>
                <a:cs typeface="Times New Roman" charset="0"/>
              </a:rPr>
              <a:t>Ridge Regression</a:t>
            </a:r>
            <a:endParaRPr lang="en-AU" sz="1600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AU" sz="1600" b="1" dirty="0">
                <a:latin typeface="Calibri" charset="0"/>
                <a:ea typeface="Calibri" charset="0"/>
                <a:cs typeface="Times New Roman" charset="0"/>
              </a:rPr>
              <a:t>ElasticNet Regression</a:t>
            </a:r>
          </a:p>
          <a:p>
            <a:pPr lvl="1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285750" indent="-28575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b="1" dirty="0">
                <a:latin typeface="Calibri" charset="0"/>
                <a:ea typeface="Calibri" charset="0"/>
                <a:cs typeface="Times New Roman" charset="0"/>
              </a:rPr>
              <a:t>Polynomial Model Evaluated</a:t>
            </a:r>
            <a:endParaRPr lang="en-AU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AU" altLang="zh-CN" sz="1600" b="1" dirty="0">
                <a:latin typeface="Calibri" charset="0"/>
                <a:ea typeface="Calibri" charset="0"/>
                <a:cs typeface="Times New Roman" charset="0"/>
              </a:rPr>
              <a:t>Polynomial Regression with X in the Nth degree</a:t>
            </a: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S. Shaikh et al concluded that Polynomial Regression in the 5</a:t>
            </a:r>
            <a:r>
              <a:rPr lang="en-AU" sz="1600" u="sng" baseline="300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degree was the optimal machine learning model for analysing Covid data </a:t>
            </a:r>
            <a:r>
              <a:rPr lang="en-AU" sz="1600" b="1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we concur based on our evaluation.</a:t>
            </a:r>
          </a:p>
          <a:p>
            <a:pPr lvl="2">
              <a:lnSpc>
                <a:spcPct val="107000"/>
              </a:lnSpc>
              <a:spcBef>
                <a:spcPts val="600"/>
              </a:spcBef>
            </a:pP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[“Analysis and Prediction of Covid-19 using Regression Models and Time Series Forecasting</a:t>
            </a:r>
            <a:r>
              <a:rPr lang="en-AU" sz="1600" b="1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AU" sz="16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 which can be found at the following link:</a:t>
            </a:r>
          </a:p>
          <a:p>
            <a:pPr lvl="2"/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https://ieeexplore.ieee.org/document/9377137</a:t>
            </a: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]</a:t>
            </a:r>
            <a:r>
              <a:rPr lang="en-AU" sz="1600" u="sng" baseline="300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600"/>
              </a:spcBef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zh-CN" altLang="en-US" sz="1600" b="1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239494" y="62804"/>
            <a:ext cx="8590984" cy="5315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Evaluation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of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Machine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Learning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Models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4400" b="1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1194590" y="776368"/>
            <a:ext cx="10035368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charset="0"/>
                <a:ea typeface="Calibri" charset="0"/>
                <a:cs typeface="Times New Roman" charset="0"/>
              </a:rPr>
              <a:t>The machine Learning models were run with differing combinations of Independent Variables and the results are tabulated below showing combinations of variables, Mean Square Error values and R Squared values.</a:t>
            </a:r>
            <a:endParaRPr lang="zh-CN" altLang="en-US" b="1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buFont typeface="Symbol" charset="2"/>
              <a:buChar char=""/>
            </a:pP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Linear</a:t>
            </a:r>
            <a:r>
              <a:rPr lang="zh-CN" alt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Regression</a:t>
            </a:r>
            <a:r>
              <a:rPr lang="zh-CN" alt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&amp;</a:t>
            </a:r>
            <a:r>
              <a:rPr lang="zh-CN" alt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Polynomial Regression with X in the 5</a:t>
            </a:r>
            <a:r>
              <a:rPr lang="en-US" altLang="zh-CN" b="1" baseline="30000" dirty="0">
                <a:latin typeface="Calibri" charset="0"/>
                <a:ea typeface="Calibri" charset="0"/>
                <a:cs typeface="Times New Roman" charset="0"/>
              </a:rPr>
              <a:t>th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 Degree</a:t>
            </a:r>
            <a:endParaRPr lang="en-US" altLang="zh-CN" sz="800" b="1" dirty="0">
              <a:latin typeface="Calibri" charset="0"/>
              <a:ea typeface="Calibri" charset="0"/>
              <a:cs typeface="Times New Roman" charset="0"/>
            </a:endParaRPr>
          </a:p>
          <a:p>
            <a:pPr lvl="1">
              <a:lnSpc>
                <a:spcPct val="107000"/>
              </a:lnSpc>
              <a:spcBef>
                <a:spcPts val="600"/>
              </a:spcBef>
            </a:pPr>
            <a:endParaRPr lang="en-AU" dirty="0">
              <a:latin typeface="Calibri" charset="0"/>
              <a:ea typeface="Calibri" charset="0"/>
              <a:cs typeface="Times New Roman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results show that </a:t>
            </a:r>
            <a:r>
              <a:rPr lang="en-AU" sz="1600" u="sng" dirty="0">
                <a:latin typeface="Calibri" charset="0"/>
                <a:ea typeface="Calibri" charset="0"/>
                <a:cs typeface="Times New Roman" charset="0"/>
              </a:rPr>
              <a:t>the best outcomes </a:t>
            </a:r>
            <a:r>
              <a:rPr lang="en-US" altLang="zh-CN" sz="1600" u="sng" dirty="0">
                <a:latin typeface="Calibri" charset="0"/>
                <a:ea typeface="Calibri" charset="0"/>
                <a:cs typeface="Times New Roman" charset="0"/>
              </a:rPr>
              <a:t>for</a:t>
            </a:r>
            <a:r>
              <a:rPr lang="zh-CN" altLang="en-US" sz="1600" u="sng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u="sng" dirty="0">
                <a:latin typeface="Calibri" charset="0"/>
                <a:ea typeface="Calibri" charset="0"/>
                <a:cs typeface="Times New Roman" charset="0"/>
              </a:rPr>
              <a:t>both</a:t>
            </a:r>
            <a:r>
              <a:rPr lang="zh-CN" altLang="en-US" sz="1600" u="sng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u="sng" dirty="0">
                <a:latin typeface="Calibri" charset="0"/>
                <a:ea typeface="Calibri" charset="0"/>
                <a:cs typeface="Times New Roman" charset="0"/>
              </a:rPr>
              <a:t>models</a:t>
            </a:r>
            <a:r>
              <a:rPr lang="zh-CN" altLang="en-US" sz="1600" u="sng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AU" sz="1600" u="sng" dirty="0">
                <a:latin typeface="Calibri" charset="0"/>
                <a:ea typeface="Calibri" charset="0"/>
                <a:cs typeface="Times New Roman" charset="0"/>
              </a:rPr>
              <a:t>were obtained using 4 variables 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– Confirmed Cases, Active Cases, Recovered Cases and Deaths (yellow highlight). 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next best results were obtained using any combination of 3 variables for Linear Regression and using Confirmed Cases, Active Cases, Recovered Cases (green highlight). 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endParaRPr lang="zh-CN" altLang="en-US" sz="1600" b="1" dirty="0">
              <a:latin typeface="Calibri" charset="0"/>
              <a:ea typeface="Calibri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13" y="3887372"/>
            <a:ext cx="53848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49" y="3887372"/>
            <a:ext cx="4848874" cy="28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4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3070206" y="702390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1F2D29"/>
                </a:solidFill>
                <a:latin typeface="+mj-lt"/>
                <a:ea typeface="+mj-ea"/>
                <a:cs typeface="Calibri" panose="020F0502020204030204" pitchFamily="34" charset="0"/>
              </a:rPr>
              <a:t>ETL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4E5B9-9DFE-BDBC-3F49-B571B51A0D63}"/>
              </a:ext>
            </a:extLst>
          </p:cNvPr>
          <p:cNvSpPr txBox="1"/>
          <p:nvPr/>
        </p:nvSpPr>
        <p:spPr>
          <a:xfrm>
            <a:off x="3333818" y="1557717"/>
            <a:ext cx="6097464" cy="548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Extracting the Data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Extract phase  uses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urls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wget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downloads in place of API calls are APIs are not available for the datasets needed. The JHU time series data sets were retrieved using this method.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Transforming the Data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detailed description of the Data Transformation is covered in the end of this section. It covers both data cleansing and data transformation and does the typical: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removing unwanted or duplicate data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fixing structural issues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handling missing data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removing outliers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providing a quality assurance check on the data prior to regression analysis.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Loading the Data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Use Python-Pandas as the server-side language and Loaded five data frames to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database tables</a:t>
            </a:r>
          </a:p>
          <a:p>
            <a:pPr>
              <a:lnSpc>
                <a:spcPct val="20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52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COVID-19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97519-3AB2-B68E-6256-84906F29B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27" y="1681031"/>
            <a:ext cx="8114531" cy="49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3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Flask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402761" y="1341379"/>
            <a:ext cx="900199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A Flask-powered API was created to extract the full COVID table from the PostgreSQL database and create a JSON file.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This extraction was achieved using a Python library called psycopg2.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Each column of the database table was assigned to a dictionary, which was then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JSONified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and returned through the app. This app would then be called on in the JS script to create visualisations.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62C8660-180A-3346-8634-1803FBFA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12" y="3569256"/>
            <a:ext cx="2766493" cy="312758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A4B9243-151C-484A-9359-7F5CB22EC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789" y="3569256"/>
            <a:ext cx="2888709" cy="31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9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rgbClr val="1F2D29"/>
                </a:solidFill>
                <a:latin typeface="+mj-lt"/>
                <a:ea typeface="+mj-ea"/>
                <a:cs typeface="+mj-cs"/>
              </a:rPr>
              <a:t>Visualisations</a:t>
            </a:r>
            <a:endParaRPr lang="en-US" sz="4400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402761" y="1470991"/>
            <a:ext cx="900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part of this project, we developed three visualizations: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bubble chart representing confirmed cases and deaths against fully vaccinated, boosted, and unvaccinated populations for each country.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bar chart representing the 10 countries with the highest number of confirmed cases as of the date of the last database update, March 15 2022.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scatter plots representing the number of confirmed cases and deaths over time for any country of the user’s choice, which can be selected using a dropdown list.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7BD368-1443-EA45-87FD-9D4992F3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943" y="3988015"/>
            <a:ext cx="3588804" cy="2271614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EAAC079B-9B24-5F54-E991-EF462E177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973" y="4044351"/>
            <a:ext cx="3588804" cy="227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11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814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MS Shell Dlg 2</vt:lpstr>
      <vt:lpstr>Symbol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Hesh Kuruppuge</cp:lastModifiedBy>
  <cp:revision>67</cp:revision>
  <dcterms:created xsi:type="dcterms:W3CDTF">2020-01-08T00:04:06Z</dcterms:created>
  <dcterms:modified xsi:type="dcterms:W3CDTF">2022-05-01T11:50:08Z</dcterms:modified>
</cp:coreProperties>
</file>