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8" r:id="rId1"/>
  </p:sldMasterIdLst>
  <p:sldIdLst>
    <p:sldId id="262" r:id="rId2"/>
    <p:sldId id="265" r:id="rId3"/>
    <p:sldId id="257" r:id="rId4"/>
    <p:sldId id="267" r:id="rId5"/>
    <p:sldId id="269" r:id="rId6"/>
    <p:sldId id="271" r:id="rId7"/>
    <p:sldId id="266" r:id="rId8"/>
    <p:sldId id="270" r:id="rId9"/>
    <p:sldId id="268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sh Kuruppuge" initials="HK" lastIdx="1" clrIdx="0">
    <p:extLst>
      <p:ext uri="{19B8F6BF-5375-455C-9EA6-DF929625EA0E}">
        <p15:presenceInfo xmlns:p15="http://schemas.microsoft.com/office/powerpoint/2012/main" userId="7c1e3503c5518e0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18"/>
    <p:restoredTop sz="94681"/>
  </p:normalViewPr>
  <p:slideViewPr>
    <p:cSldViewPr snapToGrid="0" snapToObjects="1">
      <p:cViewPr varScale="1">
        <p:scale>
          <a:sx n="78" d="100"/>
          <a:sy n="78" d="100"/>
        </p:scale>
        <p:origin x="298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2-07T19:21:25.608" idx="1">
    <p:pos x="10" y="10"/>
    <p:text/>
    <p:extLst>
      <p:ext uri="{C676402C-5697-4E1C-873F-D02D1690AC5C}">
        <p15:threadingInfo xmlns:p15="http://schemas.microsoft.com/office/powerpoint/2012/main" timeZoneBias="-6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867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766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196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636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527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2/8/2022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73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2/8/2022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00895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2/8/2022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3323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2/8/2022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51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2/8/2022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906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2/8/2022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287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073ED0CC-082F-4160-86E5-0D6041F12778}" type="datetime1">
              <a:rPr lang="en-US" smtClean="0"/>
              <a:t>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476128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s://www.eia.gov/state/rankings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ourworldindata.org/covid-vaccinations" TargetMode="External"/><Relationship Id="rId5" Type="http://schemas.openxmlformats.org/officeDocument/2006/relationships/hyperlink" Target="https://www.worldometers.info/world-population/population-by-country/" TargetMode="External"/><Relationship Id="rId4" Type="http://schemas.openxmlformats.org/officeDocument/2006/relationships/hyperlink" Target="https://raw.githubusercontent.com/CSSEGISandData/COVID-19/master/csse_covid_19_data/csse_covid_19_time_series/time_series_covid19_confirmed_global.csv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hyperlink" Target="https://www.eia.gov/state/rankings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eia.gov/state/rankings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1.xml"/><Relationship Id="rId4" Type="http://schemas.openxmlformats.org/officeDocument/2006/relationships/hyperlink" Target="https://www.eia.gov/state/rankings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eia.gov/state/rankings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s://www.eia.gov/state/ranking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14">
            <a:extLst>
              <a:ext uri="{FF2B5EF4-FFF2-40B4-BE49-F238E27FC236}">
                <a16:creationId xmlns:a16="http://schemas.microsoft.com/office/drawing/2014/main" id="{3DBBA26C-89C3-411F-9753-606A413F8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39" name="Picture 16">
            <a:extLst>
              <a:ext uri="{FF2B5EF4-FFF2-40B4-BE49-F238E27FC236}">
                <a16:creationId xmlns:a16="http://schemas.microsoft.com/office/drawing/2014/main" id="{EEAD2215-6311-4D1C-B6B5-F57CB6BFC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40" name="Rectangle 18">
            <a:extLst>
              <a:ext uri="{FF2B5EF4-FFF2-40B4-BE49-F238E27FC236}">
                <a16:creationId xmlns:a16="http://schemas.microsoft.com/office/drawing/2014/main" id="{7BA5DE79-30D1-4A10-8DB9-0A6E523A97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" name="Rectangle 20">
            <a:extLst>
              <a:ext uri="{FF2B5EF4-FFF2-40B4-BE49-F238E27FC236}">
                <a16:creationId xmlns:a16="http://schemas.microsoft.com/office/drawing/2014/main" id="{9ABD0D63-D23F-4AE7-8270-4185EF9C1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" name="Rectangle 22">
            <a:extLst>
              <a:ext uri="{FF2B5EF4-FFF2-40B4-BE49-F238E27FC236}">
                <a16:creationId xmlns:a16="http://schemas.microsoft.com/office/drawing/2014/main" id="{D5B0B43F-2CE7-4C6C-BABC-EE342B3282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" name="Rectangle 24">
            <a:extLst>
              <a:ext uri="{FF2B5EF4-FFF2-40B4-BE49-F238E27FC236}">
                <a16:creationId xmlns:a16="http://schemas.microsoft.com/office/drawing/2014/main" id="{85459F07-63F9-48CF-B725-A873C4BC3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" name="TextBox 26">
            <a:extLst>
              <a:ext uri="{FF2B5EF4-FFF2-40B4-BE49-F238E27FC236}">
                <a16:creationId xmlns:a16="http://schemas.microsoft.com/office/drawing/2014/main" id="{14B83E1E-DAC1-4851-84FF-D6FE1649D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pic>
        <p:nvPicPr>
          <p:cNvPr id="45" name="Picture 28">
            <a:extLst>
              <a:ext uri="{FF2B5EF4-FFF2-40B4-BE49-F238E27FC236}">
                <a16:creationId xmlns:a16="http://schemas.microsoft.com/office/drawing/2014/main" id="{0214283E-D7B4-49E9-932E-D7F2A284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 useBgFill="1">
        <p:nvSpPr>
          <p:cNvPr id="46" name="Rectangle 30">
            <a:extLst>
              <a:ext uri="{FF2B5EF4-FFF2-40B4-BE49-F238E27FC236}">
                <a16:creationId xmlns:a16="http://schemas.microsoft.com/office/drawing/2014/main" id="{92806DFD-E192-42CC-B190-3C4C95B8F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33" y="-1"/>
            <a:ext cx="12189867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7" name="Picture 32">
            <a:extLst>
              <a:ext uri="{FF2B5EF4-FFF2-40B4-BE49-F238E27FC236}">
                <a16:creationId xmlns:a16="http://schemas.microsoft.com/office/drawing/2014/main" id="{9FCFF961-4E84-4FD1-859C-B7F410031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3" y="0"/>
            <a:ext cx="4632503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914A32B-0DA5-0F4C-9F00-864FDB33A88B}"/>
              </a:ext>
            </a:extLst>
          </p:cNvPr>
          <p:cNvSpPr txBox="1"/>
          <p:nvPr/>
        </p:nvSpPr>
        <p:spPr>
          <a:xfrm>
            <a:off x="1389300" y="1201723"/>
            <a:ext cx="2888120" cy="44545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latin typeface="+mj-lt"/>
                <a:ea typeface="+mj-ea"/>
                <a:cs typeface="+mj-cs"/>
              </a:rPr>
              <a:t>	</a:t>
            </a:r>
          </a:p>
        </p:txBody>
      </p:sp>
      <p:sp>
        <p:nvSpPr>
          <p:cNvPr id="48" name="Rectangle 34">
            <a:extLst>
              <a:ext uri="{FF2B5EF4-FFF2-40B4-BE49-F238E27FC236}">
                <a16:creationId xmlns:a16="http://schemas.microsoft.com/office/drawing/2014/main" id="{BB17FFD2-DBC7-4ABB-B2A0-7E18EC1B8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F737BB4-6553-47A8-893F-178A10C6B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586EC1-0A2A-0748-8096-E639020DC31E}"/>
              </a:ext>
            </a:extLst>
          </p:cNvPr>
          <p:cNvSpPr txBox="1"/>
          <p:nvPr/>
        </p:nvSpPr>
        <p:spPr>
          <a:xfrm>
            <a:off x="5329969" y="647750"/>
            <a:ext cx="5850936" cy="5571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120000"/>
              </a:lnSpc>
              <a:spcAft>
                <a:spcPts val="600"/>
              </a:spcAft>
              <a:buClr>
                <a:schemeClr val="accent6"/>
              </a:buClr>
              <a:buSzPct val="90000"/>
            </a:pPr>
            <a:endParaRPr lang="en-US" b="1" dirty="0"/>
          </a:p>
          <a:p>
            <a:pPr defTabSz="914400">
              <a:lnSpc>
                <a:spcPct val="120000"/>
              </a:lnSpc>
              <a:spcAft>
                <a:spcPts val="600"/>
              </a:spcAft>
              <a:buClr>
                <a:schemeClr val="accent6"/>
              </a:buClr>
              <a:buSzPct val="90000"/>
            </a:pPr>
            <a:endParaRPr lang="en-US" dirty="0"/>
          </a:p>
          <a:p>
            <a:pPr defTabSz="914400">
              <a:lnSpc>
                <a:spcPct val="12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endParaRPr lang="en-US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E344E2-C5E1-C643-9736-9CC96FB307F6}"/>
              </a:ext>
            </a:extLst>
          </p:cNvPr>
          <p:cNvSpPr txBox="1"/>
          <p:nvPr/>
        </p:nvSpPr>
        <p:spPr>
          <a:xfrm>
            <a:off x="1122414" y="713707"/>
            <a:ext cx="319143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u="sng" dirty="0"/>
              <a:t>Team Members:</a:t>
            </a:r>
          </a:p>
          <a:p>
            <a:endParaRPr lang="en-US" u="sng" dirty="0"/>
          </a:p>
          <a:p>
            <a:endParaRPr lang="en-US" u="sng" dirty="0"/>
          </a:p>
          <a:p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Meagan Greenhill </a:t>
            </a: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Mike Murphy</a:t>
            </a:r>
          </a:p>
          <a:p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Jacqueline X   </a:t>
            </a:r>
          </a:p>
          <a:p>
            <a:endParaRPr lang="en-A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Hesh Kuruppuge </a:t>
            </a:r>
          </a:p>
          <a:p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81C2E3-531D-0342-A773-D2B120829D2C}"/>
              </a:ext>
            </a:extLst>
          </p:cNvPr>
          <p:cNvSpPr txBox="1"/>
          <p:nvPr/>
        </p:nvSpPr>
        <p:spPr>
          <a:xfrm>
            <a:off x="5179594" y="529041"/>
            <a:ext cx="6151685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                    PROJECT 2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    </a:t>
            </a:r>
            <a:r>
              <a:rPr lang="en-A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John Hopkins University Covid-19 datasets 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454881-5BD1-4B80-A29D-E4E85E6EE7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6340" y="1148758"/>
            <a:ext cx="5143474" cy="3332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4210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14">
            <a:extLst>
              <a:ext uri="{FF2B5EF4-FFF2-40B4-BE49-F238E27FC236}">
                <a16:creationId xmlns:a16="http://schemas.microsoft.com/office/drawing/2014/main" id="{3DBBA26C-89C3-411F-9753-606A413F8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39" name="Picture 16">
            <a:extLst>
              <a:ext uri="{FF2B5EF4-FFF2-40B4-BE49-F238E27FC236}">
                <a16:creationId xmlns:a16="http://schemas.microsoft.com/office/drawing/2014/main" id="{EEAD2215-6311-4D1C-B6B5-F57CB6BFC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40" name="Rectangle 18">
            <a:extLst>
              <a:ext uri="{FF2B5EF4-FFF2-40B4-BE49-F238E27FC236}">
                <a16:creationId xmlns:a16="http://schemas.microsoft.com/office/drawing/2014/main" id="{7BA5DE79-30D1-4A10-8DB9-0A6E523A97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" name="Rectangle 20">
            <a:extLst>
              <a:ext uri="{FF2B5EF4-FFF2-40B4-BE49-F238E27FC236}">
                <a16:creationId xmlns:a16="http://schemas.microsoft.com/office/drawing/2014/main" id="{9ABD0D63-D23F-4AE7-8270-4185EF9C1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" name="Rectangle 22">
            <a:extLst>
              <a:ext uri="{FF2B5EF4-FFF2-40B4-BE49-F238E27FC236}">
                <a16:creationId xmlns:a16="http://schemas.microsoft.com/office/drawing/2014/main" id="{D5B0B43F-2CE7-4C6C-BABC-EE342B3282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" name="Rectangle 24">
            <a:extLst>
              <a:ext uri="{FF2B5EF4-FFF2-40B4-BE49-F238E27FC236}">
                <a16:creationId xmlns:a16="http://schemas.microsoft.com/office/drawing/2014/main" id="{85459F07-63F9-48CF-B725-A873C4BC3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" name="TextBox 26">
            <a:extLst>
              <a:ext uri="{FF2B5EF4-FFF2-40B4-BE49-F238E27FC236}">
                <a16:creationId xmlns:a16="http://schemas.microsoft.com/office/drawing/2014/main" id="{14B83E1E-DAC1-4851-84FF-D6FE1649D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pic>
        <p:nvPicPr>
          <p:cNvPr id="45" name="Picture 28">
            <a:extLst>
              <a:ext uri="{FF2B5EF4-FFF2-40B4-BE49-F238E27FC236}">
                <a16:creationId xmlns:a16="http://schemas.microsoft.com/office/drawing/2014/main" id="{0214283E-D7B4-49E9-932E-D7F2A284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 useBgFill="1">
        <p:nvSpPr>
          <p:cNvPr id="46" name="Rectangle 30">
            <a:extLst>
              <a:ext uri="{FF2B5EF4-FFF2-40B4-BE49-F238E27FC236}">
                <a16:creationId xmlns:a16="http://schemas.microsoft.com/office/drawing/2014/main" id="{92806DFD-E192-42CC-B190-3C4C95B8F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33" y="-1"/>
            <a:ext cx="12189867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7" name="Picture 32">
            <a:extLst>
              <a:ext uri="{FF2B5EF4-FFF2-40B4-BE49-F238E27FC236}">
                <a16:creationId xmlns:a16="http://schemas.microsoft.com/office/drawing/2014/main" id="{9FCFF961-4E84-4FD1-859C-B7F410031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3" y="0"/>
            <a:ext cx="4632503" cy="6858000"/>
          </a:xfrm>
          <a:prstGeom prst="rect">
            <a:avLst/>
          </a:prstGeom>
        </p:spPr>
      </p:pic>
      <p:sp>
        <p:nvSpPr>
          <p:cNvPr id="48" name="Rectangle 34">
            <a:extLst>
              <a:ext uri="{FF2B5EF4-FFF2-40B4-BE49-F238E27FC236}">
                <a16:creationId xmlns:a16="http://schemas.microsoft.com/office/drawing/2014/main" id="{BB17FFD2-DBC7-4ABB-B2A0-7E18EC1B8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F737BB4-6553-47A8-893F-178A10C6B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586EC1-0A2A-0748-8096-E639020DC31E}"/>
              </a:ext>
            </a:extLst>
          </p:cNvPr>
          <p:cNvSpPr txBox="1"/>
          <p:nvPr/>
        </p:nvSpPr>
        <p:spPr>
          <a:xfrm>
            <a:off x="5329969" y="647750"/>
            <a:ext cx="5850936" cy="5571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120000"/>
              </a:lnSpc>
              <a:spcAft>
                <a:spcPts val="600"/>
              </a:spcAft>
              <a:buClr>
                <a:schemeClr val="accent6"/>
              </a:buClr>
              <a:buSzPct val="90000"/>
            </a:pPr>
            <a:r>
              <a:rPr lang="en-US" sz="6000" b="1" dirty="0"/>
              <a:t>QUESTIONS?</a:t>
            </a:r>
            <a:endParaRPr lang="en-US" sz="6000" u="sng" dirty="0"/>
          </a:p>
        </p:txBody>
      </p:sp>
    </p:spTree>
    <p:extLst>
      <p:ext uri="{BB962C8B-B14F-4D97-AF65-F5344CB8AC3E}">
        <p14:creationId xmlns:p14="http://schemas.microsoft.com/office/powerpoint/2010/main" val="4534971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Picture 78">
            <a:extLst>
              <a:ext uri="{FF2B5EF4-FFF2-40B4-BE49-F238E27FC236}">
                <a16:creationId xmlns:a16="http://schemas.microsoft.com/office/drawing/2014/main" id="{3DBBA26C-89C3-411F-9753-606A413F8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EEAD2215-6311-4D1C-B6B5-F57CB6BFC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7BA5DE79-30D1-4A10-8DB9-0A6E523A97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BD0D63-D23F-4AE7-8270-4185EF9C1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5B0B43F-2CE7-4C6C-BABC-EE342B3282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5459F07-63F9-48CF-B725-A873C4BC3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4B83E1E-DAC1-4851-84FF-D6FE1649D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EC0C1"/>
                </a:solidFill>
                <a:effectLst/>
                <a:uLnTx/>
                <a:uFillTx/>
                <a:latin typeface="Wingdings 3" panose="05040102010807070707" pitchFamily="18" charset="2"/>
                <a:ea typeface="+mn-ea"/>
                <a:cs typeface="+mn-cs"/>
              </a:rPr>
              <a:t>z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8EC0C1"/>
              </a:solidFill>
              <a:effectLst/>
              <a:uLnTx/>
              <a:uFillTx/>
              <a:latin typeface="MS Shell Dlg 2" panose="020B0604030504040204" pitchFamily="34" charset="0"/>
              <a:ea typeface="+mn-ea"/>
              <a:cs typeface="+mn-cs"/>
            </a:endParaRPr>
          </a:p>
        </p:txBody>
      </p:sp>
      <p:pic>
        <p:nvPicPr>
          <p:cNvPr id="93" name="Picture 92">
            <a:extLst>
              <a:ext uri="{FF2B5EF4-FFF2-40B4-BE49-F238E27FC236}">
                <a16:creationId xmlns:a16="http://schemas.microsoft.com/office/drawing/2014/main" id="{0214283E-D7B4-49E9-932E-D7F2A284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 useBgFill="1">
        <p:nvSpPr>
          <p:cNvPr id="95" name="Rectangle 94">
            <a:extLst>
              <a:ext uri="{FF2B5EF4-FFF2-40B4-BE49-F238E27FC236}">
                <a16:creationId xmlns:a16="http://schemas.microsoft.com/office/drawing/2014/main" id="{92806DFD-E192-42CC-B190-3C4C95B8F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33" y="-1"/>
            <a:ext cx="12189867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97" name="Picture 96">
            <a:extLst>
              <a:ext uri="{FF2B5EF4-FFF2-40B4-BE49-F238E27FC236}">
                <a16:creationId xmlns:a16="http://schemas.microsoft.com/office/drawing/2014/main" id="{9FCFF961-4E84-4FD1-859C-B7F410031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3" y="0"/>
            <a:ext cx="4632503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914A32B-0DA5-0F4C-9F00-864FDB33A88B}"/>
              </a:ext>
            </a:extLst>
          </p:cNvPr>
          <p:cNvSpPr txBox="1"/>
          <p:nvPr/>
        </p:nvSpPr>
        <p:spPr>
          <a:xfrm>
            <a:off x="1389300" y="1201723"/>
            <a:ext cx="2888120" cy="44545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Project Summary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BB17FFD2-DBC7-4ABB-B2A0-7E18EC1B8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DF737BB4-6553-47A8-893F-178A10C6B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586EC1-0A2A-0748-8096-E639020DC31E}"/>
              </a:ext>
            </a:extLst>
          </p:cNvPr>
          <p:cNvSpPr txBox="1"/>
          <p:nvPr/>
        </p:nvSpPr>
        <p:spPr>
          <a:xfrm>
            <a:off x="5174964" y="3701738"/>
            <a:ext cx="6012557" cy="23303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8EC0C1"/>
              </a:buClr>
              <a:buSzPct val="90000"/>
              <a:tabLst/>
              <a:defRPr/>
            </a:pPr>
            <a:r>
              <a:rPr kumimoji="0" lang="en-AU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project uses John Hopkins University Covid-19 datasets sourced from Google Dataset Searches, and related datasets to extract the required data to create an integrated database that can be used to provide ongoing analysis of Covid_19 and its global impact. The database can be updated </a:t>
            </a:r>
            <a:r>
              <a:rPr lang="en-AU" sz="14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required</a:t>
            </a:r>
            <a:r>
              <a:rPr kumimoji="0" lang="en-AU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will facilitate analysis that currently requires disparate source datasets. </a:t>
            </a:r>
          </a:p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8EC0C1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8EC0C1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8EC0C1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B17F751-A6B1-49AF-ABE0-60EE193C08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9744" y="825891"/>
            <a:ext cx="5248093" cy="2260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0834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>
            <a:extLst>
              <a:ext uri="{FF2B5EF4-FFF2-40B4-BE49-F238E27FC236}">
                <a16:creationId xmlns:a16="http://schemas.microsoft.com/office/drawing/2014/main" id="{3DBBA26C-89C3-411F-9753-606A413F8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EEAD2215-6311-4D1C-B6B5-F57CB6BFC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7BA5DE79-30D1-4A10-8DB9-0A6E523A97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ABD0D63-D23F-4AE7-8270-4185EF9C1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5B0B43F-2CE7-4C6C-BABC-EE342B3282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5459F07-63F9-48CF-B725-A873C4BC3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4B83E1E-DAC1-4851-84FF-D6FE1649D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1AC85C80-0175-4214-A13D-03C224658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70108" y="985292"/>
            <a:ext cx="1345319" cy="1345319"/>
          </a:xfrm>
          <a:prstGeom prst="ellipse">
            <a:avLst/>
          </a:prstGeom>
          <a:solidFill>
            <a:schemeClr val="accent1">
              <a:lumMod val="40000"/>
              <a:lumOff val="6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E60B620B-3E81-4075-BC12-D4FB3E299C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" y="0"/>
            <a:ext cx="12189867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914A32B-0DA5-0F4C-9F00-864FDB33A88B}"/>
              </a:ext>
            </a:extLst>
          </p:cNvPr>
          <p:cNvSpPr txBox="1"/>
          <p:nvPr/>
        </p:nvSpPr>
        <p:spPr>
          <a:xfrm>
            <a:off x="2611808" y="387626"/>
            <a:ext cx="7958331" cy="6957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solidFill>
                  <a:srgbClr val="1F2D29"/>
                </a:solidFill>
                <a:latin typeface="+mj-lt"/>
                <a:ea typeface="+mj-ea"/>
                <a:cs typeface="+mj-cs"/>
              </a:rPr>
              <a:t>   Data Sources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586EC1-0A2A-0748-8096-E639020DC31E}"/>
              </a:ext>
            </a:extLst>
          </p:cNvPr>
          <p:cNvSpPr txBox="1"/>
          <p:nvPr/>
        </p:nvSpPr>
        <p:spPr>
          <a:xfrm>
            <a:off x="1540564" y="1427431"/>
            <a:ext cx="10306878" cy="52616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71450" indent="-171450" defTabSz="914400">
              <a:lnSpc>
                <a:spcPct val="11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itchFamily="2" charset="2"/>
              <a:buChar char="q"/>
            </a:pPr>
            <a:endParaRPr lang="en-US" sz="1100" b="1" dirty="0">
              <a:solidFill>
                <a:srgbClr val="1F2D29"/>
              </a:solidFill>
            </a:endParaRPr>
          </a:p>
          <a:p>
            <a:pPr marL="285750" indent="-285750" defTabSz="914400">
              <a:lnSpc>
                <a:spcPct val="11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itchFamily="2" charset="2"/>
              <a:buChar char="q"/>
            </a:pP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JHU – 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Time Series Daily Reports : </a:t>
            </a:r>
            <a:r>
              <a:rPr lang="en-AU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4"/>
              </a:rPr>
              <a:t>https://raw.githubusercontent.com/CSSEGISandData/COVID-19/master/csse_covid_19_data/csse_covid_19_time_series/time_series_covid19_confirmed_global.csv</a:t>
            </a: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defTabSz="914400">
              <a:lnSpc>
                <a:spcPct val="11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itchFamily="2" charset="2"/>
              <a:buChar char="q"/>
            </a:pP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defTabSz="914400">
              <a:lnSpc>
                <a:spcPct val="11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itchFamily="2" charset="2"/>
              <a:buChar char="q"/>
            </a:pP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World population data</a:t>
            </a:r>
            <a:r>
              <a:rPr lang="en-A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AU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https://www.worldometers.info/world-population/population-by-country/</a:t>
            </a: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defTabSz="914400">
              <a:lnSpc>
                <a:spcPct val="11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itchFamily="2" charset="2"/>
              <a:buChar char="q"/>
            </a:pPr>
            <a:endParaRPr lang="en-A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defTabSz="914400">
              <a:lnSpc>
                <a:spcPct val="11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itchFamily="2" charset="2"/>
              <a:buChar char="q"/>
            </a:pP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Vaccination rates per country: </a:t>
            </a:r>
            <a:r>
              <a:rPr lang="en-AU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https://ourworldindata.org/covid-vaccinations</a:t>
            </a: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defTabSz="914400">
              <a:lnSpc>
                <a:spcPct val="11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itchFamily="2" charset="2"/>
              <a:buChar char="q"/>
            </a:pPr>
            <a:endParaRPr lang="en-US" dirty="0">
              <a:solidFill>
                <a:srgbClr val="1F2D29"/>
              </a:solidFill>
              <a:hlinkClick r:id="rId7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defTabSz="914400">
              <a:lnSpc>
                <a:spcPct val="11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endParaRPr lang="en-US" sz="1100" u="sng" dirty="0">
              <a:solidFill>
                <a:srgbClr val="1F2D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5305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>
            <a:extLst>
              <a:ext uri="{FF2B5EF4-FFF2-40B4-BE49-F238E27FC236}">
                <a16:creationId xmlns:a16="http://schemas.microsoft.com/office/drawing/2014/main" id="{3DBBA26C-89C3-411F-9753-606A413F8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EEAD2215-6311-4D1C-B6B5-F57CB6BFC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7BA5DE79-30D1-4A10-8DB9-0A6E523A97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ABD0D63-D23F-4AE7-8270-4185EF9C1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5B0B43F-2CE7-4C6C-BABC-EE342B3282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5459F07-63F9-48CF-B725-A873C4BC3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4B83E1E-DAC1-4851-84FF-D6FE1649D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1AC85C80-0175-4214-A13D-03C224658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70108" y="985292"/>
            <a:ext cx="1345319" cy="1345319"/>
          </a:xfrm>
          <a:prstGeom prst="ellipse">
            <a:avLst/>
          </a:prstGeom>
          <a:solidFill>
            <a:schemeClr val="accent1">
              <a:lumMod val="40000"/>
              <a:lumOff val="6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E60B620B-3E81-4075-BC12-D4FB3E299C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" y="0"/>
            <a:ext cx="12189867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914A32B-0DA5-0F4C-9F00-864FDB33A88B}"/>
              </a:ext>
            </a:extLst>
          </p:cNvPr>
          <p:cNvSpPr txBox="1"/>
          <p:nvPr/>
        </p:nvSpPr>
        <p:spPr>
          <a:xfrm>
            <a:off x="2611808" y="387626"/>
            <a:ext cx="7958331" cy="6957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solidFill>
                  <a:srgbClr val="1F2D29"/>
                </a:solidFill>
                <a:latin typeface="+mj-lt"/>
                <a:ea typeface="+mj-ea"/>
                <a:cs typeface="+mj-cs"/>
              </a:rPr>
              <a:t>   Database Schema- ERD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586EC1-0A2A-0748-8096-E639020DC31E}"/>
              </a:ext>
            </a:extLst>
          </p:cNvPr>
          <p:cNvSpPr txBox="1"/>
          <p:nvPr/>
        </p:nvSpPr>
        <p:spPr>
          <a:xfrm>
            <a:off x="1540564" y="1427431"/>
            <a:ext cx="10306878" cy="52616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 defTabSz="914400">
              <a:lnSpc>
                <a:spcPct val="11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itchFamily="2" charset="2"/>
              <a:buChar char="q"/>
            </a:pPr>
            <a:endParaRPr lang="en-US" dirty="0">
              <a:solidFill>
                <a:srgbClr val="1F2D29"/>
              </a:solidFill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defTabSz="914400">
              <a:lnSpc>
                <a:spcPct val="11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endParaRPr lang="en-US" sz="1100" u="sng" dirty="0">
              <a:solidFill>
                <a:srgbClr val="1F2D29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CE7FB5-494A-45D2-8334-932B5B76F3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8631" y="1258465"/>
            <a:ext cx="5923451" cy="5362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835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>
            <a:extLst>
              <a:ext uri="{FF2B5EF4-FFF2-40B4-BE49-F238E27FC236}">
                <a16:creationId xmlns:a16="http://schemas.microsoft.com/office/drawing/2014/main" id="{3DBBA26C-89C3-411F-9753-606A413F8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EEAD2215-6311-4D1C-B6B5-F57CB6BFC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7BA5DE79-30D1-4A10-8DB9-0A6E523A97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ABD0D63-D23F-4AE7-8270-4185EF9C1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5B0B43F-2CE7-4C6C-BABC-EE342B3282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5459F07-63F9-48CF-B725-A873C4BC3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4B83E1E-DAC1-4851-84FF-D6FE1649D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1AC85C80-0175-4214-A13D-03C224658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70108" y="985292"/>
            <a:ext cx="1345319" cy="1345319"/>
          </a:xfrm>
          <a:prstGeom prst="ellipse">
            <a:avLst/>
          </a:prstGeom>
          <a:solidFill>
            <a:schemeClr val="accent1">
              <a:lumMod val="40000"/>
              <a:lumOff val="6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E60B620B-3E81-4075-BC12-D4FB3E299C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" y="0"/>
            <a:ext cx="12189867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914A32B-0DA5-0F4C-9F00-864FDB33A88B}"/>
              </a:ext>
            </a:extLst>
          </p:cNvPr>
          <p:cNvSpPr txBox="1"/>
          <p:nvPr/>
        </p:nvSpPr>
        <p:spPr>
          <a:xfrm>
            <a:off x="2611808" y="387626"/>
            <a:ext cx="7958331" cy="6957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solidFill>
                  <a:srgbClr val="1F2D29"/>
                </a:solidFill>
                <a:latin typeface="+mj-lt"/>
                <a:ea typeface="+mj-ea"/>
                <a:cs typeface="+mj-cs"/>
              </a:rPr>
              <a:t>   Data Extract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586EC1-0A2A-0748-8096-E639020DC31E}"/>
              </a:ext>
            </a:extLst>
          </p:cNvPr>
          <p:cNvSpPr txBox="1"/>
          <p:nvPr/>
        </p:nvSpPr>
        <p:spPr>
          <a:xfrm>
            <a:off x="1540564" y="1427431"/>
            <a:ext cx="10306878" cy="52616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 defTabSz="914400">
              <a:lnSpc>
                <a:spcPct val="11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itchFamily="2" charset="2"/>
              <a:buChar char="q"/>
            </a:pPr>
            <a:endParaRPr lang="en-US" dirty="0">
              <a:solidFill>
                <a:srgbClr val="1F2D29"/>
              </a:solidFill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defTabSz="914400">
              <a:lnSpc>
                <a:spcPct val="11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endParaRPr lang="en-US" sz="1100" u="sng" dirty="0">
              <a:solidFill>
                <a:srgbClr val="1F2D29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DDB611-5AFF-40F1-8A2A-338F52DF38BE}"/>
              </a:ext>
            </a:extLst>
          </p:cNvPr>
          <p:cNvSpPr txBox="1"/>
          <p:nvPr/>
        </p:nvSpPr>
        <p:spPr>
          <a:xfrm>
            <a:off x="2303558" y="2130609"/>
            <a:ext cx="8266581" cy="2186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The Extract phase of the assignment uses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urls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/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wget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downloads in place of API calls are they are not available for the datasets needed.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The three JHU time series data sets are retrieved using this method.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The Vaccination and World Population data sets are downloaded from their respective sites using the </a:t>
            </a:r>
            <a:r>
              <a:rPr lang="en-AU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pd.read_csv function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AU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01428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>
            <a:extLst>
              <a:ext uri="{FF2B5EF4-FFF2-40B4-BE49-F238E27FC236}">
                <a16:creationId xmlns:a16="http://schemas.microsoft.com/office/drawing/2014/main" id="{3DBBA26C-89C3-411F-9753-606A413F8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EEAD2215-6311-4D1C-B6B5-F57CB6BFC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7BA5DE79-30D1-4A10-8DB9-0A6E523A97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ABD0D63-D23F-4AE7-8270-4185EF9C1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5B0B43F-2CE7-4C6C-BABC-EE342B3282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5459F07-63F9-48CF-B725-A873C4BC3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4B83E1E-DAC1-4851-84FF-D6FE1649D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1AC85C80-0175-4214-A13D-03C224658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70108" y="985292"/>
            <a:ext cx="1345319" cy="1345319"/>
          </a:xfrm>
          <a:prstGeom prst="ellipse">
            <a:avLst/>
          </a:prstGeom>
          <a:solidFill>
            <a:schemeClr val="accent1">
              <a:lumMod val="40000"/>
              <a:lumOff val="6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E60B620B-3E81-4075-BC12-D4FB3E299C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" y="0"/>
            <a:ext cx="12189867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914A32B-0DA5-0F4C-9F00-864FDB33A88B}"/>
              </a:ext>
            </a:extLst>
          </p:cNvPr>
          <p:cNvSpPr txBox="1"/>
          <p:nvPr/>
        </p:nvSpPr>
        <p:spPr>
          <a:xfrm>
            <a:off x="2611808" y="387626"/>
            <a:ext cx="7958331" cy="6957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solidFill>
                  <a:srgbClr val="1F2D29"/>
                </a:solidFill>
                <a:latin typeface="+mj-lt"/>
                <a:ea typeface="+mj-ea"/>
                <a:cs typeface="+mj-cs"/>
              </a:rPr>
              <a:t>Meta 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586EC1-0A2A-0748-8096-E639020DC31E}"/>
              </a:ext>
            </a:extLst>
          </p:cNvPr>
          <p:cNvSpPr txBox="1"/>
          <p:nvPr/>
        </p:nvSpPr>
        <p:spPr>
          <a:xfrm>
            <a:off x="1540564" y="1427431"/>
            <a:ext cx="10306878" cy="52616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11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endParaRPr lang="en-US" sz="1100" u="sng" dirty="0">
              <a:solidFill>
                <a:srgbClr val="1F2D29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0ACA1B-3E55-4F4D-8CC3-AFF211B5BFC3}"/>
              </a:ext>
            </a:extLst>
          </p:cNvPr>
          <p:cNvSpPr txBox="1"/>
          <p:nvPr/>
        </p:nvSpPr>
        <p:spPr>
          <a:xfrm>
            <a:off x="2980575" y="1525504"/>
            <a:ext cx="6096000" cy="52424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2000"/>
            <a:r>
              <a:rPr lang="en-US" sz="1200" b="1" i="0" dirty="0">
                <a:solidFill>
                  <a:srgbClr val="1D1C1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“vaccinations” table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country-id:	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iso_code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ISO 3166-1 alpha-3 – three-letter country code</a:t>
            </a:r>
            <a:endParaRPr lang="en-A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date:                 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date of the observation </a:t>
            </a:r>
            <a:endParaRPr lang="en-A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en-US" sz="12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vaccinated_per_hundred</a:t>
            </a:r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A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number of people who received at least one vaccine dose. If a person receives the first dose of a 2-dose vaccine, this metric goes up by 1. If they receive the second dose, the metric stays the same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ie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1.</a:t>
            </a:r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A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</a:pPr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A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en-US" sz="12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fully_vaccinated_per_hundred</a:t>
            </a:r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lang="en-A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people vaccinated per 100 people in the total population of the country. If a person receives the first dose of a 2-dose vaccine, this metric stays the same. If they receive the second dose, the metric goes up by 1.</a:t>
            </a:r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A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en-US" sz="12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not_fully_vaccinated_per_hundred</a:t>
            </a:r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A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people not vaccinated per 100 people in the total population of the country </a:t>
            </a:r>
            <a:endParaRPr lang="en-A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en-US" sz="12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boosted_per_hundred</a:t>
            </a:r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lang="en-A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people who have received their booster dose per 100 people in the total population of the country</a:t>
            </a:r>
            <a:endParaRPr lang="en-A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2000"/>
            <a:b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AU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01146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>
            <a:extLst>
              <a:ext uri="{FF2B5EF4-FFF2-40B4-BE49-F238E27FC236}">
                <a16:creationId xmlns:a16="http://schemas.microsoft.com/office/drawing/2014/main" id="{3DBBA26C-89C3-411F-9753-606A413F8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EEAD2215-6311-4D1C-B6B5-F57CB6BFC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7BA5DE79-30D1-4A10-8DB9-0A6E523A97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ABD0D63-D23F-4AE7-8270-4185EF9C1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5B0B43F-2CE7-4C6C-BABC-EE342B3282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5459F07-63F9-48CF-B725-A873C4BC3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4B83E1E-DAC1-4851-84FF-D6FE1649D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1AC85C80-0175-4214-A13D-03C224658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70108" y="985292"/>
            <a:ext cx="1345319" cy="1345319"/>
          </a:xfrm>
          <a:prstGeom prst="ellipse">
            <a:avLst/>
          </a:prstGeom>
          <a:solidFill>
            <a:schemeClr val="accent1">
              <a:lumMod val="40000"/>
              <a:lumOff val="6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E60B620B-3E81-4075-BC12-D4FB3E299C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" y="0"/>
            <a:ext cx="12189867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914A32B-0DA5-0F4C-9F00-864FDB33A88B}"/>
              </a:ext>
            </a:extLst>
          </p:cNvPr>
          <p:cNvSpPr txBox="1"/>
          <p:nvPr/>
        </p:nvSpPr>
        <p:spPr>
          <a:xfrm>
            <a:off x="2611808" y="387626"/>
            <a:ext cx="7958331" cy="6957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solidFill>
                  <a:srgbClr val="1F2D29"/>
                </a:solidFill>
                <a:latin typeface="+mj-lt"/>
                <a:ea typeface="+mj-ea"/>
                <a:cs typeface="+mj-cs"/>
              </a:rPr>
              <a:t>  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586EC1-0A2A-0748-8096-E639020DC31E}"/>
              </a:ext>
            </a:extLst>
          </p:cNvPr>
          <p:cNvSpPr txBox="1"/>
          <p:nvPr/>
        </p:nvSpPr>
        <p:spPr>
          <a:xfrm>
            <a:off x="1540564" y="1427431"/>
            <a:ext cx="10306878" cy="52616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71450" indent="-171450" defTabSz="914400">
              <a:lnSpc>
                <a:spcPct val="11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itchFamily="2" charset="2"/>
              <a:buChar char="q"/>
            </a:pPr>
            <a:endParaRPr lang="en-US" sz="1100" b="1" dirty="0">
              <a:solidFill>
                <a:srgbClr val="1F2D29"/>
              </a:solidFill>
            </a:endParaRPr>
          </a:p>
          <a:p>
            <a:pPr marL="285750" indent="-285750" defTabSz="914400">
              <a:lnSpc>
                <a:spcPct val="11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itchFamily="2" charset="2"/>
              <a:buChar char="q"/>
            </a:pPr>
            <a:endParaRPr lang="en-US" dirty="0">
              <a:solidFill>
                <a:srgbClr val="1F2D29"/>
              </a:solidFill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defTabSz="914400">
              <a:lnSpc>
                <a:spcPct val="11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endParaRPr lang="en-US" sz="1100" u="sng" dirty="0">
              <a:solidFill>
                <a:srgbClr val="1F2D29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CC9A20-78E7-4615-B6A5-774334F5271A}"/>
              </a:ext>
            </a:extLst>
          </p:cNvPr>
          <p:cNvSpPr txBox="1"/>
          <p:nvPr/>
        </p:nvSpPr>
        <p:spPr>
          <a:xfrm>
            <a:off x="2764208" y="540026"/>
            <a:ext cx="7958331" cy="6957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solidFill>
                  <a:srgbClr val="1F2D29"/>
                </a:solidFill>
                <a:latin typeface="+mj-lt"/>
                <a:ea typeface="+mj-ea"/>
                <a:cs typeface="+mj-cs"/>
              </a:rPr>
              <a:t>   Data Transform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CBD895B-9625-4513-A03C-1327197FE7A5}"/>
              </a:ext>
            </a:extLst>
          </p:cNvPr>
          <p:cNvSpPr txBox="1"/>
          <p:nvPr/>
        </p:nvSpPr>
        <p:spPr>
          <a:xfrm>
            <a:off x="3066020" y="1329303"/>
            <a:ext cx="81639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1800" b="1" i="1" dirty="0"/>
              <a:t>Clean and modify the data using Pandas and Jupyter Notebook.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0FDDDC4-7DCC-408E-B1A8-7BA055287A43}"/>
              </a:ext>
            </a:extLst>
          </p:cNvPr>
          <p:cNvSpPr txBox="1"/>
          <p:nvPr/>
        </p:nvSpPr>
        <p:spPr>
          <a:xfrm>
            <a:off x="2069447" y="1796029"/>
            <a:ext cx="7784576" cy="5939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400" dirty="0">
                <a:latin typeface="Calibri" panose="020F0502020204030204" pitchFamily="34" charset="0"/>
                <a:cs typeface="Times New Roman" panose="02020603050405020304" pitchFamily="18" charset="0"/>
              </a:rPr>
              <a:t>Used melt() to unpivot </a:t>
            </a:r>
            <a:r>
              <a:rPr lang="en-US" sz="1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DataFrames</a:t>
            </a:r>
            <a:r>
              <a:rPr lang="en-US" sz="1400" dirty="0">
                <a:latin typeface="Calibri" panose="020F0502020204030204" pitchFamily="34" charset="0"/>
                <a:cs typeface="Times New Roman" panose="02020603050405020304" pitchFamily="18" charset="0"/>
              </a:rPr>
              <a:t> from current wide format 265 rows × 749 columns into long format 208600 rows × 6 columns.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AU" sz="1400" dirty="0">
                <a:latin typeface="Calibri" panose="020F0502020204030204" pitchFamily="34" charset="0"/>
                <a:cs typeface="Times New Roman" panose="02020603050405020304" pitchFamily="18" charset="0"/>
              </a:rPr>
              <a:t>Removed recovered data for Canada due to mismatch issue. 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AU" sz="1400" dirty="0">
                <a:latin typeface="Calibri" panose="020F0502020204030204" pitchFamily="34" charset="0"/>
                <a:cs typeface="Times New Roman" panose="02020603050405020304" pitchFamily="18" charset="0"/>
              </a:rPr>
              <a:t>Merged confirmed_df_long and deaths_df_long into full_table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AU" sz="1400" dirty="0">
                <a:latin typeface="Calibri" panose="020F0502020204030204" pitchFamily="34" charset="0"/>
                <a:cs typeface="Times New Roman" panose="02020603050405020304" pitchFamily="18" charset="0"/>
              </a:rPr>
              <a:t>Merged full_table and recovered_df_long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AU" sz="1400" dirty="0">
                <a:latin typeface="Calibri" panose="020F0502020204030204" pitchFamily="34" charset="0"/>
                <a:cs typeface="Times New Roman" panose="02020603050405020304" pitchFamily="18" charset="0"/>
              </a:rPr>
              <a:t>Converted date from string to datetime.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AU" sz="1400" dirty="0">
                <a:latin typeface="Calibri" panose="020F0502020204030204" pitchFamily="34" charset="0"/>
                <a:cs typeface="Times New Roman" panose="02020603050405020304" pitchFamily="18" charset="0"/>
              </a:rPr>
              <a:t>Detect missing values NaN.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AU" sz="1400" dirty="0">
                <a:latin typeface="Calibri" panose="020F0502020204030204" pitchFamily="34" charset="0"/>
                <a:cs typeface="Times New Roman" panose="02020603050405020304" pitchFamily="18" charset="0"/>
              </a:rPr>
              <a:t>Replaced 'recovered' </a:t>
            </a:r>
            <a:r>
              <a:rPr lang="en-AU" sz="1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NaNs</a:t>
            </a:r>
            <a:r>
              <a:rPr lang="en-AU" sz="1400" dirty="0">
                <a:latin typeface="Calibri" panose="020F0502020204030204" pitchFamily="34" charset="0"/>
                <a:cs typeface="Times New Roman" panose="02020603050405020304" pitchFamily="18" charset="0"/>
              </a:rPr>
              <a:t> with zero.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AU" sz="1400" dirty="0">
                <a:latin typeface="Calibri" panose="020F0502020204030204" pitchFamily="34" charset="0"/>
                <a:cs typeface="Times New Roman" panose="02020603050405020304" pitchFamily="18" charset="0"/>
              </a:rPr>
              <a:t>Three cruise ships need to be treated differently to the rest of the cases.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AU" sz="1400" dirty="0">
                <a:latin typeface="Calibri" panose="020F0502020204030204" pitchFamily="34" charset="0"/>
                <a:cs typeface="Times New Roman" panose="02020603050405020304" pitchFamily="18" charset="0"/>
              </a:rPr>
              <a:t>Calculate active cases = confirmed cases - deaths – recovered cases.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AU" sz="1400" dirty="0">
                <a:latin typeface="Calibri" panose="020F0502020204030204" pitchFamily="34" charset="0"/>
                <a:cs typeface="Times New Roman" panose="02020603050405020304" pitchFamily="18" charset="0"/>
              </a:rPr>
              <a:t>Aggregate data into Country/Region and group by Date and Country/Region.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AU" sz="1400" dirty="0">
                <a:latin typeface="Calibri" panose="020F0502020204030204" pitchFamily="34" charset="0"/>
                <a:cs typeface="Times New Roman" panose="02020603050405020304" pitchFamily="18" charset="0"/>
              </a:rPr>
              <a:t>Calculate daily New cases, New deaths and New recovered by deducting the corresponding accumulative data on the previous day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AU" sz="1400" dirty="0">
                <a:latin typeface="Calibri" panose="020F0502020204030204" pitchFamily="34" charset="0"/>
                <a:cs typeface="Times New Roman" panose="02020603050405020304" pitchFamily="18" charset="0"/>
              </a:rPr>
              <a:t>Calculate daily New cases, New deaths and New recovered by deducting the corresponding accumulative data on the previous day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A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endParaRPr lang="en-A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AU" sz="14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169198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>
            <a:extLst>
              <a:ext uri="{FF2B5EF4-FFF2-40B4-BE49-F238E27FC236}">
                <a16:creationId xmlns:a16="http://schemas.microsoft.com/office/drawing/2014/main" id="{3DBBA26C-89C3-411F-9753-606A413F8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EEAD2215-6311-4D1C-B6B5-F57CB6BFC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7BA5DE79-30D1-4A10-8DB9-0A6E523A97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ABD0D63-D23F-4AE7-8270-4185EF9C1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5B0B43F-2CE7-4C6C-BABC-EE342B3282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5459F07-63F9-48CF-B725-A873C4BC3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4B83E1E-DAC1-4851-84FF-D6FE1649D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1AC85C80-0175-4214-A13D-03C224658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70108" y="985292"/>
            <a:ext cx="1345319" cy="1345319"/>
          </a:xfrm>
          <a:prstGeom prst="ellipse">
            <a:avLst/>
          </a:prstGeom>
          <a:solidFill>
            <a:schemeClr val="accent1">
              <a:lumMod val="40000"/>
              <a:lumOff val="6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E60B620B-3E81-4075-BC12-D4FB3E299C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" y="0"/>
            <a:ext cx="12189867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914A32B-0DA5-0F4C-9F00-864FDB33A88B}"/>
              </a:ext>
            </a:extLst>
          </p:cNvPr>
          <p:cNvSpPr txBox="1"/>
          <p:nvPr/>
        </p:nvSpPr>
        <p:spPr>
          <a:xfrm>
            <a:off x="2611808" y="387626"/>
            <a:ext cx="7958331" cy="6957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solidFill>
                  <a:srgbClr val="1F2D29"/>
                </a:solidFill>
                <a:latin typeface="+mj-lt"/>
                <a:ea typeface="+mj-ea"/>
                <a:cs typeface="+mj-cs"/>
              </a:rPr>
              <a:t>  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586EC1-0A2A-0748-8096-E639020DC31E}"/>
              </a:ext>
            </a:extLst>
          </p:cNvPr>
          <p:cNvSpPr txBox="1"/>
          <p:nvPr/>
        </p:nvSpPr>
        <p:spPr>
          <a:xfrm>
            <a:off x="1540564" y="1427431"/>
            <a:ext cx="10306878" cy="52616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71450" indent="-171450" defTabSz="914400">
              <a:lnSpc>
                <a:spcPct val="11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itchFamily="2" charset="2"/>
              <a:buChar char="q"/>
            </a:pPr>
            <a:endParaRPr lang="en-US" sz="1100" b="1" dirty="0">
              <a:solidFill>
                <a:srgbClr val="1F2D29"/>
              </a:solidFill>
            </a:endParaRPr>
          </a:p>
          <a:p>
            <a:pPr marL="285750" indent="-285750" defTabSz="914400">
              <a:lnSpc>
                <a:spcPct val="11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itchFamily="2" charset="2"/>
              <a:buChar char="q"/>
            </a:pPr>
            <a:endParaRPr lang="en-US" dirty="0">
              <a:solidFill>
                <a:srgbClr val="1F2D29"/>
              </a:solidFill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defTabSz="914400">
              <a:lnSpc>
                <a:spcPct val="11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endParaRPr lang="en-US" sz="1100" u="sng" dirty="0">
              <a:solidFill>
                <a:srgbClr val="1F2D29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CC9A20-78E7-4615-B6A5-774334F5271A}"/>
              </a:ext>
            </a:extLst>
          </p:cNvPr>
          <p:cNvSpPr txBox="1"/>
          <p:nvPr/>
        </p:nvSpPr>
        <p:spPr>
          <a:xfrm>
            <a:off x="2764208" y="540026"/>
            <a:ext cx="7958331" cy="6957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solidFill>
                  <a:srgbClr val="1F2D29"/>
                </a:solidFill>
                <a:latin typeface="+mj-lt"/>
                <a:ea typeface="+mj-ea"/>
                <a:cs typeface="+mj-cs"/>
              </a:rPr>
              <a:t>   Data Transform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CBD895B-9625-4513-A03C-1327197FE7A5}"/>
              </a:ext>
            </a:extLst>
          </p:cNvPr>
          <p:cNvSpPr txBox="1"/>
          <p:nvPr/>
        </p:nvSpPr>
        <p:spPr>
          <a:xfrm>
            <a:off x="3066020" y="1329303"/>
            <a:ext cx="81639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1800" dirty="0"/>
              <a:t>Clean and modify the data using Pandas and Jupyter Notebook.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9B3B285-F1C6-41BE-B95E-D6AAA622C785}"/>
              </a:ext>
            </a:extLst>
          </p:cNvPr>
          <p:cNvSpPr txBox="1"/>
          <p:nvPr/>
        </p:nvSpPr>
        <p:spPr>
          <a:xfrm>
            <a:off x="2610579" y="2042702"/>
            <a:ext cx="6531324" cy="48629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AU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 pd.merge to group the final data frame on Country/Region / Date.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AU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Fix the new data types as integer.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AU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final data frame is sorted by Date and Country/Region ascending where: - </a:t>
            </a:r>
            <a:endParaRPr lang="en-A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AU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Confirmed Cases, Deaths, Recovered and Active are cumulative data for the   entire period, and, New cases, New deaths and New Recovered are daily incremental data.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AU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Convert data frame to a csv file for backup.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AU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Australia to check that data is correct. Validate the final data frame against the JHU Dashboard for 06/02/2022.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AU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Both showed Confirmed Cases = 2,704,275 and Deaths = 4,154 for Australia.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AU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Pandas profiling was used to confirmed the integrity of the confirmed cases, vaccinations and world population data sets. </a:t>
            </a:r>
            <a:endParaRPr lang="en-A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endParaRPr lang="en-A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93883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>
            <a:extLst>
              <a:ext uri="{FF2B5EF4-FFF2-40B4-BE49-F238E27FC236}">
                <a16:creationId xmlns:a16="http://schemas.microsoft.com/office/drawing/2014/main" id="{3DBBA26C-89C3-411F-9753-606A413F8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EEAD2215-6311-4D1C-B6B5-F57CB6BFC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7BA5DE79-30D1-4A10-8DB9-0A6E523A97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ABD0D63-D23F-4AE7-8270-4185EF9C1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5B0B43F-2CE7-4C6C-BABC-EE342B3282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5459F07-63F9-48CF-B725-A873C4BC3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4B83E1E-DAC1-4851-84FF-D6FE1649D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1AC85C80-0175-4214-A13D-03C224658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70108" y="985292"/>
            <a:ext cx="1345319" cy="1345319"/>
          </a:xfrm>
          <a:prstGeom prst="ellipse">
            <a:avLst/>
          </a:prstGeom>
          <a:solidFill>
            <a:schemeClr val="accent1">
              <a:lumMod val="40000"/>
              <a:lumOff val="6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E60B620B-3E81-4075-BC12-D4FB3E299C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" y="0"/>
            <a:ext cx="12189867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914A32B-0DA5-0F4C-9F00-864FDB33A88B}"/>
              </a:ext>
            </a:extLst>
          </p:cNvPr>
          <p:cNvSpPr txBox="1"/>
          <p:nvPr/>
        </p:nvSpPr>
        <p:spPr>
          <a:xfrm>
            <a:off x="2611808" y="387626"/>
            <a:ext cx="7958331" cy="6957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solidFill>
                  <a:srgbClr val="1F2D29"/>
                </a:solidFill>
                <a:latin typeface="+mj-lt"/>
                <a:ea typeface="+mj-ea"/>
                <a:cs typeface="+mj-cs"/>
              </a:rPr>
              <a:t>  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586EC1-0A2A-0748-8096-E639020DC31E}"/>
              </a:ext>
            </a:extLst>
          </p:cNvPr>
          <p:cNvSpPr txBox="1"/>
          <p:nvPr/>
        </p:nvSpPr>
        <p:spPr>
          <a:xfrm>
            <a:off x="1540564" y="1427431"/>
            <a:ext cx="10306878" cy="52616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71450" indent="-171450" defTabSz="914400">
              <a:lnSpc>
                <a:spcPct val="11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itchFamily="2" charset="2"/>
              <a:buChar char="q"/>
            </a:pPr>
            <a:endParaRPr lang="en-US" sz="1100" b="1" dirty="0">
              <a:solidFill>
                <a:srgbClr val="1F2D29"/>
              </a:solidFill>
            </a:endParaRPr>
          </a:p>
          <a:p>
            <a:pPr marL="285750" indent="-285750" defTabSz="914400">
              <a:lnSpc>
                <a:spcPct val="11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itchFamily="2" charset="2"/>
              <a:buChar char="q"/>
            </a:pPr>
            <a:endParaRPr lang="en-US" dirty="0">
              <a:solidFill>
                <a:srgbClr val="1F2D29"/>
              </a:solidFill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defTabSz="914400">
              <a:lnSpc>
                <a:spcPct val="11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endParaRPr lang="en-US" sz="1100" u="sng" dirty="0">
              <a:solidFill>
                <a:srgbClr val="1F2D29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CC9A20-78E7-4615-B6A5-774334F5271A}"/>
              </a:ext>
            </a:extLst>
          </p:cNvPr>
          <p:cNvSpPr txBox="1"/>
          <p:nvPr/>
        </p:nvSpPr>
        <p:spPr>
          <a:xfrm>
            <a:off x="2764208" y="540026"/>
            <a:ext cx="7958331" cy="6957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solidFill>
                  <a:srgbClr val="1F2D29"/>
                </a:solidFill>
                <a:latin typeface="+mj-lt"/>
                <a:ea typeface="+mj-ea"/>
                <a:cs typeface="+mj-cs"/>
              </a:rPr>
              <a:t>   Data Load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0EAA13-0D5E-4749-BAFA-104F89E7D9A4}"/>
              </a:ext>
            </a:extLst>
          </p:cNvPr>
          <p:cNvSpPr txBox="1"/>
          <p:nvPr/>
        </p:nvSpPr>
        <p:spPr>
          <a:xfrm>
            <a:off x="2063600" y="1467973"/>
            <a:ext cx="86589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1800" dirty="0"/>
              <a:t>Use Python-Pandas as the server-side language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3F18E4-03AC-463C-B2E7-9BC2E607BB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4363" y="1652639"/>
            <a:ext cx="2167740" cy="10362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327ADF-F7F8-45F1-AA21-94325E3DA7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63600" y="1788852"/>
            <a:ext cx="5818081" cy="88582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E3BA20B-C98C-4B4F-9FB2-75BDD7F61CA7}"/>
              </a:ext>
            </a:extLst>
          </p:cNvPr>
          <p:cNvSpPr txBox="1"/>
          <p:nvPr/>
        </p:nvSpPr>
        <p:spPr>
          <a:xfrm>
            <a:off x="2063600" y="2906244"/>
            <a:ext cx="609460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Loaded four dataframes to database tables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country_codes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covid_cases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population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vaccinations</a:t>
            </a:r>
            <a:endParaRPr lang="en-AU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79400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778</Words>
  <Application>Microsoft Office PowerPoint</Application>
  <PresentationFormat>Widescreen</PresentationFormat>
  <Paragraphs>114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MS Shell Dlg 2</vt:lpstr>
      <vt:lpstr>Wingdings</vt:lpstr>
      <vt:lpstr>Wingdings 3</vt:lpstr>
      <vt:lpstr>Madison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Gokcehan, Alper</dc:creator>
  <cp:lastModifiedBy>Michael Murphy</cp:lastModifiedBy>
  <cp:revision>27</cp:revision>
  <dcterms:created xsi:type="dcterms:W3CDTF">2020-01-08T00:04:06Z</dcterms:created>
  <dcterms:modified xsi:type="dcterms:W3CDTF">2022-02-08T12:02:52Z</dcterms:modified>
</cp:coreProperties>
</file>