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2"/>
  </p:notesMasterIdLst>
  <p:handoutMasterIdLst>
    <p:handoutMasterId r:id="rId13"/>
  </p:handoutMasterIdLst>
  <p:sldIdLst>
    <p:sldId id="446" r:id="rId5"/>
    <p:sldId id="449" r:id="rId6"/>
    <p:sldId id="455" r:id="rId7"/>
    <p:sldId id="427" r:id="rId8"/>
    <p:sldId id="461" r:id="rId9"/>
    <p:sldId id="462" r:id="rId10"/>
    <p:sldId id="45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32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2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keMurf/project_1" TargetMode="External"/><Relationship Id="rId2" Type="http://schemas.openxmlformats.org/officeDocument/2006/relationships/hyperlink" Target="https://github.com/owid/covid-19-data/tree/master/public/data/jhu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ithub.com/MikeMurf/project_1.gi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1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72" y="279919"/>
            <a:ext cx="6581554" cy="1371600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The “ETJM’ Project – COVID 19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548606-4386-41AE-A1F4-A382F0C34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5864" y="6356876"/>
            <a:ext cx="1886047" cy="3429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469912-F4F1-4200-BF5C-41B3AA321F32}"/>
              </a:ext>
            </a:extLst>
          </p:cNvPr>
          <p:cNvSpPr txBox="1"/>
          <p:nvPr/>
        </p:nvSpPr>
        <p:spPr>
          <a:xfrm>
            <a:off x="370572" y="4600875"/>
            <a:ext cx="4379034" cy="20814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0" indent="-342900" rtl="0">
              <a:lnSpc>
                <a:spcPct val="107000"/>
              </a:lnSpc>
              <a:buFont typeface="+mj-lt"/>
              <a:buAutoNum type="arabicPeriod"/>
            </a:pPr>
            <a:r>
              <a:rPr lang="en-A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Erika Hoshino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en-AU" sz="2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Tuflikha</a:t>
            </a:r>
            <a:r>
              <a:rPr lang="en-A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Putri</a:t>
            </a:r>
          </a:p>
          <a:p>
            <a:pPr marL="342900" lvl="0" indent="-342900" rtl="0">
              <a:lnSpc>
                <a:spcPct val="107000"/>
              </a:lnSpc>
              <a:buFont typeface="+mj-lt"/>
              <a:buAutoNum type="arabicPeriod"/>
            </a:pPr>
            <a:r>
              <a:rPr lang="en-A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John </a:t>
            </a:r>
            <a:r>
              <a:rPr lang="en-AU" sz="2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Nasiakos</a:t>
            </a:r>
            <a:endParaRPr lang="en-AU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rtl="0">
              <a:lnSpc>
                <a:spcPct val="107000"/>
              </a:lnSpc>
              <a:buFont typeface="+mj-lt"/>
              <a:buAutoNum type="arabicPeriod"/>
            </a:pPr>
            <a:r>
              <a:rPr lang="en-A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Mike Murphy</a:t>
            </a:r>
          </a:p>
          <a:p>
            <a:pPr marL="342900" lvl="0" indent="-342900" rtl="0">
              <a:lnSpc>
                <a:spcPct val="107000"/>
              </a:lnSpc>
              <a:buFont typeface="+mj-lt"/>
              <a:buAutoNum type="arabicPeriod"/>
            </a:pPr>
            <a:endParaRPr lang="en-AU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19A53-983C-4CAC-81BB-5FADEB96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66" y="220900"/>
            <a:ext cx="3619501" cy="847504"/>
          </a:xfrm>
        </p:spPr>
        <p:txBody>
          <a:bodyPr>
            <a:normAutofit/>
          </a:bodyPr>
          <a:lstStyle/>
          <a:p>
            <a:r>
              <a:rPr lang="en-US" dirty="0">
                <a:latin typeface="Calibri   "/>
              </a:rPr>
              <a:t>AGENDA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766F19B7-C23E-413F-B878-4E536E62F75E}"/>
              </a:ext>
            </a:extLst>
          </p:cNvPr>
          <p:cNvSpPr txBox="1">
            <a:spLocks/>
          </p:cNvSpPr>
          <p:nvPr/>
        </p:nvSpPr>
        <p:spPr>
          <a:xfrm>
            <a:off x="2727158" y="438441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Calibri   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87513B-6F74-443E-A480-DDAFB7EC6D7C}"/>
              </a:ext>
            </a:extLst>
          </p:cNvPr>
          <p:cNvSpPr txBox="1"/>
          <p:nvPr/>
        </p:nvSpPr>
        <p:spPr>
          <a:xfrm>
            <a:off x="178066" y="1285945"/>
            <a:ext cx="1074379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6565" indent="-456565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cs typeface="Calibri"/>
              </a:rPr>
              <a:t>Background</a:t>
            </a:r>
            <a:endParaRPr lang="en-US" sz="2400" b="0" dirty="0">
              <a:latin typeface="Calibri"/>
              <a:cs typeface="Calibri"/>
            </a:endParaRPr>
          </a:p>
          <a:p>
            <a:pPr marL="456565" indent="-456565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cs typeface="Calibri"/>
              </a:rPr>
              <a:t>Our hypothesis</a:t>
            </a:r>
            <a:endParaRPr lang="en-US" sz="2400" b="0" dirty="0">
              <a:latin typeface="Calibri"/>
              <a:cs typeface="Calibri"/>
            </a:endParaRPr>
          </a:p>
          <a:p>
            <a:pPr marL="456565" indent="-456565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cs typeface="Calibri"/>
              </a:rPr>
              <a:t>R</a:t>
            </a:r>
            <a:r>
              <a:rPr lang="en-AU" sz="2400" dirty="0" err="1">
                <a:latin typeface="Calibri"/>
                <a:cs typeface="Calibri"/>
              </a:rPr>
              <a:t>elationship</a:t>
            </a:r>
            <a:r>
              <a:rPr lang="en-AU" sz="2400" dirty="0">
                <a:latin typeface="Calibri"/>
                <a:cs typeface="Calibri"/>
              </a:rPr>
              <a:t> between “unvaccinated” Covid patients versus “vaccinated” Covid patients for the following countries : Australia, United States, United Kingdom, New Zealand, Italy, Israel, Brazil, South Africa, Vietnam</a:t>
            </a:r>
          </a:p>
          <a:p>
            <a:pPr marL="456565" indent="-456565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cs typeface="Calibri"/>
              </a:rPr>
              <a:t>C</a:t>
            </a:r>
            <a:r>
              <a:rPr lang="en-US" sz="2400" b="0" dirty="0">
                <a:latin typeface="Calibri"/>
                <a:cs typeface="Calibri"/>
              </a:rPr>
              <a:t>ountries that im</a:t>
            </a:r>
            <a:r>
              <a:rPr lang="en-US" sz="2400" dirty="0">
                <a:latin typeface="Calibri"/>
                <a:cs typeface="Calibri"/>
              </a:rPr>
              <a:t>pacted the most vs. the least</a:t>
            </a:r>
            <a:endParaRPr lang="en-US" sz="2400" b="0" dirty="0">
              <a:latin typeface="Calibri"/>
              <a:cs typeface="Calibri"/>
            </a:endParaRPr>
          </a:p>
          <a:p>
            <a:pPr marL="456565" indent="-456565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cs typeface="Calibri"/>
              </a:rPr>
              <a:t>Correlation and Regression Analysis unvaccinated/vaccinated vs death rates </a:t>
            </a:r>
          </a:p>
          <a:p>
            <a:pPr marL="456565" lvl="0" indent="-456565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cs typeface="Calibri"/>
              </a:rPr>
              <a:t>Conclusion and future work</a:t>
            </a:r>
          </a:p>
          <a:p>
            <a:pPr marL="456565" indent="-456565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cs typeface="Calibri"/>
              </a:rPr>
              <a:t>Q&amp;A </a:t>
            </a:r>
          </a:p>
          <a:p>
            <a:pPr marL="456565" lvl="0" indent="-456565">
              <a:buFont typeface="Arial" panose="020B0604020202020204" pitchFamily="34" charset="0"/>
              <a:buChar char="•"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38214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14AB0-257E-47CD-8E43-FAA3452B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FE19E-8CD3-42FB-A8C8-67D3EA2752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3826" y="2388135"/>
            <a:ext cx="10400097" cy="355546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AU" dirty="0"/>
              <a:t>To analyse statistical significance of the relationship between being vaccinated or unvaccinated and the mortality from Covid_19.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AU" dirty="0"/>
              <a:t>Data ranged from November 2021 to January 2022</a:t>
            </a:r>
          </a:p>
          <a:p>
            <a:pPr marL="342900" indent="-342900">
              <a:buAutoNum type="arabicPeriod"/>
            </a:pPr>
            <a:r>
              <a:rPr lang="en-AU" dirty="0"/>
              <a:t>Data resources gathered from John Hopkins University </a:t>
            </a:r>
            <a:r>
              <a:rPr lang="en-US" dirty="0">
                <a:hlinkClick r:id="rId2"/>
              </a:rPr>
              <a:t>covid-19-data/public/data/</a:t>
            </a:r>
            <a:r>
              <a:rPr lang="en-US" dirty="0" err="1">
                <a:hlinkClick r:id="rId2"/>
              </a:rPr>
              <a:t>jhu</a:t>
            </a:r>
            <a:r>
              <a:rPr lang="en-US" dirty="0">
                <a:hlinkClick r:id="rId2"/>
              </a:rPr>
              <a:t> at master · </a:t>
            </a:r>
            <a:r>
              <a:rPr lang="en-US" dirty="0" err="1">
                <a:hlinkClick r:id="rId2"/>
              </a:rPr>
              <a:t>owid</a:t>
            </a:r>
            <a:r>
              <a:rPr lang="en-US" dirty="0">
                <a:hlinkClick r:id="rId2"/>
              </a:rPr>
              <a:t>/covid-19-data (github.com)</a:t>
            </a:r>
            <a:endParaRPr lang="en-AU" dirty="0"/>
          </a:p>
          <a:p>
            <a:pPr marL="342900" indent="-342900">
              <a:buAutoNum type="arabicPeriod"/>
            </a:pPr>
            <a:r>
              <a:rPr lang="en-AU" dirty="0"/>
              <a:t>Our repository can be found in </a:t>
            </a:r>
            <a:r>
              <a:rPr lang="en-AU" dirty="0" err="1">
                <a:hlinkClick r:id="rId3"/>
              </a:rPr>
              <a:t>MikeMurf</a:t>
            </a:r>
            <a:r>
              <a:rPr lang="en-AU" dirty="0">
                <a:hlinkClick r:id="rId3"/>
              </a:rPr>
              <a:t>/project_1 (github.com)</a:t>
            </a:r>
            <a:r>
              <a:rPr lang="en-AU" dirty="0"/>
              <a:t>  to clone </a:t>
            </a:r>
            <a:r>
              <a:rPr lang="en-AU" dirty="0">
                <a:hlinkClick r:id="rId4"/>
              </a:rPr>
              <a:t>https://github.com/MikeMurf/project_1.git</a:t>
            </a:r>
            <a:r>
              <a:rPr lang="en-AU" dirty="0"/>
              <a:t> </a:t>
            </a:r>
          </a:p>
          <a:p>
            <a:pPr marL="342900" indent="-342900"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4043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4986A6-583D-4323-BBE6-0C4C3B14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1386706"/>
            <a:ext cx="4025899" cy="877824"/>
          </a:xfrm>
        </p:spPr>
        <p:txBody>
          <a:bodyPr>
            <a:normAutofit/>
          </a:bodyPr>
          <a:lstStyle/>
          <a:p>
            <a:r>
              <a:rPr lang="en-US" dirty="0"/>
              <a:t>Our hypothesis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B0F8-EDCA-43C7-A602-F46DA2202A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6885" y="2532113"/>
            <a:ext cx="3686476" cy="349330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>
                <a:effectLst/>
                <a:latin typeface="Segoe UI" panose="020B0502040204020203" pitchFamily="34" charset="0"/>
              </a:rPr>
              <a:t>The alternative hypothesis </a:t>
            </a:r>
            <a:r>
              <a:rPr lang="en-US" sz="1800" dirty="0">
                <a:effectLst/>
                <a:latin typeface="Segoe UI" panose="020B0502040204020203" pitchFamily="34" charset="0"/>
              </a:rPr>
              <a:t>Ha - that there is a relationship between vaccination and death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latin typeface="Segoe UI" panose="020B0502040204020203" pitchFamily="34" charset="0"/>
              </a:rPr>
              <a:t>The</a:t>
            </a:r>
            <a:r>
              <a:rPr lang="en-US" sz="1800" u="sng" dirty="0">
                <a:effectLst/>
                <a:latin typeface="Segoe UI" panose="020B0502040204020203" pitchFamily="34" charset="0"/>
              </a:rPr>
              <a:t> null hypothesis </a:t>
            </a:r>
            <a:r>
              <a:rPr lang="en-US" sz="1800" dirty="0">
                <a:effectLst/>
                <a:latin typeface="Segoe UI" panose="020B0502040204020203" pitchFamily="34" charset="0"/>
              </a:rPr>
              <a:t>H0 - that there is no relationship between vaccination rate and death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17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8010-A9E9-42DE-813F-34CE6A58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93DA9-3462-4E73-B022-2863E76BDE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489200"/>
            <a:ext cx="3729789" cy="2458185"/>
          </a:xfrm>
        </p:spPr>
        <p:txBody>
          <a:bodyPr/>
          <a:lstStyle/>
          <a:p>
            <a:r>
              <a:rPr lang="en-AU" dirty="0"/>
              <a:t>Analysis process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Pandas to clean and format datasets;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Jupyter</a:t>
            </a:r>
            <a:r>
              <a:rPr lang="en-AU" dirty="0"/>
              <a:t> notebook for data exploration, clean up, and the final data analysis.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Matplotlib to create visualisation (graphs and bar charts)</a:t>
            </a:r>
          </a:p>
          <a:p>
            <a:endParaRPr lang="en-AU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4893E1D-37DF-406D-B029-65CB11A534DB}"/>
              </a:ext>
            </a:extLst>
          </p:cNvPr>
          <p:cNvSpPr txBox="1">
            <a:spLocks/>
          </p:cNvSpPr>
          <p:nvPr/>
        </p:nvSpPr>
        <p:spPr>
          <a:xfrm>
            <a:off x="6673516" y="668421"/>
            <a:ext cx="2730366" cy="245818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3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/>
                </a:solidFill>
              </a:rPr>
              <a:t>1. Total number  and percentage of fully vaccinated people by country </a:t>
            </a:r>
          </a:p>
          <a:p>
            <a:r>
              <a:rPr lang="en-AU" dirty="0">
                <a:solidFill>
                  <a:schemeClr val="bg1"/>
                </a:solidFill>
              </a:rPr>
              <a:t> </a:t>
            </a:r>
          </a:p>
          <a:p>
            <a:endParaRPr lang="en-AU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14686AA-3DCC-4B43-B373-E23D62049CA1}"/>
              </a:ext>
            </a:extLst>
          </p:cNvPr>
          <p:cNvSpPr txBox="1">
            <a:spLocks/>
          </p:cNvSpPr>
          <p:nvPr/>
        </p:nvSpPr>
        <p:spPr>
          <a:xfrm>
            <a:off x="9076623" y="4054910"/>
            <a:ext cx="2658177" cy="22592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3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/>
                </a:solidFill>
              </a:rPr>
              <a:t>3. </a:t>
            </a:r>
            <a:r>
              <a:rPr lang="en-US" dirty="0">
                <a:solidFill>
                  <a:schemeClr val="bg1"/>
                </a:solidFill>
              </a:rPr>
              <a:t>Correlation and Regression Analysis unvaccinated/vaccinated </a:t>
            </a:r>
          </a:p>
          <a:p>
            <a:r>
              <a:rPr lang="en-US" dirty="0">
                <a:solidFill>
                  <a:schemeClr val="bg1"/>
                </a:solidFill>
              </a:rPr>
              <a:t>vs death rates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</a:rPr>
              <a:t> </a:t>
            </a:r>
          </a:p>
          <a:p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C0AC45-7B36-4A31-B5F0-4D5F8A5E90A9}"/>
              </a:ext>
            </a:extLst>
          </p:cNvPr>
          <p:cNvSpPr/>
          <p:nvPr/>
        </p:nvSpPr>
        <p:spPr>
          <a:xfrm>
            <a:off x="5512187" y="3253339"/>
            <a:ext cx="3015675" cy="140114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bg1"/>
                </a:solidFill>
              </a:rPr>
              <a:t>2. </a:t>
            </a:r>
            <a:r>
              <a:rPr lang="en-US" dirty="0">
                <a:solidFill>
                  <a:schemeClr val="bg1"/>
                </a:solidFill>
              </a:rPr>
              <a:t>Countries that impacted the most vs. the least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79CCA4-79F0-4224-AD7D-C030C29EAE82}"/>
              </a:ext>
            </a:extLst>
          </p:cNvPr>
          <p:cNvSpPr/>
          <p:nvPr/>
        </p:nvSpPr>
        <p:spPr>
          <a:xfrm>
            <a:off x="5512188" y="4976261"/>
            <a:ext cx="3015675" cy="14729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bg1"/>
                </a:solidFill>
              </a:rPr>
              <a:t>4. </a:t>
            </a:r>
            <a:r>
              <a:rPr lang="en-US" sz="1800" dirty="0">
                <a:latin typeface="Calibri"/>
                <a:cs typeface="Calibri"/>
              </a:rPr>
              <a:t>Fatality ratio vs fully vaccinated people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48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22A0-BAB2-48AD-9066-89A18D11B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7368140" cy="877824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Calibri"/>
                <a:cs typeface="Calibri"/>
              </a:rPr>
              <a:t>Conclusion and future work</a:t>
            </a:r>
            <a:br>
              <a:rPr lang="en-US" sz="3600" dirty="0">
                <a:latin typeface="Calibri"/>
                <a:cs typeface="Calibri"/>
              </a:rPr>
            </a:b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DA040B-534C-4261-BEC8-BD4E6BD30D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9751" y="2404389"/>
            <a:ext cx="6583681" cy="4323669"/>
          </a:xfrm>
        </p:spPr>
        <p:txBody>
          <a:bodyPr numCol="2"/>
          <a:lstStyle/>
          <a:p>
            <a:pPr marL="342900" lvl="0" indent="-342900" rtl="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Our analysis is a work in progress. It shows that there is a relationship between vaccination status (vaccinated or unvaccinated) and death for Covid patients.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relationship is not the significant correlation that might be expected.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Further analysis of the datasets and further statistical analysis needs to be done to quantify the extent of this relationship.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further analysis is dependent on the rigours of the Monash Data Analytical Bootcamp and its homework demands.</a:t>
            </a:r>
          </a:p>
        </p:txBody>
      </p:sp>
    </p:spTree>
    <p:extLst>
      <p:ext uri="{BB962C8B-B14F-4D97-AF65-F5344CB8AC3E}">
        <p14:creationId xmlns:p14="http://schemas.microsoft.com/office/powerpoint/2010/main" val="38887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EB9C00-A469-432F-BF64-4820EECE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Q&amp;A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774C8DD-BC8C-4B84-B4BD-0DAA0E68DCFA}"/>
              </a:ext>
            </a:extLst>
          </p:cNvPr>
          <p:cNvSpPr txBox="1">
            <a:spLocks/>
          </p:cNvSpPr>
          <p:nvPr/>
        </p:nvSpPr>
        <p:spPr>
          <a:xfrm>
            <a:off x="457199" y="2775284"/>
            <a:ext cx="3619501" cy="877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94274018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{65B326FA-DE3D-439F-B78E-A1F92A8D3421}tf78479028_win32</Template>
  <TotalTime>775</TotalTime>
  <Words>382</Words>
  <Application>Microsoft Office PowerPoint</Application>
  <PresentationFormat>Widescreen</PresentationFormat>
  <Paragraphs>48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  </vt:lpstr>
      <vt:lpstr>Segoe UI</vt:lpstr>
      <vt:lpstr>Segoe UI Light</vt:lpstr>
      <vt:lpstr>Symbol</vt:lpstr>
      <vt:lpstr>Balancing Act</vt:lpstr>
      <vt:lpstr>Wellspring</vt:lpstr>
      <vt:lpstr>Star of the show</vt:lpstr>
      <vt:lpstr>Amusements</vt:lpstr>
      <vt:lpstr>The “ETJM’ Project – COVID 19  ANALYSIS</vt:lpstr>
      <vt:lpstr>AGENDA</vt:lpstr>
      <vt:lpstr>BACKGROUND</vt:lpstr>
      <vt:lpstr>Our hypothesis </vt:lpstr>
      <vt:lpstr>DATA EXPLORATION</vt:lpstr>
      <vt:lpstr>Conclusion and future work 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“EriTufJohMik’ Project re Mental Health Trends in Technology</dc:title>
  <dc:creator>TUFLIKHA PUTRI</dc:creator>
  <cp:lastModifiedBy>TUFLIKHA PUTRI</cp:lastModifiedBy>
  <cp:revision>23</cp:revision>
  <dcterms:created xsi:type="dcterms:W3CDTF">2021-12-27T18:09:50Z</dcterms:created>
  <dcterms:modified xsi:type="dcterms:W3CDTF">2022-01-04T05:19:01Z</dcterms:modified>
</cp:coreProperties>
</file>