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46" r:id="rId5"/>
    <p:sldId id="455" r:id="rId6"/>
    <p:sldId id="427" r:id="rId7"/>
    <p:sldId id="461" r:id="rId8"/>
    <p:sldId id="469" r:id="rId9"/>
    <p:sldId id="471" r:id="rId10"/>
    <p:sldId id="472" r:id="rId11"/>
    <p:sldId id="473" r:id="rId12"/>
    <p:sldId id="463" r:id="rId13"/>
    <p:sldId id="4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3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279919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The “ETJM’ Project – COVID 19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48606-4386-41AE-A1F4-A382F0C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864" y="6356876"/>
            <a:ext cx="1886047" cy="34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69912-F4F1-4200-BF5C-41B3AA321F32}"/>
              </a:ext>
            </a:extLst>
          </p:cNvPr>
          <p:cNvSpPr txBox="1"/>
          <p:nvPr/>
        </p:nvSpPr>
        <p:spPr>
          <a:xfrm>
            <a:off x="370572" y="4600875"/>
            <a:ext cx="4379034" cy="2081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Erika Hoshino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Tuflikha</a:t>
            </a: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Putri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</a:t>
            </a: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Nasiakos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Mike Murphy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B9C00-A469-432F-BF64-4820EECE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774C8DD-BC8C-4B84-B4BD-0DAA0E68DCFA}"/>
              </a:ext>
            </a:extLst>
          </p:cNvPr>
          <p:cNvSpPr txBox="1">
            <a:spLocks/>
          </p:cNvSpPr>
          <p:nvPr/>
        </p:nvSpPr>
        <p:spPr>
          <a:xfrm>
            <a:off x="457199" y="2775284"/>
            <a:ext cx="3619501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427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4AB0-257E-47CD-8E43-FAA3452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E19E-8CD3-42FB-A8C8-67D3EA2752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3826" y="2388135"/>
            <a:ext cx="10400097" cy="3555465"/>
          </a:xfrm>
        </p:spPr>
        <p:txBody>
          <a:bodyPr/>
          <a:lstStyle/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Background</a:t>
            </a:r>
            <a:endParaRPr lang="en-US" sz="1800" b="0" dirty="0">
              <a:latin typeface="Calibri"/>
              <a:cs typeface="Calibri"/>
            </a:endParaRP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Our hypothesis</a:t>
            </a:r>
            <a:endParaRPr lang="en-US" sz="1800" b="0" dirty="0">
              <a:latin typeface="Calibri"/>
              <a:cs typeface="Calibri"/>
            </a:endParaRP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R</a:t>
            </a:r>
            <a:r>
              <a:rPr lang="en-AU" sz="1800" dirty="0" err="1">
                <a:latin typeface="Calibri"/>
                <a:cs typeface="Calibri"/>
              </a:rPr>
              <a:t>elationship</a:t>
            </a:r>
            <a:r>
              <a:rPr lang="en-AU" sz="1800" dirty="0">
                <a:latin typeface="Calibri"/>
                <a:cs typeface="Calibri"/>
              </a:rPr>
              <a:t> between “unvaccinated” Covid patients versus “vaccinated” Covid patients for the following countries : Australia, United States, United Kingdom, New Zealand, Italy, Israel, Brazil, South Africa, Vietnam</a:t>
            </a: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C</a:t>
            </a:r>
            <a:r>
              <a:rPr lang="en-US" sz="1800" b="0" dirty="0">
                <a:latin typeface="Calibri"/>
                <a:cs typeface="Calibri"/>
              </a:rPr>
              <a:t>ountries that im</a:t>
            </a:r>
            <a:r>
              <a:rPr lang="en-US" sz="1800" dirty="0">
                <a:latin typeface="Calibri"/>
                <a:cs typeface="Calibri"/>
              </a:rPr>
              <a:t>pacted the most vs. the least</a:t>
            </a:r>
            <a:endParaRPr lang="en-US" sz="1800" b="0" dirty="0">
              <a:latin typeface="Calibri"/>
              <a:cs typeface="Calibri"/>
            </a:endParaRP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Correlation and Regression Analysis unvaccinated/vaccinated vs death rates </a:t>
            </a:r>
          </a:p>
          <a:p>
            <a:pPr marL="456565" lvl="0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Conclusion and future work</a:t>
            </a: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Implication of this work</a:t>
            </a: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Q&amp;A 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43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1386706"/>
            <a:ext cx="4025899" cy="877824"/>
          </a:xfrm>
        </p:spPr>
        <p:txBody>
          <a:bodyPr>
            <a:normAutofit/>
          </a:bodyPr>
          <a:lstStyle/>
          <a:p>
            <a:r>
              <a:rPr lang="en-US" dirty="0"/>
              <a:t>Our hypothesis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885" y="2532113"/>
            <a:ext cx="3686476" cy="34933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Segoe UI" panose="020B0502040204020203" pitchFamily="34" charset="0"/>
              </a:rPr>
              <a:t>The alternative hypothesis </a:t>
            </a:r>
            <a:r>
              <a:rPr lang="en-US" sz="1800" dirty="0">
                <a:effectLst/>
                <a:latin typeface="Segoe UI" panose="020B0502040204020203" pitchFamily="34" charset="0"/>
              </a:rPr>
              <a:t>Ha - that there is a relationship between vaccination and death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Segoe UI" panose="020B0502040204020203" pitchFamily="34" charset="0"/>
              </a:rPr>
              <a:t>The</a:t>
            </a:r>
            <a:r>
              <a:rPr lang="en-US" sz="1800" u="sng" dirty="0">
                <a:effectLst/>
                <a:latin typeface="Segoe UI" panose="020B0502040204020203" pitchFamily="34" charset="0"/>
              </a:rPr>
              <a:t> null hypothesis </a:t>
            </a:r>
            <a:r>
              <a:rPr lang="en-US" sz="1800" dirty="0">
                <a:effectLst/>
                <a:latin typeface="Segoe UI" panose="020B0502040204020203" pitchFamily="34" charset="0"/>
              </a:rPr>
              <a:t>H0 - that there is no relationship between vaccination rate and death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8010-A9E9-42DE-813F-34CE6A58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3DA9-3462-4E73-B022-2863E76BDE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3729789" cy="2458185"/>
          </a:xfrm>
        </p:spPr>
        <p:txBody>
          <a:bodyPr/>
          <a:lstStyle/>
          <a:p>
            <a:r>
              <a:rPr lang="en-AU" dirty="0"/>
              <a:t>Analysis process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Pandas to clean and format datasets;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Jupyter</a:t>
            </a:r>
            <a:r>
              <a:rPr lang="en-AU" dirty="0"/>
              <a:t> notebook for data exploration, clean up, and the final data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Matplotlib to create visualisation (graphs and bar charts)</a:t>
            </a:r>
          </a:p>
          <a:p>
            <a:endParaRPr lang="en-AU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4893E1D-37DF-406D-B029-65CB11A534DB}"/>
              </a:ext>
            </a:extLst>
          </p:cNvPr>
          <p:cNvSpPr txBox="1">
            <a:spLocks/>
          </p:cNvSpPr>
          <p:nvPr/>
        </p:nvSpPr>
        <p:spPr>
          <a:xfrm>
            <a:off x="6673516" y="668421"/>
            <a:ext cx="2730366" cy="24581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1. Total number  and percentage of fully vaccinated people by country </a:t>
            </a:r>
          </a:p>
          <a:p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endParaRPr lang="en-A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4686AA-3DCC-4B43-B373-E23D62049CA1}"/>
              </a:ext>
            </a:extLst>
          </p:cNvPr>
          <p:cNvSpPr txBox="1">
            <a:spLocks/>
          </p:cNvSpPr>
          <p:nvPr/>
        </p:nvSpPr>
        <p:spPr>
          <a:xfrm>
            <a:off x="9076623" y="4054910"/>
            <a:ext cx="2658177" cy="22592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3. </a:t>
            </a:r>
            <a:r>
              <a:rPr lang="en-US" dirty="0">
                <a:solidFill>
                  <a:schemeClr val="bg1"/>
                </a:solidFill>
              </a:rPr>
              <a:t>Correlation and Regression Analysis unvaccinated/vaccinated </a:t>
            </a:r>
          </a:p>
          <a:p>
            <a:r>
              <a:rPr lang="en-US" dirty="0">
                <a:solidFill>
                  <a:schemeClr val="bg1"/>
                </a:solidFill>
              </a:rPr>
              <a:t>vs death rates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0AC45-7B36-4A31-B5F0-4D5F8A5E90A9}"/>
              </a:ext>
            </a:extLst>
          </p:cNvPr>
          <p:cNvSpPr/>
          <p:nvPr/>
        </p:nvSpPr>
        <p:spPr>
          <a:xfrm>
            <a:off x="5512187" y="3253339"/>
            <a:ext cx="3015675" cy="1401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Countries that impacted the most vs. the least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9CCA4-79F0-4224-AD7D-C030C29EAE82}"/>
              </a:ext>
            </a:extLst>
          </p:cNvPr>
          <p:cNvSpPr/>
          <p:nvPr/>
        </p:nvSpPr>
        <p:spPr>
          <a:xfrm>
            <a:off x="5512188" y="4976261"/>
            <a:ext cx="3015675" cy="1472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4. </a:t>
            </a:r>
            <a:r>
              <a:rPr lang="en-US" sz="1800" dirty="0">
                <a:latin typeface="Calibri"/>
                <a:cs typeface="Calibri"/>
              </a:rPr>
              <a:t>Fatality ratio vs fully vaccinated people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8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4471EB-FB9B-41E1-BF78-2ADE8DAE21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694" b="6694"/>
          <a:stretch>
            <a:fillRect/>
          </a:stretch>
        </p:blipFill>
        <p:spPr>
          <a:xfrm>
            <a:off x="5250094" y="529389"/>
            <a:ext cx="4086411" cy="2763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016EE-3582-44A4-A90D-7B850F9B2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94" y="3745526"/>
            <a:ext cx="4365544" cy="2982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403A64-8F17-4A9E-8C43-F5D56021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4268"/>
            <a:ext cx="4639109" cy="9307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/>
                <a:cs typeface="Calibri"/>
              </a:rPr>
              <a:t>Conclusion / implications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8FEF95-9A68-4460-977C-33BA738A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53" y="1396060"/>
            <a:ext cx="4349974" cy="2349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E475E-22EA-447F-86BA-3FD0100B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2" y="4128275"/>
            <a:ext cx="4365543" cy="22480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739CDB-AA70-4A13-9653-90C7FE6B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4268"/>
            <a:ext cx="4639109" cy="9307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/>
                <a:cs typeface="Calibri"/>
              </a:rPr>
              <a:t>Conclusion / implications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C84C039-7287-4DCD-AFA4-B03A4B76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63" y="118392"/>
            <a:ext cx="4020269" cy="3627544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05D98323-666E-40CC-B4BB-1C9A13A0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96" y="3531825"/>
            <a:ext cx="3657845" cy="33261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AF98CB-7E86-4E54-9286-45B64E6A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4268"/>
            <a:ext cx="4639109" cy="9307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/>
                <a:cs typeface="Calibri"/>
              </a:rPr>
              <a:t>Conclusion / implications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3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icon&#10;&#10;Description automatically generated">
            <a:extLst>
              <a:ext uri="{FF2B5EF4-FFF2-40B4-BE49-F238E27FC236}">
                <a16:creationId xmlns:a16="http://schemas.microsoft.com/office/drawing/2014/main" id="{C201062F-0E07-4FF5-A181-31D3474D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457"/>
            <a:ext cx="4850793" cy="339047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8739527-A90B-4934-967F-304E5811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63" y="3531016"/>
            <a:ext cx="4952381" cy="3326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AC364B-E076-43AF-AEBD-BCC3F90D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4268"/>
            <a:ext cx="4639109" cy="9307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/>
                <a:cs typeface="Calibri"/>
              </a:rPr>
              <a:t>Conclusion / implications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2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008B9-25D3-4A5A-93F8-1F242E0856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856778"/>
            <a:ext cx="3619500" cy="3255264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Vaccination reduces the deaths, deaths per 100,000 and case fatality ratio  although we found that the relationship is not the significant correlation that might have been expected.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Further work needs to be done to conclude this analysis.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1929DD-7381-44F5-A3E8-5013D9F7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IMPLICATION OF THE WORK</a:t>
            </a:r>
          </a:p>
        </p:txBody>
      </p:sp>
    </p:spTree>
    <p:extLst>
      <p:ext uri="{BB962C8B-B14F-4D97-AF65-F5344CB8AC3E}">
        <p14:creationId xmlns:p14="http://schemas.microsoft.com/office/powerpoint/2010/main" val="195187050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{65B326FA-DE3D-439F-B78E-A1F92A8D3421}tf78479028_win32</Template>
  <TotalTime>800</TotalTime>
  <Words>271</Words>
  <Application>Microsoft Office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The “ETJM’ Project – COVID 19  ANALYSIS</vt:lpstr>
      <vt:lpstr>BACKGROUND</vt:lpstr>
      <vt:lpstr>Our hypothesis </vt:lpstr>
      <vt:lpstr>DATA EXPLORATION</vt:lpstr>
      <vt:lpstr>Conclusion / implications</vt:lpstr>
      <vt:lpstr>Conclusion / implications</vt:lpstr>
      <vt:lpstr>Conclusion / implications</vt:lpstr>
      <vt:lpstr>Conclusion / implications</vt:lpstr>
      <vt:lpstr>IMPLICATION OF THE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“EriTufJohMik’ Project re Mental Health Trends in Technology</dc:title>
  <dc:creator>TUFLIKHA PUTRI</dc:creator>
  <cp:lastModifiedBy>TUFLIKHA PUTRI</cp:lastModifiedBy>
  <cp:revision>27</cp:revision>
  <dcterms:created xsi:type="dcterms:W3CDTF">2021-12-27T18:09:50Z</dcterms:created>
  <dcterms:modified xsi:type="dcterms:W3CDTF">2022-01-04T07:41:49Z</dcterms:modified>
</cp:coreProperties>
</file>