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7" r:id="rId7"/>
    <p:sldId id="268" r:id="rId8"/>
    <p:sldId id="269"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60" autoAdjust="0"/>
  </p:normalViewPr>
  <p:slideViewPr>
    <p:cSldViewPr>
      <p:cViewPr varScale="1">
        <p:scale>
          <a:sx n="42" d="100"/>
          <a:sy n="42" d="100"/>
        </p:scale>
        <p:origin x="-135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FCD9D-93B9-499A-9B3A-80F12F7C1C6A}" type="datetimeFigureOut">
              <a:rPr lang="en-US" smtClean="0"/>
              <a:t>8/3/2017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0F7803-CE89-481C-B044-9A9A53E64722}" type="slidenum">
              <a:rPr lang="en-US" smtClean="0"/>
              <a:t>‹#›</a:t>
            </a:fld>
            <a:endParaRPr lang="en-US"/>
          </a:p>
        </p:txBody>
      </p:sp>
    </p:spTree>
    <p:extLst>
      <p:ext uri="{BB962C8B-B14F-4D97-AF65-F5344CB8AC3E}">
        <p14:creationId xmlns:p14="http://schemas.microsoft.com/office/powerpoint/2010/main" val="121676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In:</a:t>
            </a:r>
          </a:p>
          <a:p>
            <a:r>
              <a:rPr lang="en-US" dirty="0" smtClean="0"/>
              <a:t>This</a:t>
            </a:r>
            <a:r>
              <a:rPr lang="en-US" baseline="0" dirty="0" smtClean="0"/>
              <a:t> process incudes:</a:t>
            </a:r>
          </a:p>
          <a:p>
            <a:r>
              <a:rPr lang="en-US" baseline="0" dirty="0" smtClean="0"/>
              <a:t>	- Log in to existing account</a:t>
            </a:r>
          </a:p>
          <a:p>
            <a:r>
              <a:rPr lang="en-US" baseline="0" dirty="0" smtClean="0"/>
              <a:t>	- Create new account</a:t>
            </a:r>
          </a:p>
          <a:p>
            <a:r>
              <a:rPr lang="en-US" baseline="0" dirty="0" smtClean="0"/>
              <a:t>	- Retrieve lost credentials</a:t>
            </a:r>
          </a:p>
          <a:p>
            <a:endParaRPr lang="en-US" baseline="0" dirty="0" smtClean="0"/>
          </a:p>
          <a:p>
            <a:r>
              <a:rPr lang="en-US" baseline="0" dirty="0" smtClean="0"/>
              <a:t>Landing Portal</a:t>
            </a:r>
          </a:p>
          <a:p>
            <a:r>
              <a:rPr lang="en-US" baseline="0" dirty="0" smtClean="0"/>
              <a:t>This is a portal page that serves content based on credentials think of it as a report it will tell you at a glance the status of all actionable items and give visual ques on items needing immediate attention all click able actions take you to an edit screen specifically on the items such as AED Management, Training Management, and User Management.</a:t>
            </a:r>
          </a:p>
          <a:p>
            <a:endParaRPr lang="en-US" baseline="0" dirty="0" smtClean="0"/>
          </a:p>
          <a:p>
            <a:r>
              <a:rPr lang="en-US" baseline="0" dirty="0" smtClean="0"/>
              <a:t>AED Management</a:t>
            </a:r>
          </a:p>
          <a:p>
            <a:r>
              <a:rPr lang="en-US" baseline="0" dirty="0" smtClean="0"/>
              <a:t>This spoke is dedicated to managing all items pertaining to AED’s which includes:</a:t>
            </a:r>
          </a:p>
          <a:p>
            <a:r>
              <a:rPr lang="en-US" baseline="0" dirty="0" smtClean="0"/>
              <a:t>	- AED Inspections</a:t>
            </a:r>
          </a:p>
          <a:p>
            <a:r>
              <a:rPr lang="en-US" baseline="0" dirty="0" smtClean="0"/>
              <a:t>	     - Monthly Intervals</a:t>
            </a:r>
          </a:p>
          <a:p>
            <a:r>
              <a:rPr lang="en-US" baseline="0" dirty="0" smtClean="0"/>
              <a:t>	     - Quarterly Intervals</a:t>
            </a:r>
          </a:p>
          <a:p>
            <a:r>
              <a:rPr lang="en-US" baseline="0" dirty="0" smtClean="0"/>
              <a:t>	- Pads Tracking</a:t>
            </a:r>
          </a:p>
          <a:p>
            <a:r>
              <a:rPr lang="en-US" baseline="0" dirty="0" smtClean="0"/>
              <a:t>	     - 2 year</a:t>
            </a:r>
          </a:p>
          <a:p>
            <a:r>
              <a:rPr lang="en-US" baseline="0" dirty="0" smtClean="0"/>
              <a:t>	     - 4 year</a:t>
            </a:r>
          </a:p>
          <a:p>
            <a:r>
              <a:rPr lang="en-US" baseline="0" dirty="0" smtClean="0"/>
              <a:t>	- Batteries</a:t>
            </a:r>
          </a:p>
          <a:p>
            <a:r>
              <a:rPr lang="en-US" baseline="0" dirty="0" smtClean="0"/>
              <a:t>	     - See Batteries Rules Documentation</a:t>
            </a:r>
          </a:p>
          <a:p>
            <a:endParaRPr lang="en-US" baseline="0" dirty="0" smtClean="0"/>
          </a:p>
          <a:p>
            <a:r>
              <a:rPr lang="en-US" baseline="0" dirty="0" smtClean="0"/>
              <a:t>Training Management</a:t>
            </a:r>
          </a:p>
          <a:p>
            <a:r>
              <a:rPr lang="en-US" baseline="0" dirty="0" smtClean="0"/>
              <a:t>This spoke manages all the training for users and require training which includes:</a:t>
            </a:r>
          </a:p>
          <a:p>
            <a:r>
              <a:rPr lang="en-US" baseline="0" dirty="0" smtClean="0"/>
              <a:t>	-By Student/user</a:t>
            </a:r>
          </a:p>
          <a:p>
            <a:r>
              <a:rPr lang="en-US" baseline="0" dirty="0" smtClean="0"/>
              <a:t>	     - AED certification</a:t>
            </a:r>
          </a:p>
          <a:p>
            <a:r>
              <a:rPr lang="en-US" baseline="0" dirty="0" smtClean="0"/>
              <a:t>	     - Custom Training Tracking</a:t>
            </a:r>
          </a:p>
          <a:p>
            <a:r>
              <a:rPr lang="en-US" baseline="0" dirty="0" smtClean="0"/>
              <a:t>	          - Training Name (Pick List or Custom)</a:t>
            </a:r>
          </a:p>
          <a:p>
            <a:r>
              <a:rPr lang="en-US" baseline="0" dirty="0" smtClean="0"/>
              <a:t>	          - Completed Training Date</a:t>
            </a:r>
          </a:p>
          <a:p>
            <a:r>
              <a:rPr lang="en-US" baseline="0" dirty="0" smtClean="0"/>
              <a:t>	          - Date For Recertification</a:t>
            </a:r>
          </a:p>
          <a:p>
            <a:r>
              <a:rPr lang="en-US" baseline="0" dirty="0" smtClean="0"/>
              <a:t>	          - Student Name</a:t>
            </a:r>
          </a:p>
          <a:p>
            <a:r>
              <a:rPr lang="en-US" dirty="0" smtClean="0"/>
              <a:t>	</a:t>
            </a:r>
            <a:r>
              <a:rPr lang="en-US" baseline="0" dirty="0" smtClean="0"/>
              <a:t>          - Student Email</a:t>
            </a:r>
          </a:p>
          <a:p>
            <a:r>
              <a:rPr lang="en-US" baseline="0" dirty="0" smtClean="0"/>
              <a:t>	          - Student Address</a:t>
            </a:r>
          </a:p>
          <a:p>
            <a:r>
              <a:rPr lang="en-US" baseline="0" dirty="0" smtClean="0"/>
              <a:t>	          - Student Phone</a:t>
            </a:r>
          </a:p>
          <a:p>
            <a:r>
              <a:rPr lang="en-US" baseline="0" dirty="0" smtClean="0"/>
              <a:t>	- Notifications T/F</a:t>
            </a:r>
          </a:p>
          <a:p>
            <a:endParaRPr lang="en-US" baseline="0" dirty="0" smtClean="0"/>
          </a:p>
          <a:p>
            <a:r>
              <a:rPr lang="en-US" baseline="0" dirty="0" smtClean="0"/>
              <a:t>User Management</a:t>
            </a:r>
          </a:p>
          <a:p>
            <a:r>
              <a:rPr lang="en-US" baseline="0" dirty="0" smtClean="0"/>
              <a:t>This spoke lets folks with the right credentials add, edit, or archive Users:</a:t>
            </a:r>
          </a:p>
          <a:p>
            <a:r>
              <a:rPr lang="en-US" baseline="0" dirty="0" smtClean="0"/>
              <a:t>	- New Accounts (RTI Admin Only)</a:t>
            </a:r>
          </a:p>
          <a:p>
            <a:r>
              <a:rPr lang="en-US" baseline="0" dirty="0" smtClean="0"/>
              <a:t>	- Site Owner (RTI Admin and Site Owner)</a:t>
            </a:r>
          </a:p>
          <a:p>
            <a:r>
              <a:rPr lang="en-US" baseline="0" dirty="0" smtClean="0"/>
              <a:t>	     - AED Program Coordinator</a:t>
            </a:r>
          </a:p>
          <a:p>
            <a:r>
              <a:rPr lang="en-US" baseline="0" dirty="0" smtClean="0"/>
              <a:t>	     - AED Program Coordinator Asst.</a:t>
            </a:r>
          </a:p>
          <a:p>
            <a:r>
              <a:rPr lang="en-US" baseline="0" dirty="0" smtClean="0"/>
              <a:t>	     - Site Coordinator</a:t>
            </a:r>
          </a:p>
          <a:p>
            <a:r>
              <a:rPr lang="en-US" baseline="0" dirty="0" smtClean="0"/>
              <a:t>	- AED Program Coordinator (RTI Admin, Site Owner and AED Program Coordinator)</a:t>
            </a:r>
          </a:p>
          <a:p>
            <a:r>
              <a:rPr lang="en-US" baseline="0" dirty="0" smtClean="0"/>
              <a:t>	     - AED Program Coordinator Asst.</a:t>
            </a:r>
          </a:p>
          <a:p>
            <a:r>
              <a:rPr lang="en-US" baseline="0" dirty="0" smtClean="0"/>
              <a:t>	     - Site Coordinator</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680F7803-CE89-481C-B044-9A9A53E64722}" type="slidenum">
              <a:rPr lang="en-US" smtClean="0"/>
              <a:t>3</a:t>
            </a:fld>
            <a:endParaRPr lang="en-US"/>
          </a:p>
        </p:txBody>
      </p:sp>
    </p:spTree>
    <p:extLst>
      <p:ext uri="{BB962C8B-B14F-4D97-AF65-F5344CB8AC3E}">
        <p14:creationId xmlns:p14="http://schemas.microsoft.com/office/powerpoint/2010/main" val="157706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0F7803-CE89-481C-B044-9A9A53E64722}" type="slidenum">
              <a:rPr lang="en-US" smtClean="0"/>
              <a:t>4</a:t>
            </a:fld>
            <a:endParaRPr lang="en-US"/>
          </a:p>
        </p:txBody>
      </p:sp>
    </p:spTree>
    <p:extLst>
      <p:ext uri="{BB962C8B-B14F-4D97-AF65-F5344CB8AC3E}">
        <p14:creationId xmlns:p14="http://schemas.microsoft.com/office/powerpoint/2010/main" val="264544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a:t>
            </a:r>
            <a:r>
              <a:rPr lang="en-US" baseline="0" dirty="0" smtClean="0"/>
              <a:t> In with “RTI Admin” credentials</a:t>
            </a:r>
          </a:p>
          <a:p>
            <a:endParaRPr lang="en-US" baseline="0" dirty="0" smtClean="0"/>
          </a:p>
          <a:p>
            <a:r>
              <a:rPr lang="en-US" baseline="0" dirty="0" smtClean="0"/>
              <a:t>From the portal click create new acct</a:t>
            </a:r>
          </a:p>
          <a:p>
            <a:endParaRPr lang="en-US" baseline="0" dirty="0" smtClean="0"/>
          </a:p>
          <a:p>
            <a:r>
              <a:rPr lang="en-US" baseline="0" dirty="0" smtClean="0"/>
              <a:t>Data:</a:t>
            </a:r>
          </a:p>
          <a:p>
            <a:r>
              <a:rPr lang="en-US" baseline="0" dirty="0" smtClean="0"/>
              <a:t>     - Site Owner</a:t>
            </a:r>
          </a:p>
          <a:p>
            <a:r>
              <a:rPr lang="en-US" baseline="0" dirty="0" smtClean="0"/>
              <a:t>          - Name</a:t>
            </a:r>
          </a:p>
          <a:p>
            <a:r>
              <a:rPr lang="en-US" baseline="0" dirty="0" smtClean="0"/>
              <a:t>          - Email</a:t>
            </a:r>
          </a:p>
          <a:p>
            <a:r>
              <a:rPr lang="en-US" baseline="0" dirty="0" smtClean="0"/>
              <a:t>          - Client Name</a:t>
            </a:r>
          </a:p>
          <a:p>
            <a:r>
              <a:rPr lang="en-US" baseline="0" dirty="0" smtClean="0"/>
              <a:t>          - Phone Number</a:t>
            </a:r>
          </a:p>
          <a:p>
            <a:r>
              <a:rPr lang="en-US" baseline="0" dirty="0" smtClean="0"/>
              <a:t>          - Address</a:t>
            </a:r>
          </a:p>
          <a:p>
            <a:r>
              <a:rPr lang="en-US" baseline="0" dirty="0" smtClean="0"/>
              <a:t>Auto Email Generated:</a:t>
            </a:r>
          </a:p>
          <a:p>
            <a:r>
              <a:rPr lang="en-US" baseline="0" dirty="0" smtClean="0"/>
              <a:t>     - Upon Clicking the Create Account Button:</a:t>
            </a:r>
          </a:p>
          <a:p>
            <a:r>
              <a:rPr lang="en-US" baseline="0" dirty="0" smtClean="0"/>
              <a:t>	- Auto Email Generated and Set to the Email Provided It Should Contain</a:t>
            </a:r>
          </a:p>
          <a:p>
            <a:r>
              <a:rPr lang="en-US" baseline="0" dirty="0" smtClean="0"/>
              <a:t>	     - User Name</a:t>
            </a:r>
          </a:p>
          <a:p>
            <a:r>
              <a:rPr lang="en-US" baseline="0" dirty="0" smtClean="0"/>
              <a:t>	     - Temp Password</a:t>
            </a:r>
          </a:p>
          <a:p>
            <a:r>
              <a:rPr lang="en-US" baseline="0" dirty="0" smtClean="0"/>
              <a:t>	     - Data requirements you’ll need once you’ve logged in</a:t>
            </a:r>
          </a:p>
          <a:p>
            <a:r>
              <a:rPr lang="en-US" baseline="0" dirty="0" smtClean="0"/>
              <a:t>	          - AED information</a:t>
            </a:r>
            <a:endParaRPr lang="en-US" dirty="0"/>
          </a:p>
        </p:txBody>
      </p:sp>
      <p:sp>
        <p:nvSpPr>
          <p:cNvPr id="4" name="Slide Number Placeholder 3"/>
          <p:cNvSpPr>
            <a:spLocks noGrp="1"/>
          </p:cNvSpPr>
          <p:nvPr>
            <p:ph type="sldNum" sz="quarter" idx="10"/>
          </p:nvPr>
        </p:nvSpPr>
        <p:spPr/>
        <p:txBody>
          <a:bodyPr/>
          <a:lstStyle/>
          <a:p>
            <a:fld id="{680F7803-CE89-481C-B044-9A9A53E64722}" type="slidenum">
              <a:rPr lang="en-US" smtClean="0"/>
              <a:t>9</a:t>
            </a:fld>
            <a:endParaRPr lang="en-US"/>
          </a:p>
        </p:txBody>
      </p:sp>
    </p:spTree>
    <p:extLst>
      <p:ext uri="{BB962C8B-B14F-4D97-AF65-F5344CB8AC3E}">
        <p14:creationId xmlns:p14="http://schemas.microsoft.com/office/powerpoint/2010/main" val="285688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Site Owner Logs in with Temp Log In</a:t>
            </a:r>
          </a:p>
          <a:p>
            <a:endParaRPr lang="en-US" baseline="0" dirty="0" smtClean="0"/>
          </a:p>
          <a:p>
            <a:r>
              <a:rPr lang="en-US" baseline="0" dirty="0" smtClean="0"/>
              <a:t>Mandatory</a:t>
            </a:r>
          </a:p>
          <a:p>
            <a:r>
              <a:rPr lang="en-US" baseline="0" dirty="0" smtClean="0"/>
              <a:t>    - Password Change</a:t>
            </a:r>
          </a:p>
          <a:p>
            <a:r>
              <a:rPr lang="en-US" baseline="0" dirty="0" smtClean="0"/>
              <a:t>    - Mandatory Data</a:t>
            </a:r>
          </a:p>
          <a:p>
            <a:r>
              <a:rPr lang="en-US" baseline="0" dirty="0" smtClean="0"/>
              <a:t>          - AED Data</a:t>
            </a:r>
          </a:p>
          <a:p>
            <a:endParaRPr lang="en-US" baseline="0" dirty="0" smtClean="0"/>
          </a:p>
        </p:txBody>
      </p:sp>
      <p:sp>
        <p:nvSpPr>
          <p:cNvPr id="4" name="Slide Number Placeholder 3"/>
          <p:cNvSpPr>
            <a:spLocks noGrp="1"/>
          </p:cNvSpPr>
          <p:nvPr>
            <p:ph type="sldNum" sz="quarter" idx="10"/>
          </p:nvPr>
        </p:nvSpPr>
        <p:spPr/>
        <p:txBody>
          <a:bodyPr/>
          <a:lstStyle/>
          <a:p>
            <a:fld id="{680F7803-CE89-481C-B044-9A9A53E64722}" type="slidenum">
              <a:rPr lang="en-US" smtClean="0"/>
              <a:t>10</a:t>
            </a:fld>
            <a:endParaRPr lang="en-US"/>
          </a:p>
        </p:txBody>
      </p:sp>
    </p:spTree>
    <p:extLst>
      <p:ext uri="{BB962C8B-B14F-4D97-AF65-F5344CB8AC3E}">
        <p14:creationId xmlns:p14="http://schemas.microsoft.com/office/powerpoint/2010/main" val="285688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Forgot</a:t>
            </a:r>
            <a:r>
              <a:rPr lang="en-US" baseline="0" dirty="0" smtClean="0"/>
              <a:t> Login Process:</a:t>
            </a:r>
          </a:p>
          <a:p>
            <a:r>
              <a:rPr lang="en-US" baseline="0" dirty="0" smtClean="0"/>
              <a:t>This Process is for users that may have forgotten their log in information</a:t>
            </a:r>
          </a:p>
          <a:p>
            <a:endParaRPr lang="en-US" baseline="0" dirty="0" smtClean="0"/>
          </a:p>
          <a:p>
            <a:pPr marL="171450" indent="-171450">
              <a:buFontTx/>
              <a:buChar char="-"/>
            </a:pPr>
            <a:r>
              <a:rPr lang="en-US" baseline="0" dirty="0" smtClean="0"/>
              <a:t>Log In Screen</a:t>
            </a:r>
          </a:p>
          <a:p>
            <a:pPr marL="628650" lvl="1" indent="-171450">
              <a:buFontTx/>
              <a:buChar char="-"/>
            </a:pPr>
            <a:r>
              <a:rPr lang="en-US" baseline="0" dirty="0" smtClean="0"/>
              <a:t>Click “Forgot Login” Link</a:t>
            </a:r>
          </a:p>
          <a:p>
            <a:pPr marL="171450" lvl="0" indent="-171450">
              <a:buFontTx/>
              <a:buChar char="-"/>
            </a:pPr>
            <a:r>
              <a:rPr lang="en-US" baseline="0" dirty="0" smtClean="0"/>
              <a:t>Forgot Log In Screen</a:t>
            </a:r>
          </a:p>
          <a:p>
            <a:pPr marL="628650" lvl="1" indent="-171450">
              <a:buFontTx/>
              <a:buChar char="-"/>
            </a:pPr>
            <a:r>
              <a:rPr lang="en-US" baseline="0" dirty="0" smtClean="0"/>
              <a:t>Enter email for the account that needs a new Log in</a:t>
            </a:r>
          </a:p>
          <a:p>
            <a:pPr marL="628650" lvl="1" indent="-171450">
              <a:buFontTx/>
              <a:buChar char="-"/>
            </a:pPr>
            <a:r>
              <a:rPr lang="en-US" baseline="0" dirty="0" smtClean="0"/>
              <a:t>Once submitted and validated the screen will refresh with a message:</a:t>
            </a:r>
            <a:br>
              <a:rPr lang="en-US" baseline="0" dirty="0" smtClean="0"/>
            </a:br>
            <a:r>
              <a:rPr lang="en-US" baseline="0" dirty="0" smtClean="0"/>
              <a:t>Please check your email for your temporary password.</a:t>
            </a:r>
          </a:p>
          <a:p>
            <a:pPr marL="1085850" lvl="2" indent="-171450">
              <a:buFontTx/>
              <a:buChar char="-"/>
            </a:pPr>
            <a:r>
              <a:rPr lang="en-US" baseline="0" dirty="0" smtClean="0"/>
              <a:t>The email will contain user name and temporary password. It will also provide a link back to the log in page</a:t>
            </a:r>
          </a:p>
          <a:p>
            <a:pPr marL="171450" lvl="0" indent="-171450">
              <a:buFontTx/>
              <a:buChar char="-"/>
            </a:pPr>
            <a:r>
              <a:rPr lang="en-US" baseline="0" dirty="0" smtClean="0"/>
              <a:t>Log in Screen</a:t>
            </a:r>
          </a:p>
          <a:p>
            <a:pPr marL="628650" lvl="1" indent="-171450">
              <a:buFontTx/>
              <a:buChar char="-"/>
            </a:pPr>
            <a:r>
              <a:rPr lang="en-US" baseline="0" dirty="0" smtClean="0"/>
              <a:t>Enter user name</a:t>
            </a:r>
          </a:p>
          <a:p>
            <a:pPr marL="628650" lvl="1" indent="-171450">
              <a:buFontTx/>
              <a:buChar char="-"/>
            </a:pPr>
            <a:r>
              <a:rPr lang="en-US" baseline="0" dirty="0" smtClean="0"/>
              <a:t>Enter temporary Password</a:t>
            </a:r>
          </a:p>
          <a:p>
            <a:pPr marL="628650" lvl="1" indent="-171450">
              <a:buFontTx/>
              <a:buChar char="-"/>
            </a:pPr>
            <a:r>
              <a:rPr lang="en-US" baseline="0" dirty="0" smtClean="0"/>
              <a:t>On submit the system should know it’s a temporary password and force the user through the create permanent password process.</a:t>
            </a:r>
          </a:p>
        </p:txBody>
      </p:sp>
      <p:sp>
        <p:nvSpPr>
          <p:cNvPr id="4" name="Slide Number Placeholder 3"/>
          <p:cNvSpPr>
            <a:spLocks noGrp="1"/>
          </p:cNvSpPr>
          <p:nvPr>
            <p:ph type="sldNum" sz="quarter" idx="10"/>
          </p:nvPr>
        </p:nvSpPr>
        <p:spPr/>
        <p:txBody>
          <a:bodyPr/>
          <a:lstStyle/>
          <a:p>
            <a:fld id="{680F7803-CE89-481C-B044-9A9A53E64722}" type="slidenum">
              <a:rPr lang="en-US" smtClean="0"/>
              <a:t>11</a:t>
            </a:fld>
            <a:endParaRPr lang="en-US"/>
          </a:p>
        </p:txBody>
      </p:sp>
    </p:spTree>
    <p:extLst>
      <p:ext uri="{BB962C8B-B14F-4D97-AF65-F5344CB8AC3E}">
        <p14:creationId xmlns:p14="http://schemas.microsoft.com/office/powerpoint/2010/main" val="122887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AED</a:t>
            </a:r>
            <a:r>
              <a:rPr lang="en-US" baseline="0" dirty="0" smtClean="0"/>
              <a:t> Management:</a:t>
            </a:r>
          </a:p>
          <a:p>
            <a:r>
              <a:rPr lang="en-US" baseline="0" dirty="0" smtClean="0"/>
              <a:t>This is the process that all AED management is added to the system per by “Site Owner” or “Site Coordinator” </a:t>
            </a:r>
          </a:p>
          <a:p>
            <a:endParaRPr lang="en-US" baseline="0" dirty="0" smtClean="0"/>
          </a:p>
          <a:p>
            <a:pPr marL="171450" indent="-171450">
              <a:buFont typeface="Arial" panose="020B0604020202020204" pitchFamily="34" charset="0"/>
              <a:buChar char="•"/>
            </a:pPr>
            <a:r>
              <a:rPr lang="en-US" baseline="0" dirty="0" smtClean="0"/>
              <a:t>Log in</a:t>
            </a:r>
          </a:p>
          <a:p>
            <a:pPr marL="171450" indent="-171450">
              <a:buFont typeface="Arial" panose="020B0604020202020204" pitchFamily="34" charset="0"/>
              <a:buChar char="•"/>
            </a:pPr>
            <a:r>
              <a:rPr lang="en-US" baseline="0" dirty="0" smtClean="0"/>
              <a:t>Landing Portal</a:t>
            </a:r>
          </a:p>
          <a:p>
            <a:pPr marL="628650" lvl="1" indent="-171450">
              <a:buFont typeface="Arial" panose="020B0604020202020204" pitchFamily="34" charset="0"/>
              <a:buChar char="•"/>
            </a:pPr>
            <a:r>
              <a:rPr lang="en-US" baseline="0" dirty="0" smtClean="0"/>
              <a:t>Click “AED Management” button</a:t>
            </a:r>
          </a:p>
          <a:p>
            <a:pPr marL="628650" lvl="1" indent="-171450">
              <a:buFont typeface="Arial" panose="020B0604020202020204" pitchFamily="34" charset="0"/>
              <a:buChar char="•"/>
            </a:pPr>
            <a:r>
              <a:rPr lang="en-US" baseline="0" dirty="0" smtClean="0"/>
              <a:t>Once updates are completed click “Update Button”</a:t>
            </a:r>
          </a:p>
          <a:p>
            <a:pPr marL="171450" lvl="0" indent="-171450">
              <a:buFont typeface="Arial" panose="020B0604020202020204" pitchFamily="34" charset="0"/>
              <a:buChar char="•"/>
            </a:pPr>
            <a:r>
              <a:rPr lang="en-US" baseline="0" dirty="0" smtClean="0"/>
              <a:t>Data is written to the Database</a:t>
            </a:r>
          </a:p>
          <a:p>
            <a:pPr marL="171450" lvl="0" indent="-171450">
              <a:buFont typeface="Arial" panose="020B0604020202020204" pitchFamily="34" charset="0"/>
              <a:buChar char="•"/>
            </a:pPr>
            <a:r>
              <a:rPr lang="en-US" baseline="0" dirty="0" smtClean="0"/>
              <a:t>User is refreshed to the Landing Portal page and new AED’s should be displayed.</a:t>
            </a:r>
          </a:p>
          <a:p>
            <a:pPr marL="171450" lvl="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80F7803-CE89-481C-B044-9A9A53E64722}" type="slidenum">
              <a:rPr lang="en-US" smtClean="0"/>
              <a:t>12</a:t>
            </a:fld>
            <a:endParaRPr lang="en-US"/>
          </a:p>
        </p:txBody>
      </p:sp>
    </p:spTree>
    <p:extLst>
      <p:ext uri="{BB962C8B-B14F-4D97-AF65-F5344CB8AC3E}">
        <p14:creationId xmlns:p14="http://schemas.microsoft.com/office/powerpoint/2010/main" val="255169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process that allows “Site Owner”, “Program Coordinator” and “Site Coordinator” can add and track AED certs and ad hoc training for users that needs to be tracked.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Log</a:t>
            </a:r>
            <a:r>
              <a:rPr lang="en-US" baseline="0" dirty="0" smtClean="0"/>
              <a:t> 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Landing Portal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Click “Training Management” button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Training Management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Enter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Click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Data is sent to the Data Base and User is sent back to the Landing Portal where they can see the new data.</a:t>
            </a:r>
            <a:endParaRPr lang="en-US" dirty="0" smtClean="0"/>
          </a:p>
          <a:p>
            <a:endParaRPr lang="en-US" dirty="0"/>
          </a:p>
        </p:txBody>
      </p:sp>
      <p:sp>
        <p:nvSpPr>
          <p:cNvPr id="4" name="Slide Number Placeholder 3"/>
          <p:cNvSpPr>
            <a:spLocks noGrp="1"/>
          </p:cNvSpPr>
          <p:nvPr>
            <p:ph type="sldNum" sz="quarter" idx="10"/>
          </p:nvPr>
        </p:nvSpPr>
        <p:spPr/>
        <p:txBody>
          <a:bodyPr/>
          <a:lstStyle/>
          <a:p>
            <a:fld id="{680F7803-CE89-481C-B044-9A9A53E64722}" type="slidenum">
              <a:rPr lang="en-US" smtClean="0"/>
              <a:t>13</a:t>
            </a:fld>
            <a:endParaRPr lang="en-US"/>
          </a:p>
        </p:txBody>
      </p:sp>
    </p:spTree>
    <p:extLst>
      <p:ext uri="{BB962C8B-B14F-4D97-AF65-F5344CB8AC3E}">
        <p14:creationId xmlns:p14="http://schemas.microsoft.com/office/powerpoint/2010/main" val="7217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Management:</a:t>
            </a:r>
          </a:p>
          <a:p>
            <a:r>
              <a:rPr lang="en-US" dirty="0" smtClean="0"/>
              <a:t>This process</a:t>
            </a:r>
            <a:r>
              <a:rPr lang="en-US" baseline="0" dirty="0" smtClean="0"/>
              <a:t> allows for adding, editing, and deleting of users of the system. </a:t>
            </a:r>
          </a:p>
          <a:p>
            <a:endParaRPr lang="en-US" baseline="0" dirty="0" smtClean="0"/>
          </a:p>
          <a:p>
            <a:r>
              <a:rPr lang="en-US" baseline="0" dirty="0" smtClean="0"/>
              <a:t>Note: if no users are defined by the “Site Owner” then all AED Management and Training Management will default to the “Site Owner”. This means that all notifications will automatically be sent to the “Site Owner” and they wont be able to delegate management tasks to Program and Site Coordinators.</a:t>
            </a:r>
          </a:p>
          <a:p>
            <a:endParaRPr lang="en-US" baseline="0" dirty="0" smtClean="0"/>
          </a:p>
          <a:p>
            <a:pPr marL="171450" indent="-171450">
              <a:buFont typeface="Arial" panose="020B0604020202020204" pitchFamily="34" charset="0"/>
              <a:buChar char="•"/>
            </a:pPr>
            <a:r>
              <a:rPr lang="en-US" baseline="0" dirty="0" smtClean="0"/>
              <a:t>Log in</a:t>
            </a:r>
          </a:p>
          <a:p>
            <a:pPr marL="171450" indent="-171450">
              <a:buFont typeface="Arial" panose="020B0604020202020204" pitchFamily="34" charset="0"/>
              <a:buChar char="•"/>
            </a:pPr>
            <a:r>
              <a:rPr lang="en-US" baseline="0" dirty="0" smtClean="0"/>
              <a:t>Landing Portal</a:t>
            </a:r>
          </a:p>
          <a:p>
            <a:pPr marL="628650" lvl="1" indent="-171450">
              <a:buFont typeface="Arial" panose="020B0604020202020204" pitchFamily="34" charset="0"/>
              <a:buChar char="•"/>
            </a:pPr>
            <a:r>
              <a:rPr lang="en-US" baseline="0" dirty="0" smtClean="0"/>
              <a:t>Click “User Management” Button</a:t>
            </a:r>
          </a:p>
          <a:p>
            <a:pPr marL="171450" lvl="0" indent="-171450">
              <a:buFont typeface="Arial" panose="020B0604020202020204" pitchFamily="34" charset="0"/>
              <a:buChar char="•"/>
            </a:pPr>
            <a:r>
              <a:rPr lang="en-US" baseline="0" dirty="0" smtClean="0"/>
              <a:t>User Management </a:t>
            </a:r>
          </a:p>
          <a:p>
            <a:pPr marL="628650" lvl="1" indent="-171450">
              <a:buFont typeface="Arial" panose="020B0604020202020204" pitchFamily="34" charset="0"/>
              <a:buChar char="•"/>
            </a:pPr>
            <a:r>
              <a:rPr lang="en-US" baseline="0" dirty="0" smtClean="0"/>
              <a:t>Enter User info</a:t>
            </a:r>
          </a:p>
          <a:p>
            <a:pPr marL="628650" lvl="1" indent="-171450">
              <a:buFont typeface="Arial" panose="020B0604020202020204" pitchFamily="34" charset="0"/>
              <a:buChar char="•"/>
            </a:pPr>
            <a:r>
              <a:rPr lang="en-US" baseline="0" dirty="0" smtClean="0"/>
              <a:t>Assign security level i.e. “Program Coordinator, Program Coordinator </a:t>
            </a:r>
            <a:r>
              <a:rPr lang="en-US" baseline="0" dirty="0" err="1" smtClean="0"/>
              <a:t>Asst</a:t>
            </a:r>
            <a:r>
              <a:rPr lang="en-US" baseline="0" dirty="0" smtClean="0"/>
              <a:t>, Site Coordinator”</a:t>
            </a:r>
          </a:p>
          <a:p>
            <a:pPr marL="628650" lvl="1" indent="-171450">
              <a:buFont typeface="Arial" panose="020B0604020202020204" pitchFamily="34" charset="0"/>
              <a:buChar char="•"/>
            </a:pPr>
            <a:r>
              <a:rPr lang="en-US" baseline="0" dirty="0" smtClean="0"/>
              <a:t>Click “Update” data is written to data base and all auto emails are sent to new users with </a:t>
            </a:r>
            <a:r>
              <a:rPr lang="en-US" baseline="0" smtClean="0"/>
              <a:t>login information.</a:t>
            </a:r>
            <a:endParaRPr lang="en-US" baseline="0" dirty="0" smtClean="0"/>
          </a:p>
        </p:txBody>
      </p:sp>
      <p:sp>
        <p:nvSpPr>
          <p:cNvPr id="4" name="Slide Number Placeholder 3"/>
          <p:cNvSpPr>
            <a:spLocks noGrp="1"/>
          </p:cNvSpPr>
          <p:nvPr>
            <p:ph type="sldNum" sz="quarter" idx="10"/>
          </p:nvPr>
        </p:nvSpPr>
        <p:spPr/>
        <p:txBody>
          <a:bodyPr/>
          <a:lstStyle/>
          <a:p>
            <a:fld id="{680F7803-CE89-481C-B044-9A9A53E64722}" type="slidenum">
              <a:rPr lang="en-US" smtClean="0"/>
              <a:t>14</a:t>
            </a:fld>
            <a:endParaRPr lang="en-US"/>
          </a:p>
        </p:txBody>
      </p:sp>
    </p:spTree>
    <p:extLst>
      <p:ext uri="{BB962C8B-B14F-4D97-AF65-F5344CB8AC3E}">
        <p14:creationId xmlns:p14="http://schemas.microsoft.com/office/powerpoint/2010/main" val="120711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7B78EB-1998-4D7E-8A07-86B0974F2F2F}"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54331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B78EB-1998-4D7E-8A07-86B0974F2F2F}"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355202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B78EB-1998-4D7E-8A07-86B0974F2F2F}"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349559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B78EB-1998-4D7E-8A07-86B0974F2F2F}"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7834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B78EB-1998-4D7E-8A07-86B0974F2F2F}"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47427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7B78EB-1998-4D7E-8A07-86B0974F2F2F}"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84642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7B78EB-1998-4D7E-8A07-86B0974F2F2F}"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292053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7B78EB-1998-4D7E-8A07-86B0974F2F2F}"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49568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B78EB-1998-4D7E-8A07-86B0974F2F2F}" type="datetimeFigureOut">
              <a:rPr lang="en-US" smtClean="0"/>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217527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B78EB-1998-4D7E-8A07-86B0974F2F2F}"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410809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B78EB-1998-4D7E-8A07-86B0974F2F2F}"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8B87E-915B-48B6-A11F-D8730851C150}" type="slidenum">
              <a:rPr lang="en-US" smtClean="0"/>
              <a:t>‹#›</a:t>
            </a:fld>
            <a:endParaRPr lang="en-US"/>
          </a:p>
        </p:txBody>
      </p:sp>
    </p:spTree>
    <p:extLst>
      <p:ext uri="{BB962C8B-B14F-4D97-AF65-F5344CB8AC3E}">
        <p14:creationId xmlns:p14="http://schemas.microsoft.com/office/powerpoint/2010/main" val="196350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B78EB-1998-4D7E-8A07-86B0974F2F2F}" type="datetimeFigureOut">
              <a:rPr lang="en-US" smtClean="0"/>
              <a:t>8/3/2017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8B87E-915B-48B6-A11F-D8730851C150}" type="slidenum">
              <a:rPr lang="en-US" smtClean="0"/>
              <a:t>‹#›</a:t>
            </a:fld>
            <a:endParaRPr lang="en-US"/>
          </a:p>
        </p:txBody>
      </p:sp>
    </p:spTree>
    <p:extLst>
      <p:ext uri="{BB962C8B-B14F-4D97-AF65-F5344CB8AC3E}">
        <p14:creationId xmlns:p14="http://schemas.microsoft.com/office/powerpoint/2010/main" val="354010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RTI</a:t>
            </a:r>
            <a:endParaRPr lang="en-US" dirty="0"/>
          </a:p>
        </p:txBody>
      </p:sp>
      <p:sp>
        <p:nvSpPr>
          <p:cNvPr id="3" name="Subtitle 2"/>
          <p:cNvSpPr>
            <a:spLocks noGrp="1"/>
          </p:cNvSpPr>
          <p:nvPr>
            <p:ph type="subTitle" idx="1"/>
          </p:nvPr>
        </p:nvSpPr>
        <p:spPr/>
        <p:txBody>
          <a:bodyPr/>
          <a:lstStyle/>
          <a:p>
            <a:r>
              <a:rPr lang="en-US" dirty="0" smtClean="0"/>
              <a:t>Project Overview</a:t>
            </a:r>
            <a:endParaRPr lang="en-US" dirty="0"/>
          </a:p>
        </p:txBody>
      </p:sp>
    </p:spTree>
    <p:extLst>
      <p:ext uri="{BB962C8B-B14F-4D97-AF65-F5344CB8AC3E}">
        <p14:creationId xmlns:p14="http://schemas.microsoft.com/office/powerpoint/2010/main" val="134703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Customer Process Site Owner</a:t>
            </a:r>
            <a:endParaRPr lang="en-US" dirty="0"/>
          </a:p>
        </p:txBody>
      </p:sp>
      <p:sp>
        <p:nvSpPr>
          <p:cNvPr id="4" name="Flowchart: Process 3"/>
          <p:cNvSpPr/>
          <p:nvPr/>
        </p:nvSpPr>
        <p:spPr>
          <a:xfrm>
            <a:off x="2286000" y="2523744"/>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a:off x="2895600" y="38862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Portal</a:t>
            </a:r>
            <a:endParaRPr lang="en-US" dirty="0"/>
          </a:p>
        </p:txBody>
      </p:sp>
      <p:sp>
        <p:nvSpPr>
          <p:cNvPr id="6" name="Flowchart: Process 5"/>
          <p:cNvSpPr/>
          <p:nvPr/>
        </p:nvSpPr>
        <p:spPr>
          <a:xfrm>
            <a:off x="6781800" y="25146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Mandatory Data.</a:t>
            </a:r>
            <a:endParaRPr lang="en-US" dirty="0"/>
          </a:p>
        </p:txBody>
      </p:sp>
      <p:cxnSp>
        <p:nvCxnSpPr>
          <p:cNvPr id="8" name="Straight Arrow Connector 7"/>
          <p:cNvCxnSpPr>
            <a:stCxn id="4" idx="3"/>
            <a:endCxn id="18" idx="1"/>
          </p:cNvCxnSpPr>
          <p:nvPr/>
        </p:nvCxnSpPr>
        <p:spPr>
          <a:xfrm>
            <a:off x="4038600" y="2828544"/>
            <a:ext cx="495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7239000" y="4038600"/>
            <a:ext cx="8382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7" name="Elbow Connector 16"/>
          <p:cNvCxnSpPr>
            <a:stCxn id="6" idx="3"/>
            <a:endCxn id="11" idx="4"/>
          </p:cNvCxnSpPr>
          <p:nvPr/>
        </p:nvCxnSpPr>
        <p:spPr>
          <a:xfrm flipH="1">
            <a:off x="8077200" y="2819400"/>
            <a:ext cx="457200" cy="1828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4533900" y="2523744"/>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Password</a:t>
            </a:r>
            <a:endParaRPr lang="en-US" dirty="0"/>
          </a:p>
        </p:txBody>
      </p:sp>
      <p:sp>
        <p:nvSpPr>
          <p:cNvPr id="19" name="Smiley Face 18"/>
          <p:cNvSpPr/>
          <p:nvPr/>
        </p:nvSpPr>
        <p:spPr>
          <a:xfrm>
            <a:off x="304800" y="2133600"/>
            <a:ext cx="1371600" cy="1371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Owner</a:t>
            </a:r>
            <a:endParaRPr lang="en-US" dirty="0"/>
          </a:p>
        </p:txBody>
      </p:sp>
      <p:cxnSp>
        <p:nvCxnSpPr>
          <p:cNvPr id="21" name="Straight Arrow Connector 20"/>
          <p:cNvCxnSpPr>
            <a:stCxn id="11" idx="2"/>
            <a:endCxn id="5" idx="6"/>
          </p:cNvCxnSpPr>
          <p:nvPr/>
        </p:nvCxnSpPr>
        <p:spPr>
          <a:xfrm flipH="1">
            <a:off x="4419600" y="4648200"/>
            <a:ext cx="281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a:endCxn id="4" idx="1"/>
          </p:cNvCxnSpPr>
          <p:nvPr/>
        </p:nvCxnSpPr>
        <p:spPr>
          <a:xfrm>
            <a:off x="1676400" y="2819400"/>
            <a:ext cx="609600" cy="9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6" idx="1"/>
          </p:cNvCxnSpPr>
          <p:nvPr/>
        </p:nvCxnSpPr>
        <p:spPr>
          <a:xfrm flipV="1">
            <a:off x="6286500" y="2819400"/>
            <a:ext cx="495300" cy="9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2"/>
            <a:endCxn id="5" idx="7"/>
          </p:cNvCxnSpPr>
          <p:nvPr/>
        </p:nvCxnSpPr>
        <p:spPr>
          <a:xfrm rot="5400000">
            <a:off x="5434666" y="1885950"/>
            <a:ext cx="985185" cy="34616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86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Forgot Login Process</a:t>
            </a:r>
            <a:endParaRPr lang="en-US" dirty="0"/>
          </a:p>
        </p:txBody>
      </p:sp>
      <p:sp>
        <p:nvSpPr>
          <p:cNvPr id="5" name="Flowchart: Process 4"/>
          <p:cNvSpPr/>
          <p:nvPr/>
        </p:nvSpPr>
        <p:spPr>
          <a:xfrm>
            <a:off x="2286000" y="32004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6" name="Oval 5"/>
          <p:cNvSpPr/>
          <p:nvPr/>
        </p:nvSpPr>
        <p:spPr>
          <a:xfrm>
            <a:off x="6629400" y="27432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Portal</a:t>
            </a:r>
            <a:endParaRPr lang="en-US" dirty="0"/>
          </a:p>
        </p:txBody>
      </p:sp>
      <p:cxnSp>
        <p:nvCxnSpPr>
          <p:cNvPr id="8" name="Straight Arrow Connector 7"/>
          <p:cNvCxnSpPr>
            <a:stCxn id="19" idx="3"/>
            <a:endCxn id="29" idx="1"/>
          </p:cNvCxnSpPr>
          <p:nvPr/>
        </p:nvCxnSpPr>
        <p:spPr>
          <a:xfrm>
            <a:off x="4062984" y="6019800"/>
            <a:ext cx="2490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miley Face 13"/>
          <p:cNvSpPr/>
          <p:nvPr/>
        </p:nvSpPr>
        <p:spPr>
          <a:xfrm>
            <a:off x="2514600" y="1371600"/>
            <a:ext cx="1295400" cy="1295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cxnSp>
        <p:nvCxnSpPr>
          <p:cNvPr id="16" name="Straight Arrow Connector 15"/>
          <p:cNvCxnSpPr>
            <a:stCxn id="14" idx="4"/>
            <a:endCxn id="5" idx="0"/>
          </p:cNvCxnSpPr>
          <p:nvPr/>
        </p:nvCxnSpPr>
        <p:spPr>
          <a:xfrm>
            <a:off x="3162300" y="2667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9" idx="0"/>
            <a:endCxn id="6" idx="4"/>
          </p:cNvCxnSpPr>
          <p:nvPr/>
        </p:nvCxnSpPr>
        <p:spPr>
          <a:xfrm flipH="1" flipV="1">
            <a:off x="7391400" y="4267200"/>
            <a:ext cx="381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286000" y="44196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Forgot Log In</a:t>
            </a:r>
            <a:endParaRPr lang="en-US" dirty="0"/>
          </a:p>
        </p:txBody>
      </p:sp>
      <p:sp>
        <p:nvSpPr>
          <p:cNvPr id="19" name="Flowchart: Process 18"/>
          <p:cNvSpPr/>
          <p:nvPr/>
        </p:nvSpPr>
        <p:spPr>
          <a:xfrm>
            <a:off x="2310384" y="57150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Email Generated</a:t>
            </a:r>
            <a:endParaRPr lang="en-US" dirty="0"/>
          </a:p>
        </p:txBody>
      </p:sp>
      <p:cxnSp>
        <p:nvCxnSpPr>
          <p:cNvPr id="21" name="Straight Arrow Connector 20"/>
          <p:cNvCxnSpPr>
            <a:stCxn id="5" idx="2"/>
            <a:endCxn id="18" idx="0"/>
          </p:cNvCxnSpPr>
          <p:nvPr/>
        </p:nvCxnSpPr>
        <p:spPr>
          <a:xfrm>
            <a:off x="3162300" y="38100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2"/>
            <a:endCxn id="19" idx="0"/>
          </p:cNvCxnSpPr>
          <p:nvPr/>
        </p:nvCxnSpPr>
        <p:spPr>
          <a:xfrm>
            <a:off x="3162300" y="5029200"/>
            <a:ext cx="24384"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a:endCxn id="14" idx="2"/>
          </p:cNvCxnSpPr>
          <p:nvPr/>
        </p:nvCxnSpPr>
        <p:spPr>
          <a:xfrm rot="10800000" flipH="1">
            <a:off x="2310384" y="2019300"/>
            <a:ext cx="204216" cy="4000500"/>
          </a:xfrm>
          <a:prstGeom prst="bentConnector3">
            <a:avLst>
              <a:gd name="adj1" fmla="val -11194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6553200" y="57150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Reset PW</a:t>
            </a:r>
            <a:endParaRPr lang="en-US" dirty="0"/>
          </a:p>
        </p:txBody>
      </p:sp>
      <p:cxnSp>
        <p:nvCxnSpPr>
          <p:cNvPr id="15" name="Elbow Connector 14"/>
          <p:cNvCxnSpPr>
            <a:stCxn id="5" idx="3"/>
          </p:cNvCxnSpPr>
          <p:nvPr/>
        </p:nvCxnSpPr>
        <p:spPr>
          <a:xfrm>
            <a:off x="4038600" y="3505200"/>
            <a:ext cx="2514600" cy="2209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3886200"/>
            <a:ext cx="1169038" cy="369332"/>
          </a:xfrm>
          <a:prstGeom prst="rect">
            <a:avLst/>
          </a:prstGeom>
          <a:noFill/>
        </p:spPr>
        <p:txBody>
          <a:bodyPr wrap="none" rtlCol="0">
            <a:spAutoFit/>
          </a:bodyPr>
          <a:lstStyle/>
          <a:p>
            <a:r>
              <a:rPr lang="en-US" dirty="0" smtClean="0"/>
              <a:t>Forgot PW</a:t>
            </a:r>
            <a:endParaRPr lang="en-US" dirty="0"/>
          </a:p>
        </p:txBody>
      </p:sp>
      <p:sp>
        <p:nvSpPr>
          <p:cNvPr id="20" name="TextBox 19"/>
          <p:cNvSpPr txBox="1"/>
          <p:nvPr/>
        </p:nvSpPr>
        <p:spPr>
          <a:xfrm>
            <a:off x="4191000" y="3124200"/>
            <a:ext cx="1074653" cy="369332"/>
          </a:xfrm>
          <a:prstGeom prst="rect">
            <a:avLst/>
          </a:prstGeom>
          <a:noFill/>
        </p:spPr>
        <p:txBody>
          <a:bodyPr wrap="none" rtlCol="0">
            <a:spAutoFit/>
          </a:bodyPr>
          <a:lstStyle/>
          <a:p>
            <a:r>
              <a:rPr lang="en-US" dirty="0" smtClean="0"/>
              <a:t>Temp PW</a:t>
            </a:r>
            <a:endParaRPr lang="en-US" dirty="0"/>
          </a:p>
        </p:txBody>
      </p:sp>
    </p:spTree>
    <p:extLst>
      <p:ext uri="{BB962C8B-B14F-4D97-AF65-F5344CB8AC3E}">
        <p14:creationId xmlns:p14="http://schemas.microsoft.com/office/powerpoint/2010/main" val="192596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AED Management</a:t>
            </a:r>
          </a:p>
        </p:txBody>
      </p:sp>
      <p:sp>
        <p:nvSpPr>
          <p:cNvPr id="4" name="Flowchart: Process 3"/>
          <p:cNvSpPr/>
          <p:nvPr/>
        </p:nvSpPr>
        <p:spPr>
          <a:xfrm>
            <a:off x="381000" y="3532414"/>
            <a:ext cx="1447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flipH="1">
            <a:off x="2667000" y="2895600"/>
            <a:ext cx="1905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Landing Portal</a:t>
            </a:r>
            <a:endParaRPr lang="en-US" dirty="0"/>
          </a:p>
        </p:txBody>
      </p:sp>
      <p:sp>
        <p:nvSpPr>
          <p:cNvPr id="6" name="Flowchart: Process 5"/>
          <p:cNvSpPr/>
          <p:nvPr/>
        </p:nvSpPr>
        <p:spPr>
          <a:xfrm>
            <a:off x="2819400" y="1600200"/>
            <a:ext cx="15962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AED Mgt.</a:t>
            </a:r>
            <a:endParaRPr lang="en-US" dirty="0"/>
          </a:p>
        </p:txBody>
      </p:sp>
      <p:cxnSp>
        <p:nvCxnSpPr>
          <p:cNvPr id="9" name="Straight Arrow Connector 8"/>
          <p:cNvCxnSpPr>
            <a:stCxn id="5" idx="0"/>
            <a:endCxn id="6" idx="2"/>
          </p:cNvCxnSpPr>
          <p:nvPr/>
        </p:nvCxnSpPr>
        <p:spPr>
          <a:xfrm flipH="1" flipV="1">
            <a:off x="3617521" y="2133600"/>
            <a:ext cx="1979"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6"/>
          </p:cNvCxnSpPr>
          <p:nvPr/>
        </p:nvCxnSpPr>
        <p:spPr>
          <a:xfrm>
            <a:off x="1828800" y="3799114"/>
            <a:ext cx="838200"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7848600" y="3200400"/>
            <a:ext cx="838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6" name="Elbow Connector 15"/>
          <p:cNvCxnSpPr>
            <a:stCxn id="6" idx="3"/>
            <a:endCxn id="13" idx="1"/>
          </p:cNvCxnSpPr>
          <p:nvPr/>
        </p:nvCxnSpPr>
        <p:spPr>
          <a:xfrm>
            <a:off x="4415642" y="1866900"/>
            <a:ext cx="3852058"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5" idx="3"/>
          </p:cNvCxnSpPr>
          <p:nvPr/>
        </p:nvCxnSpPr>
        <p:spPr>
          <a:xfrm rot="5400000">
            <a:off x="6223771" y="2412649"/>
            <a:ext cx="113178" cy="3974681"/>
          </a:xfrm>
          <a:prstGeom prst="bentConnector3">
            <a:avLst>
              <a:gd name="adj1" fmla="val 53862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8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Management</a:t>
            </a:r>
            <a:endParaRPr lang="en-US" dirty="0"/>
          </a:p>
        </p:txBody>
      </p:sp>
      <p:sp>
        <p:nvSpPr>
          <p:cNvPr id="4" name="Flowchart: Process 3"/>
          <p:cNvSpPr/>
          <p:nvPr/>
        </p:nvSpPr>
        <p:spPr>
          <a:xfrm>
            <a:off x="381000" y="3532414"/>
            <a:ext cx="1447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flipH="1">
            <a:off x="2667000" y="2895600"/>
            <a:ext cx="1905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Landing Portal</a:t>
            </a:r>
            <a:endParaRPr lang="en-US" dirty="0"/>
          </a:p>
        </p:txBody>
      </p:sp>
      <p:sp>
        <p:nvSpPr>
          <p:cNvPr id="7" name="Flowchart: Process 6"/>
          <p:cNvSpPr/>
          <p:nvPr/>
        </p:nvSpPr>
        <p:spPr>
          <a:xfrm>
            <a:off x="5566558" y="3532414"/>
            <a:ext cx="15200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Mgt.</a:t>
            </a:r>
            <a:endParaRPr lang="en-US" dirty="0"/>
          </a:p>
        </p:txBody>
      </p:sp>
      <p:cxnSp>
        <p:nvCxnSpPr>
          <p:cNvPr id="10" name="Straight Arrow Connector 9"/>
          <p:cNvCxnSpPr>
            <a:stCxn id="5" idx="2"/>
            <a:endCxn id="7" idx="1"/>
          </p:cNvCxnSpPr>
          <p:nvPr/>
        </p:nvCxnSpPr>
        <p:spPr>
          <a:xfrm flipV="1">
            <a:off x="4572000" y="3799114"/>
            <a:ext cx="994558" cy="108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6"/>
          </p:cNvCxnSpPr>
          <p:nvPr/>
        </p:nvCxnSpPr>
        <p:spPr>
          <a:xfrm>
            <a:off x="1828800" y="3799114"/>
            <a:ext cx="838200"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7848600" y="3200400"/>
            <a:ext cx="838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4" name="Straight Arrow Connector 13"/>
          <p:cNvCxnSpPr>
            <a:stCxn id="7" idx="3"/>
            <a:endCxn id="13" idx="2"/>
          </p:cNvCxnSpPr>
          <p:nvPr/>
        </p:nvCxnSpPr>
        <p:spPr>
          <a:xfrm flipV="1">
            <a:off x="7086600" y="3771900"/>
            <a:ext cx="762000" cy="27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5" idx="3"/>
          </p:cNvCxnSpPr>
          <p:nvPr/>
        </p:nvCxnSpPr>
        <p:spPr>
          <a:xfrm rot="5400000">
            <a:off x="6223771" y="2412649"/>
            <a:ext cx="113178" cy="3974681"/>
          </a:xfrm>
          <a:prstGeom prst="bentConnector3">
            <a:avLst>
              <a:gd name="adj1" fmla="val 53862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82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Management</a:t>
            </a:r>
            <a:endParaRPr lang="en-US" dirty="0"/>
          </a:p>
        </p:txBody>
      </p:sp>
      <p:sp>
        <p:nvSpPr>
          <p:cNvPr id="4" name="Flowchart: Process 3"/>
          <p:cNvSpPr/>
          <p:nvPr/>
        </p:nvSpPr>
        <p:spPr>
          <a:xfrm>
            <a:off x="381000" y="2846614"/>
            <a:ext cx="1447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flipH="1">
            <a:off x="2667000" y="2209800"/>
            <a:ext cx="1905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Landing Portal</a:t>
            </a:r>
            <a:endParaRPr lang="en-US" dirty="0"/>
          </a:p>
        </p:txBody>
      </p:sp>
      <p:sp>
        <p:nvSpPr>
          <p:cNvPr id="8" name="Flowchart: Process 7"/>
          <p:cNvSpPr/>
          <p:nvPr/>
        </p:nvSpPr>
        <p:spPr>
          <a:xfrm>
            <a:off x="2823358" y="4800600"/>
            <a:ext cx="15962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Mgt.</a:t>
            </a:r>
            <a:endParaRPr lang="en-US" dirty="0"/>
          </a:p>
        </p:txBody>
      </p:sp>
      <p:cxnSp>
        <p:nvCxnSpPr>
          <p:cNvPr id="11" name="Straight Arrow Connector 10"/>
          <p:cNvCxnSpPr>
            <a:stCxn id="5" idx="4"/>
            <a:endCxn id="8" idx="0"/>
          </p:cNvCxnSpPr>
          <p:nvPr/>
        </p:nvCxnSpPr>
        <p:spPr>
          <a:xfrm>
            <a:off x="3619500" y="4038600"/>
            <a:ext cx="1979"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6"/>
          </p:cNvCxnSpPr>
          <p:nvPr/>
        </p:nvCxnSpPr>
        <p:spPr>
          <a:xfrm>
            <a:off x="1828800" y="3113314"/>
            <a:ext cx="838200"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7848600" y="2514600"/>
            <a:ext cx="838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5" name="Elbow Connector 14"/>
          <p:cNvCxnSpPr>
            <a:stCxn id="8" idx="3"/>
            <a:endCxn id="13" idx="3"/>
          </p:cNvCxnSpPr>
          <p:nvPr/>
        </p:nvCxnSpPr>
        <p:spPr>
          <a:xfrm flipV="1">
            <a:off x="4419600" y="3657600"/>
            <a:ext cx="3848100" cy="1409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3" idx="2"/>
          </p:cNvCxnSpPr>
          <p:nvPr/>
        </p:nvCxnSpPr>
        <p:spPr>
          <a:xfrm flipV="1">
            <a:off x="4572000" y="3086100"/>
            <a:ext cx="3276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63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High Level Architecture</a:t>
            </a:r>
          </a:p>
          <a:p>
            <a:r>
              <a:rPr lang="en-US" dirty="0" smtClean="0"/>
              <a:t>Access Control</a:t>
            </a:r>
          </a:p>
          <a:p>
            <a:pPr lvl="1"/>
            <a:r>
              <a:rPr lang="en-US" dirty="0" smtClean="0"/>
              <a:t>RTI Admin</a:t>
            </a:r>
          </a:p>
          <a:p>
            <a:pPr lvl="1"/>
            <a:r>
              <a:rPr lang="en-US" dirty="0" smtClean="0"/>
              <a:t>Site Owner</a:t>
            </a:r>
          </a:p>
          <a:p>
            <a:pPr lvl="1"/>
            <a:r>
              <a:rPr lang="en-US" dirty="0" smtClean="0"/>
              <a:t>AED Program Coordinator</a:t>
            </a:r>
          </a:p>
          <a:p>
            <a:pPr lvl="1"/>
            <a:r>
              <a:rPr lang="en-US" dirty="0" smtClean="0"/>
              <a:t>AED Program Coordinator Assistant</a:t>
            </a:r>
          </a:p>
          <a:p>
            <a:pPr lvl="1"/>
            <a:r>
              <a:rPr lang="en-US" dirty="0" smtClean="0"/>
              <a:t>Site </a:t>
            </a:r>
            <a:r>
              <a:rPr lang="en-US" dirty="0"/>
              <a:t>C</a:t>
            </a:r>
            <a:r>
              <a:rPr lang="en-US" dirty="0" smtClean="0"/>
              <a:t>oordinator</a:t>
            </a:r>
          </a:p>
          <a:p>
            <a:r>
              <a:rPr lang="en-US" dirty="0" smtClean="0"/>
              <a:t>Data Model</a:t>
            </a:r>
          </a:p>
          <a:p>
            <a:r>
              <a:rPr lang="en-US" dirty="0" smtClean="0"/>
              <a:t>New Customer Process</a:t>
            </a:r>
          </a:p>
          <a:p>
            <a:r>
              <a:rPr lang="en-US" dirty="0" smtClean="0"/>
              <a:t>“Forgot” Log in Process</a:t>
            </a:r>
          </a:p>
          <a:p>
            <a:r>
              <a:rPr lang="en-US" dirty="0" smtClean="0"/>
              <a:t>Notification Management</a:t>
            </a:r>
          </a:p>
          <a:p>
            <a:r>
              <a:rPr lang="en-US" dirty="0" smtClean="0"/>
              <a:t>Asset Management</a:t>
            </a:r>
          </a:p>
          <a:p>
            <a:r>
              <a:rPr lang="en-US" dirty="0" smtClean="0"/>
              <a:t>User Management</a:t>
            </a:r>
          </a:p>
          <a:p>
            <a:endParaRPr lang="en-US" dirty="0" smtClean="0"/>
          </a:p>
          <a:p>
            <a:endParaRPr lang="en-US" dirty="0"/>
          </a:p>
        </p:txBody>
      </p:sp>
    </p:spTree>
    <p:extLst>
      <p:ext uri="{BB962C8B-B14F-4D97-AF65-F5344CB8AC3E}">
        <p14:creationId xmlns:p14="http://schemas.microsoft.com/office/powerpoint/2010/main" val="350631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sp>
        <p:nvSpPr>
          <p:cNvPr id="4" name="Flowchart: Process 3"/>
          <p:cNvSpPr/>
          <p:nvPr/>
        </p:nvSpPr>
        <p:spPr>
          <a:xfrm>
            <a:off x="381000" y="3532414"/>
            <a:ext cx="1447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flipH="1">
            <a:off x="2667000" y="2895600"/>
            <a:ext cx="1905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Landing Portal</a:t>
            </a:r>
            <a:endParaRPr lang="en-US" dirty="0"/>
          </a:p>
        </p:txBody>
      </p:sp>
      <p:sp>
        <p:nvSpPr>
          <p:cNvPr id="7" name="Flowchart: Process 6"/>
          <p:cNvSpPr/>
          <p:nvPr/>
        </p:nvSpPr>
        <p:spPr>
          <a:xfrm>
            <a:off x="2819400" y="1600200"/>
            <a:ext cx="15962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AED Mgt.</a:t>
            </a:r>
            <a:endParaRPr lang="en-US" dirty="0"/>
          </a:p>
        </p:txBody>
      </p:sp>
      <p:sp>
        <p:nvSpPr>
          <p:cNvPr id="8" name="Flowchart: Process 7"/>
          <p:cNvSpPr/>
          <p:nvPr/>
        </p:nvSpPr>
        <p:spPr>
          <a:xfrm>
            <a:off x="5566558" y="3532414"/>
            <a:ext cx="15200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Mgt.</a:t>
            </a:r>
            <a:endParaRPr lang="en-US" dirty="0"/>
          </a:p>
        </p:txBody>
      </p:sp>
      <p:sp>
        <p:nvSpPr>
          <p:cNvPr id="9" name="Flowchart: Process 8"/>
          <p:cNvSpPr/>
          <p:nvPr/>
        </p:nvSpPr>
        <p:spPr>
          <a:xfrm>
            <a:off x="2823358" y="5486400"/>
            <a:ext cx="1596242"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Mgt.</a:t>
            </a:r>
            <a:endParaRPr lang="en-US" dirty="0"/>
          </a:p>
        </p:txBody>
      </p:sp>
      <p:cxnSp>
        <p:nvCxnSpPr>
          <p:cNvPr id="11" name="Straight Arrow Connector 10"/>
          <p:cNvCxnSpPr>
            <a:stCxn id="5" idx="0"/>
            <a:endCxn id="7" idx="2"/>
          </p:cNvCxnSpPr>
          <p:nvPr/>
        </p:nvCxnSpPr>
        <p:spPr>
          <a:xfrm flipH="1" flipV="1">
            <a:off x="3617521" y="2133600"/>
            <a:ext cx="1979"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1"/>
          </p:cNvCxnSpPr>
          <p:nvPr/>
        </p:nvCxnSpPr>
        <p:spPr>
          <a:xfrm flipV="1">
            <a:off x="4572000" y="3799114"/>
            <a:ext cx="994558" cy="108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a:endCxn id="9" idx="0"/>
          </p:cNvCxnSpPr>
          <p:nvPr/>
        </p:nvCxnSpPr>
        <p:spPr>
          <a:xfrm>
            <a:off x="3619500" y="4724400"/>
            <a:ext cx="1979"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5" idx="6"/>
          </p:cNvCxnSpPr>
          <p:nvPr/>
        </p:nvCxnSpPr>
        <p:spPr>
          <a:xfrm>
            <a:off x="1828800" y="3799114"/>
            <a:ext cx="838200"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7848600" y="3200400"/>
            <a:ext cx="838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33" name="Straight Arrow Connector 32"/>
          <p:cNvCxnSpPr>
            <a:stCxn id="8" idx="3"/>
            <a:endCxn id="31" idx="2"/>
          </p:cNvCxnSpPr>
          <p:nvPr/>
        </p:nvCxnSpPr>
        <p:spPr>
          <a:xfrm flipV="1">
            <a:off x="7086600" y="3771900"/>
            <a:ext cx="762000" cy="27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3"/>
            <a:endCxn id="31" idx="3"/>
          </p:cNvCxnSpPr>
          <p:nvPr/>
        </p:nvCxnSpPr>
        <p:spPr>
          <a:xfrm flipV="1">
            <a:off x="4419600" y="4343400"/>
            <a:ext cx="3848100" cy="1409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3"/>
            <a:endCxn id="31" idx="1"/>
          </p:cNvCxnSpPr>
          <p:nvPr/>
        </p:nvCxnSpPr>
        <p:spPr>
          <a:xfrm>
            <a:off x="4415642" y="1866900"/>
            <a:ext cx="3852058"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3"/>
            <a:endCxn id="5" idx="3"/>
          </p:cNvCxnSpPr>
          <p:nvPr/>
        </p:nvCxnSpPr>
        <p:spPr>
          <a:xfrm rot="5400000">
            <a:off x="6223771" y="2412649"/>
            <a:ext cx="113178" cy="3974681"/>
          </a:xfrm>
          <a:prstGeom prst="bentConnector3">
            <a:avLst>
              <a:gd name="adj1" fmla="val 53862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7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640731"/>
              </p:ext>
            </p:extLst>
          </p:nvPr>
        </p:nvGraphicFramePr>
        <p:xfrm>
          <a:off x="457200" y="1600200"/>
          <a:ext cx="8229600" cy="3235960"/>
        </p:xfrm>
        <a:graphic>
          <a:graphicData uri="http://schemas.openxmlformats.org/drawingml/2006/table">
            <a:tbl>
              <a:tblPr firstRow="1" bandRow="1">
                <a:tableStyleId>{5C22544A-7EE6-4342-B048-85BDC9FD1C3A}</a:tableStyleId>
              </a:tblPr>
              <a:tblGrid>
                <a:gridCol w="2743200"/>
                <a:gridCol w="1905000"/>
                <a:gridCol w="3581400"/>
              </a:tblGrid>
              <a:tr h="370840">
                <a:tc>
                  <a:txBody>
                    <a:bodyPr/>
                    <a:lstStyle/>
                    <a:p>
                      <a:r>
                        <a:rPr lang="en-US" dirty="0" smtClean="0"/>
                        <a:t>Access  Credentials</a:t>
                      </a:r>
                      <a:endParaRPr lang="en-US" dirty="0"/>
                    </a:p>
                  </a:txBody>
                  <a:tcPr/>
                </a:tc>
                <a:tc>
                  <a:txBody>
                    <a:bodyPr/>
                    <a:lstStyle/>
                    <a:p>
                      <a:r>
                        <a:rPr lang="en-US" dirty="0" smtClean="0"/>
                        <a:t>Spoke</a:t>
                      </a:r>
                      <a:endParaRPr lang="en-US" dirty="0"/>
                    </a:p>
                  </a:txBody>
                  <a:tcPr/>
                </a:tc>
                <a:tc>
                  <a:txBody>
                    <a:bodyPr/>
                    <a:lstStyle/>
                    <a:p>
                      <a:r>
                        <a:rPr lang="en-US" dirty="0" smtClean="0"/>
                        <a:t>Modification Rights</a:t>
                      </a:r>
                      <a:endParaRPr lang="en-US" dirty="0"/>
                    </a:p>
                  </a:txBody>
                  <a:tcPr/>
                </a:tc>
              </a:tr>
              <a:tr h="370840">
                <a:tc>
                  <a:txBody>
                    <a:bodyPr/>
                    <a:lstStyle/>
                    <a:p>
                      <a:r>
                        <a:rPr lang="en-US" dirty="0" smtClean="0"/>
                        <a:t>RTI</a:t>
                      </a:r>
                      <a:r>
                        <a:rPr lang="en-US" baseline="0" dirty="0" smtClean="0"/>
                        <a:t> Admin</a:t>
                      </a:r>
                      <a:endParaRPr lang="en-US" dirty="0"/>
                    </a:p>
                  </a:txBody>
                  <a:tcPr/>
                </a:tc>
                <a:tc>
                  <a:txBody>
                    <a:bodyPr/>
                    <a:lstStyle/>
                    <a:p>
                      <a:r>
                        <a:rPr lang="en-US" dirty="0" smtClean="0"/>
                        <a:t>All Spoke’s</a:t>
                      </a:r>
                      <a:endParaRPr lang="en-US" dirty="0"/>
                    </a:p>
                  </a:txBody>
                  <a:tcPr/>
                </a:tc>
                <a:tc>
                  <a:txBody>
                    <a:bodyPr/>
                    <a:lstStyle/>
                    <a:p>
                      <a:r>
                        <a:rPr lang="en-US" dirty="0" smtClean="0"/>
                        <a:t>Add,</a:t>
                      </a:r>
                      <a:r>
                        <a:rPr lang="en-US" baseline="0" dirty="0" smtClean="0"/>
                        <a:t> Edit, Delete, Archive</a:t>
                      </a:r>
                      <a:endParaRPr lang="en-US" dirty="0"/>
                    </a:p>
                  </a:txBody>
                  <a:tcPr/>
                </a:tc>
              </a:tr>
              <a:tr h="370840">
                <a:tc>
                  <a:txBody>
                    <a:bodyPr/>
                    <a:lstStyle/>
                    <a:p>
                      <a:r>
                        <a:rPr lang="en-US" dirty="0" smtClean="0"/>
                        <a:t>Site Owner</a:t>
                      </a:r>
                      <a:endParaRPr lang="en-US" dirty="0"/>
                    </a:p>
                  </a:txBody>
                  <a:tcPr/>
                </a:tc>
                <a:tc>
                  <a:txBody>
                    <a:bodyPr/>
                    <a:lstStyle/>
                    <a:p>
                      <a:r>
                        <a:rPr lang="en-US" dirty="0" smtClean="0"/>
                        <a:t>All Spoke’s</a:t>
                      </a:r>
                      <a:endParaRPr lang="en-US" dirty="0"/>
                    </a:p>
                  </a:txBody>
                  <a:tcPr/>
                </a:tc>
                <a:tc>
                  <a:txBody>
                    <a:bodyPr/>
                    <a:lstStyle/>
                    <a:p>
                      <a:r>
                        <a:rPr lang="en-US" dirty="0" smtClean="0"/>
                        <a:t>Add, Edit, Archive</a:t>
                      </a:r>
                      <a:endParaRPr lang="en-US" dirty="0"/>
                    </a:p>
                  </a:txBody>
                  <a:tcPr/>
                </a:tc>
              </a:tr>
              <a:tr h="370840">
                <a:tc>
                  <a:txBody>
                    <a:bodyPr/>
                    <a:lstStyle/>
                    <a:p>
                      <a:r>
                        <a:rPr lang="en-US" dirty="0" smtClean="0"/>
                        <a:t>AED Program Coordinator</a:t>
                      </a:r>
                      <a:endParaRPr lang="en-US" dirty="0"/>
                    </a:p>
                  </a:txBody>
                  <a:tcPr/>
                </a:tc>
                <a:tc>
                  <a:txBody>
                    <a:bodyPr/>
                    <a:lstStyle/>
                    <a:p>
                      <a:r>
                        <a:rPr lang="en-US" dirty="0" smtClean="0"/>
                        <a:t>All Spoke’s</a:t>
                      </a:r>
                      <a:endParaRPr lang="en-US" dirty="0"/>
                    </a:p>
                  </a:txBody>
                  <a:tcPr/>
                </a:tc>
                <a:tc>
                  <a:txBody>
                    <a:bodyPr/>
                    <a:lstStyle/>
                    <a:p>
                      <a:r>
                        <a:rPr lang="en-US" dirty="0" smtClean="0"/>
                        <a:t>Add, Edit, Archive (lower users only)</a:t>
                      </a:r>
                      <a:endParaRPr lang="en-US" dirty="0"/>
                    </a:p>
                  </a:txBody>
                  <a:tcPr/>
                </a:tc>
              </a:tr>
              <a:tr h="370840">
                <a:tc>
                  <a:txBody>
                    <a:bodyPr/>
                    <a:lstStyle/>
                    <a:p>
                      <a:r>
                        <a:rPr lang="en-US" dirty="0" smtClean="0"/>
                        <a:t>AED Program</a:t>
                      </a:r>
                      <a:r>
                        <a:rPr lang="en-US" baseline="0" dirty="0" smtClean="0"/>
                        <a:t> </a:t>
                      </a:r>
                      <a:r>
                        <a:rPr lang="en-US" baseline="0" dirty="0" smtClean="0"/>
                        <a:t>Coordinator Asst.</a:t>
                      </a:r>
                      <a:endParaRPr lang="en-US" dirty="0"/>
                    </a:p>
                  </a:txBody>
                  <a:tcPr/>
                </a:tc>
                <a:tc>
                  <a:txBody>
                    <a:bodyPr/>
                    <a:lstStyle/>
                    <a:p>
                      <a:r>
                        <a:rPr lang="en-US" dirty="0" smtClean="0"/>
                        <a:t>All Spoke’s</a:t>
                      </a:r>
                      <a:endParaRPr lang="en-US" dirty="0"/>
                    </a:p>
                  </a:txBody>
                  <a:tcPr/>
                </a:tc>
                <a:tc>
                  <a:txBody>
                    <a:bodyPr/>
                    <a:lstStyle/>
                    <a:p>
                      <a:r>
                        <a:rPr lang="en-US" dirty="0" smtClean="0"/>
                        <a:t>Add,</a:t>
                      </a:r>
                      <a:r>
                        <a:rPr lang="en-US" baseline="0" dirty="0" smtClean="0"/>
                        <a:t> Edit, Archive (Lower users only)</a:t>
                      </a:r>
                      <a:endParaRPr lang="en-US" dirty="0"/>
                    </a:p>
                  </a:txBody>
                  <a:tcPr/>
                </a:tc>
              </a:tr>
              <a:tr h="370840">
                <a:tc>
                  <a:txBody>
                    <a:bodyPr/>
                    <a:lstStyle/>
                    <a:p>
                      <a:r>
                        <a:rPr lang="en-US" dirty="0" smtClean="0"/>
                        <a:t>Site</a:t>
                      </a:r>
                      <a:r>
                        <a:rPr lang="en-US" baseline="0" dirty="0" smtClean="0"/>
                        <a:t> Coordinator</a:t>
                      </a:r>
                      <a:endParaRPr lang="en-US" dirty="0"/>
                    </a:p>
                  </a:txBody>
                  <a:tcPr/>
                </a:tc>
                <a:tc>
                  <a:txBody>
                    <a:bodyPr/>
                    <a:lstStyle/>
                    <a:p>
                      <a:r>
                        <a:rPr lang="en-US" dirty="0" smtClean="0"/>
                        <a:t>All spokes</a:t>
                      </a:r>
                      <a:endParaRPr lang="en-US" dirty="0"/>
                    </a:p>
                  </a:txBody>
                  <a:tcPr/>
                </a:tc>
                <a:tc>
                  <a:txBody>
                    <a:bodyPr/>
                    <a:lstStyle/>
                    <a:p>
                      <a:r>
                        <a:rPr lang="en-US" dirty="0" smtClean="0"/>
                        <a:t>Add, Edit, Archive (Piers</a:t>
                      </a:r>
                      <a:r>
                        <a:rPr lang="en-US" baseline="0" dirty="0" smtClean="0"/>
                        <a:t> Only)</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79550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a:xfrm>
            <a:off x="457200" y="1600200"/>
            <a:ext cx="3657600" cy="4525963"/>
          </a:xfrm>
        </p:spPr>
        <p:txBody>
          <a:bodyPr/>
          <a:lstStyle/>
          <a:p>
            <a:r>
              <a:rPr lang="en-US" dirty="0" smtClean="0"/>
              <a:t>Data Structure</a:t>
            </a:r>
          </a:p>
          <a:p>
            <a:pPr lvl="1"/>
            <a:r>
              <a:rPr lang="en-US" dirty="0" smtClean="0"/>
              <a:t>Organization</a:t>
            </a:r>
          </a:p>
          <a:p>
            <a:pPr lvl="2"/>
            <a:r>
              <a:rPr lang="en-US" dirty="0" smtClean="0"/>
              <a:t>Location</a:t>
            </a:r>
          </a:p>
          <a:p>
            <a:pPr lvl="3"/>
            <a:r>
              <a:rPr lang="en-US" dirty="0" smtClean="0"/>
              <a:t>AED</a:t>
            </a:r>
          </a:p>
          <a:p>
            <a:pPr lvl="4"/>
            <a:r>
              <a:rPr lang="en-US" dirty="0" smtClean="0"/>
              <a:t>Pads</a:t>
            </a:r>
          </a:p>
          <a:p>
            <a:pPr lvl="4"/>
            <a:r>
              <a:rPr lang="en-US" dirty="0" smtClean="0"/>
              <a:t>Batteries</a:t>
            </a:r>
            <a:endParaRPr lang="en-US" dirty="0"/>
          </a:p>
        </p:txBody>
      </p:sp>
      <p:sp>
        <p:nvSpPr>
          <p:cNvPr id="4" name="Content Placeholder 2"/>
          <p:cNvSpPr txBox="1">
            <a:spLocks/>
          </p:cNvSpPr>
          <p:nvPr/>
        </p:nvSpPr>
        <p:spPr>
          <a:xfrm>
            <a:off x="4876800" y="1600200"/>
            <a:ext cx="3657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User Structure</a:t>
            </a:r>
          </a:p>
          <a:p>
            <a:pPr lvl="1"/>
            <a:r>
              <a:rPr lang="en-US" dirty="0" smtClean="0"/>
              <a:t>RTI Admin</a:t>
            </a:r>
          </a:p>
          <a:p>
            <a:pPr lvl="2"/>
            <a:r>
              <a:rPr lang="en-US" dirty="0" smtClean="0"/>
              <a:t>Organization</a:t>
            </a:r>
          </a:p>
          <a:p>
            <a:pPr lvl="3"/>
            <a:r>
              <a:rPr lang="en-US" dirty="0" smtClean="0"/>
              <a:t>Site Owner</a:t>
            </a:r>
          </a:p>
          <a:p>
            <a:pPr lvl="4"/>
            <a:r>
              <a:rPr lang="en-US" dirty="0"/>
              <a:t>Program </a:t>
            </a:r>
            <a:r>
              <a:rPr lang="en-US" dirty="0" smtClean="0"/>
              <a:t>Coordinator</a:t>
            </a:r>
          </a:p>
          <a:p>
            <a:pPr lvl="5"/>
            <a:r>
              <a:rPr lang="en-US" dirty="0" smtClean="0"/>
              <a:t>Site Coordinator</a:t>
            </a:r>
          </a:p>
        </p:txBody>
      </p:sp>
    </p:spTree>
    <p:extLst>
      <p:ext uri="{BB962C8B-B14F-4D97-AF65-F5344CB8AC3E}">
        <p14:creationId xmlns:p14="http://schemas.microsoft.com/office/powerpoint/2010/main" val="271529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a:xfrm>
            <a:off x="457200" y="1600200"/>
            <a:ext cx="3657600" cy="4525963"/>
          </a:xfrm>
        </p:spPr>
        <p:txBody>
          <a:bodyPr>
            <a:normAutofit fontScale="77500" lnSpcReduction="20000"/>
          </a:bodyPr>
          <a:lstStyle/>
          <a:p>
            <a:r>
              <a:rPr lang="en-US" dirty="0" smtClean="0"/>
              <a:t>Data Structure</a:t>
            </a:r>
          </a:p>
          <a:p>
            <a:pPr lvl="1"/>
            <a:r>
              <a:rPr lang="en-US" dirty="0" smtClean="0"/>
              <a:t>Organization</a:t>
            </a:r>
            <a:endParaRPr lang="en-US" dirty="0"/>
          </a:p>
          <a:p>
            <a:pPr lvl="2"/>
            <a:r>
              <a:rPr lang="en-US" dirty="0" smtClean="0"/>
              <a:t>Name (prim Key)</a:t>
            </a:r>
          </a:p>
          <a:p>
            <a:pPr lvl="2"/>
            <a:r>
              <a:rPr lang="en-US" dirty="0" smtClean="0"/>
              <a:t>AddressL1</a:t>
            </a:r>
          </a:p>
          <a:p>
            <a:pPr lvl="2"/>
            <a:r>
              <a:rPr lang="en-US" dirty="0" smtClean="0"/>
              <a:t>AddressL2</a:t>
            </a:r>
          </a:p>
          <a:p>
            <a:pPr lvl="2"/>
            <a:r>
              <a:rPr lang="en-US" dirty="0" smtClean="0"/>
              <a:t>AddressL3</a:t>
            </a:r>
          </a:p>
          <a:p>
            <a:pPr lvl="2"/>
            <a:r>
              <a:rPr lang="en-US" dirty="0" smtClean="0"/>
              <a:t>City</a:t>
            </a:r>
          </a:p>
          <a:p>
            <a:pPr lvl="2"/>
            <a:r>
              <a:rPr lang="en-US" dirty="0" smtClean="0"/>
              <a:t>State</a:t>
            </a:r>
          </a:p>
          <a:p>
            <a:pPr lvl="2"/>
            <a:r>
              <a:rPr lang="en-US" dirty="0" smtClean="0"/>
              <a:t>Zip</a:t>
            </a:r>
          </a:p>
          <a:p>
            <a:pPr lvl="2"/>
            <a:r>
              <a:rPr lang="en-US" dirty="0" smtClean="0"/>
              <a:t>County</a:t>
            </a:r>
          </a:p>
          <a:p>
            <a:pPr lvl="2"/>
            <a:r>
              <a:rPr lang="en-US" dirty="0" smtClean="0"/>
              <a:t>Phone</a:t>
            </a:r>
          </a:p>
          <a:p>
            <a:pPr lvl="2"/>
            <a:r>
              <a:rPr lang="en-US" dirty="0" smtClean="0"/>
              <a:t>Subscription Type</a:t>
            </a:r>
          </a:p>
          <a:p>
            <a:pPr lvl="2"/>
            <a:r>
              <a:rPr lang="en-US" dirty="0" smtClean="0"/>
              <a:t>Subscription Exp.</a:t>
            </a:r>
          </a:p>
          <a:p>
            <a:pPr lvl="2"/>
            <a:r>
              <a:rPr lang="en-US" dirty="0" smtClean="0"/>
              <a:t>Notes</a:t>
            </a:r>
          </a:p>
          <a:p>
            <a:pPr lvl="3"/>
            <a:r>
              <a:rPr lang="en-US" dirty="0" smtClean="0"/>
              <a:t>Dates</a:t>
            </a:r>
          </a:p>
        </p:txBody>
      </p:sp>
      <p:sp>
        <p:nvSpPr>
          <p:cNvPr id="4" name="Content Placeholder 2"/>
          <p:cNvSpPr txBox="1">
            <a:spLocks/>
          </p:cNvSpPr>
          <p:nvPr/>
        </p:nvSpPr>
        <p:spPr>
          <a:xfrm>
            <a:off x="4876800" y="1600200"/>
            <a:ext cx="3657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Data Structure</a:t>
            </a:r>
          </a:p>
          <a:p>
            <a:pPr lvl="1"/>
            <a:r>
              <a:rPr lang="en-US" dirty="0" err="1" smtClean="0"/>
              <a:t>Org_Name</a:t>
            </a:r>
            <a:r>
              <a:rPr lang="en-US" dirty="0" smtClean="0"/>
              <a:t>(prim key)</a:t>
            </a:r>
          </a:p>
          <a:p>
            <a:pPr lvl="1"/>
            <a:r>
              <a:rPr lang="en-US" dirty="0" smtClean="0"/>
              <a:t>Location Name(prim key)</a:t>
            </a:r>
          </a:p>
          <a:p>
            <a:pPr lvl="1"/>
            <a:r>
              <a:rPr lang="en-US" dirty="0" err="1" smtClean="0"/>
              <a:t>Location_Notes</a:t>
            </a:r>
            <a:endParaRPr lang="en-US" dirty="0" smtClean="0"/>
          </a:p>
          <a:p>
            <a:pPr lvl="1"/>
            <a:r>
              <a:rPr lang="en-US" dirty="0" smtClean="0"/>
              <a:t>Location_AddressL1</a:t>
            </a:r>
          </a:p>
          <a:p>
            <a:pPr lvl="1"/>
            <a:r>
              <a:rPr lang="en-US" dirty="0" smtClean="0"/>
              <a:t>Location_AddressL2</a:t>
            </a:r>
          </a:p>
          <a:p>
            <a:pPr lvl="1"/>
            <a:r>
              <a:rPr lang="en-US" dirty="0" smtClean="0"/>
              <a:t>Location_AddressL3</a:t>
            </a:r>
          </a:p>
          <a:p>
            <a:pPr lvl="1"/>
            <a:r>
              <a:rPr lang="en-US" dirty="0" err="1" smtClean="0"/>
              <a:t>Location_State</a:t>
            </a:r>
            <a:endParaRPr lang="en-US" dirty="0" smtClean="0"/>
          </a:p>
          <a:p>
            <a:pPr lvl="1"/>
            <a:r>
              <a:rPr lang="en-US" dirty="0" err="1" smtClean="0"/>
              <a:t>Location_Zip</a:t>
            </a:r>
            <a:endParaRPr lang="en-US" dirty="0" smtClean="0"/>
          </a:p>
          <a:p>
            <a:pPr lvl="1"/>
            <a:r>
              <a:rPr lang="en-US" dirty="0" err="1" smtClean="0"/>
              <a:t>Location_County</a:t>
            </a:r>
            <a:endParaRPr lang="en-US" dirty="0" smtClean="0"/>
          </a:p>
          <a:p>
            <a:pPr lvl="1"/>
            <a:r>
              <a:rPr lang="en-US" dirty="0" err="1" smtClean="0"/>
              <a:t>Location_City</a:t>
            </a:r>
            <a:endParaRPr lang="en-US" dirty="0" smtClean="0"/>
          </a:p>
        </p:txBody>
      </p:sp>
    </p:spTree>
    <p:extLst>
      <p:ext uri="{BB962C8B-B14F-4D97-AF65-F5344CB8AC3E}">
        <p14:creationId xmlns:p14="http://schemas.microsoft.com/office/powerpoint/2010/main" val="122798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a:xfrm>
            <a:off x="457200" y="1600200"/>
            <a:ext cx="3962400" cy="4525963"/>
          </a:xfrm>
        </p:spPr>
        <p:txBody>
          <a:bodyPr>
            <a:normAutofit fontScale="92500"/>
          </a:bodyPr>
          <a:lstStyle/>
          <a:p>
            <a:r>
              <a:rPr lang="en-US" dirty="0" smtClean="0"/>
              <a:t>Data Structure</a:t>
            </a:r>
          </a:p>
          <a:p>
            <a:pPr lvl="1"/>
            <a:r>
              <a:rPr lang="en-US" dirty="0" err="1" smtClean="0"/>
              <a:t>Org_name</a:t>
            </a:r>
            <a:endParaRPr lang="en-US" dirty="0" smtClean="0"/>
          </a:p>
          <a:p>
            <a:pPr lvl="1"/>
            <a:r>
              <a:rPr lang="en-US" dirty="0" err="1" smtClean="0"/>
              <a:t>Location_Name</a:t>
            </a:r>
            <a:endParaRPr lang="en-US" dirty="0" smtClean="0"/>
          </a:p>
          <a:p>
            <a:pPr lvl="1"/>
            <a:r>
              <a:rPr lang="en-US" dirty="0" err="1" smtClean="0"/>
              <a:t>Device_ID</a:t>
            </a:r>
            <a:r>
              <a:rPr lang="en-US" dirty="0" smtClean="0"/>
              <a:t>(prim key)</a:t>
            </a:r>
          </a:p>
          <a:p>
            <a:pPr lvl="2"/>
            <a:r>
              <a:rPr lang="en-US" dirty="0" err="1" smtClean="0"/>
              <a:t>Device_Placement</a:t>
            </a:r>
            <a:endParaRPr lang="en-US" dirty="0" smtClean="0"/>
          </a:p>
          <a:p>
            <a:pPr lvl="2"/>
            <a:r>
              <a:rPr lang="en-US" dirty="0" err="1" smtClean="0"/>
              <a:t>Device_Manufacture</a:t>
            </a:r>
            <a:endParaRPr lang="en-US" dirty="0"/>
          </a:p>
          <a:p>
            <a:pPr lvl="2"/>
            <a:r>
              <a:rPr lang="en-US" dirty="0" err="1" smtClean="0"/>
              <a:t>Device_Model</a:t>
            </a:r>
            <a:endParaRPr lang="en-US" dirty="0" smtClean="0"/>
          </a:p>
          <a:p>
            <a:pPr lvl="2"/>
            <a:r>
              <a:rPr lang="en-US" dirty="0" err="1" smtClean="0"/>
              <a:t>Device_SieralNumber</a:t>
            </a:r>
            <a:endParaRPr lang="en-US" dirty="0" smtClean="0"/>
          </a:p>
          <a:p>
            <a:pPr lvl="2"/>
            <a:r>
              <a:rPr lang="en-US" dirty="0" err="1" smtClean="0"/>
              <a:t>Device_Placement</a:t>
            </a:r>
            <a:endParaRPr lang="en-US" dirty="0" smtClean="0"/>
          </a:p>
          <a:p>
            <a:pPr lvl="2"/>
            <a:r>
              <a:rPr lang="en-US" dirty="0" err="1" smtClean="0"/>
              <a:t>Device_DateInService</a:t>
            </a:r>
            <a:endParaRPr lang="en-US" dirty="0" smtClean="0"/>
          </a:p>
        </p:txBody>
      </p:sp>
      <p:sp>
        <p:nvSpPr>
          <p:cNvPr id="4" name="Content Placeholder 2"/>
          <p:cNvSpPr txBox="1">
            <a:spLocks/>
          </p:cNvSpPr>
          <p:nvPr/>
        </p:nvSpPr>
        <p:spPr>
          <a:xfrm>
            <a:off x="4876800" y="1600201"/>
            <a:ext cx="3657600" cy="22097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Data Structure</a:t>
            </a:r>
          </a:p>
          <a:p>
            <a:pPr lvl="1"/>
            <a:r>
              <a:rPr lang="en-US" dirty="0" err="1" smtClean="0"/>
              <a:t>Device_ID</a:t>
            </a:r>
            <a:endParaRPr lang="en-US" dirty="0" smtClean="0"/>
          </a:p>
          <a:p>
            <a:pPr lvl="1"/>
            <a:r>
              <a:rPr lang="en-US" dirty="0" err="1" smtClean="0"/>
              <a:t>Pads_ID</a:t>
            </a:r>
            <a:r>
              <a:rPr lang="en-US" dirty="0" smtClean="0"/>
              <a:t>(prim key)</a:t>
            </a:r>
          </a:p>
          <a:p>
            <a:pPr lvl="2"/>
            <a:r>
              <a:rPr lang="en-US" dirty="0" err="1" smtClean="0"/>
              <a:t>Pads_Type</a:t>
            </a:r>
            <a:endParaRPr lang="en-US" dirty="0" smtClean="0"/>
          </a:p>
          <a:p>
            <a:pPr lvl="3"/>
            <a:r>
              <a:rPr lang="en-US" dirty="0" smtClean="0"/>
              <a:t>Adult</a:t>
            </a:r>
          </a:p>
          <a:p>
            <a:pPr lvl="3"/>
            <a:r>
              <a:rPr lang="en-US" dirty="0" smtClean="0"/>
              <a:t>Pediatric</a:t>
            </a:r>
          </a:p>
          <a:p>
            <a:pPr lvl="2"/>
            <a:r>
              <a:rPr lang="en-US" dirty="0" err="1" smtClean="0"/>
              <a:t>Pads_ExpDate</a:t>
            </a:r>
            <a:endParaRPr lang="en-US" dirty="0" smtClean="0"/>
          </a:p>
          <a:p>
            <a:pPr lvl="2"/>
            <a:r>
              <a:rPr lang="en-US" smtClean="0"/>
              <a:t>Pads_BackUp</a:t>
            </a:r>
            <a:endParaRPr lang="en-US" dirty="0" smtClean="0"/>
          </a:p>
          <a:p>
            <a:pPr lvl="1"/>
            <a:endParaRPr lang="en-US" dirty="0" smtClean="0"/>
          </a:p>
        </p:txBody>
      </p:sp>
      <p:sp>
        <p:nvSpPr>
          <p:cNvPr id="5" name="Content Placeholder 2"/>
          <p:cNvSpPr txBox="1">
            <a:spLocks/>
          </p:cNvSpPr>
          <p:nvPr/>
        </p:nvSpPr>
        <p:spPr>
          <a:xfrm>
            <a:off x="4876800" y="4191001"/>
            <a:ext cx="4267200" cy="22097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Data Structure</a:t>
            </a:r>
          </a:p>
          <a:p>
            <a:pPr lvl="1"/>
            <a:r>
              <a:rPr lang="en-US" dirty="0" err="1" smtClean="0"/>
              <a:t>Device_ID</a:t>
            </a:r>
            <a:endParaRPr lang="en-US" dirty="0" smtClean="0"/>
          </a:p>
          <a:p>
            <a:pPr lvl="1"/>
            <a:r>
              <a:rPr lang="en-US" dirty="0" err="1" smtClean="0"/>
              <a:t>Battery_ID</a:t>
            </a:r>
            <a:r>
              <a:rPr lang="en-US" dirty="0" smtClean="0"/>
              <a:t>(prim key)</a:t>
            </a:r>
          </a:p>
          <a:p>
            <a:pPr lvl="2"/>
            <a:r>
              <a:rPr lang="en-US" dirty="0" err="1" smtClean="0"/>
              <a:t>Battery_SieralNumber</a:t>
            </a:r>
            <a:endParaRPr lang="en-US" dirty="0" smtClean="0"/>
          </a:p>
          <a:p>
            <a:pPr lvl="2"/>
            <a:r>
              <a:rPr lang="en-US" dirty="0" err="1" smtClean="0"/>
              <a:t>Battery_BackUp</a:t>
            </a:r>
            <a:endParaRPr lang="en-US" dirty="0" smtClean="0"/>
          </a:p>
          <a:p>
            <a:pPr lvl="2"/>
            <a:r>
              <a:rPr lang="en-US" dirty="0" err="1" smtClean="0"/>
              <a:t>Battery_ExpDate</a:t>
            </a:r>
            <a:endParaRPr lang="en-US" dirty="0" smtClean="0"/>
          </a:p>
          <a:p>
            <a:pPr lvl="2"/>
            <a:r>
              <a:rPr lang="en-US" dirty="0" err="1" smtClean="0"/>
              <a:t>Battery_InstallDate</a:t>
            </a:r>
            <a:endParaRPr lang="en-US" dirty="0" smtClean="0"/>
          </a:p>
          <a:p>
            <a:pPr lvl="1"/>
            <a:endParaRPr lang="en-US" dirty="0" smtClean="0"/>
          </a:p>
        </p:txBody>
      </p:sp>
    </p:spTree>
    <p:extLst>
      <p:ext uri="{BB962C8B-B14F-4D97-AF65-F5344CB8AC3E}">
        <p14:creationId xmlns:p14="http://schemas.microsoft.com/office/powerpoint/2010/main" val="274647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Data</a:t>
            </a:r>
            <a:endParaRPr lang="en-US" dirty="0"/>
          </a:p>
        </p:txBody>
      </p:sp>
      <p:sp>
        <p:nvSpPr>
          <p:cNvPr id="3" name="Content Placeholder 2"/>
          <p:cNvSpPr>
            <a:spLocks noGrp="1"/>
          </p:cNvSpPr>
          <p:nvPr>
            <p:ph idx="1"/>
          </p:nvPr>
        </p:nvSpPr>
        <p:spPr>
          <a:xfrm>
            <a:off x="457200" y="1600200"/>
            <a:ext cx="8229600" cy="4525963"/>
          </a:xfrm>
        </p:spPr>
        <p:txBody>
          <a:bodyPr>
            <a:normAutofit fontScale="55000" lnSpcReduction="20000"/>
          </a:bodyPr>
          <a:lstStyle/>
          <a:p>
            <a:r>
              <a:rPr lang="en-US" dirty="0" smtClean="0"/>
              <a:t>AED Inspection (needs location and user)</a:t>
            </a:r>
          </a:p>
          <a:p>
            <a:pPr lvl="1"/>
            <a:r>
              <a:rPr lang="en-US" dirty="0" smtClean="0"/>
              <a:t>AED Location</a:t>
            </a:r>
          </a:p>
          <a:p>
            <a:pPr lvl="1"/>
            <a:r>
              <a:rPr lang="en-US" dirty="0" smtClean="0"/>
              <a:t>AED Inspection Date</a:t>
            </a:r>
          </a:p>
          <a:p>
            <a:pPr lvl="1"/>
            <a:r>
              <a:rPr lang="en-US" dirty="0" smtClean="0"/>
              <a:t>AED Inspection Pass/Fail</a:t>
            </a:r>
          </a:p>
          <a:p>
            <a:pPr lvl="1"/>
            <a:r>
              <a:rPr lang="en-US" dirty="0" smtClean="0"/>
              <a:t>AED Inspection Fail Notes</a:t>
            </a:r>
          </a:p>
          <a:p>
            <a:pPr lvl="1"/>
            <a:r>
              <a:rPr lang="en-US" dirty="0" smtClean="0"/>
              <a:t>AED Inspection Owner</a:t>
            </a:r>
          </a:p>
          <a:p>
            <a:r>
              <a:rPr lang="en-US" dirty="0" smtClean="0"/>
              <a:t>AED Battery Expired (30days prior and every 30days after)</a:t>
            </a:r>
          </a:p>
          <a:p>
            <a:pPr lvl="1"/>
            <a:r>
              <a:rPr lang="en-US" dirty="0" smtClean="0"/>
              <a:t>Primary Date</a:t>
            </a:r>
          </a:p>
          <a:p>
            <a:pPr lvl="1"/>
            <a:r>
              <a:rPr lang="en-US" dirty="0" smtClean="0"/>
              <a:t>Backup Date</a:t>
            </a:r>
          </a:p>
          <a:p>
            <a:r>
              <a:rPr lang="en-US" dirty="0" smtClean="0"/>
              <a:t>AED Pads</a:t>
            </a:r>
          </a:p>
          <a:p>
            <a:pPr lvl="1"/>
            <a:r>
              <a:rPr lang="en-US" dirty="0" smtClean="0"/>
              <a:t>Adult Date</a:t>
            </a:r>
          </a:p>
          <a:p>
            <a:pPr lvl="1"/>
            <a:r>
              <a:rPr lang="en-US" dirty="0" smtClean="0"/>
              <a:t>Backup Adult Date</a:t>
            </a:r>
          </a:p>
          <a:p>
            <a:pPr lvl="1"/>
            <a:r>
              <a:rPr lang="en-US" dirty="0" smtClean="0"/>
              <a:t>Child Date</a:t>
            </a:r>
            <a:endParaRPr lang="en-US" dirty="0"/>
          </a:p>
          <a:p>
            <a:r>
              <a:rPr lang="en-US" dirty="0" smtClean="0"/>
              <a:t>AED Training (user specific free standing notification, multiple classes and dates, can be set up by any user in the system) Notify users 30days prior to Expiration Date	and every 30 days </a:t>
            </a:r>
            <a:r>
              <a:rPr lang="en-US" smtClean="0"/>
              <a:t>afterwords</a:t>
            </a:r>
            <a:endParaRPr lang="en-US" dirty="0" smtClean="0"/>
          </a:p>
          <a:p>
            <a:pPr lvl="1"/>
            <a:r>
              <a:rPr lang="en-US" dirty="0" smtClean="0"/>
              <a:t>Class Name</a:t>
            </a:r>
          </a:p>
          <a:p>
            <a:pPr lvl="1"/>
            <a:r>
              <a:rPr lang="en-US" dirty="0" smtClean="0"/>
              <a:t>Expiration Date</a:t>
            </a:r>
          </a:p>
        </p:txBody>
      </p:sp>
    </p:spTree>
    <p:extLst>
      <p:ext uri="{BB962C8B-B14F-4D97-AF65-F5344CB8AC3E}">
        <p14:creationId xmlns:p14="http://schemas.microsoft.com/office/powerpoint/2010/main" val="12144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Customer Process RTI Admin</a:t>
            </a:r>
            <a:endParaRPr lang="en-US" dirty="0"/>
          </a:p>
        </p:txBody>
      </p:sp>
      <p:sp>
        <p:nvSpPr>
          <p:cNvPr id="4" name="Flowchart: Process 3"/>
          <p:cNvSpPr/>
          <p:nvPr/>
        </p:nvSpPr>
        <p:spPr>
          <a:xfrm>
            <a:off x="381000" y="31242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5" name="Oval 4"/>
          <p:cNvSpPr/>
          <p:nvPr/>
        </p:nvSpPr>
        <p:spPr>
          <a:xfrm>
            <a:off x="3581400" y="26670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Portal</a:t>
            </a:r>
            <a:endParaRPr lang="en-US" dirty="0"/>
          </a:p>
        </p:txBody>
      </p:sp>
      <p:sp>
        <p:nvSpPr>
          <p:cNvPr id="6" name="Flowchart: Process 5"/>
          <p:cNvSpPr/>
          <p:nvPr/>
        </p:nvSpPr>
        <p:spPr>
          <a:xfrm>
            <a:off x="6629400" y="31242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Acct.</a:t>
            </a:r>
            <a:endParaRPr lang="en-US" dirty="0"/>
          </a:p>
        </p:txBody>
      </p:sp>
      <p:cxnSp>
        <p:nvCxnSpPr>
          <p:cNvPr id="8" name="Straight Arrow Connector 7"/>
          <p:cNvCxnSpPr>
            <a:stCxn id="4" idx="3"/>
            <a:endCxn id="5" idx="2"/>
          </p:cNvCxnSpPr>
          <p:nvPr/>
        </p:nvCxnSpPr>
        <p:spPr>
          <a:xfrm>
            <a:off x="2133600" y="34290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1"/>
          </p:cNvCxnSpPr>
          <p:nvPr/>
        </p:nvCxnSpPr>
        <p:spPr>
          <a:xfrm>
            <a:off x="5105400" y="3429000"/>
            <a:ext cx="1524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7086600" y="4876800"/>
            <a:ext cx="8382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15" name="Straight Arrow Connector 14"/>
          <p:cNvCxnSpPr>
            <a:stCxn id="6" idx="2"/>
            <a:endCxn id="11" idx="1"/>
          </p:cNvCxnSpPr>
          <p:nvPr/>
        </p:nvCxnSpPr>
        <p:spPr>
          <a:xfrm>
            <a:off x="7505700" y="37338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5" idx="4"/>
          </p:cNvCxnSpPr>
          <p:nvPr/>
        </p:nvCxnSpPr>
        <p:spPr>
          <a:xfrm rot="10800000">
            <a:off x="4343400" y="4191000"/>
            <a:ext cx="2743200"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6629400" y="1676400"/>
            <a:ext cx="1752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Email Generated</a:t>
            </a:r>
            <a:endParaRPr lang="en-US" dirty="0"/>
          </a:p>
        </p:txBody>
      </p:sp>
      <p:sp>
        <p:nvSpPr>
          <p:cNvPr id="19" name="Smiley Face 18"/>
          <p:cNvSpPr/>
          <p:nvPr/>
        </p:nvSpPr>
        <p:spPr>
          <a:xfrm>
            <a:off x="609600" y="1295400"/>
            <a:ext cx="1295400" cy="1295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Owner</a:t>
            </a:r>
            <a:endParaRPr lang="en-US" dirty="0"/>
          </a:p>
        </p:txBody>
      </p:sp>
      <p:cxnSp>
        <p:nvCxnSpPr>
          <p:cNvPr id="21" name="Straight Arrow Connector 20"/>
          <p:cNvCxnSpPr>
            <a:stCxn id="18" idx="1"/>
            <a:endCxn id="19" idx="6"/>
          </p:cNvCxnSpPr>
          <p:nvPr/>
        </p:nvCxnSpPr>
        <p:spPr>
          <a:xfrm flipH="1" flipV="1">
            <a:off x="1905000" y="1943100"/>
            <a:ext cx="472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4"/>
            <a:endCxn id="4" idx="0"/>
          </p:cNvCxnSpPr>
          <p:nvPr/>
        </p:nvCxnSpPr>
        <p:spPr>
          <a:xfrm>
            <a:off x="1257300" y="25908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0"/>
            <a:endCxn id="18" idx="2"/>
          </p:cNvCxnSpPr>
          <p:nvPr/>
        </p:nvCxnSpPr>
        <p:spPr>
          <a:xfrm flipV="1">
            <a:off x="7505700" y="2286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Smiley Face 15"/>
          <p:cNvSpPr/>
          <p:nvPr/>
        </p:nvSpPr>
        <p:spPr>
          <a:xfrm>
            <a:off x="609600" y="4495800"/>
            <a:ext cx="1295400" cy="1295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RTI Admin</a:t>
            </a:r>
            <a:endParaRPr lang="en-US" dirty="0"/>
          </a:p>
        </p:txBody>
      </p:sp>
      <p:cxnSp>
        <p:nvCxnSpPr>
          <p:cNvPr id="20" name="Straight Arrow Connector 19"/>
          <p:cNvCxnSpPr>
            <a:stCxn id="16" idx="0"/>
            <a:endCxn id="4" idx="2"/>
          </p:cNvCxnSpPr>
          <p:nvPr/>
        </p:nvCxnSpPr>
        <p:spPr>
          <a:xfrm flipV="1">
            <a:off x="1257300" y="37338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617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812</Words>
  <Application>Microsoft Office PowerPoint</Application>
  <PresentationFormat>On-screen Show (4:3)</PresentationFormat>
  <Paragraphs>285</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RTI</vt:lpstr>
      <vt:lpstr>Agenda</vt:lpstr>
      <vt:lpstr>High Level Architecture</vt:lpstr>
      <vt:lpstr>Access Control</vt:lpstr>
      <vt:lpstr>Data Model</vt:lpstr>
      <vt:lpstr>Data Model</vt:lpstr>
      <vt:lpstr>Data Model</vt:lpstr>
      <vt:lpstr>Notifications Data</vt:lpstr>
      <vt:lpstr>New Customer Process RTI Admin</vt:lpstr>
      <vt:lpstr>New Customer Process Site Owner</vt:lpstr>
      <vt:lpstr>Forgot Login Process</vt:lpstr>
      <vt:lpstr>AED Management</vt:lpstr>
      <vt:lpstr>Training Management</vt:lpstr>
      <vt:lpstr>User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dc:title>
  <dc:creator>Mike Straight</dc:creator>
  <cp:lastModifiedBy>Mike Straight</cp:lastModifiedBy>
  <cp:revision>42</cp:revision>
  <dcterms:created xsi:type="dcterms:W3CDTF">2017-06-19T19:28:35Z</dcterms:created>
  <dcterms:modified xsi:type="dcterms:W3CDTF">2017-08-03T18:36:57Z</dcterms:modified>
</cp:coreProperties>
</file>