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7" r:id="rId21"/>
    <p:sldId id="278" r:id="rId22"/>
    <p:sldId id="275" r:id="rId23"/>
    <p:sldId id="276" r:id="rId24"/>
    <p:sldId id="279" r:id="rId25"/>
    <p:sldId id="307" r:id="rId26"/>
    <p:sldId id="280" r:id="rId27"/>
    <p:sldId id="281" r:id="rId28"/>
    <p:sldId id="282" r:id="rId29"/>
    <p:sldId id="284" r:id="rId30"/>
    <p:sldId id="285" r:id="rId31"/>
    <p:sldId id="283" r:id="rId32"/>
    <p:sldId id="286" r:id="rId33"/>
    <p:sldId id="287" r:id="rId34"/>
    <p:sldId id="288" r:id="rId35"/>
    <p:sldId id="298" r:id="rId36"/>
    <p:sldId id="289" r:id="rId37"/>
    <p:sldId id="290" r:id="rId38"/>
    <p:sldId id="291" r:id="rId39"/>
    <p:sldId id="292" r:id="rId40"/>
    <p:sldId id="293" r:id="rId41"/>
    <p:sldId id="294" r:id="rId42"/>
    <p:sldId id="297" r:id="rId43"/>
    <p:sldId id="295" r:id="rId44"/>
    <p:sldId id="299" r:id="rId45"/>
    <p:sldId id="308" r:id="rId46"/>
    <p:sldId id="305" r:id="rId47"/>
    <p:sldId id="301" r:id="rId48"/>
    <p:sldId id="302" r:id="rId49"/>
    <p:sldId id="300" r:id="rId50"/>
    <p:sldId id="303" r:id="rId51"/>
    <p:sldId id="304" r:id="rId52"/>
    <p:sldId id="306" r:id="rId53"/>
    <p:sldId id="309" r:id="rId54"/>
    <p:sldId id="310" r:id="rId55"/>
    <p:sldId id="311" r:id="rId56"/>
    <p:sldId id="313" r:id="rId57"/>
    <p:sldId id="296" r:id="rId58"/>
    <p:sldId id="312" r:id="rId59"/>
    <p:sldId id="314" r:id="rId60"/>
    <p:sldId id="316" r:id="rId61"/>
    <p:sldId id="315"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p:scale>
          <a:sx n="100" d="100"/>
          <a:sy n="100" d="100"/>
        </p:scale>
        <p:origin x="138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parceljs.org/"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eapp.dev/parc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edium.com/@Mike_Cheng1208/10%E5%80%8B%E6%96%B0%E6%89%8B%E5%BF%85%E7%9F%A5%E7%9A%84-javascrip-%E5%AF%A6%E7%94%A8%E6%8A%80%E5%B7%A7-75b55d7c3e47" TargetMode="External"/><Relationship Id="rId2" Type="http://schemas.openxmlformats.org/officeDocument/2006/relationships/hyperlink" Target="https://www.youtube.com/watch?v=1RsxYplOPg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edium.com/@Mike_Cheng1208/%E5%9C%A8%E9%96%8B%E5%A7%8B%E5%AF%ABcode%E5%89%8D%E7%9A%84%E9%81%B8%E6%93%87-662b3a2debe8"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6131807" cy="461665"/>
          </a:xfrm>
          <a:prstGeom prst="rect">
            <a:avLst/>
          </a:prstGeom>
        </p:spPr>
        <p:txBody>
          <a:bodyPr wrap="none">
            <a:spAutoFit/>
          </a:bodyPr>
          <a:lstStyle/>
          <a:p>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slice</a:t>
            </a:r>
            <a:r>
              <a:rPr lang="en-US" altLang="zh-TW" sz="2400" dirty="0" smtClean="0">
                <a:solidFill>
                  <a:srgbClr val="F8F8F2"/>
                </a:solidFill>
                <a:latin typeface="Consolas" panose="020B0609020204030204" pitchFamily="49" charset="0"/>
              </a:rPr>
              <a:t>(</a:t>
            </a:r>
            <a:r>
              <a:rPr lang="en-US" altLang="zh-TW" sz="2400" dirty="0" smtClean="0">
                <a:solidFill>
                  <a:srgbClr val="FF80F4"/>
                </a:solidFill>
                <a:latin typeface="Consolas" panose="020B0609020204030204" pitchFamily="49" charset="0"/>
              </a:rPr>
              <a:t>0</a:t>
            </a:r>
            <a:r>
              <a:rPr lang="en-US" altLang="zh-TW" sz="2400" dirty="0" smtClean="0">
                <a:solidFill>
                  <a:srgbClr val="F8F8F2"/>
                </a:solidFill>
                <a:latin typeface="Consolas" panose="020B0609020204030204" pitchFamily="49" charset="0"/>
              </a:rPr>
              <a:t>, </a:t>
            </a:r>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indexOf</a:t>
            </a:r>
            <a:r>
              <a:rPr lang="en-US" altLang="zh-TW" sz="2400" dirty="0" smtClean="0">
                <a:solidFill>
                  <a:srgbClr val="F8F8F2"/>
                </a:solidFill>
                <a:latin typeface="Consolas" panose="020B0609020204030204" pitchFamily="49" charset="0"/>
              </a:rPr>
              <a:t>(</a:t>
            </a:r>
            <a:r>
              <a:rPr lang="en-US" altLang="zh-TW" sz="2400" dirty="0" smtClean="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 )</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https://github.com/MikeCheng1208/JS_course_Intermediate_example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426340"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en-US" altLang="zh-TW" sz="3200" b="1" u="sng" dirty="0" err="1"/>
              <a:t>instagram</a:t>
            </a:r>
            <a:r>
              <a:rPr lang="en-US" altLang="zh-TW" sz="3200" b="1" u="sng" dirty="0"/>
              <a:t> </a:t>
            </a:r>
            <a:r>
              <a:rPr lang="en-US" altLang="zh-TW" sz="3200" b="1" u="sng" dirty="0" smtClean="0"/>
              <a:t>hashtag API </a:t>
            </a:r>
            <a:endParaRPr lang="en-US" altLang="zh-TW" sz="3200" b="1" u="sng" dirty="0"/>
          </a:p>
        </p:txBody>
      </p:sp>
      <p:sp>
        <p:nvSpPr>
          <p:cNvPr id="5" name="矩形 4"/>
          <p:cNvSpPr/>
          <p:nvPr/>
        </p:nvSpPr>
        <p:spPr>
          <a:xfrm>
            <a:off x="2750125" y="1776343"/>
            <a:ext cx="6481261" cy="400110"/>
          </a:xfrm>
          <a:prstGeom prst="rect">
            <a:avLst/>
          </a:prstGeom>
        </p:spPr>
        <p:txBody>
          <a:bodyPr wrap="none">
            <a:spAutoFit/>
          </a:bodyPr>
          <a:lstStyle/>
          <a:p>
            <a:r>
              <a:rPr lang="en-US" altLang="zh-TW" sz="2000" b="1" dirty="0">
                <a:solidFill>
                  <a:schemeClr val="tx1">
                    <a:lumMod val="95000"/>
                    <a:lumOff val="5000"/>
                  </a:schemeClr>
                </a:solidFill>
                <a:latin typeface="Consolas" panose="020B0609020204030204" pitchFamily="49" charset="0"/>
              </a:rPr>
              <a:t>https://www.instagram.com/explore/tags/{</a:t>
            </a:r>
            <a:r>
              <a:rPr lang="zh-TW" altLang="en-US" sz="2000" b="1" dirty="0">
                <a:solidFill>
                  <a:schemeClr val="tx1">
                    <a:lumMod val="95000"/>
                    <a:lumOff val="5000"/>
                  </a:schemeClr>
                </a:solidFill>
                <a:latin typeface="Consolas" panose="020B0609020204030204" pitchFamily="49" charset="0"/>
              </a:rPr>
              <a:t>標籤</a:t>
            </a:r>
            <a:r>
              <a:rPr lang="en-US" altLang="zh-TW" sz="2000" b="1" dirty="0">
                <a:solidFill>
                  <a:schemeClr val="tx1">
                    <a:lumMod val="95000"/>
                    <a:lumOff val="5000"/>
                  </a:schemeClr>
                </a:solidFill>
                <a:latin typeface="Consolas" panose="020B0609020204030204" pitchFamily="49" charset="0"/>
              </a:rPr>
              <a:t>}</a:t>
            </a:r>
            <a:endParaRPr lang="zh-TW" altLang="en-US" sz="2000" b="1" dirty="0">
              <a:solidFill>
                <a:schemeClr val="tx1">
                  <a:lumMod val="95000"/>
                  <a:lumOff val="5000"/>
                </a:schemeClr>
              </a:solidFill>
              <a:effectLst/>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314018778"/>
              </p:ext>
            </p:extLst>
          </p:nvPr>
        </p:nvGraphicFramePr>
        <p:xfrm>
          <a:off x="1926755" y="2300671"/>
          <a:ext cx="8127999" cy="1112520"/>
        </p:xfrm>
        <a:graphic>
          <a:graphicData uri="http://schemas.openxmlformats.org/drawingml/2006/table">
            <a:tbl>
              <a:tblPr firstRow="1" bandRow="1">
                <a:tableStyleId>{5C22544A-7EE6-4342-B048-85BDC9FD1C3A}</a:tableStyleId>
              </a:tblPr>
              <a:tblGrid>
                <a:gridCol w="1872735"/>
                <a:gridCol w="2356944"/>
                <a:gridCol w="3898320"/>
              </a:tblGrid>
              <a:tr h="370840">
                <a:tc>
                  <a:txBody>
                    <a:bodyPr/>
                    <a:lstStyle/>
                    <a:p>
                      <a:r>
                        <a:rPr lang="zh-TW" altLang="en-US" sz="1200" b="1" dirty="0" smtClean="0"/>
                        <a:t>參數</a:t>
                      </a:r>
                      <a:endParaRPr lang="zh-TW" altLang="en-US" sz="1200" b="1" dirty="0"/>
                    </a:p>
                  </a:txBody>
                  <a:tcPr/>
                </a:tc>
                <a:tc>
                  <a:txBody>
                    <a:bodyPr/>
                    <a:lstStyle/>
                    <a:p>
                      <a:r>
                        <a:rPr lang="zh-TW" altLang="en-US" sz="1200" b="1" dirty="0" smtClean="0"/>
                        <a:t>值</a:t>
                      </a:r>
                      <a:endParaRPr lang="zh-TW" altLang="en-US" sz="1200" b="1" dirty="0"/>
                    </a:p>
                  </a:txBody>
                  <a:tcPr/>
                </a:tc>
                <a:tc>
                  <a:txBody>
                    <a:bodyPr/>
                    <a:lstStyle/>
                    <a:p>
                      <a:r>
                        <a:rPr lang="zh-TW" altLang="en-US" sz="1200" b="1" dirty="0" smtClean="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smtClean="0">
                          <a:solidFill>
                            <a:schemeClr val="dk1"/>
                          </a:solidFill>
                          <a:effectLst/>
                          <a:latin typeface="+mn-lt"/>
                          <a:ea typeface="+mn-ea"/>
                          <a:cs typeface="+mn-cs"/>
                        </a:rPr>
                        <a:t>__a</a:t>
                      </a:r>
                    </a:p>
                  </a:txBody>
                  <a:tcPr/>
                </a:tc>
                <a:tc>
                  <a:txBody>
                    <a:bodyPr/>
                    <a:lstStyle/>
                    <a:p>
                      <a:r>
                        <a:rPr lang="en-US" altLang="zh-TW" sz="1200" b="1" dirty="0" smtClean="0"/>
                        <a:t>1</a:t>
                      </a:r>
                      <a:endParaRPr lang="zh-TW" altLang="en-US" sz="1200" b="1" dirty="0"/>
                    </a:p>
                  </a:txBody>
                  <a:tcPr/>
                </a:tc>
                <a:tc>
                  <a:txBody>
                    <a:bodyPr/>
                    <a:lstStyle/>
                    <a:p>
                      <a:r>
                        <a:rPr lang="en-US" altLang="zh-TW" sz="1200" b="1" dirty="0" smtClean="0"/>
                        <a:t>???</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max_id</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最後一頁的</a:t>
                      </a:r>
                      <a:r>
                        <a:rPr lang="en-US" altLang="zh-TW" sz="1200" b="1" kern="1200" dirty="0" smtClean="0">
                          <a:solidFill>
                            <a:schemeClr val="dk1"/>
                          </a:solidFill>
                          <a:effectLst/>
                          <a:latin typeface="+mn-lt"/>
                          <a:ea typeface="+mn-ea"/>
                          <a:cs typeface="+mn-cs"/>
                        </a:rPr>
                        <a:t>hash</a:t>
                      </a:r>
                    </a:p>
                  </a:txBody>
                  <a:tcPr/>
                </a:tc>
                <a:tc>
                  <a:txBody>
                    <a:bodyPr/>
                    <a:lstStyle/>
                    <a:p>
                      <a:r>
                        <a:rPr lang="zh-TW" altLang="en-US" sz="1200" b="1" dirty="0" smtClean="0"/>
                        <a:t>當</a:t>
                      </a:r>
                      <a:r>
                        <a:rPr lang="en-US" altLang="zh-TW" sz="1200" b="1" dirty="0" err="1" smtClean="0"/>
                        <a:t>api</a:t>
                      </a:r>
                      <a:r>
                        <a:rPr lang="zh-TW" altLang="en-US" sz="1200" b="1" dirty="0" smtClean="0"/>
                        <a:t>出現最後一頁的欄位的時候需要加上去</a:t>
                      </a:r>
                      <a:endParaRPr lang="zh-TW" altLang="en-US" sz="1200" b="1"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80301953"/>
              </p:ext>
            </p:extLst>
          </p:nvPr>
        </p:nvGraphicFramePr>
        <p:xfrm>
          <a:off x="1926754" y="4500629"/>
          <a:ext cx="8128000" cy="1435888"/>
        </p:xfrm>
        <a:graphic>
          <a:graphicData uri="http://schemas.openxmlformats.org/drawingml/2006/table">
            <a:tbl>
              <a:tblPr firstRow="1" bandRow="1">
                <a:tableStyleId>{5C22544A-7EE6-4342-B048-85BDC9FD1C3A}</a:tableStyleId>
              </a:tblPr>
              <a:tblGrid>
                <a:gridCol w="3804012"/>
                <a:gridCol w="4323988"/>
              </a:tblGrid>
              <a:tr h="3233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dirty="0" smtClean="0"/>
                        <a:t>欄位</a:t>
                      </a:r>
                      <a:endParaRPr lang="en-US" altLang="zh-TW" sz="1200" b="1" kern="1200" dirty="0" smtClean="0">
                        <a:solidFill>
                          <a:schemeClr val="dk1"/>
                        </a:solidFill>
                        <a:effectLst/>
                        <a:latin typeface="+mn-lt"/>
                        <a:ea typeface="+mn-ea"/>
                        <a:cs typeface="+mn-cs"/>
                      </a:endParaRPr>
                    </a:p>
                  </a:txBody>
                  <a:tcPr/>
                </a:tc>
                <a:tc>
                  <a:txBody>
                    <a:bodyPr/>
                    <a:lstStyle/>
                    <a:p>
                      <a:r>
                        <a:rPr lang="zh-TW" altLang="en-US" sz="1200" b="1" dirty="0" smtClean="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graphql.hashtag.edge_hashtag_to_media.page_info</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所有資料</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graphql.hashtag.edge_hashtag_to_media.edges</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所有照片</a:t>
                      </a:r>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11" name="矩形 10"/>
          <p:cNvSpPr/>
          <p:nvPr/>
        </p:nvSpPr>
        <p:spPr>
          <a:xfrm>
            <a:off x="1926754" y="4100519"/>
            <a:ext cx="1877437" cy="400110"/>
          </a:xfrm>
          <a:prstGeom prst="rect">
            <a:avLst/>
          </a:prstGeom>
        </p:spPr>
        <p:txBody>
          <a:bodyPr wrap="none">
            <a:spAutoFit/>
          </a:bodyPr>
          <a:lstStyle/>
          <a:p>
            <a:r>
              <a:rPr lang="en-US" altLang="zh-TW" sz="2000" b="1" dirty="0" err="1" smtClean="0">
                <a:solidFill>
                  <a:schemeClr val="tx1">
                    <a:lumMod val="95000"/>
                    <a:lumOff val="5000"/>
                  </a:schemeClr>
                </a:solidFill>
                <a:latin typeface="Consolas" panose="020B0609020204030204" pitchFamily="49" charset="0"/>
              </a:rPr>
              <a:t>Api</a:t>
            </a:r>
            <a:r>
              <a:rPr lang="en-US" altLang="zh-TW" sz="2000" b="1" dirty="0" smtClean="0">
                <a:solidFill>
                  <a:schemeClr val="tx1">
                    <a:lumMod val="95000"/>
                    <a:lumOff val="5000"/>
                  </a:schemeClr>
                </a:solidFill>
                <a:latin typeface="Consolas" panose="020B0609020204030204" pitchFamily="49" charset="0"/>
              </a:rPr>
              <a:t> Response</a:t>
            </a:r>
            <a:endParaRPr lang="zh-TW" altLang="en-US" sz="2000" b="1" dirty="0">
              <a:solidFill>
                <a:schemeClr val="tx1">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35036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b="1" dirty="0">
                <a:solidFill>
                  <a:srgbClr val="323230"/>
                </a:solidFill>
                <a:latin typeface="Consolas" panose="020B0609020204030204" pitchFamily="49" charset="0"/>
                <a:cs typeface="Consolas" panose="020B0609020204030204" pitchFamily="49" charset="0"/>
              </a:rPr>
              <a:t>Regular </a:t>
            </a:r>
            <a:r>
              <a:rPr lang="en-US" altLang="zh-TW" sz="3200" b="1" dirty="0" smtClean="0">
                <a:solidFill>
                  <a:srgbClr val="323230"/>
                </a:solidFill>
                <a:latin typeface="Consolas" panose="020B0609020204030204" pitchFamily="49" charset="0"/>
                <a:cs typeface="Consolas" panose="020B0609020204030204" pitchFamily="49" charset="0"/>
              </a:rPr>
              <a:t>Expression</a:t>
            </a:r>
            <a:endParaRPr lang="zh-TW" altLang="en-US" sz="3200" b="1"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則表達式、正規表示法、正規運算式、規則運算式、常規表示法</a:t>
            </a:r>
            <a:endParaRPr lang="zh-TW" altLang="en-US" sz="1400" b="1"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26378" y="88362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7211" y="751648"/>
            <a:ext cx="900789" cy="897036"/>
          </a:xfrm>
          <a:prstGeom prst="rect">
            <a:avLst/>
          </a:prstGeom>
        </p:spPr>
      </p:pic>
      <p:sp>
        <p:nvSpPr>
          <p:cNvPr id="6" name="矩形 5"/>
          <p:cNvSpPr/>
          <p:nvPr/>
        </p:nvSpPr>
        <p:spPr>
          <a:xfrm>
            <a:off x="1286678" y="1898666"/>
            <a:ext cx="5891889" cy="4247317"/>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a:t>
            </a:r>
            <a:r>
              <a:rPr lang="en-US" altLang="zh-TW" b="1" dirty="0" smtClean="0">
                <a:solidFill>
                  <a:schemeClr val="tx1">
                    <a:lumMod val="75000"/>
                    <a:lumOff val="25000"/>
                  </a:schemeClr>
                </a:solidFill>
              </a:rPr>
              <a:t>ES6/ES7</a:t>
            </a:r>
          </a:p>
          <a:p>
            <a:pPr>
              <a:lnSpc>
                <a:spcPct val="150000"/>
              </a:lnSpc>
            </a:pPr>
            <a:r>
              <a:rPr lang="zh-TW" altLang="en-US" b="1" dirty="0" smtClean="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不要加入版本控管     </a:t>
            </a:r>
            <a:r>
              <a:rPr lang="en-US" altLang="zh-TW" b="1" dirty="0" err="1" smtClean="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gitignore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9554" y="24759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490645" y="39999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490645" y="44484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122" y="3330059"/>
            <a:ext cx="5876096" cy="769441"/>
          </a:xfrm>
          <a:prstGeom prst="rect">
            <a:avLst/>
          </a:prstGeom>
        </p:spPr>
        <p:txBody>
          <a:bodyPr wrap="none">
            <a:spAutoFit/>
          </a:bodyPr>
          <a:lstStyle/>
          <a:p>
            <a:r>
              <a:rPr lang="en-US" altLang="zh-TW" sz="4400" b="1" dirty="0" smtClean="0"/>
              <a:t># JavaScript </a:t>
            </a:r>
            <a:r>
              <a:rPr lang="zh-TW" altLang="en-US" sz="4400" b="1" dirty="0" smtClean="0"/>
              <a:t>模組化入門</a:t>
            </a:r>
            <a:endParaRPr lang="zh-TW" altLang="en-US" sz="4400" b="1" dirty="0"/>
          </a:p>
        </p:txBody>
      </p:sp>
    </p:spTree>
    <p:extLst>
      <p:ext uri="{BB962C8B-B14F-4D97-AF65-F5344CB8AC3E}">
        <p14:creationId xmlns:p14="http://schemas.microsoft.com/office/powerpoint/2010/main" val="287127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41910"/>
            <a:ext cx="12231695" cy="6934200"/>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v10.16.0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v10.16.0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798110" y="1006974"/>
            <a:ext cx="3833428" cy="467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TW" b="1" u="sng" dirty="0" smtClean="0">
                <a:solidFill>
                  <a:srgbClr val="323230"/>
                </a:solidFill>
                <a:latin typeface="微軟正黑體" panose="020B0604030504040204" pitchFamily="34" charset="-120"/>
                <a:ea typeface="微軟正黑體" panose="020B0604030504040204" pitchFamily="34" charset="-120"/>
              </a:rPr>
              <a:t>#</a:t>
            </a:r>
            <a:r>
              <a:rPr lang="zh-TW" altLang="en-US" b="1" u="sng" dirty="0" smtClean="0">
                <a:solidFill>
                  <a:srgbClr val="323230"/>
                </a:solidFill>
                <a:latin typeface="微軟正黑體" panose="020B0604030504040204" pitchFamily="34" charset="-120"/>
                <a:ea typeface="微軟正黑體" panose="020B0604030504040204" pitchFamily="34" charset="-120"/>
              </a:rPr>
              <a:t> </a:t>
            </a:r>
            <a:r>
              <a:rPr lang="en-US" altLang="zh-TW" b="1" u="sng" dirty="0" err="1" smtClean="0">
                <a:solidFill>
                  <a:srgbClr val="323230"/>
                </a:solidFill>
                <a:latin typeface="微軟正黑體" panose="020B0604030504040204" pitchFamily="34" charset="-120"/>
                <a:ea typeface="微軟正黑體" panose="020B0604030504040204" pitchFamily="34" charset="-120"/>
              </a:rPr>
              <a:t>parceljs</a:t>
            </a:r>
            <a:r>
              <a:rPr lang="en-US" altLang="zh-TW" b="1" u="sng" dirty="0" smtClean="0">
                <a:solidFill>
                  <a:srgbClr val="323230"/>
                </a:solidFill>
                <a:latin typeface="微軟正黑體" panose="020B0604030504040204" pitchFamily="34" charset="-120"/>
                <a:ea typeface="微軟正黑體" panose="020B0604030504040204" pitchFamily="34" charset="-120"/>
              </a:rPr>
              <a:t> - </a:t>
            </a:r>
            <a:r>
              <a:rPr lang="zh-TW" altLang="en-US" b="1" u="sng" dirty="0" smtClean="0">
                <a:solidFill>
                  <a:srgbClr val="323230"/>
                </a:solidFill>
                <a:latin typeface="微軟正黑體" panose="020B0604030504040204" pitchFamily="34" charset="-120"/>
                <a:ea typeface="微軟正黑體" panose="020B0604030504040204" pitchFamily="34" charset="-120"/>
              </a:rPr>
              <a:t>高版本 </a:t>
            </a:r>
            <a:r>
              <a:rPr lang="en-US" altLang="zh-TW" b="1" u="sng" dirty="0" err="1" smtClean="0">
                <a:solidFill>
                  <a:srgbClr val="323230"/>
                </a:solidFill>
                <a:latin typeface="微軟正黑體" panose="020B0604030504040204" pitchFamily="34" charset="-120"/>
                <a:ea typeface="微軟正黑體" panose="020B0604030504040204" pitchFamily="34" charset="-120"/>
              </a:rPr>
              <a:t>js</a:t>
            </a:r>
            <a:r>
              <a:rPr lang="zh-TW" altLang="en-US"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b="1" u="sng" dirty="0">
              <a:solidFill>
                <a:srgbClr val="323230"/>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277" y="2126257"/>
            <a:ext cx="3086209" cy="2988667"/>
          </a:xfrm>
          <a:prstGeom prst="rect">
            <a:avLst/>
          </a:prstGeom>
        </p:spPr>
      </p:pic>
      <p:sp>
        <p:nvSpPr>
          <p:cNvPr id="4" name="矩形 3"/>
          <p:cNvSpPr/>
          <p:nvPr/>
        </p:nvSpPr>
        <p:spPr>
          <a:xfrm>
            <a:off x="1553134" y="5355074"/>
            <a:ext cx="2090572" cy="369332"/>
          </a:xfrm>
          <a:prstGeom prst="rect">
            <a:avLst/>
          </a:prstGeom>
        </p:spPr>
        <p:txBody>
          <a:bodyPr wrap="none">
            <a:spAutoFit/>
          </a:bodyPr>
          <a:lstStyle/>
          <a:p>
            <a:r>
              <a:rPr lang="en-US" altLang="zh-TW" dirty="0">
                <a:hlinkClick r:id="rId3"/>
              </a:rPr>
              <a:t>https://parceljs.org/</a:t>
            </a:r>
            <a:endParaRPr lang="zh-TW" altLang="en-US" dirty="0"/>
          </a:p>
        </p:txBody>
      </p:sp>
      <p:sp>
        <p:nvSpPr>
          <p:cNvPr id="6" name="矩形 5"/>
          <p:cNvSpPr/>
          <p:nvPr/>
        </p:nvSpPr>
        <p:spPr>
          <a:xfrm>
            <a:off x="5293601" y="2606317"/>
            <a:ext cx="2884957" cy="369332"/>
          </a:xfrm>
          <a:prstGeom prst="rect">
            <a:avLst/>
          </a:prstGeom>
        </p:spPr>
        <p:txBody>
          <a:bodyPr wrap="none">
            <a:spAutoFit/>
          </a:bodyPr>
          <a:lstStyle/>
          <a:p>
            <a:r>
              <a:rPr lang="zh-TW" altLang="en-US" dirty="0"/>
              <a:t>npm install -g parcel-bundler</a:t>
            </a:r>
          </a:p>
        </p:txBody>
      </p:sp>
      <p:sp>
        <p:nvSpPr>
          <p:cNvPr id="7" name="矩形 6"/>
          <p:cNvSpPr/>
          <p:nvPr/>
        </p:nvSpPr>
        <p:spPr>
          <a:xfrm>
            <a:off x="1260163" y="5779890"/>
            <a:ext cx="2909323" cy="369332"/>
          </a:xfrm>
          <a:prstGeom prst="rect">
            <a:avLst/>
          </a:prstGeom>
        </p:spPr>
        <p:txBody>
          <a:bodyPr wrap="none">
            <a:spAutoFit/>
          </a:bodyPr>
          <a:lstStyle/>
          <a:p>
            <a:r>
              <a:rPr lang="en-US" altLang="zh-TW" dirty="0">
                <a:hlinkClick r:id="rId4"/>
              </a:rPr>
              <a:t>https://createapp.dev/parcel</a:t>
            </a:r>
            <a:endParaRPr lang="zh-TW" altLang="en-US" dirty="0"/>
          </a:p>
        </p:txBody>
      </p:sp>
      <p:sp>
        <p:nvSpPr>
          <p:cNvPr id="8" name="矩形 7"/>
          <p:cNvSpPr/>
          <p:nvPr/>
        </p:nvSpPr>
        <p:spPr>
          <a:xfrm>
            <a:off x="5293601" y="4187428"/>
            <a:ext cx="1218026" cy="369332"/>
          </a:xfrm>
          <a:prstGeom prst="rect">
            <a:avLst/>
          </a:prstGeom>
        </p:spPr>
        <p:txBody>
          <a:bodyPr wrap="none">
            <a:spAutoFit/>
          </a:bodyPr>
          <a:lstStyle/>
          <a:p>
            <a:r>
              <a:rPr lang="zh-TW" altLang="en-US" dirty="0"/>
              <a:t>npm </a:t>
            </a:r>
            <a:r>
              <a:rPr lang="zh-TW" altLang="en-US" dirty="0" smtClean="0"/>
              <a:t>install</a:t>
            </a:r>
            <a:endParaRPr lang="zh-TW" altLang="en-US" dirty="0"/>
          </a:p>
        </p:txBody>
      </p:sp>
      <p:sp>
        <p:nvSpPr>
          <p:cNvPr id="9" name="矩形 8"/>
          <p:cNvSpPr/>
          <p:nvPr/>
        </p:nvSpPr>
        <p:spPr>
          <a:xfrm>
            <a:off x="5011661" y="2179874"/>
            <a:ext cx="4283545" cy="369332"/>
          </a:xfrm>
          <a:prstGeom prst="rect">
            <a:avLst/>
          </a:prstGeom>
        </p:spPr>
        <p:txBody>
          <a:bodyPr wrap="none">
            <a:spAutoFit/>
          </a:bodyPr>
          <a:lstStyle/>
          <a:p>
            <a:r>
              <a:rPr lang="en-US" altLang="zh-TW" u="sng" dirty="0" smtClean="0">
                <a:latin typeface="Adobe 繁黑體 Std B" panose="020B0700000000000000" pitchFamily="34" charset="-120"/>
                <a:ea typeface="Adobe 繁黑體 Std B" panose="020B0700000000000000" pitchFamily="34" charset="-120"/>
              </a:rPr>
              <a:t>1.</a:t>
            </a:r>
            <a:r>
              <a:rPr lang="zh-TW" altLang="en-US" u="sng" dirty="0" smtClean="0">
                <a:latin typeface="Adobe 繁黑體 Std B" panose="020B0700000000000000" pitchFamily="34" charset="-120"/>
                <a:ea typeface="Adobe 繁黑體 Std B" panose="020B0700000000000000" pitchFamily="34" charset="-120"/>
              </a:rPr>
              <a:t> 先執行安裝</a:t>
            </a:r>
            <a:r>
              <a:rPr lang="zh-TW" altLang="en-US" u="sng" dirty="0">
                <a:latin typeface="Adobe 繁黑體 Std B" panose="020B0700000000000000" pitchFamily="34" charset="-120"/>
                <a:ea typeface="Adobe 繁黑體 Std B" panose="020B0700000000000000" pitchFamily="34" charset="-120"/>
              </a:rPr>
              <a:t>parcel-bundle</a:t>
            </a:r>
            <a:r>
              <a:rPr lang="zh-TW" altLang="en-US" u="sng" dirty="0" smtClean="0">
                <a:latin typeface="Adobe 繁黑體 Std B" panose="020B0700000000000000" pitchFamily="34" charset="-120"/>
                <a:ea typeface="Adobe 繁黑體 Std B" panose="020B0700000000000000" pitchFamily="34" charset="-120"/>
              </a:rPr>
              <a:t>r到</a:t>
            </a:r>
            <a:r>
              <a:rPr lang="zh-TW" altLang="en-US" u="sng" dirty="0">
                <a:latin typeface="Adobe 繁黑體 Std B" panose="020B0700000000000000" pitchFamily="34" charset="-120"/>
                <a:ea typeface="Adobe 繁黑體 Std B" panose="020B0700000000000000" pitchFamily="34" charset="-120"/>
              </a:rPr>
              <a:t>電腦</a:t>
            </a:r>
            <a:r>
              <a:rPr lang="zh-TW" altLang="en-US" u="sng" dirty="0" smtClean="0">
                <a:latin typeface="Adobe 繁黑體 Std B" panose="020B0700000000000000" pitchFamily="34" charset="-120"/>
                <a:ea typeface="Adobe 繁黑體 Std B" panose="020B0700000000000000" pitchFamily="34" charset="-120"/>
              </a:rPr>
              <a:t>全域</a:t>
            </a:r>
            <a:endParaRPr lang="zh-TW" altLang="en-US" u="sng" dirty="0">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5011661" y="3760985"/>
            <a:ext cx="4105611" cy="369332"/>
          </a:xfrm>
          <a:prstGeom prst="rect">
            <a:avLst/>
          </a:prstGeom>
        </p:spPr>
        <p:txBody>
          <a:bodyPr wrap="none">
            <a:spAutoFit/>
          </a:bodyPr>
          <a:lstStyle/>
          <a:p>
            <a:r>
              <a:rPr lang="en-US" altLang="zh-TW" u="sng" dirty="0" smtClean="0">
                <a:latin typeface="Adobe 繁黑體 Std B" panose="020B0700000000000000" pitchFamily="34" charset="-120"/>
                <a:ea typeface="Adobe 繁黑體 Std B" panose="020B0700000000000000" pitchFamily="34" charset="-120"/>
              </a:rPr>
              <a:t>2.</a:t>
            </a:r>
            <a:r>
              <a:rPr lang="zh-TW" altLang="en-US" u="sng" dirty="0" smtClean="0">
                <a:latin typeface="Adobe 繁黑體 Std B" panose="020B0700000000000000" pitchFamily="34" charset="-120"/>
                <a:ea typeface="Adobe 繁黑體 Std B" panose="020B0700000000000000" pitchFamily="34" charset="-120"/>
              </a:rPr>
              <a:t> 將命令提式視窗路徑指向專案資料夾</a:t>
            </a:r>
            <a:endParaRPr lang="zh-TW" altLang="en-US" u="sng"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a:t>
            </a:r>
            <a:r>
              <a:rPr lang="zh-TW" altLang="zh-TW" sz="2400" kern="100" dirty="0" smtClean="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模塊組成</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40490"/>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dirty="0"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03" y="324230"/>
            <a:ext cx="8601478" cy="6107049"/>
          </a:xfrm>
          <a:prstGeom prst="rect">
            <a:avLst/>
          </a:prstGeom>
        </p:spPr>
      </p:pic>
    </p:spTree>
    <p:extLst>
      <p:ext uri="{BB962C8B-B14F-4D97-AF65-F5344CB8AC3E}">
        <p14:creationId xmlns:p14="http://schemas.microsoft.com/office/powerpoint/2010/main" val="1671341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1192" y="1606534"/>
            <a:ext cx="4549707" cy="523220"/>
          </a:xfrm>
          <a:prstGeom prst="rect">
            <a:avLst/>
          </a:prstGeom>
        </p:spPr>
        <p:txBody>
          <a:bodyPr wrap="square">
            <a:spAutoFit/>
          </a:bodyPr>
          <a:lstStyle/>
          <a:p>
            <a:r>
              <a:rPr lang="en-US" altLang="zh-TW"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 如何</a:t>
            </a:r>
            <a:r>
              <a:rPr lang="zh-TW" altLang="en-US"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簡單去規劃程式架構</a:t>
            </a:r>
            <a:endParaRPr lang="en-US" altLang="zh-TW"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182561" y="2559034"/>
            <a:ext cx="6527099" cy="2862322"/>
          </a:xfrm>
          <a:prstGeom prst="rect">
            <a:avLst/>
          </a:prstGeom>
        </p:spPr>
        <p:txBody>
          <a:bodyPr wrap="square">
            <a:spAutoFit/>
          </a:bodyPr>
          <a:lstStyle/>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將重複的邏輯拆開</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盡量將變數變成私有變數，除了全域會用的的以外</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保持進入點，確保程式流程正確</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不要真的沒事</a:t>
            </a:r>
            <a:r>
              <a:rPr lang="en-US" altLang="zh-TW" dirty="0" smtClean="0">
                <a:solidFill>
                  <a:srgbClr val="323230"/>
                </a:solidFill>
                <a:latin typeface="Adobe 繁黑體 Std B" panose="020B0700000000000000" pitchFamily="34" charset="-120"/>
                <a:ea typeface="Adobe 繁黑體 Std B" panose="020B0700000000000000" pitchFamily="34" charset="-120"/>
              </a:rPr>
              <a:t>OOP</a:t>
            </a:r>
            <a:r>
              <a:rPr lang="zh-TW" altLang="en-US" dirty="0" smtClean="0">
                <a:solidFill>
                  <a:srgbClr val="323230"/>
                </a:solidFill>
                <a:latin typeface="Adobe 繁黑體 Std B" panose="020B0700000000000000" pitchFamily="34" charset="-120"/>
                <a:ea typeface="Adobe 繁黑體 Std B" panose="020B0700000000000000" pitchFamily="34" charset="-120"/>
              </a:rPr>
              <a:t>，先把</a:t>
            </a:r>
            <a:r>
              <a:rPr lang="en-US" altLang="zh-TW" dirty="0" smtClean="0">
                <a:solidFill>
                  <a:srgbClr val="323230"/>
                </a:solidFill>
                <a:latin typeface="Adobe 繁黑體 Std B" panose="020B0700000000000000" pitchFamily="34" charset="-120"/>
                <a:ea typeface="Adobe 繁黑體 Std B" panose="020B0700000000000000" pitchFamily="34" charset="-120"/>
              </a:rPr>
              <a:t>function </a:t>
            </a:r>
            <a:r>
              <a:rPr lang="zh-TW" altLang="en-US" dirty="0" smtClean="0">
                <a:solidFill>
                  <a:srgbClr val="323230"/>
                </a:solidFill>
                <a:latin typeface="Adobe 繁黑體 Std B" panose="020B0700000000000000" pitchFamily="34" charset="-120"/>
                <a:ea typeface="Adobe 繁黑體 Std B" panose="020B0700000000000000" pitchFamily="34" charset="-120"/>
              </a:rPr>
              <a:t>結構拆開比較重要</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不要寫多個主程式在頁面載入，會導致流程錯誤</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98907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5694" y="2240418"/>
            <a:ext cx="7133804" cy="523220"/>
          </a:xfrm>
          <a:prstGeom prst="rect">
            <a:avLst/>
          </a:prstGeom>
        </p:spPr>
        <p:txBody>
          <a:bodyPr wrap="square">
            <a:spAutoFit/>
          </a:bodyPr>
          <a:lstStyle/>
          <a:p>
            <a:pPr algn="ctr"/>
            <a:r>
              <a:rPr lang="en-US" altLang="zh-TW" sz="2800" b="1" dirty="0" smtClean="0">
                <a:latin typeface="Adobe 繁黑體 Std B" panose="020B0700000000000000" pitchFamily="34" charset="-120"/>
                <a:ea typeface="Adobe 繁黑體 Std B" panose="020B0700000000000000" pitchFamily="34" charset="-120"/>
              </a:rPr>
              <a:t>#  10</a:t>
            </a:r>
            <a:r>
              <a:rPr lang="zh-TW" altLang="en-US" sz="2800" b="1" dirty="0">
                <a:latin typeface="Adobe 繁黑體 Std B" panose="020B0700000000000000" pitchFamily="34" charset="-120"/>
                <a:ea typeface="Adobe 繁黑體 Std B" panose="020B0700000000000000" pitchFamily="34" charset="-120"/>
              </a:rPr>
              <a:t>個新手必知的 </a:t>
            </a:r>
            <a:r>
              <a:rPr lang="en-US" altLang="zh-TW" sz="2800" b="1" dirty="0">
                <a:latin typeface="Adobe 繁黑體 Std B" panose="020B0700000000000000" pitchFamily="34" charset="-120"/>
                <a:ea typeface="Adobe 繁黑體 Std B" panose="020B0700000000000000" pitchFamily="34" charset="-120"/>
              </a:rPr>
              <a:t>JavaScript </a:t>
            </a:r>
            <a:r>
              <a:rPr lang="zh-TW" altLang="en-US" sz="2800" b="1" dirty="0">
                <a:latin typeface="Adobe 繁黑體 Std B" panose="020B0700000000000000" pitchFamily="34" charset="-120"/>
                <a:ea typeface="Adobe 繁黑體 Std B" panose="020B0700000000000000" pitchFamily="34" charset="-120"/>
              </a:rPr>
              <a:t>實用技巧</a:t>
            </a:r>
          </a:p>
        </p:txBody>
      </p:sp>
      <p:sp>
        <p:nvSpPr>
          <p:cNvPr id="2" name="矩形 1"/>
          <p:cNvSpPr/>
          <p:nvPr/>
        </p:nvSpPr>
        <p:spPr>
          <a:xfrm>
            <a:off x="3363309" y="3204254"/>
            <a:ext cx="4858574" cy="369332"/>
          </a:xfrm>
          <a:prstGeom prst="rect">
            <a:avLst/>
          </a:prstGeom>
        </p:spPr>
        <p:txBody>
          <a:bodyPr wrap="none">
            <a:spAutoFit/>
          </a:bodyPr>
          <a:lstStyle/>
          <a:p>
            <a:r>
              <a:rPr lang="en-US" altLang="zh-TW" dirty="0">
                <a:hlinkClick r:id="rId2"/>
              </a:rPr>
              <a:t>https://www.youtube.com/watch?v=1RsxYplOPgY</a:t>
            </a:r>
            <a:endParaRPr lang="zh-TW" altLang="en-US" dirty="0"/>
          </a:p>
        </p:txBody>
      </p:sp>
      <p:sp>
        <p:nvSpPr>
          <p:cNvPr id="4" name="矩形 3"/>
          <p:cNvSpPr/>
          <p:nvPr/>
        </p:nvSpPr>
        <p:spPr>
          <a:xfrm>
            <a:off x="2971800" y="3901636"/>
            <a:ext cx="6096000" cy="1200329"/>
          </a:xfrm>
          <a:prstGeom prst="rect">
            <a:avLst/>
          </a:prstGeom>
        </p:spPr>
        <p:txBody>
          <a:bodyPr>
            <a:spAutoFit/>
          </a:bodyPr>
          <a:lstStyle/>
          <a:p>
            <a:r>
              <a:rPr lang="en-US" altLang="zh-TW" dirty="0">
                <a:hlinkClick r:id="rId3"/>
              </a:rPr>
              <a:t>https://medium.com/@Mike_Cheng1208/10%E5%80%8B%E6%96%B0%E6%89%8B%E5%BF%85%E7%9F%A5%E7%9A%84-javascrip-%E5%AF%A6%E7%94%A8%E6%8A%80%E5%B7%A7-75b55d7c3e47</a:t>
            </a:r>
            <a:endParaRPr lang="zh-TW" altLang="en-US" dirty="0"/>
          </a:p>
        </p:txBody>
      </p:sp>
    </p:spTree>
    <p:extLst>
      <p:ext uri="{BB962C8B-B14F-4D97-AF65-F5344CB8AC3E}">
        <p14:creationId xmlns:p14="http://schemas.microsoft.com/office/powerpoint/2010/main" val="208812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1327" y="2699925"/>
            <a:ext cx="5325990" cy="523220"/>
          </a:xfrm>
          <a:prstGeom prst="rect">
            <a:avLst/>
          </a:prstGeom>
        </p:spPr>
        <p:txBody>
          <a:bodyPr wrap="square">
            <a:spAutoFit/>
          </a:bodyPr>
          <a:lstStyle/>
          <a:p>
            <a:r>
              <a:rPr lang="en-US" altLang="zh-TW" sz="2800" b="1" dirty="0" smtClean="0">
                <a:latin typeface="Adobe 繁黑體 Std B" panose="020B0700000000000000" pitchFamily="34" charset="-120"/>
                <a:ea typeface="Adobe 繁黑體 Std B" panose="020B0700000000000000" pitchFamily="34" charset="-120"/>
              </a:rPr>
              <a:t>#  </a:t>
            </a:r>
            <a:r>
              <a:rPr lang="zh-TW" altLang="en-US" sz="2800" b="1" dirty="0" smtClean="0">
                <a:latin typeface="Adobe 繁黑體 Std B" panose="020B0700000000000000" pitchFamily="34" charset="-120"/>
                <a:ea typeface="Adobe 繁黑體 Std B" panose="020B0700000000000000" pitchFamily="34" charset="-120"/>
              </a:rPr>
              <a:t>最後的最後</a:t>
            </a:r>
            <a:endParaRPr lang="zh-TW" altLang="en-US" sz="2800" b="1" dirty="0">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81328" y="4274482"/>
            <a:ext cx="4474651" cy="369332"/>
          </a:xfrm>
          <a:prstGeom prst="rect">
            <a:avLst/>
          </a:prstGeom>
        </p:spPr>
        <p:txBody>
          <a:bodyPr wrap="square">
            <a:spAutoFit/>
          </a:bodyPr>
          <a:lstStyle/>
          <a:p>
            <a:r>
              <a:rPr lang="en-US" altLang="zh-TW" b="1" dirty="0" smtClean="0">
                <a:latin typeface="Adobe 繁黑體 Std B" panose="020B0700000000000000" pitchFamily="34" charset="-120"/>
                <a:ea typeface="Adobe 繁黑體 Std B" panose="020B0700000000000000" pitchFamily="34" charset="-120"/>
              </a:rPr>
              <a:t>3.</a:t>
            </a:r>
            <a:r>
              <a:rPr lang="zh-TW" altLang="en-US" b="1" dirty="0" smtClean="0">
                <a:latin typeface="Adobe 繁黑體 Std B" panose="020B0700000000000000" pitchFamily="34" charset="-120"/>
                <a:ea typeface="Adobe 繁黑體 Std B" panose="020B0700000000000000" pitchFamily="34" charset="-120"/>
              </a:rPr>
              <a:t> 繼續學習</a:t>
            </a:r>
            <a:r>
              <a:rPr lang="en-US" altLang="zh-TW" b="1" dirty="0" smtClean="0">
                <a:latin typeface="Adobe 繁黑體 Std B" panose="020B0700000000000000" pitchFamily="34" charset="-120"/>
                <a:ea typeface="Adobe 繁黑體 Std B" panose="020B0700000000000000" pitchFamily="34" charset="-120"/>
              </a:rPr>
              <a:t>JavaScript</a:t>
            </a:r>
            <a:endParaRPr lang="zh-TW" altLang="en-US" b="1"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981327" y="3905150"/>
            <a:ext cx="6319217" cy="369332"/>
          </a:xfrm>
          <a:prstGeom prst="rect">
            <a:avLst/>
          </a:prstGeom>
        </p:spPr>
        <p:txBody>
          <a:bodyPr wrap="square">
            <a:spAutoFit/>
          </a:bodyPr>
          <a:lstStyle/>
          <a:p>
            <a:r>
              <a:rPr lang="en-US" altLang="zh-TW" b="1" dirty="0" smtClean="0">
                <a:latin typeface="Adobe 繁黑體 Std B" panose="020B0700000000000000" pitchFamily="34" charset="-120"/>
                <a:ea typeface="Adobe 繁黑體 Std B" panose="020B0700000000000000" pitchFamily="34" charset="-120"/>
              </a:rPr>
              <a:t>2.</a:t>
            </a:r>
            <a:r>
              <a:rPr lang="zh-TW" altLang="en-US" b="1" dirty="0" smtClean="0">
                <a:latin typeface="Adobe 繁黑體 Std B" panose="020B0700000000000000" pitchFamily="34" charset="-120"/>
                <a:ea typeface="Adobe 繁黑體 Std B" panose="020B0700000000000000" pitchFamily="34" charset="-120"/>
              </a:rPr>
              <a:t> 找個框架來學，現在前端工作幾乎拖離不了框架</a:t>
            </a:r>
            <a:endParaRPr lang="zh-TW" altLang="en-US" b="1" dirty="0">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1981327" y="3535818"/>
            <a:ext cx="2929631" cy="369332"/>
          </a:xfrm>
          <a:prstGeom prst="rect">
            <a:avLst/>
          </a:prstGeom>
        </p:spPr>
        <p:txBody>
          <a:bodyPr wrap="square">
            <a:spAutoFit/>
          </a:bodyPr>
          <a:lstStyle/>
          <a:p>
            <a:r>
              <a:rPr lang="en-US" altLang="zh-TW" b="1" dirty="0" smtClean="0">
                <a:latin typeface="Adobe 繁黑體 Std B" panose="020B0700000000000000" pitchFamily="34" charset="-120"/>
                <a:ea typeface="Adobe 繁黑體 Std B" panose="020B0700000000000000" pitchFamily="34" charset="-120"/>
              </a:rPr>
              <a:t>1.</a:t>
            </a:r>
            <a:r>
              <a:rPr lang="zh-TW" altLang="en-US" b="1" dirty="0" smtClean="0">
                <a:latin typeface="Adobe 繁黑體 Std B" panose="020B0700000000000000" pitchFamily="34" charset="-120"/>
                <a:ea typeface="Adobe 繁黑體 Std B" panose="020B0700000000000000" pitchFamily="34" charset="-120"/>
              </a:rPr>
              <a:t> 把</a:t>
            </a:r>
            <a:r>
              <a:rPr lang="en-US" altLang="zh-TW" b="1" dirty="0" smtClean="0">
                <a:latin typeface="Adobe 繁黑體 Std B" panose="020B0700000000000000" pitchFamily="34" charset="-120"/>
                <a:ea typeface="Adobe 繁黑體 Std B" panose="020B0700000000000000" pitchFamily="34" charset="-120"/>
              </a:rPr>
              <a:t>CSS</a:t>
            </a:r>
            <a:r>
              <a:rPr lang="zh-TW" altLang="en-US" b="1" dirty="0" smtClean="0">
                <a:latin typeface="Adobe 繁黑體 Std B" panose="020B0700000000000000" pitchFamily="34" charset="-120"/>
                <a:ea typeface="Adobe 繁黑體 Std B" panose="020B0700000000000000" pitchFamily="34" charset="-120"/>
              </a:rPr>
              <a:t>學好</a:t>
            </a:r>
            <a:endParaRPr lang="zh-TW" altLang="en-US" b="1"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990007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3661" y="2241709"/>
            <a:ext cx="6096000" cy="369332"/>
          </a:xfrm>
          <a:prstGeom prst="rect">
            <a:avLst/>
          </a:prstGeom>
        </p:spPr>
        <p:txBody>
          <a:bodyPr>
            <a:spAutoFit/>
          </a:bodyPr>
          <a:lstStyle/>
          <a:p>
            <a:r>
              <a:rPr lang="en-US" altLang="zh-TW"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當</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變數的值是</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原始型</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別 </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時</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value</a:t>
            </a:r>
            <a:endParaRPr lang="en-US" altLang="zh-TW" b="1" i="0" u="sng"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343661" y="4713565"/>
            <a:ext cx="6096000" cy="369332"/>
          </a:xfrm>
          <a:prstGeom prst="rect">
            <a:avLst/>
          </a:prstGeom>
        </p:spPr>
        <p:txBody>
          <a:bodyPr>
            <a:spAutoFit/>
          </a:bodyPr>
          <a:lstStyle/>
          <a:p>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當</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變數的值是物件</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型</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別</a:t>
            </a:r>
            <a:r>
              <a:rPr lang="zh-TW" altLang="en-US" b="1" u="sng"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時</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reference</a:t>
            </a:r>
          </a:p>
        </p:txBody>
      </p:sp>
      <p:sp>
        <p:nvSpPr>
          <p:cNvPr id="7" name="矩形 6"/>
          <p:cNvSpPr/>
          <p:nvPr/>
        </p:nvSpPr>
        <p:spPr>
          <a:xfrm>
            <a:off x="1809924" y="2723479"/>
            <a:ext cx="1889338" cy="1477328"/>
          </a:xfrm>
          <a:prstGeom prst="rect">
            <a:avLst/>
          </a:prstGeom>
        </p:spPr>
        <p:txBody>
          <a:bodyPr wrap="square">
            <a:spAutoFit/>
          </a:bodyPr>
          <a:lstStyle/>
          <a:p>
            <a:pPr>
              <a:lnSpc>
                <a:spcPct val="150000"/>
              </a:lnSpc>
              <a:buFont typeface="Arial" panose="020B0604020202020204" pitchFamily="34" charset="0"/>
              <a:buChar char="•"/>
            </a:pPr>
            <a:r>
              <a:rPr lang="zh-TW" altLang="en-US" sz="1200" dirty="0" smtClean="0">
                <a:solidFill>
                  <a:srgbClr val="303233"/>
                </a:solidFill>
                <a:latin typeface="Adobe 繁黑體 Std B" panose="020B0700000000000000" pitchFamily="34" charset="-120"/>
                <a:ea typeface="Adobe 繁黑體 Std B" panose="020B0700000000000000" pitchFamily="34" charset="-120"/>
              </a:rPr>
              <a:t> </a:t>
            </a:r>
            <a:r>
              <a:rPr lang="en-US" altLang="zh-TW" sz="1200" dirty="0" smtClean="0">
                <a:solidFill>
                  <a:srgbClr val="303233"/>
                </a:solidFill>
                <a:latin typeface="Adobe 繁黑體 Std B" panose="020B0700000000000000" pitchFamily="34" charset="-120"/>
                <a:ea typeface="Adobe 繁黑體 Std B" panose="020B0700000000000000" pitchFamily="34" charset="-120"/>
              </a:rPr>
              <a:t>String</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20204" pitchFamily="34" charset="0"/>
              <a:buChar char="•"/>
            </a:pPr>
            <a:r>
              <a:rPr lang="zh-TW" altLang="en-US" sz="1200" dirty="0" smtClean="0">
                <a:solidFill>
                  <a:srgbClr val="303233"/>
                </a:solidFill>
                <a:latin typeface="Adobe 繁黑體 Std B" panose="020B0700000000000000" pitchFamily="34" charset="-120"/>
                <a:ea typeface="Adobe 繁黑體 Std B" panose="020B0700000000000000" pitchFamily="34" charset="-120"/>
              </a:rPr>
              <a:t> </a:t>
            </a:r>
            <a:r>
              <a:rPr lang="en-US" altLang="zh-TW" sz="1200" dirty="0" smtClean="0">
                <a:solidFill>
                  <a:srgbClr val="303233"/>
                </a:solidFill>
                <a:latin typeface="Adobe 繁黑體 Std B" panose="020B0700000000000000" pitchFamily="34" charset="-120"/>
                <a:ea typeface="Adobe 繁黑體 Std B" panose="020B0700000000000000" pitchFamily="34" charset="-120"/>
              </a:rPr>
              <a:t>Number</a:t>
            </a:r>
          </a:p>
          <a:p>
            <a:pPr>
              <a:lnSpc>
                <a:spcPct val="150000"/>
              </a:lnSpc>
              <a:buFont typeface="Arial" panose="020B0604020202020204" pitchFamily="34" charset="0"/>
              <a:buChar char="•"/>
            </a:pPr>
            <a:r>
              <a:rPr lang="zh-TW" altLang="en-US" sz="1200" dirty="0" smtClean="0">
                <a:solidFill>
                  <a:srgbClr val="303233"/>
                </a:solidFill>
                <a:latin typeface="Adobe 繁黑體 Std B" panose="020B0700000000000000" pitchFamily="34" charset="-120"/>
                <a:ea typeface="Adobe 繁黑體 Std B" panose="020B0700000000000000" pitchFamily="34" charset="-120"/>
              </a:rPr>
              <a:t> </a:t>
            </a:r>
            <a:r>
              <a:rPr lang="en-US" altLang="zh-TW" sz="1200" dirty="0" smtClean="0">
                <a:solidFill>
                  <a:srgbClr val="303233"/>
                </a:solidFill>
                <a:latin typeface="Adobe 繁黑體 Std B" panose="020B0700000000000000" pitchFamily="34" charset="-120"/>
                <a:ea typeface="Adobe 繁黑體 Std B" panose="020B0700000000000000" pitchFamily="34" charset="-120"/>
              </a:rPr>
              <a:t>Boolean</a:t>
            </a:r>
          </a:p>
          <a:p>
            <a:pPr>
              <a:lnSpc>
                <a:spcPct val="150000"/>
              </a:lnSpc>
              <a:buFont typeface="Arial" panose="020B0604020202020204" pitchFamily="34" charset="0"/>
              <a:buChar char="•"/>
            </a:pPr>
            <a:r>
              <a:rPr lang="zh-TW" altLang="en-US" sz="1200" dirty="0" smtClean="0">
                <a:solidFill>
                  <a:srgbClr val="303233"/>
                </a:solidFill>
                <a:latin typeface="Adobe 繁黑體 Std B" panose="020B0700000000000000" pitchFamily="34" charset="-120"/>
                <a:ea typeface="Adobe 繁黑體 Std B" panose="020B0700000000000000" pitchFamily="34" charset="-120"/>
              </a:rPr>
              <a:t> </a:t>
            </a:r>
            <a:r>
              <a:rPr lang="en-US" altLang="zh-TW" sz="1200" dirty="0" smtClean="0">
                <a:solidFill>
                  <a:srgbClr val="303233"/>
                </a:solidFill>
                <a:latin typeface="Adobe 繁黑體 Std B" panose="020B0700000000000000" pitchFamily="34" charset="-120"/>
                <a:ea typeface="Adobe 繁黑體 Std B" panose="020B0700000000000000" pitchFamily="34" charset="-120"/>
              </a:rPr>
              <a:t>Undefined</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20204" pitchFamily="34" charset="0"/>
              <a:buChar char="•"/>
            </a:pPr>
            <a:r>
              <a:rPr lang="zh-TW" altLang="en-US" sz="1200" dirty="0" smtClean="0">
                <a:solidFill>
                  <a:srgbClr val="303233"/>
                </a:solidFill>
                <a:latin typeface="Adobe 繁黑體 Std B" panose="020B0700000000000000" pitchFamily="34" charset="-120"/>
                <a:ea typeface="Adobe 繁黑體 Std B" panose="020B0700000000000000" pitchFamily="34" charset="-120"/>
              </a:rPr>
              <a:t> </a:t>
            </a:r>
            <a:r>
              <a:rPr lang="en-US" altLang="zh-TW" sz="1200" dirty="0" smtClean="0">
                <a:solidFill>
                  <a:srgbClr val="303233"/>
                </a:solidFill>
                <a:latin typeface="Adobe 繁黑體 Std B" panose="020B0700000000000000" pitchFamily="34" charset="-120"/>
                <a:ea typeface="Adobe 繁黑體 Std B" panose="020B0700000000000000" pitchFamily="34" charset="-120"/>
              </a:rPr>
              <a:t>Null</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1809923" y="5206124"/>
            <a:ext cx="1660738" cy="646331"/>
          </a:xfrm>
          <a:prstGeom prst="rect">
            <a:avLst/>
          </a:prstGeom>
        </p:spPr>
        <p:txBody>
          <a:bodyPr wrap="square">
            <a:spAutoFit/>
          </a:bodyPr>
          <a:lstStyle/>
          <a:p>
            <a:pPr>
              <a:lnSpc>
                <a:spcPct val="150000"/>
              </a:lnSpc>
              <a:buFont typeface="Arial" panose="020B0604020202020204" pitchFamily="34" charset="0"/>
              <a:buChar char="•"/>
            </a:pPr>
            <a:r>
              <a:rPr lang="en-US" altLang="zh-TW" sz="1200" dirty="0" smtClean="0">
                <a:solidFill>
                  <a:srgbClr val="303233"/>
                </a:solidFill>
                <a:latin typeface="Adobe 繁黑體 Std B" panose="020B0700000000000000" pitchFamily="34" charset="-120"/>
                <a:ea typeface="Adobe 繁黑體 Std B" panose="020B0700000000000000" pitchFamily="34" charset="-120"/>
              </a:rPr>
              <a:t> Array</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20204" pitchFamily="34" charset="0"/>
              <a:buChar char="•"/>
            </a:pPr>
            <a:r>
              <a:rPr lang="en-US" altLang="zh-TW" sz="1200" dirty="0" smtClean="0">
                <a:solidFill>
                  <a:srgbClr val="303233"/>
                </a:solidFill>
                <a:latin typeface="Adobe 繁黑體 Std B" panose="020B0700000000000000" pitchFamily="34" charset="-120"/>
                <a:ea typeface="Adobe 繁黑體 Std B" panose="020B0700000000000000" pitchFamily="34" charset="-120"/>
              </a:rPr>
              <a:t> Object</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1343661" y="1038146"/>
            <a:ext cx="5448928" cy="461665"/>
          </a:xfrm>
          <a:prstGeom prst="rect">
            <a:avLst/>
          </a:prstGeom>
        </p:spPr>
        <p:txBody>
          <a:bodyPr wrap="none">
            <a:spAutoFit/>
          </a:bodyPr>
          <a:lstStyle/>
          <a:p>
            <a:r>
              <a:rPr lang="en-US" altLang="zh-TW" sz="2400" u="sng" dirty="0" smtClean="0">
                <a:solidFill>
                  <a:srgbClr val="1C1C1C"/>
                </a:solidFill>
                <a:latin typeface="Adobe 繁黑體 Std B" panose="020B0700000000000000" pitchFamily="34" charset="-120"/>
                <a:ea typeface="Adobe 繁黑體 Std B" panose="020B0700000000000000" pitchFamily="34" charset="-120"/>
              </a:rPr>
              <a:t># Pass </a:t>
            </a:r>
            <a:r>
              <a:rPr lang="en-US" altLang="zh-TW" sz="2400" u="sng" dirty="0">
                <a:solidFill>
                  <a:srgbClr val="1C1C1C"/>
                </a:solidFill>
                <a:latin typeface="Adobe 繁黑體 Std B" panose="020B0700000000000000" pitchFamily="34" charset="-120"/>
                <a:ea typeface="Adobe 繁黑體 Std B" panose="020B0700000000000000" pitchFamily="34" charset="-120"/>
              </a:rPr>
              <a:t>by value </a:t>
            </a:r>
            <a:r>
              <a:rPr lang="zh-TW" altLang="en-US" sz="2400" u="sng" dirty="0">
                <a:solidFill>
                  <a:srgbClr val="1C1C1C"/>
                </a:solidFill>
                <a:latin typeface="Adobe 繁黑體 Std B" panose="020B0700000000000000" pitchFamily="34" charset="-120"/>
                <a:ea typeface="Adobe 繁黑體 Std B" panose="020B0700000000000000" pitchFamily="34" charset="-120"/>
              </a:rPr>
              <a:t>還有 </a:t>
            </a:r>
            <a:r>
              <a:rPr lang="en-US" altLang="zh-TW" sz="2400" u="sng" dirty="0">
                <a:solidFill>
                  <a:srgbClr val="1C1C1C"/>
                </a:solidFill>
                <a:latin typeface="Adobe 繁黑體 Std B" panose="020B0700000000000000" pitchFamily="34" charset="-120"/>
                <a:ea typeface="Adobe 繁黑體 Std B" panose="020B0700000000000000" pitchFamily="34" charset="-120"/>
              </a:rPr>
              <a:t>Pass by reference</a:t>
            </a:r>
            <a:endParaRPr lang="zh-TW" altLang="en-US" sz="2400" u="sng"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55685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0360" y="3477309"/>
            <a:ext cx="2707793"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smtClean="0">
                <a:solidFill>
                  <a:schemeClr val="tx1">
                    <a:lumMod val="95000"/>
                    <a:lumOff val="5000"/>
                  </a:schemeClr>
                </a:solidFill>
                <a:latin typeface="Adobe 繁黑體 Std B" panose="020B0700000000000000" pitchFamily="34" charset="-120"/>
                <a:ea typeface="Adobe 繁黑體 Std B" panose="020B0700000000000000" pitchFamily="34" charset="-120"/>
              </a:rPr>
              <a:t>Object.assign</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 obj1)</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841764" y="2410231"/>
            <a:ext cx="1152880" cy="400110"/>
          </a:xfrm>
          <a:prstGeom prst="rect">
            <a:avLst/>
          </a:prstGeom>
        </p:spPr>
        <p:txBody>
          <a:bodyPr wrap="none">
            <a:spAutoFit/>
          </a:bodyPr>
          <a:lstStyle/>
          <a:p>
            <a:r>
              <a:rPr lang="en-US" altLang="zh-TW" sz="2000" b="1"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zh-TW" altLang="en-US" sz="2000" b="1"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淺</a:t>
            </a:r>
            <a:r>
              <a:rPr lang="zh-TW" altLang="en-US" sz="2000" b="1" dirty="0">
                <a:solidFill>
                  <a:schemeClr val="tx1">
                    <a:lumMod val="95000"/>
                    <a:lumOff val="5000"/>
                  </a:schemeClr>
                </a:solidFill>
                <a:latin typeface="Adobe 繁黑體 Std B" panose="020B0700000000000000" pitchFamily="34" charset="-120"/>
                <a:ea typeface="Adobe 繁黑體 Std B" panose="020B0700000000000000" pitchFamily="34" charset="-120"/>
              </a:rPr>
              <a:t>拷貝</a:t>
            </a:r>
            <a:endParaRPr lang="zh-TW" altLang="en-US" sz="2000" b="1" i="0"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11" name="矩形 10"/>
          <p:cNvSpPr/>
          <p:nvPr/>
        </p:nvSpPr>
        <p:spPr>
          <a:xfrm>
            <a:off x="3417892" y="3909702"/>
            <a:ext cx="1031051"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a</a:t>
            </a:r>
            <a:r>
              <a:rPr lang="en-US" altLang="zh-TW" dirty="0" err="1" smtClean="0">
                <a:solidFill>
                  <a:schemeClr val="tx1">
                    <a:lumMod val="95000"/>
                    <a:lumOff val="5000"/>
                  </a:schemeClr>
                </a:solidFill>
                <a:latin typeface="Adobe 繁黑體 Std B" panose="020B0700000000000000" pitchFamily="34" charset="-120"/>
                <a:ea typeface="Adobe 繁黑體 Std B" panose="020B0700000000000000" pitchFamily="34" charset="-120"/>
              </a:rPr>
              <a:t>rr</a:t>
            </a:r>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6190359" y="3909702"/>
            <a:ext cx="1079142"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smtClean="0">
                <a:solidFill>
                  <a:schemeClr val="tx1">
                    <a:lumMod val="95000"/>
                    <a:lumOff val="5000"/>
                  </a:schemeClr>
                </a:solidFill>
                <a:latin typeface="Adobe 繁黑體 Std B" panose="020B0700000000000000" pitchFamily="34" charset="-120"/>
                <a:ea typeface="Adobe 繁黑體 Std B" panose="020B0700000000000000" pitchFamily="34" charset="-120"/>
              </a:rPr>
              <a:t>obj</a:t>
            </a:r>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3" name="矩形 12"/>
          <p:cNvSpPr/>
          <p:nvPr/>
        </p:nvSpPr>
        <p:spPr>
          <a:xfrm>
            <a:off x="3417892" y="3477309"/>
            <a:ext cx="1503938"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smtClean="0">
                <a:solidFill>
                  <a:schemeClr val="tx1">
                    <a:lumMod val="95000"/>
                    <a:lumOff val="5000"/>
                  </a:schemeClr>
                </a:solidFill>
                <a:latin typeface="Adobe 繁黑體 Std B" panose="020B0700000000000000" pitchFamily="34" charset="-120"/>
                <a:ea typeface="Adobe 繁黑體 Std B" panose="020B0700000000000000" pitchFamily="34" charset="-120"/>
              </a:rPr>
              <a:t>arr</a:t>
            </a:r>
            <a:r>
              <a:rPr lang="zh-TW" altLang="en-US"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.slice</a:t>
            </a:r>
            <a:r>
              <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rPr>
              <a:t>(0)</a:t>
            </a:r>
          </a:p>
        </p:txBody>
      </p:sp>
      <p:sp>
        <p:nvSpPr>
          <p:cNvPr id="14" name="矩形 13"/>
          <p:cNvSpPr/>
          <p:nvPr/>
        </p:nvSpPr>
        <p:spPr>
          <a:xfrm>
            <a:off x="3073209" y="2963900"/>
            <a:ext cx="981359"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‧Array</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5" name="矩形 14"/>
          <p:cNvSpPr/>
          <p:nvPr/>
        </p:nvSpPr>
        <p:spPr>
          <a:xfrm>
            <a:off x="5800644" y="2963900"/>
            <a:ext cx="1107996" cy="369332"/>
          </a:xfrm>
          <a:prstGeom prst="rect">
            <a:avLst/>
          </a:prstGeom>
        </p:spPr>
        <p:txBody>
          <a:bodyPr wrap="none">
            <a:spAutoFit/>
          </a:bodyPr>
          <a:lstStyle/>
          <a:p>
            <a:r>
              <a:rPr lang="en-US" altLang="zh-TW"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‧Object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23064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226747" y="3445363"/>
            <a:ext cx="6049039" cy="1229114"/>
          </a:xfrm>
          <a:prstGeom prst="rect">
            <a:avLst/>
          </a:prstGeom>
          <a:solidFill>
            <a:srgbClr val="323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801414" y="2227108"/>
            <a:ext cx="7893269" cy="338554"/>
          </a:xfrm>
          <a:prstGeom prst="rect">
            <a:avLst/>
          </a:prstGeom>
        </p:spPr>
        <p:txBody>
          <a:bodyPr wrap="square">
            <a:spAutoFit/>
          </a:bodyPr>
          <a:lstStyle/>
          <a:p>
            <a:pPr algn="ctr"/>
            <a:r>
              <a:rPr lang="zh-TW" altLang="en-US" sz="1600" dirty="0" smtClean="0">
                <a:latin typeface="Adobe 黑体 Std R" panose="020B0400000000000000" pitchFamily="34" charset="-128"/>
                <a:ea typeface="Adobe 黑体 Std R" panose="020B0400000000000000" pitchFamily="34" charset="-128"/>
              </a:rPr>
              <a:t>載入  </a:t>
            </a:r>
            <a:r>
              <a:rPr lang="en-US" altLang="zh-TW" sz="1600" dirty="0" smtClean="0">
                <a:latin typeface="Adobe 黑体 Std R" panose="020B0400000000000000" pitchFamily="34" charset="-128"/>
                <a:ea typeface="Adobe 黑体 Std R" panose="020B0400000000000000" pitchFamily="34" charset="-128"/>
              </a:rPr>
              <a:t>:</a:t>
            </a:r>
            <a:r>
              <a:rPr lang="zh-TW" altLang="en-US" sz="1600" dirty="0" smtClean="0">
                <a:latin typeface="Adobe 黑体 Std R" panose="020B0400000000000000" pitchFamily="34" charset="-128"/>
                <a:ea typeface="Adobe 黑体 Std R" panose="020B0400000000000000" pitchFamily="34" charset="-128"/>
              </a:rPr>
              <a:t>  https</a:t>
            </a:r>
            <a:r>
              <a:rPr lang="zh-TW" altLang="en-US" sz="1600" dirty="0">
                <a:latin typeface="Adobe 黑体 Std R" panose="020B0400000000000000" pitchFamily="34" charset="-128"/>
                <a:ea typeface="Adobe 黑体 Std R" panose="020B0400000000000000" pitchFamily="34" charset="-128"/>
              </a:rPr>
              <a:t>://cdnjs.cloudflare.com/ajax/libs/lodash.js/4.17.11/lodash.min.js</a:t>
            </a:r>
          </a:p>
        </p:txBody>
      </p:sp>
      <p:sp>
        <p:nvSpPr>
          <p:cNvPr id="10" name="矩形 9"/>
          <p:cNvSpPr/>
          <p:nvPr/>
        </p:nvSpPr>
        <p:spPr>
          <a:xfrm>
            <a:off x="1154853" y="1267231"/>
            <a:ext cx="2215671" cy="400110"/>
          </a:xfrm>
          <a:prstGeom prst="rect">
            <a:avLst/>
          </a:prstGeom>
        </p:spPr>
        <p:txBody>
          <a:bodyPr wrap="none">
            <a:spAutoFit/>
          </a:bodyPr>
          <a:lstStyle/>
          <a:p>
            <a:r>
              <a:rPr lang="en-US" altLang="zh-TW" sz="20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en-US" altLang="zh-TW" sz="2000" dirty="0" err="1" smtClean="0">
                <a:latin typeface="Adobe 繁黑體 Std B" panose="020B0700000000000000" pitchFamily="34" charset="-120"/>
                <a:ea typeface="Adobe 繁黑體 Std B" panose="020B0700000000000000" pitchFamily="34" charset="-120"/>
              </a:rPr>
              <a:t>lodash</a:t>
            </a:r>
            <a:r>
              <a:rPr lang="en-US" altLang="zh-TW" sz="2000" dirty="0" smtClean="0">
                <a:latin typeface="Adobe 繁黑體 Std B" panose="020B0700000000000000" pitchFamily="34" charset="-120"/>
                <a:ea typeface="Adobe 繁黑體 Std B" panose="020B0700000000000000" pitchFamily="34" charset="-120"/>
              </a:rPr>
              <a:t> &amp; </a:t>
            </a:r>
            <a:r>
              <a:rPr lang="zh-TW" altLang="en-US" sz="2000" dirty="0" smtClean="0">
                <a:latin typeface="Adobe 繁黑體 Std B" panose="020B0700000000000000" pitchFamily="34" charset="-120"/>
                <a:ea typeface="Adobe 繁黑體 Std B" panose="020B0700000000000000" pitchFamily="34" charset="-120"/>
              </a:rPr>
              <a:t>深拷貝</a:t>
            </a:r>
            <a:endParaRPr lang="en-US" altLang="zh-TW" sz="2000"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501719" y="3804010"/>
            <a:ext cx="5452134" cy="461665"/>
          </a:xfrm>
          <a:prstGeom prst="rect">
            <a:avLst/>
          </a:prstGeom>
        </p:spPr>
        <p:txBody>
          <a:bodyPr wrap="none">
            <a:spAutoFit/>
          </a:bodyPr>
          <a:lstStyle/>
          <a:p>
            <a:r>
              <a:rPr lang="en-US" altLang="zh-TW" sz="2400" i="1" dirty="0" err="1">
                <a:solidFill>
                  <a:srgbClr val="66D9EF"/>
                </a:solidFill>
                <a:latin typeface="Consolas" panose="020B0609020204030204" pitchFamily="49" charset="0"/>
              </a:rPr>
              <a:t>const</a:t>
            </a:r>
            <a:r>
              <a:rPr lang="en-US" altLang="zh-TW" sz="2400" dirty="0">
                <a:solidFill>
                  <a:srgbClr val="F8F8F2"/>
                </a:solidFill>
                <a:latin typeface="Consolas" panose="020B0609020204030204" pitchFamily="49" charset="0"/>
              </a:rPr>
              <a:t> obj2 </a:t>
            </a:r>
            <a:r>
              <a:rPr lang="en-US" altLang="zh-TW" sz="2400" dirty="0">
                <a:solidFill>
                  <a:srgbClr val="F92672"/>
                </a:solidFill>
                <a:latin typeface="Consolas" panose="020B0609020204030204" pitchFamily="49" charset="0"/>
              </a:rPr>
              <a:t>=</a:t>
            </a:r>
            <a:r>
              <a:rPr lang="en-US" altLang="zh-TW" sz="2400" dirty="0">
                <a:solidFill>
                  <a:srgbClr val="F8F8F2"/>
                </a:solidFill>
                <a:latin typeface="Consolas" panose="020B0609020204030204" pitchFamily="49" charset="0"/>
              </a:rPr>
              <a:t> _.</a:t>
            </a:r>
            <a:r>
              <a:rPr lang="en-US" altLang="zh-TW" sz="2400" dirty="0" err="1">
                <a:solidFill>
                  <a:srgbClr val="A6E22E"/>
                </a:solidFill>
                <a:latin typeface="Consolas" panose="020B0609020204030204" pitchFamily="49" charset="0"/>
              </a:rPr>
              <a:t>cloneDeep</a:t>
            </a:r>
            <a:r>
              <a:rPr lang="en-US" altLang="zh-TW" sz="2400" dirty="0">
                <a:solidFill>
                  <a:srgbClr val="F8F8F2"/>
                </a:solidFill>
                <a:latin typeface="Consolas" panose="020B0609020204030204" pitchFamily="49" charset="0"/>
              </a:rPr>
              <a:t>(obj1);</a:t>
            </a:r>
            <a:endParaRPr lang="en-US" altLang="zh-TW" sz="2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416410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903" y="705089"/>
            <a:ext cx="5411366" cy="4219336"/>
          </a:xfrm>
          <a:prstGeom prst="rect">
            <a:avLst/>
          </a:prstGeom>
        </p:spPr>
      </p:pic>
      <p:sp>
        <p:nvSpPr>
          <p:cNvPr id="8" name="矩形 7"/>
          <p:cNvSpPr/>
          <p:nvPr/>
        </p:nvSpPr>
        <p:spPr>
          <a:xfrm>
            <a:off x="2781300" y="5201400"/>
            <a:ext cx="6096000" cy="923330"/>
          </a:xfrm>
          <a:prstGeom prst="rect">
            <a:avLst/>
          </a:prstGeom>
        </p:spPr>
        <p:txBody>
          <a:bodyPr>
            <a:spAutoFit/>
          </a:bodyPr>
          <a:lstStyle/>
          <a:p>
            <a:r>
              <a:rPr lang="en-US" altLang="zh-TW" dirty="0">
                <a:hlinkClick r:id="rId3"/>
              </a:rPr>
              <a:t>https://medium.com/@Mike_Cheng1208/%E5%9C%A8%E9%96%8B%E5%A7%8B%E5%AF%ABcode%E5%89%8D%E7%9A%84%E9%81%B8%E6%93%87-662b3a2debe8</a:t>
            </a:r>
            <a:endParaRPr lang="zh-TW" altLang="en-US" dirty="0"/>
          </a:p>
        </p:txBody>
      </p:sp>
    </p:spTree>
    <p:extLst>
      <p:ext uri="{BB962C8B-B14F-4D97-AF65-F5344CB8AC3E}">
        <p14:creationId xmlns:p14="http://schemas.microsoft.com/office/powerpoint/2010/main" val="50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2409</Words>
  <Application>Microsoft Office PowerPoint</Application>
  <PresentationFormat>寬螢幕</PresentationFormat>
  <Paragraphs>369</Paragraphs>
  <Slides>61</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61</vt:i4>
      </vt:variant>
    </vt:vector>
  </HeadingPairs>
  <TitlesOfParts>
    <vt:vector size="77" baseType="lpstr">
      <vt:lpstr>Adobe 黑体 Std R</vt:lpstr>
      <vt:lpstr>Adobe 繁黑體 Std B</vt:lpstr>
      <vt:lpstr>-apple-system</vt:lpstr>
      <vt:lpstr>Menlo</vt:lpstr>
      <vt:lpstr>Microsoft YaHei UI</vt:lpstr>
      <vt:lpstr>x-locale-heading-primary</vt:lpstr>
      <vt:lpstr>微軟正黑體</vt:lpstr>
      <vt:lpstr>微軟正黑體</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前後端分離</vt:lpstr>
      <vt:lpstr># 什麼是api ?</vt:lpstr>
      <vt:lpstr># 什麼是JSON ?</vt:lpstr>
      <vt:lpstr>PowerPoint 簡報</vt:lpstr>
      <vt:lpstr>PowerPoint 簡報</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v10.16.0：安裝指定的 Node 版本 nvm use v10.16.0：指定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359</cp:revision>
  <dcterms:created xsi:type="dcterms:W3CDTF">2019-04-29T12:20:03Z</dcterms:created>
  <dcterms:modified xsi:type="dcterms:W3CDTF">2019-06-16T01:47:02Z</dcterms:modified>
</cp:coreProperties>
</file>