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8" r:id="rId2"/>
    <p:sldId id="309" r:id="rId3"/>
    <p:sldId id="310" r:id="rId4"/>
    <p:sldId id="299" r:id="rId5"/>
    <p:sldId id="300" r:id="rId6"/>
    <p:sldId id="301" r:id="rId7"/>
    <p:sldId id="302" r:id="rId8"/>
    <p:sldId id="303" r:id="rId9"/>
    <p:sldId id="305" r:id="rId10"/>
    <p:sldId id="307" r:id="rId11"/>
    <p:sldId id="304" r:id="rId12"/>
    <p:sldId id="311" r:id="rId13"/>
    <p:sldId id="312" r:id="rId14"/>
    <p:sldId id="313" r:id="rId15"/>
    <p:sldId id="314" r:id="rId16"/>
    <p:sldId id="315" r:id="rId17"/>
    <p:sldId id="316" r:id="rId18"/>
    <p:sldId id="317" r:id="rId19"/>
    <p:sldId id="318" r:id="rId20"/>
    <p:sldId id="319" r:id="rId21"/>
    <p:sldId id="400" r:id="rId22"/>
    <p:sldId id="326" r:id="rId23"/>
    <p:sldId id="324" r:id="rId24"/>
    <p:sldId id="322" r:id="rId25"/>
    <p:sldId id="321" r:id="rId26"/>
    <p:sldId id="320" r:id="rId27"/>
    <p:sldId id="325" r:id="rId28"/>
    <p:sldId id="323" r:id="rId29"/>
    <p:sldId id="327" r:id="rId30"/>
    <p:sldId id="328" r:id="rId31"/>
    <p:sldId id="329" r:id="rId32"/>
    <p:sldId id="330" r:id="rId33"/>
    <p:sldId id="401" r:id="rId34"/>
    <p:sldId id="331" r:id="rId35"/>
    <p:sldId id="332" r:id="rId36"/>
    <p:sldId id="335" r:id="rId37"/>
    <p:sldId id="339" r:id="rId38"/>
    <p:sldId id="333" r:id="rId39"/>
    <p:sldId id="334" r:id="rId40"/>
    <p:sldId id="336" r:id="rId41"/>
    <p:sldId id="340" r:id="rId42"/>
    <p:sldId id="337" r:id="rId43"/>
    <p:sldId id="338" r:id="rId44"/>
    <p:sldId id="341" r:id="rId45"/>
    <p:sldId id="342" r:id="rId46"/>
    <p:sldId id="343" r:id="rId47"/>
    <p:sldId id="345" r:id="rId48"/>
    <p:sldId id="346" r:id="rId49"/>
    <p:sldId id="347" r:id="rId50"/>
    <p:sldId id="348" r:id="rId51"/>
    <p:sldId id="361" r:id="rId52"/>
    <p:sldId id="365" r:id="rId53"/>
    <p:sldId id="349" r:id="rId54"/>
    <p:sldId id="351" r:id="rId55"/>
    <p:sldId id="350" r:id="rId56"/>
    <p:sldId id="352" r:id="rId57"/>
    <p:sldId id="402" r:id="rId58"/>
    <p:sldId id="353" r:id="rId59"/>
    <p:sldId id="355" r:id="rId60"/>
    <p:sldId id="356" r:id="rId61"/>
    <p:sldId id="357" r:id="rId62"/>
    <p:sldId id="358" r:id="rId63"/>
    <p:sldId id="359" r:id="rId64"/>
    <p:sldId id="360" r:id="rId65"/>
    <p:sldId id="362" r:id="rId66"/>
    <p:sldId id="363" r:id="rId67"/>
    <p:sldId id="364" r:id="rId68"/>
    <p:sldId id="366" r:id="rId69"/>
    <p:sldId id="367" r:id="rId70"/>
    <p:sldId id="404" r:id="rId71"/>
    <p:sldId id="368" r:id="rId72"/>
    <p:sldId id="369" r:id="rId73"/>
    <p:sldId id="370" r:id="rId74"/>
    <p:sldId id="371" r:id="rId75"/>
    <p:sldId id="372" r:id="rId76"/>
    <p:sldId id="373" r:id="rId77"/>
    <p:sldId id="374" r:id="rId78"/>
    <p:sldId id="375" r:id="rId79"/>
    <p:sldId id="378" r:id="rId80"/>
    <p:sldId id="379" r:id="rId81"/>
    <p:sldId id="381" r:id="rId82"/>
    <p:sldId id="380" r:id="rId83"/>
    <p:sldId id="383" r:id="rId84"/>
    <p:sldId id="385" r:id="rId85"/>
    <p:sldId id="386" r:id="rId86"/>
    <p:sldId id="387" r:id="rId87"/>
    <p:sldId id="388" r:id="rId88"/>
    <p:sldId id="384" r:id="rId89"/>
    <p:sldId id="382" r:id="rId90"/>
    <p:sldId id="376" r:id="rId91"/>
    <p:sldId id="389" r:id="rId92"/>
    <p:sldId id="390" r:id="rId93"/>
    <p:sldId id="393" r:id="rId94"/>
    <p:sldId id="391" r:id="rId95"/>
    <p:sldId id="392" r:id="rId96"/>
    <p:sldId id="394" r:id="rId97"/>
    <p:sldId id="396" r:id="rId98"/>
    <p:sldId id="412" r:id="rId99"/>
    <p:sldId id="395" r:id="rId100"/>
    <p:sldId id="427" r:id="rId101"/>
    <p:sldId id="399" r:id="rId102"/>
    <p:sldId id="405" r:id="rId103"/>
    <p:sldId id="414" r:id="rId104"/>
    <p:sldId id="397" r:id="rId105"/>
    <p:sldId id="411" r:id="rId106"/>
    <p:sldId id="413" r:id="rId107"/>
    <p:sldId id="398" r:id="rId108"/>
    <p:sldId id="406" r:id="rId109"/>
    <p:sldId id="428" r:id="rId110"/>
    <p:sldId id="415" r:id="rId111"/>
    <p:sldId id="416" r:id="rId112"/>
    <p:sldId id="407" r:id="rId113"/>
    <p:sldId id="408" r:id="rId114"/>
    <p:sldId id="417" r:id="rId115"/>
    <p:sldId id="418" r:id="rId116"/>
    <p:sldId id="419" r:id="rId117"/>
    <p:sldId id="409" r:id="rId118"/>
    <p:sldId id="410" r:id="rId119"/>
    <p:sldId id="420" r:id="rId120"/>
    <p:sldId id="421" r:id="rId121"/>
    <p:sldId id="429" r:id="rId122"/>
    <p:sldId id="422" r:id="rId123"/>
    <p:sldId id="430" r:id="rId124"/>
    <p:sldId id="423" r:id="rId125"/>
    <p:sldId id="424" r:id="rId126"/>
    <p:sldId id="438" r:id="rId127"/>
    <p:sldId id="425" r:id="rId128"/>
    <p:sldId id="439" r:id="rId129"/>
    <p:sldId id="426" r:id="rId130"/>
    <p:sldId id="441" r:id="rId131"/>
    <p:sldId id="440" r:id="rId132"/>
    <p:sldId id="431" r:id="rId133"/>
    <p:sldId id="432" r:id="rId134"/>
    <p:sldId id="433" r:id="rId135"/>
    <p:sldId id="442" r:id="rId136"/>
    <p:sldId id="434" r:id="rId137"/>
    <p:sldId id="435" r:id="rId138"/>
    <p:sldId id="446" r:id="rId139"/>
    <p:sldId id="436" r:id="rId140"/>
    <p:sldId id="443" r:id="rId141"/>
    <p:sldId id="444" r:id="rId142"/>
    <p:sldId id="445" r:id="rId143"/>
    <p:sldId id="437" r:id="rId144"/>
    <p:sldId id="447" r:id="rId145"/>
    <p:sldId id="448" r:id="rId146"/>
    <p:sldId id="456" r:id="rId147"/>
    <p:sldId id="457" r:id="rId148"/>
    <p:sldId id="459" r:id="rId149"/>
    <p:sldId id="460" r:id="rId150"/>
    <p:sldId id="449" r:id="rId151"/>
    <p:sldId id="450" r:id="rId152"/>
    <p:sldId id="458" r:id="rId153"/>
    <p:sldId id="461" r:id="rId154"/>
    <p:sldId id="451" r:id="rId155"/>
    <p:sldId id="452" r:id="rId156"/>
    <p:sldId id="453" r:id="rId15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3942"/>
    <a:srgbClr val="89CE01"/>
    <a:srgbClr val="D2D2D2"/>
    <a:srgbClr val="262626"/>
    <a:srgbClr val="0000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32" autoAdjust="0"/>
    <p:restoredTop sz="94660"/>
  </p:normalViewPr>
  <p:slideViewPr>
    <p:cSldViewPr snapToGrid="0">
      <p:cViewPr varScale="1">
        <p:scale>
          <a:sx n="133" d="100"/>
          <a:sy n="133" d="100"/>
        </p:scale>
        <p:origin x="16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2019/1/20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456810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2019/1/20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362011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2019/1/20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76192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2019/1/20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160088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2019/1/20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832199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C3021F6F-6F99-4319-AE6F-AE3C5A992A21}" type="datetimeFigureOut">
              <a:rPr lang="zh-TW" altLang="en-US" smtClean="0"/>
              <a:t>2019/1/20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4144919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C3021F6F-6F99-4319-AE6F-AE3C5A992A21}" type="datetimeFigureOut">
              <a:rPr lang="zh-TW" altLang="en-US" smtClean="0"/>
              <a:t>2019/1/20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3855403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C3021F6F-6F99-4319-AE6F-AE3C5A992A21}" type="datetimeFigureOut">
              <a:rPr lang="zh-TW" altLang="en-US" smtClean="0"/>
              <a:t>2019/1/20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3270128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3021F6F-6F99-4319-AE6F-AE3C5A992A21}" type="datetimeFigureOut">
              <a:rPr lang="zh-TW" altLang="en-US" smtClean="0"/>
              <a:t>2019/1/20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651362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3021F6F-6F99-4319-AE6F-AE3C5A992A21}" type="datetimeFigureOut">
              <a:rPr lang="zh-TW" altLang="en-US" smtClean="0"/>
              <a:t>2019/1/20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1570855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3021F6F-6F99-4319-AE6F-AE3C5A992A21}" type="datetimeFigureOut">
              <a:rPr lang="zh-TW" altLang="en-US" smtClean="0"/>
              <a:t>2019/1/20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1066774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B3942"/>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021F6F-6F99-4319-AE6F-AE3C5A992A21}" type="datetimeFigureOut">
              <a:rPr lang="zh-TW" altLang="en-US" smtClean="0"/>
              <a:t>2019/1/20</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2958972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46900" y="3093029"/>
            <a:ext cx="5969984" cy="1200329"/>
          </a:xfrm>
          <a:prstGeom prst="rect">
            <a:avLst/>
          </a:prstGeom>
        </p:spPr>
        <p:txBody>
          <a:bodyPr wrap="square">
            <a:spAutoFit/>
          </a:bodyPr>
          <a:lstStyle/>
          <a:p>
            <a:r>
              <a:rPr lang="zh-TW" altLang="en-US" sz="3600" dirty="0">
                <a:solidFill>
                  <a:schemeClr val="bg1"/>
                </a:solidFill>
                <a:latin typeface="Adobe 黑体 Std R" panose="020B0400000000000000" pitchFamily="34" charset="-128"/>
                <a:ea typeface="Adobe 黑体 Std R" panose="020B0400000000000000" pitchFamily="34" charset="-128"/>
              </a:rPr>
              <a:t>超越入門</a:t>
            </a:r>
            <a:r>
              <a:rPr lang="zh-TW" altLang="en-US" sz="3600" dirty="0" smtClean="0">
                <a:solidFill>
                  <a:schemeClr val="bg1"/>
                </a:solidFill>
                <a:latin typeface="Adobe 黑体 Std R" panose="020B0400000000000000" pitchFamily="34" charset="-128"/>
                <a:ea typeface="Adobe 黑体 Std R" panose="020B0400000000000000" pitchFamily="34" charset="-128"/>
              </a:rPr>
              <a:t>！</a:t>
            </a:r>
            <a:endParaRPr lang="en-US" altLang="zh-TW" sz="3600" dirty="0" smtClean="0">
              <a:solidFill>
                <a:schemeClr val="bg1"/>
              </a:solidFill>
              <a:latin typeface="Adobe 黑体 Std R" panose="020B0400000000000000" pitchFamily="34" charset="-128"/>
              <a:ea typeface="Adobe 黑体 Std R" panose="020B0400000000000000" pitchFamily="34" charset="-128"/>
            </a:endParaRPr>
          </a:p>
          <a:p>
            <a:r>
              <a:rPr lang="zh-TW" altLang="en-US" sz="3600" dirty="0" smtClean="0">
                <a:solidFill>
                  <a:schemeClr val="bg1"/>
                </a:solidFill>
                <a:latin typeface="Adobe 黑体 Std R" panose="020B0400000000000000" pitchFamily="34" charset="-128"/>
                <a:ea typeface="Adobe 黑体 Std R" panose="020B0400000000000000" pitchFamily="34" charset="-128"/>
              </a:rPr>
              <a:t>Webpack  前</a:t>
            </a:r>
            <a:r>
              <a:rPr lang="zh-TW" altLang="en-US" sz="3600" dirty="0">
                <a:solidFill>
                  <a:schemeClr val="bg1"/>
                </a:solidFill>
                <a:latin typeface="Adobe 黑体 Std R" panose="020B0400000000000000" pitchFamily="34" charset="-128"/>
                <a:ea typeface="Adobe 黑体 Std R" panose="020B0400000000000000" pitchFamily="34" charset="-128"/>
              </a:rPr>
              <a:t>端自動化開發</a:t>
            </a: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775" y="2985465"/>
            <a:ext cx="1283444" cy="1415456"/>
          </a:xfrm>
          <a:prstGeom prst="rect">
            <a:avLst/>
          </a:prstGeom>
        </p:spPr>
      </p:pic>
    </p:spTree>
    <p:extLst>
      <p:ext uri="{BB962C8B-B14F-4D97-AF65-F5344CB8AC3E}">
        <p14:creationId xmlns:p14="http://schemas.microsoft.com/office/powerpoint/2010/main" val="4005814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
            <a:ext cx="12192000" cy="6839712"/>
          </a:xfrm>
          <a:prstGeom prst="rect">
            <a:avLst/>
          </a:prstGeom>
        </p:spPr>
      </p:pic>
    </p:spTree>
    <p:extLst>
      <p:ext uri="{BB962C8B-B14F-4D97-AF65-F5344CB8AC3E}">
        <p14:creationId xmlns:p14="http://schemas.microsoft.com/office/powerpoint/2010/main" val="334801319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33348" y="3038439"/>
            <a:ext cx="3567240" cy="1938992"/>
          </a:xfrm>
          <a:prstGeom prst="rect">
            <a:avLst/>
          </a:prstGeom>
        </p:spPr>
        <p:txBody>
          <a:bodyPr wrap="square">
            <a:spAutoFit/>
          </a:bodyPr>
          <a:lstStyle/>
          <a:p>
            <a:r>
              <a:rPr lang="en-US" altLang="zh-TW" sz="1200" dirty="0">
                <a:solidFill>
                  <a:srgbClr val="FFEE99"/>
                </a:solidFill>
                <a:latin typeface="Consolas" panose="020B0609020204030204" pitchFamily="49" charset="0"/>
              </a:rPr>
              <a:t>resolve</a:t>
            </a:r>
            <a:r>
              <a:rPr lang="en-US" altLang="zh-TW" sz="1200" dirty="0">
                <a:solidFill>
                  <a:srgbClr val="F8F8F2"/>
                </a:solidFill>
                <a:latin typeface="Consolas" panose="020B0609020204030204" pitchFamily="49" charset="0"/>
              </a:rPr>
              <a:t>: {</a:t>
            </a:r>
          </a:p>
          <a:p>
            <a:pPr lvl="1"/>
            <a:r>
              <a:rPr lang="en-US" altLang="zh-TW" sz="1200" dirty="0">
                <a:solidFill>
                  <a:srgbClr val="FFEE99"/>
                </a:solidFill>
                <a:latin typeface="Consolas" panose="020B0609020204030204" pitchFamily="49" charset="0"/>
              </a:rPr>
              <a:t>modules</a:t>
            </a:r>
            <a:r>
              <a:rPr lang="en-US" altLang="zh-TW" sz="1200" dirty="0">
                <a:solidFill>
                  <a:srgbClr val="F8F8F2"/>
                </a:solidFill>
                <a:latin typeface="Consolas" panose="020B0609020204030204" pitchFamily="49" charset="0"/>
              </a:rPr>
              <a:t>: </a:t>
            </a:r>
            <a:r>
              <a:rPr lang="en-US" altLang="zh-TW" sz="1200" dirty="0" smtClean="0">
                <a:solidFill>
                  <a:srgbClr val="F8F8F2"/>
                </a:solidFill>
                <a:latin typeface="Consolas" panose="020B0609020204030204" pitchFamily="49" charset="0"/>
              </a:rPr>
              <a:t>[</a:t>
            </a:r>
          </a:p>
          <a:p>
            <a:pPr lvl="2"/>
            <a:r>
              <a:rPr lang="en-US" altLang="zh-TW" sz="1200" dirty="0" err="1" smtClean="0">
                <a:solidFill>
                  <a:srgbClr val="F8F8F2"/>
                </a:solidFill>
                <a:latin typeface="Consolas" panose="020B0609020204030204" pitchFamily="49" charset="0"/>
              </a:rPr>
              <a:t>path</a:t>
            </a:r>
            <a:r>
              <a:rPr lang="en-US" altLang="zh-TW" sz="1200" dirty="0" err="1" smtClean="0">
                <a:solidFill>
                  <a:srgbClr val="F92672"/>
                </a:solidFill>
                <a:latin typeface="Consolas" panose="020B0609020204030204" pitchFamily="49" charset="0"/>
              </a:rPr>
              <a:t>.</a:t>
            </a:r>
            <a:r>
              <a:rPr lang="en-US" altLang="zh-TW" sz="1200" dirty="0" err="1" smtClean="0">
                <a:solidFill>
                  <a:srgbClr val="A6E22E"/>
                </a:solidFill>
                <a:latin typeface="Consolas" panose="020B0609020204030204" pitchFamily="49" charset="0"/>
              </a:rPr>
              <a:t>resolve</a:t>
            </a:r>
            <a:r>
              <a:rPr lang="en-US" altLang="zh-TW" sz="1200" dirty="0" smtClean="0">
                <a:solidFill>
                  <a:srgbClr val="F8F8F2"/>
                </a:solidFill>
                <a:latin typeface="Consolas" panose="020B0609020204030204" pitchFamily="49" charset="0"/>
              </a:rPr>
              <a:t>(</a:t>
            </a:r>
            <a:r>
              <a:rPr lang="en-US" altLang="zh-TW" sz="1200" dirty="0" smtClean="0">
                <a:solidFill>
                  <a:srgbClr val="FFEE99"/>
                </a:solidFill>
                <a:latin typeface="Consolas" panose="020B0609020204030204" pitchFamily="49" charset="0"/>
              </a:rPr>
              <a:t>'</a:t>
            </a:r>
            <a:r>
              <a:rPr lang="en-US" altLang="zh-TW" sz="1200" dirty="0" err="1" smtClean="0">
                <a:solidFill>
                  <a:srgbClr val="FFEE99"/>
                </a:solidFill>
                <a:latin typeface="Consolas" panose="020B0609020204030204" pitchFamily="49" charset="0"/>
              </a:rPr>
              <a:t>src</a:t>
            </a:r>
            <a:r>
              <a:rPr lang="en-US" altLang="zh-TW" sz="1200" dirty="0" smtClean="0">
                <a:solidFill>
                  <a:srgbClr val="FFEE99"/>
                </a:solidFill>
                <a:latin typeface="Consolas" panose="020B0609020204030204" pitchFamily="49" charset="0"/>
              </a:rPr>
              <a:t>'</a:t>
            </a:r>
            <a:r>
              <a:rPr lang="en-US" altLang="zh-TW" sz="1200" dirty="0" smtClean="0">
                <a:solidFill>
                  <a:srgbClr val="F8F8F2"/>
                </a:solidFill>
                <a:latin typeface="Consolas" panose="020B0609020204030204" pitchFamily="49" charset="0"/>
              </a:rPr>
              <a:t>),</a:t>
            </a:r>
          </a:p>
          <a:p>
            <a:pPr lvl="2"/>
            <a:r>
              <a:rPr lang="en-US" altLang="zh-TW" sz="1200" dirty="0" err="1" smtClean="0">
                <a:solidFill>
                  <a:srgbClr val="F8F8F2"/>
                </a:solidFill>
                <a:latin typeface="Consolas" panose="020B0609020204030204" pitchFamily="49" charset="0"/>
              </a:rPr>
              <a:t>path</a:t>
            </a:r>
            <a:r>
              <a:rPr lang="en-US" altLang="zh-TW" sz="1200" dirty="0" err="1" smtClean="0">
                <a:solidFill>
                  <a:srgbClr val="F92672"/>
                </a:solidFill>
                <a:latin typeface="Consolas" panose="020B0609020204030204" pitchFamily="49" charset="0"/>
              </a:rPr>
              <a:t>.</a:t>
            </a:r>
            <a:r>
              <a:rPr lang="en-US" altLang="zh-TW" sz="1200" dirty="0" err="1" smtClean="0">
                <a:solidFill>
                  <a:srgbClr val="A6E22E"/>
                </a:solidFill>
                <a:latin typeface="Consolas" panose="020B0609020204030204" pitchFamily="49" charset="0"/>
              </a:rPr>
              <a:t>resolve</a:t>
            </a:r>
            <a:r>
              <a:rPr lang="en-US" altLang="zh-TW" sz="1200" dirty="0" smtClean="0">
                <a:solidFill>
                  <a:srgbClr val="F8F8F2"/>
                </a:solidFill>
                <a:latin typeface="Consolas" panose="020B0609020204030204" pitchFamily="49" charset="0"/>
              </a:rPr>
              <a:t>(</a:t>
            </a:r>
            <a:r>
              <a:rPr lang="en-US" altLang="zh-TW" sz="1200" dirty="0" smtClean="0">
                <a:solidFill>
                  <a:srgbClr val="FFEE99"/>
                </a:solidFill>
                <a:latin typeface="Consolas" panose="020B0609020204030204" pitchFamily="49" charset="0"/>
              </a:rPr>
              <a:t>'</a:t>
            </a:r>
            <a:r>
              <a:rPr lang="en-US" altLang="zh-TW" sz="1200" dirty="0" err="1" smtClean="0">
                <a:solidFill>
                  <a:srgbClr val="FFEE99"/>
                </a:solidFill>
                <a:latin typeface="Consolas" panose="020B0609020204030204" pitchFamily="49" charset="0"/>
              </a:rPr>
              <a:t>src</a:t>
            </a:r>
            <a:r>
              <a:rPr lang="en-US" altLang="zh-TW" sz="1200" dirty="0" smtClean="0">
                <a:solidFill>
                  <a:srgbClr val="FFEE99"/>
                </a:solidFill>
                <a:latin typeface="Consolas" panose="020B0609020204030204" pitchFamily="49" charset="0"/>
              </a:rPr>
              <a:t>/</a:t>
            </a:r>
            <a:r>
              <a:rPr lang="en-US" altLang="zh-TW" sz="1200" dirty="0" err="1" smtClean="0">
                <a:solidFill>
                  <a:srgbClr val="FFEE99"/>
                </a:solidFill>
                <a:latin typeface="Consolas" panose="020B0609020204030204" pitchFamily="49" charset="0"/>
              </a:rPr>
              <a:t>js'</a:t>
            </a:r>
            <a:r>
              <a:rPr lang="en-US" altLang="zh-TW" sz="1200" dirty="0" smtClean="0">
                <a:solidFill>
                  <a:srgbClr val="F8F8F2"/>
                </a:solidFill>
                <a:latin typeface="Consolas" panose="020B0609020204030204" pitchFamily="49" charset="0"/>
              </a:rPr>
              <a:t>),</a:t>
            </a:r>
          </a:p>
          <a:p>
            <a:pPr lvl="2"/>
            <a:r>
              <a:rPr lang="en-US" altLang="zh-TW" sz="1200" dirty="0" err="1" smtClean="0">
                <a:solidFill>
                  <a:srgbClr val="F8F8F2"/>
                </a:solidFill>
                <a:latin typeface="Consolas" panose="020B0609020204030204" pitchFamily="49" charset="0"/>
              </a:rPr>
              <a:t>path</a:t>
            </a:r>
            <a:r>
              <a:rPr lang="en-US" altLang="zh-TW" sz="1200" dirty="0" err="1" smtClean="0">
                <a:solidFill>
                  <a:srgbClr val="F92672"/>
                </a:solidFill>
                <a:latin typeface="Consolas" panose="020B0609020204030204" pitchFamily="49" charset="0"/>
              </a:rPr>
              <a:t>.</a:t>
            </a:r>
            <a:r>
              <a:rPr lang="en-US" altLang="zh-TW" sz="1200" dirty="0" err="1" smtClean="0">
                <a:solidFill>
                  <a:srgbClr val="A6E22E"/>
                </a:solidFill>
                <a:latin typeface="Consolas" panose="020B0609020204030204" pitchFamily="49" charset="0"/>
              </a:rPr>
              <a:t>resolve</a:t>
            </a:r>
            <a:r>
              <a:rPr lang="en-US" altLang="zh-TW" sz="1200" dirty="0" smtClean="0">
                <a:solidFill>
                  <a:srgbClr val="F8F8F2"/>
                </a:solidFill>
                <a:latin typeface="Consolas" panose="020B0609020204030204" pitchFamily="49" charset="0"/>
              </a:rPr>
              <a:t>(</a:t>
            </a:r>
            <a:r>
              <a:rPr lang="en-US" altLang="zh-TW" sz="1200" dirty="0" smtClean="0">
                <a:solidFill>
                  <a:srgbClr val="FFEE99"/>
                </a:solidFill>
                <a:latin typeface="Consolas" panose="020B0609020204030204" pitchFamily="49" charset="0"/>
              </a:rPr>
              <a:t>'</a:t>
            </a:r>
            <a:r>
              <a:rPr lang="en-US" altLang="zh-TW" sz="1200" dirty="0" err="1" smtClean="0">
                <a:solidFill>
                  <a:srgbClr val="FFEE99"/>
                </a:solidFill>
                <a:latin typeface="Consolas" panose="020B0609020204030204" pitchFamily="49" charset="0"/>
              </a:rPr>
              <a:t>src</a:t>
            </a:r>
            <a:r>
              <a:rPr lang="en-US" altLang="zh-TW" sz="1200" dirty="0" smtClean="0">
                <a:solidFill>
                  <a:srgbClr val="FFEE99"/>
                </a:solidFill>
                <a:latin typeface="Consolas" panose="020B0609020204030204" pitchFamily="49" charset="0"/>
              </a:rPr>
              <a:t>/</a:t>
            </a:r>
            <a:r>
              <a:rPr lang="en-US" altLang="zh-TW" sz="1200" dirty="0" err="1" smtClean="0">
                <a:solidFill>
                  <a:srgbClr val="FFEE99"/>
                </a:solidFill>
                <a:latin typeface="Consolas" panose="020B0609020204030204" pitchFamily="49" charset="0"/>
              </a:rPr>
              <a:t>scss</a:t>
            </a:r>
            <a:r>
              <a:rPr lang="en-US" altLang="zh-TW" sz="1200" dirty="0" smtClean="0">
                <a:solidFill>
                  <a:srgbClr val="FFEE99"/>
                </a:solidFill>
                <a:latin typeface="Consolas" panose="020B0609020204030204" pitchFamily="49" charset="0"/>
              </a:rPr>
              <a:t>'</a:t>
            </a:r>
            <a:r>
              <a:rPr lang="en-US" altLang="zh-TW" sz="1200" dirty="0" smtClean="0">
                <a:solidFill>
                  <a:srgbClr val="F8F8F2"/>
                </a:solidFill>
                <a:latin typeface="Consolas" panose="020B0609020204030204" pitchFamily="49" charset="0"/>
              </a:rPr>
              <a:t>),</a:t>
            </a:r>
          </a:p>
          <a:p>
            <a:pPr lvl="2"/>
            <a:r>
              <a:rPr lang="en-US" altLang="zh-TW" sz="1200" dirty="0" err="1" smtClean="0">
                <a:solidFill>
                  <a:srgbClr val="F8F8F2"/>
                </a:solidFill>
                <a:latin typeface="Consolas" panose="020B0609020204030204" pitchFamily="49" charset="0"/>
              </a:rPr>
              <a:t>path</a:t>
            </a:r>
            <a:r>
              <a:rPr lang="en-US" altLang="zh-TW" sz="1200" dirty="0" err="1" smtClean="0">
                <a:solidFill>
                  <a:srgbClr val="F92672"/>
                </a:solidFill>
                <a:latin typeface="Consolas" panose="020B0609020204030204" pitchFamily="49" charset="0"/>
              </a:rPr>
              <a:t>.</a:t>
            </a:r>
            <a:r>
              <a:rPr lang="en-US" altLang="zh-TW" sz="1200" dirty="0" err="1" smtClean="0">
                <a:solidFill>
                  <a:srgbClr val="A6E22E"/>
                </a:solidFill>
                <a:latin typeface="Consolas" panose="020B0609020204030204" pitchFamily="49" charset="0"/>
              </a:rPr>
              <a:t>resolve</a:t>
            </a:r>
            <a:r>
              <a:rPr lang="en-US" altLang="zh-TW" sz="1200" dirty="0" smtClean="0">
                <a:solidFill>
                  <a:srgbClr val="F8F8F2"/>
                </a:solidFill>
                <a:latin typeface="Consolas" panose="020B0609020204030204" pitchFamily="49" charset="0"/>
              </a:rPr>
              <a:t>(</a:t>
            </a:r>
            <a:r>
              <a:rPr lang="en-US" altLang="zh-TW" sz="1200" dirty="0" smtClean="0">
                <a:solidFill>
                  <a:srgbClr val="FFEE99"/>
                </a:solidFill>
                <a:latin typeface="Consolas" panose="020B0609020204030204" pitchFamily="49" charset="0"/>
              </a:rPr>
              <a:t>'</a:t>
            </a:r>
            <a:r>
              <a:rPr lang="en-US" altLang="zh-TW" sz="1200" dirty="0" err="1" smtClean="0">
                <a:solidFill>
                  <a:srgbClr val="FFEE99"/>
                </a:solidFill>
                <a:latin typeface="Consolas" panose="020B0609020204030204" pitchFamily="49" charset="0"/>
              </a:rPr>
              <a:t>src</a:t>
            </a:r>
            <a:r>
              <a:rPr lang="en-US" altLang="zh-TW" sz="1200" dirty="0" smtClean="0">
                <a:solidFill>
                  <a:srgbClr val="FFEE99"/>
                </a:solidFill>
                <a:latin typeface="Consolas" panose="020B0609020204030204" pitchFamily="49" charset="0"/>
              </a:rPr>
              <a:t>/images'</a:t>
            </a:r>
            <a:r>
              <a:rPr lang="en-US" altLang="zh-TW" sz="1200" dirty="0" smtClean="0">
                <a:solidFill>
                  <a:srgbClr val="F8F8F2"/>
                </a:solidFill>
                <a:latin typeface="Consolas" panose="020B0609020204030204" pitchFamily="49" charset="0"/>
              </a:rPr>
              <a:t>),</a:t>
            </a:r>
          </a:p>
          <a:p>
            <a:pPr lvl="2"/>
            <a:r>
              <a:rPr lang="en-US" altLang="zh-TW" sz="1200" dirty="0" err="1" smtClean="0">
                <a:solidFill>
                  <a:srgbClr val="F8F8F2"/>
                </a:solidFill>
                <a:latin typeface="Consolas" panose="020B0609020204030204" pitchFamily="49" charset="0"/>
              </a:rPr>
              <a:t>path</a:t>
            </a:r>
            <a:r>
              <a:rPr lang="en-US" altLang="zh-TW" sz="1200" dirty="0" err="1" smtClean="0">
                <a:solidFill>
                  <a:srgbClr val="F92672"/>
                </a:solidFill>
                <a:latin typeface="Consolas" panose="020B0609020204030204" pitchFamily="49" charset="0"/>
              </a:rPr>
              <a:t>.</a:t>
            </a:r>
            <a:r>
              <a:rPr lang="en-US" altLang="zh-TW" sz="1200" dirty="0" err="1" smtClean="0">
                <a:solidFill>
                  <a:srgbClr val="A6E22E"/>
                </a:solidFill>
                <a:latin typeface="Consolas" panose="020B0609020204030204" pitchFamily="49" charset="0"/>
              </a:rPr>
              <a:t>resolve</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node_modules</a:t>
            </a:r>
            <a:r>
              <a:rPr lang="en-US" altLang="zh-TW" sz="1200" dirty="0">
                <a:solidFill>
                  <a:srgbClr val="FFEE99"/>
                </a:solidFill>
                <a:latin typeface="Consolas" panose="020B0609020204030204" pitchFamily="49" charset="0"/>
              </a:rPr>
              <a:t>'</a:t>
            </a:r>
            <a:r>
              <a:rPr lang="en-US" altLang="zh-TW" sz="1200" dirty="0">
                <a:solidFill>
                  <a:srgbClr val="F8F8F2"/>
                </a:solidFill>
                <a:latin typeface="Consolas" panose="020B0609020204030204" pitchFamily="49" charset="0"/>
              </a:rPr>
              <a:t>)</a:t>
            </a:r>
          </a:p>
          <a:p>
            <a:pPr lvl="1"/>
            <a:r>
              <a:rPr lang="en-US" altLang="zh-TW" sz="1200" dirty="0">
                <a:solidFill>
                  <a:srgbClr val="F8F8F2"/>
                </a:solidFill>
                <a:latin typeface="Consolas" panose="020B0609020204030204" pitchFamily="49" charset="0"/>
              </a:rPr>
              <a:t>],</a:t>
            </a:r>
          </a:p>
          <a:p>
            <a:pPr lvl="1"/>
            <a:r>
              <a:rPr lang="en-US" altLang="zh-TW" sz="1200" dirty="0">
                <a:solidFill>
                  <a:srgbClr val="FFEE99"/>
                </a:solidFill>
                <a:latin typeface="Consolas" panose="020B0609020204030204" pitchFamily="49" charset="0"/>
              </a:rPr>
              <a:t>extensions</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js</a:t>
            </a:r>
            <a:r>
              <a:rPr lang="en-US" altLang="zh-TW" sz="1200" dirty="0">
                <a:solidFill>
                  <a:srgbClr val="FFEE99"/>
                </a:solidFill>
                <a:latin typeface="Consolas" panose="020B0609020204030204" pitchFamily="49" charset="0"/>
              </a:rPr>
              <a:t>'</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a:t>
            </a:r>
            <a:endParaRPr lang="en-US" altLang="zh-TW" sz="1200" b="0" dirty="0">
              <a:solidFill>
                <a:srgbClr val="F8F8F2"/>
              </a:solidFill>
              <a:effectLst/>
              <a:latin typeface="Consolas" panose="020B0609020204030204" pitchFamily="49" charset="0"/>
            </a:endParaRPr>
          </a:p>
        </p:txBody>
      </p:sp>
      <p:sp>
        <p:nvSpPr>
          <p:cNvPr id="6" name="矩形 5"/>
          <p:cNvSpPr/>
          <p:nvPr/>
        </p:nvSpPr>
        <p:spPr>
          <a:xfrm>
            <a:off x="4033347" y="2652923"/>
            <a:ext cx="3130270" cy="307777"/>
          </a:xfrm>
          <a:prstGeom prst="rect">
            <a:avLst/>
          </a:prstGeom>
        </p:spPr>
        <p:txBody>
          <a:bodyPr wrap="square">
            <a:spAutoFit/>
          </a:bodyPr>
          <a:lstStyle/>
          <a:p>
            <a:r>
              <a:rPr lang="en-US" altLang="zh-TW" sz="1400"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resolve </a:t>
            </a:r>
            <a:r>
              <a:rPr lang="en-US" altLang="zh-TW" sz="1400" kern="100" dirty="0" smtClean="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modules</a:t>
            </a:r>
            <a:r>
              <a:rPr lang="zh-TW" altLang="en-US" sz="1400" kern="100" dirty="0" smtClean="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 加入 </a:t>
            </a:r>
            <a:r>
              <a:rPr lang="en-US" altLang="zh-TW" sz="1400" kern="100" dirty="0" smtClean="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images</a:t>
            </a:r>
            <a:r>
              <a:rPr lang="zh-TW" altLang="en-US" sz="1400" kern="100" dirty="0" smtClean="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 路徑</a:t>
            </a:r>
            <a:endParaRPr lang="zh-TW" altLang="en-US" sz="1400" dirty="0"/>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60341" y="2659615"/>
            <a:ext cx="273006" cy="301086"/>
          </a:xfrm>
          <a:prstGeom prst="rect">
            <a:avLst/>
          </a:prstGeom>
        </p:spPr>
      </p:pic>
    </p:spTree>
    <p:extLst>
      <p:ext uri="{BB962C8B-B14F-4D97-AF65-F5344CB8AC3E}">
        <p14:creationId xmlns:p14="http://schemas.microsoft.com/office/powerpoint/2010/main" val="24667881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18526" y="1793670"/>
            <a:ext cx="6096001" cy="1754326"/>
          </a:xfrm>
          <a:prstGeom prst="rect">
            <a:avLst/>
          </a:prstGeom>
        </p:spPr>
        <p:txBody>
          <a:bodyPr wrap="square">
            <a:spAutoFit/>
          </a:bodyPr>
          <a:lstStyle/>
          <a:p>
            <a:r>
              <a:rPr lang="en-US" altLang="zh-TW" dirty="0">
                <a:solidFill>
                  <a:srgbClr val="A6E22E"/>
                </a:solidFill>
                <a:latin typeface="Consolas" panose="020B0609020204030204" pitchFamily="49" charset="0"/>
              </a:rPr>
              <a:t>.</a:t>
            </a:r>
            <a:r>
              <a:rPr lang="en-US" altLang="zh-TW" dirty="0" smtClean="0">
                <a:solidFill>
                  <a:srgbClr val="A6E22E"/>
                </a:solidFill>
                <a:latin typeface="Consolas" panose="020B0609020204030204" pitchFamily="49" charset="0"/>
              </a:rPr>
              <a:t>cat</a:t>
            </a:r>
            <a:r>
              <a:rPr lang="en-US" altLang="zh-TW" dirty="0" smtClean="0">
                <a:solidFill>
                  <a:srgbClr val="F8F8F2"/>
                </a:solidFill>
                <a:latin typeface="Consolas" panose="020B0609020204030204" pitchFamily="49" charset="0"/>
              </a:rPr>
              <a:t>{</a:t>
            </a:r>
          </a:p>
          <a:p>
            <a:r>
              <a:rPr lang="en-US" altLang="zh-TW" i="1" dirty="0">
                <a:solidFill>
                  <a:srgbClr val="F8F8F2"/>
                </a:solidFill>
                <a:latin typeface="Consolas" panose="020B0609020204030204" pitchFamily="49" charset="0"/>
              </a:rPr>
              <a:t>	</a:t>
            </a:r>
            <a:r>
              <a:rPr lang="en-US" altLang="zh-TW" i="1" dirty="0" smtClean="0">
                <a:solidFill>
                  <a:srgbClr val="66D9EF"/>
                </a:solidFill>
                <a:latin typeface="Consolas" panose="020B0609020204030204" pitchFamily="49" charset="0"/>
              </a:rPr>
              <a:t>background-image</a:t>
            </a:r>
            <a:r>
              <a:rPr lang="en-US" altLang="zh-TW" dirty="0">
                <a:solidFill>
                  <a:srgbClr val="F8F8F2"/>
                </a:solidFill>
                <a:latin typeface="Consolas" panose="020B0609020204030204" pitchFamily="49" charset="0"/>
              </a:rPr>
              <a:t>: </a:t>
            </a:r>
            <a:r>
              <a:rPr lang="en-US" altLang="zh-TW" dirty="0" err="1">
                <a:solidFill>
                  <a:srgbClr val="66D9EF"/>
                </a:solidFill>
                <a:latin typeface="Consolas" panose="020B0609020204030204" pitchFamily="49" charset="0"/>
              </a:rPr>
              <a:t>url</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"~cat.jpg"</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p>
          <a:p>
            <a:r>
              <a:rPr lang="en-US" altLang="zh-TW" dirty="0">
                <a:solidFill>
                  <a:srgbClr val="A6E22E"/>
                </a:solidFill>
                <a:latin typeface="Consolas" panose="020B0609020204030204" pitchFamily="49" charset="0"/>
              </a:rPr>
              <a:t>.</a:t>
            </a:r>
            <a:r>
              <a:rPr lang="en-US" altLang="zh-TW" dirty="0" smtClean="0">
                <a:solidFill>
                  <a:srgbClr val="A6E22E"/>
                </a:solidFill>
                <a:latin typeface="Consolas" panose="020B0609020204030204" pitchFamily="49" charset="0"/>
              </a:rPr>
              <a:t>cat2</a:t>
            </a:r>
            <a:r>
              <a:rPr lang="en-US" altLang="zh-TW" dirty="0" smtClean="0">
                <a:solidFill>
                  <a:srgbClr val="F8F8F2"/>
                </a:solidFill>
                <a:latin typeface="Consolas" panose="020B0609020204030204" pitchFamily="49" charset="0"/>
              </a:rPr>
              <a:t>{</a:t>
            </a:r>
          </a:p>
          <a:p>
            <a:r>
              <a:rPr lang="en-US" altLang="zh-TW" i="1" dirty="0">
                <a:solidFill>
                  <a:srgbClr val="F8F8F2"/>
                </a:solidFill>
                <a:latin typeface="Consolas" panose="020B0609020204030204" pitchFamily="49" charset="0"/>
              </a:rPr>
              <a:t>	</a:t>
            </a:r>
            <a:r>
              <a:rPr lang="en-US" altLang="zh-TW" i="1" dirty="0" smtClean="0">
                <a:solidFill>
                  <a:srgbClr val="66D9EF"/>
                </a:solidFill>
                <a:latin typeface="Consolas" panose="020B0609020204030204" pitchFamily="49" charset="0"/>
              </a:rPr>
              <a:t>background-image</a:t>
            </a:r>
            <a:r>
              <a:rPr lang="en-US" altLang="zh-TW" dirty="0">
                <a:solidFill>
                  <a:srgbClr val="F8F8F2"/>
                </a:solidFill>
                <a:latin typeface="Consolas" panose="020B0609020204030204" pitchFamily="49" charset="0"/>
              </a:rPr>
              <a:t>: </a:t>
            </a:r>
            <a:r>
              <a:rPr lang="en-US" altLang="zh-TW" dirty="0" err="1">
                <a:solidFill>
                  <a:srgbClr val="66D9EF"/>
                </a:solidFill>
                <a:latin typeface="Consolas" panose="020B0609020204030204" pitchFamily="49" charset="0"/>
              </a:rPr>
              <a:t>url</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"~cat2.jpg"</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5" name="矩形 4"/>
          <p:cNvSpPr/>
          <p:nvPr/>
        </p:nvSpPr>
        <p:spPr>
          <a:xfrm>
            <a:off x="2404005" y="4501378"/>
            <a:ext cx="6610522" cy="369332"/>
          </a:xfrm>
          <a:prstGeom prst="rect">
            <a:avLst/>
          </a:prstGeom>
        </p:spPr>
        <p:txBody>
          <a:bodyPr wrap="square">
            <a:spAutoFit/>
          </a:bodyPr>
          <a:lstStyle/>
          <a:p>
            <a:pPr algn="ctr"/>
            <a:r>
              <a:rPr lang="zh-TW" altLang="en-US" dirty="0" smtClean="0">
                <a:solidFill>
                  <a:schemeClr val="bg1"/>
                </a:solidFill>
                <a:latin typeface="Adobe 繁黑體 Std B" panose="020B0700000000000000" pitchFamily="34" charset="-120"/>
                <a:ea typeface="Adobe 繁黑體 Std B" panose="020B0700000000000000" pitchFamily="34" charset="-120"/>
              </a:rPr>
              <a:t>在 </a:t>
            </a:r>
            <a:r>
              <a:rPr lang="en-US" altLang="zh-TW" dirty="0" smtClean="0">
                <a:solidFill>
                  <a:schemeClr val="bg1"/>
                </a:solidFill>
                <a:latin typeface="Adobe 繁黑體 Std B" panose="020B0700000000000000" pitchFamily="34" charset="-120"/>
                <a:ea typeface="Adobe 繁黑體 Std B" panose="020B0700000000000000" pitchFamily="34" charset="-120"/>
              </a:rPr>
              <a:t>sass</a:t>
            </a:r>
            <a:r>
              <a:rPr lang="zh-TW" altLang="en-US" dirty="0" smtClean="0">
                <a:solidFill>
                  <a:schemeClr val="bg1"/>
                </a:solidFill>
                <a:latin typeface="Adobe 繁黑體 Std B" panose="020B0700000000000000" pitchFamily="34" charset="-120"/>
                <a:ea typeface="Adobe 繁黑體 Std B" panose="020B0700000000000000" pitchFamily="34" charset="-120"/>
              </a:rPr>
              <a:t> 裡面要使用載入圖片的話可以使用 </a:t>
            </a:r>
            <a:r>
              <a:rPr lang="en-US" altLang="zh-TW" dirty="0" smtClean="0">
                <a:solidFill>
                  <a:schemeClr val="bg1"/>
                </a:solidFill>
                <a:latin typeface="Adobe 繁黑體 Std B" panose="020B0700000000000000" pitchFamily="34" charset="-120"/>
                <a:ea typeface="Adobe 繁黑體 Std B" panose="020B0700000000000000" pitchFamily="34" charset="-120"/>
              </a:rPr>
              <a:t>~</a:t>
            </a:r>
            <a:r>
              <a:rPr lang="zh-TW" altLang="en-US" dirty="0" smtClean="0">
                <a:solidFill>
                  <a:schemeClr val="bg1"/>
                </a:solidFill>
                <a:latin typeface="Adobe 繁黑體 Std B" panose="020B0700000000000000" pitchFamily="34" charset="-120"/>
                <a:ea typeface="Adobe 繁黑體 Std B" panose="020B0700000000000000" pitchFamily="34" charset="-120"/>
              </a:rPr>
              <a:t> 符號來代替路徑</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2721615" y="4985552"/>
            <a:ext cx="5603737" cy="369332"/>
          </a:xfrm>
          <a:prstGeom prst="rect">
            <a:avLst/>
          </a:prstGeom>
        </p:spPr>
        <p:txBody>
          <a:bodyPr wrap="square">
            <a:spAutoFit/>
          </a:bodyPr>
          <a:lstStyle/>
          <a:p>
            <a:pPr algn="ctr"/>
            <a:r>
              <a:rPr lang="zh-TW" altLang="en-US"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rPr>
              <a:t>不使用的話可以用原本的 </a:t>
            </a:r>
            <a:r>
              <a:rPr lang="en-US" altLang="zh-TW"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rPr>
              <a:t>../</a:t>
            </a:r>
            <a:r>
              <a:rPr lang="zh-TW" altLang="en-US"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rPr>
              <a:t> 的方式來指向路徑</a:t>
            </a:r>
            <a:endParaRPr lang="zh-TW" altLang="en-US" dirty="0">
              <a:solidFill>
                <a:schemeClr val="accent1">
                  <a:lumMod val="40000"/>
                  <a:lumOff val="6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54438923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9438" y="3148743"/>
            <a:ext cx="601830" cy="663732"/>
          </a:xfrm>
          <a:prstGeom prst="rect">
            <a:avLst/>
          </a:prstGeom>
        </p:spPr>
      </p:pic>
      <p:sp>
        <p:nvSpPr>
          <p:cNvPr id="3" name="矩形 2"/>
          <p:cNvSpPr/>
          <p:nvPr/>
        </p:nvSpPr>
        <p:spPr>
          <a:xfrm>
            <a:off x="3477235" y="3218999"/>
            <a:ext cx="4995613"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19</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a:solidFill>
                  <a:schemeClr val="bg1"/>
                </a:solidFill>
                <a:latin typeface="Adobe 繁黑體 Std B" panose="020B0700000000000000" pitchFamily="34" charset="-120"/>
                <a:ea typeface="Adobe 繁黑體 Std B" panose="020B0700000000000000" pitchFamily="34" charset="-120"/>
              </a:rPr>
              <a:t>Images-</a:t>
            </a:r>
            <a:r>
              <a:rPr lang="en-US" altLang="zh-TW" sz="2800" dirty="0" err="1">
                <a:solidFill>
                  <a:schemeClr val="bg1"/>
                </a:solidFill>
                <a:latin typeface="Adobe 繁黑體 Std B" panose="020B0700000000000000" pitchFamily="34" charset="-120"/>
                <a:ea typeface="Adobe 繁黑體 Std B" panose="020B0700000000000000" pitchFamily="34" charset="-120"/>
              </a:rPr>
              <a:t>webpack</a:t>
            </a:r>
            <a:r>
              <a:rPr lang="en-US" altLang="zh-TW" sz="2800" dirty="0">
                <a:solidFill>
                  <a:schemeClr val="bg1"/>
                </a:solidFill>
                <a:latin typeface="Adobe 繁黑體 Std B" panose="020B0700000000000000" pitchFamily="34" charset="-120"/>
                <a:ea typeface="Adobe 繁黑體 Std B" panose="020B0700000000000000" pitchFamily="34" charset="-120"/>
              </a:rPr>
              <a:t>-loader</a:t>
            </a:r>
            <a:endParaRPr lang="zh-TW" altLang="en-US" sz="2800" dirty="0"/>
          </a:p>
        </p:txBody>
      </p:sp>
    </p:spTree>
    <p:extLst>
      <p:ext uri="{BB962C8B-B14F-4D97-AF65-F5344CB8AC3E}">
        <p14:creationId xmlns:p14="http://schemas.microsoft.com/office/powerpoint/2010/main" val="304338365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41317" y="3491003"/>
            <a:ext cx="6583854" cy="461665"/>
          </a:xfrm>
          <a:prstGeom prst="rect">
            <a:avLst/>
          </a:prstGeom>
        </p:spPr>
        <p:txBody>
          <a:bodyPr wrap="none">
            <a:spAutoFit/>
          </a:bodyPr>
          <a:lstStyle/>
          <a:p>
            <a:r>
              <a:rPr lang="en-US" altLang="zh-TW" sz="2400" dirty="0" err="1" smtClean="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npm</a:t>
            </a:r>
            <a:r>
              <a:rPr lang="en-US" altLang="zh-TW" sz="2400" dirty="0" smtClean="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 </a:t>
            </a:r>
            <a:r>
              <a:rPr lang="zh-TW" altLang="en-US" sz="2400" dirty="0" smtClean="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install -</a:t>
            </a:r>
            <a:r>
              <a:rPr lang="zh-TW" altLang="en-US" sz="2400" dirty="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-save-de</a:t>
            </a:r>
            <a:r>
              <a:rPr lang="zh-TW" altLang="en-US" sz="2400" dirty="0" smtClean="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v </a:t>
            </a:r>
            <a:r>
              <a:rPr lang="en-US" altLang="zh-TW" sz="2400" dirty="0">
                <a:solidFill>
                  <a:schemeClr val="bg1"/>
                </a:solidFill>
                <a:latin typeface="Adobe 黑体 Std R" panose="020B0400000000000000" pitchFamily="34" charset="-128"/>
                <a:ea typeface="Adobe 黑体 Std R" panose="020B0400000000000000" pitchFamily="34" charset="-128"/>
              </a:rPr>
              <a:t>image-</a:t>
            </a:r>
            <a:r>
              <a:rPr lang="en-US" altLang="zh-TW" sz="2400" dirty="0" err="1">
                <a:solidFill>
                  <a:schemeClr val="bg1"/>
                </a:solidFill>
                <a:latin typeface="Adobe 黑体 Std R" panose="020B0400000000000000" pitchFamily="34" charset="-128"/>
                <a:ea typeface="Adobe 黑体 Std R" panose="020B0400000000000000" pitchFamily="34" charset="-128"/>
              </a:rPr>
              <a:t>webpack</a:t>
            </a:r>
            <a:r>
              <a:rPr lang="en-US" altLang="zh-TW" sz="2400" dirty="0">
                <a:solidFill>
                  <a:schemeClr val="bg1"/>
                </a:solidFill>
                <a:latin typeface="Adobe 黑体 Std R" panose="020B0400000000000000" pitchFamily="34" charset="-128"/>
                <a:ea typeface="Adobe 黑体 Std R" panose="020B0400000000000000" pitchFamily="34" charset="-128"/>
              </a:rPr>
              <a:t>-loader</a:t>
            </a:r>
          </a:p>
        </p:txBody>
      </p:sp>
    </p:spTree>
    <p:extLst>
      <p:ext uri="{BB962C8B-B14F-4D97-AF65-F5344CB8AC3E}">
        <p14:creationId xmlns:p14="http://schemas.microsoft.com/office/powerpoint/2010/main" val="343356325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25462" y="1468676"/>
            <a:ext cx="4550979" cy="4185761"/>
          </a:xfrm>
          <a:prstGeom prst="rect">
            <a:avLst/>
          </a:prstGeom>
        </p:spPr>
        <p:txBody>
          <a:bodyPr wrap="square">
            <a:spAutoFit/>
          </a:bodyPr>
          <a:lstStyle/>
          <a:p>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loader</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'image-</a:t>
            </a:r>
            <a:r>
              <a:rPr lang="en-US" altLang="zh-TW" sz="1400" dirty="0" err="1">
                <a:solidFill>
                  <a:srgbClr val="FFEE99"/>
                </a:solidFill>
                <a:latin typeface="Consolas" panose="020B0609020204030204" pitchFamily="49" charset="0"/>
              </a:rPr>
              <a:t>webpack</a:t>
            </a:r>
            <a:r>
              <a:rPr lang="en-US" altLang="zh-TW" sz="1400" dirty="0">
                <a:solidFill>
                  <a:srgbClr val="FFEE99"/>
                </a:solidFill>
                <a:latin typeface="Consolas" panose="020B0609020204030204" pitchFamily="49" charset="0"/>
              </a:rPr>
              <a:t>-loader'</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options</a:t>
            </a:r>
            <a:r>
              <a:rPr lang="en-US" altLang="zh-TW" sz="1400" dirty="0">
                <a:solidFill>
                  <a:srgbClr val="F8F8F2"/>
                </a:solidFill>
                <a:latin typeface="Consolas" panose="020B0609020204030204" pitchFamily="49" charset="0"/>
              </a:rPr>
              <a:t>: {</a:t>
            </a:r>
          </a:p>
          <a:p>
            <a:pPr lvl="2"/>
            <a:r>
              <a:rPr lang="en-US" altLang="zh-TW" sz="1400" dirty="0" err="1">
                <a:solidFill>
                  <a:srgbClr val="FFEE99"/>
                </a:solidFill>
                <a:latin typeface="Consolas" panose="020B0609020204030204" pitchFamily="49" charset="0"/>
              </a:rPr>
              <a:t>mozjpeg</a:t>
            </a:r>
            <a:r>
              <a:rPr lang="en-US" altLang="zh-TW" sz="1400" dirty="0">
                <a:solidFill>
                  <a:srgbClr val="F8F8F2"/>
                </a:solidFill>
                <a:latin typeface="Consolas" panose="020B0609020204030204" pitchFamily="49" charset="0"/>
              </a:rPr>
              <a:t>: {</a:t>
            </a:r>
          </a:p>
          <a:p>
            <a:pPr lvl="3"/>
            <a:r>
              <a:rPr lang="en-US" altLang="zh-TW" sz="1400" dirty="0">
                <a:solidFill>
                  <a:srgbClr val="FFEE99"/>
                </a:solidFill>
                <a:latin typeface="Consolas" panose="020B0609020204030204" pitchFamily="49" charset="0"/>
              </a:rPr>
              <a:t>progressive</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true</a:t>
            </a:r>
            <a:r>
              <a:rPr lang="en-US" altLang="zh-TW" sz="1400" dirty="0">
                <a:solidFill>
                  <a:srgbClr val="F8F8F2"/>
                </a:solidFill>
                <a:latin typeface="Consolas" panose="020B0609020204030204" pitchFamily="49" charset="0"/>
              </a:rPr>
              <a:t>,</a:t>
            </a:r>
          </a:p>
          <a:p>
            <a:pPr lvl="3"/>
            <a:r>
              <a:rPr lang="en-US" altLang="zh-TW" sz="1400" dirty="0">
                <a:solidFill>
                  <a:srgbClr val="FFEE99"/>
                </a:solidFill>
                <a:latin typeface="Consolas" panose="020B0609020204030204" pitchFamily="49" charset="0"/>
              </a:rPr>
              <a:t>quality</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65</a:t>
            </a:r>
            <a:endParaRPr lang="en-US" altLang="zh-TW" sz="1400" dirty="0">
              <a:solidFill>
                <a:srgbClr val="F8F8F2"/>
              </a:solidFill>
              <a:latin typeface="Consolas" panose="020B0609020204030204" pitchFamily="49" charset="0"/>
            </a:endParaRPr>
          </a:p>
          <a:p>
            <a:pPr lvl="2"/>
            <a:r>
              <a:rPr lang="en-US" altLang="zh-TW" sz="1400" dirty="0">
                <a:solidFill>
                  <a:srgbClr val="F8F8F2"/>
                </a:solidFill>
                <a:latin typeface="Consolas" panose="020B0609020204030204" pitchFamily="49" charset="0"/>
              </a:rPr>
              <a:t>},</a:t>
            </a:r>
          </a:p>
          <a:p>
            <a:pPr lvl="2"/>
            <a:r>
              <a:rPr lang="en-US" altLang="zh-TW" sz="1400" dirty="0" err="1">
                <a:solidFill>
                  <a:srgbClr val="FFEE99"/>
                </a:solidFill>
                <a:latin typeface="Consolas" panose="020B0609020204030204" pitchFamily="49" charset="0"/>
              </a:rPr>
              <a:t>optipng</a:t>
            </a:r>
            <a:r>
              <a:rPr lang="en-US" altLang="zh-TW" sz="1400" dirty="0">
                <a:solidFill>
                  <a:srgbClr val="F8F8F2"/>
                </a:solidFill>
                <a:latin typeface="Consolas" panose="020B0609020204030204" pitchFamily="49" charset="0"/>
              </a:rPr>
              <a:t>: {</a:t>
            </a:r>
          </a:p>
          <a:p>
            <a:pPr lvl="2"/>
            <a:r>
              <a:rPr lang="en-US" altLang="zh-TW" sz="1400" dirty="0" smtClean="0">
                <a:solidFill>
                  <a:srgbClr val="FFEE99"/>
                </a:solidFill>
                <a:latin typeface="Consolas" panose="020B0609020204030204" pitchFamily="49" charset="0"/>
              </a:rPr>
              <a:t>	enabled</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false</a:t>
            </a:r>
            <a:r>
              <a:rPr lang="en-US" altLang="zh-TW" sz="1400" dirty="0">
                <a:solidFill>
                  <a:srgbClr val="F8F8F2"/>
                </a:solidFill>
                <a:latin typeface="Consolas" panose="020B0609020204030204" pitchFamily="49" charset="0"/>
              </a:rPr>
              <a:t>,</a:t>
            </a:r>
          </a:p>
          <a:p>
            <a:pPr lvl="2"/>
            <a:r>
              <a:rPr lang="en-US" altLang="zh-TW" sz="1400" dirty="0">
                <a:solidFill>
                  <a:srgbClr val="F8F8F2"/>
                </a:solidFill>
                <a:latin typeface="Consolas" panose="020B0609020204030204" pitchFamily="49" charset="0"/>
              </a:rPr>
              <a:t>},</a:t>
            </a:r>
          </a:p>
          <a:p>
            <a:pPr lvl="2"/>
            <a:r>
              <a:rPr lang="en-US" altLang="zh-TW" sz="1400" dirty="0" err="1">
                <a:solidFill>
                  <a:srgbClr val="FFEE99"/>
                </a:solidFill>
                <a:latin typeface="Consolas" panose="020B0609020204030204" pitchFamily="49" charset="0"/>
              </a:rPr>
              <a:t>pngquant</a:t>
            </a:r>
            <a:r>
              <a:rPr lang="en-US" altLang="zh-TW" sz="1400" dirty="0">
                <a:solidFill>
                  <a:srgbClr val="F8F8F2"/>
                </a:solidFill>
                <a:latin typeface="Consolas" panose="020B0609020204030204" pitchFamily="49" charset="0"/>
              </a:rPr>
              <a:t>: {</a:t>
            </a:r>
          </a:p>
          <a:p>
            <a:pPr lvl="3"/>
            <a:r>
              <a:rPr lang="en-US" altLang="zh-TW" sz="1400" dirty="0">
                <a:solidFill>
                  <a:srgbClr val="FFEE99"/>
                </a:solidFill>
                <a:latin typeface="Consolas" panose="020B0609020204030204" pitchFamily="49" charset="0"/>
              </a:rPr>
              <a:t>quality</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'65-90'</a:t>
            </a:r>
            <a:r>
              <a:rPr lang="en-US" altLang="zh-TW" sz="1400" dirty="0">
                <a:solidFill>
                  <a:srgbClr val="F8F8F2"/>
                </a:solidFill>
                <a:latin typeface="Consolas" panose="020B0609020204030204" pitchFamily="49" charset="0"/>
              </a:rPr>
              <a:t>,</a:t>
            </a:r>
          </a:p>
          <a:p>
            <a:pPr lvl="3"/>
            <a:r>
              <a:rPr lang="en-US" altLang="zh-TW" sz="1400" dirty="0">
                <a:solidFill>
                  <a:srgbClr val="FFEE99"/>
                </a:solidFill>
                <a:latin typeface="Consolas" panose="020B0609020204030204" pitchFamily="49" charset="0"/>
              </a:rPr>
              <a:t>speed</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4</a:t>
            </a:r>
            <a:endParaRPr lang="en-US" altLang="zh-TW" sz="1400" dirty="0">
              <a:solidFill>
                <a:srgbClr val="F8F8F2"/>
              </a:solidFill>
              <a:latin typeface="Consolas" panose="020B0609020204030204" pitchFamily="49" charset="0"/>
            </a:endParaRPr>
          </a:p>
          <a:p>
            <a:pPr lvl="2"/>
            <a:r>
              <a:rPr lang="en-US" altLang="zh-TW" sz="1400" dirty="0">
                <a:solidFill>
                  <a:srgbClr val="F8F8F2"/>
                </a:solidFill>
                <a:latin typeface="Consolas" panose="020B0609020204030204" pitchFamily="49" charset="0"/>
              </a:rPr>
              <a:t>},</a:t>
            </a:r>
          </a:p>
          <a:p>
            <a:pPr lvl="2"/>
            <a:r>
              <a:rPr lang="en-US" altLang="zh-TW" sz="1400" dirty="0" err="1">
                <a:solidFill>
                  <a:srgbClr val="FFEE99"/>
                </a:solidFill>
                <a:latin typeface="Consolas" panose="020B0609020204030204" pitchFamily="49" charset="0"/>
              </a:rPr>
              <a:t>gifsicle</a:t>
            </a:r>
            <a:r>
              <a:rPr lang="en-US" altLang="zh-TW" sz="1400" dirty="0">
                <a:solidFill>
                  <a:srgbClr val="F8F8F2"/>
                </a:solidFill>
                <a:latin typeface="Consolas" panose="020B0609020204030204" pitchFamily="49" charset="0"/>
              </a:rPr>
              <a:t>: {</a:t>
            </a:r>
          </a:p>
          <a:p>
            <a:pPr lvl="2"/>
            <a:r>
              <a:rPr lang="en-US" altLang="zh-TW" sz="1400" dirty="0" smtClean="0">
                <a:solidFill>
                  <a:srgbClr val="FFEE99"/>
                </a:solidFill>
                <a:latin typeface="Consolas" panose="020B0609020204030204" pitchFamily="49" charset="0"/>
              </a:rPr>
              <a:t>	interlaced</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false</a:t>
            </a:r>
            <a:r>
              <a:rPr lang="en-US" altLang="zh-TW" sz="1400" dirty="0">
                <a:solidFill>
                  <a:srgbClr val="F8F8F2"/>
                </a:solidFill>
                <a:latin typeface="Consolas" panose="020B0609020204030204" pitchFamily="49" charset="0"/>
              </a:rPr>
              <a:t>,</a:t>
            </a:r>
          </a:p>
          <a:p>
            <a:pPr lvl="2"/>
            <a:r>
              <a:rPr lang="en-US" altLang="zh-TW" sz="1400" dirty="0">
                <a:solidFill>
                  <a:srgbClr val="F8F8F2"/>
                </a:solidFill>
                <a:latin typeface="Consolas" panose="020B0609020204030204" pitchFamily="49" charset="0"/>
              </a:rPr>
              <a:t>}</a:t>
            </a:r>
          </a:p>
          <a:p>
            <a:pPr lvl="1"/>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21736262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7838" y="3443943"/>
            <a:ext cx="601830" cy="663732"/>
          </a:xfrm>
          <a:prstGeom prst="rect">
            <a:avLst/>
          </a:prstGeom>
        </p:spPr>
      </p:pic>
      <p:sp>
        <p:nvSpPr>
          <p:cNvPr id="3" name="矩形 2"/>
          <p:cNvSpPr/>
          <p:nvPr/>
        </p:nvSpPr>
        <p:spPr>
          <a:xfrm>
            <a:off x="4175635" y="3514199"/>
            <a:ext cx="4995613"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20</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err="1">
                <a:solidFill>
                  <a:schemeClr val="bg1"/>
                </a:solidFill>
                <a:latin typeface="Adobe 繁黑體 Std B" panose="020B0700000000000000" pitchFamily="34" charset="-120"/>
                <a:ea typeface="Adobe 繁黑體 Std B" panose="020B0700000000000000" pitchFamily="34" charset="-120"/>
              </a:rPr>
              <a:t>CopyWebpackPlugin</a:t>
            </a:r>
            <a:endParaRPr lang="zh-TW" altLang="en-US" sz="2800" dirty="0"/>
          </a:p>
        </p:txBody>
      </p:sp>
    </p:spTree>
    <p:extLst>
      <p:ext uri="{BB962C8B-B14F-4D97-AF65-F5344CB8AC3E}">
        <p14:creationId xmlns:p14="http://schemas.microsoft.com/office/powerpoint/2010/main" val="15376843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67441" y="3475237"/>
            <a:ext cx="6397905" cy="461665"/>
          </a:xfrm>
          <a:prstGeom prst="rect">
            <a:avLst/>
          </a:prstGeom>
        </p:spPr>
        <p:txBody>
          <a:bodyPr wrap="none">
            <a:spAutoFit/>
          </a:bodyPr>
          <a:lstStyle/>
          <a:p>
            <a:r>
              <a:rPr lang="en-US" altLang="zh-TW" sz="2400" dirty="0" err="1" smtClean="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npm</a:t>
            </a:r>
            <a:r>
              <a:rPr lang="en-US" altLang="zh-TW" sz="2400" dirty="0" smtClean="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 </a:t>
            </a:r>
            <a:r>
              <a:rPr lang="zh-TW" altLang="en-US" sz="2400" dirty="0" smtClean="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install -</a:t>
            </a:r>
            <a:r>
              <a:rPr lang="zh-TW" altLang="en-US" sz="2400" dirty="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-save-de</a:t>
            </a:r>
            <a:r>
              <a:rPr lang="zh-TW" altLang="en-US" sz="2400" dirty="0" smtClean="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v </a:t>
            </a:r>
            <a:r>
              <a:rPr lang="en-US" altLang="zh-TW" sz="2400" dirty="0">
                <a:solidFill>
                  <a:schemeClr val="bg1"/>
                </a:solidFill>
                <a:latin typeface="Adobe 黑体 Std R" panose="020B0400000000000000" pitchFamily="34" charset="-128"/>
                <a:ea typeface="Adobe 黑体 Std R" panose="020B0400000000000000" pitchFamily="34" charset="-128"/>
              </a:rPr>
              <a:t>copy-</a:t>
            </a:r>
            <a:r>
              <a:rPr lang="en-US" altLang="zh-TW" sz="2400" dirty="0" err="1">
                <a:solidFill>
                  <a:schemeClr val="bg1"/>
                </a:solidFill>
                <a:latin typeface="Adobe 黑体 Std R" panose="020B0400000000000000" pitchFamily="34" charset="-128"/>
                <a:ea typeface="Adobe 黑体 Std R" panose="020B0400000000000000" pitchFamily="34" charset="-128"/>
              </a:rPr>
              <a:t>webpack</a:t>
            </a:r>
            <a:r>
              <a:rPr lang="en-US" altLang="zh-TW" sz="2400" dirty="0">
                <a:solidFill>
                  <a:schemeClr val="bg1"/>
                </a:solidFill>
                <a:latin typeface="Adobe 黑体 Std R" panose="020B0400000000000000" pitchFamily="34" charset="-128"/>
                <a:ea typeface="Adobe 黑体 Std R" panose="020B0400000000000000" pitchFamily="34" charset="-128"/>
              </a:rPr>
              <a:t>-plugin</a:t>
            </a:r>
          </a:p>
        </p:txBody>
      </p:sp>
    </p:spTree>
    <p:extLst>
      <p:ext uri="{BB962C8B-B14F-4D97-AF65-F5344CB8AC3E}">
        <p14:creationId xmlns:p14="http://schemas.microsoft.com/office/powerpoint/2010/main" val="187603209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92062" y="1960840"/>
            <a:ext cx="7861738" cy="369332"/>
          </a:xfrm>
          <a:prstGeom prst="rect">
            <a:avLst/>
          </a:prstGeom>
        </p:spPr>
        <p:txBody>
          <a:bodyPr wrap="square">
            <a:spAutoFit/>
          </a:bodyPr>
          <a:lstStyle/>
          <a:p>
            <a:pPr algn="ctr"/>
            <a:r>
              <a:rPr lang="en-US" altLang="zh-TW" i="1" dirty="0" err="1" smtClean="0">
                <a:solidFill>
                  <a:srgbClr val="66D9EF"/>
                </a:solidFill>
                <a:latin typeface="Consolas" panose="020B0609020204030204" pitchFamily="49" charset="0"/>
              </a:rPr>
              <a:t>var</a:t>
            </a:r>
            <a:r>
              <a:rPr lang="en-US" altLang="zh-TW" dirty="0" smtClean="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CopyWebpackPlugin</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A6E22E"/>
                </a:solidFill>
                <a:latin typeface="Consolas" panose="020B0609020204030204" pitchFamily="49" charset="0"/>
              </a:rPr>
              <a:t>require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'copy-</a:t>
            </a:r>
            <a:r>
              <a:rPr lang="en-US" altLang="zh-TW" dirty="0" err="1">
                <a:solidFill>
                  <a:srgbClr val="FFEE99"/>
                </a:solidFill>
                <a:latin typeface="Consolas" panose="020B0609020204030204" pitchFamily="49" charset="0"/>
              </a:rPr>
              <a:t>webpack</a:t>
            </a:r>
            <a:r>
              <a:rPr lang="en-US" altLang="zh-TW" dirty="0">
                <a:solidFill>
                  <a:srgbClr val="FFEE99"/>
                </a:solidFill>
                <a:latin typeface="Consolas" panose="020B0609020204030204" pitchFamily="49" charset="0"/>
              </a:rPr>
              <a:t>-plugin'</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2796054" y="1145582"/>
            <a:ext cx="5252242" cy="465897"/>
          </a:xfrm>
          <a:prstGeom prst="rect">
            <a:avLst/>
          </a:prstGeom>
        </p:spPr>
        <p:txBody>
          <a:bodyPr wrap="square">
            <a:spAutoFit/>
          </a:bodyPr>
          <a:lstStyle/>
          <a:p>
            <a:pPr>
              <a:lnSpc>
                <a:spcPct val="150000"/>
              </a:lnSpc>
              <a:spcAft>
                <a:spcPts val="0"/>
              </a:spcAft>
            </a:pPr>
            <a:r>
              <a:rPr lang="zh-TW" altLang="en-US" kern="100" dirty="0" smtClean="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先載入 </a:t>
            </a:r>
            <a:r>
              <a:rPr lang="en-US" altLang="zh-TW" dirty="0" smtClean="0">
                <a:solidFill>
                  <a:schemeClr val="bg1"/>
                </a:solidFill>
                <a:latin typeface="Consolas" panose="020B0609020204030204" pitchFamily="49" charset="0"/>
              </a:rPr>
              <a:t>copy-</a:t>
            </a:r>
            <a:r>
              <a:rPr lang="en-US" altLang="zh-TW" dirty="0" err="1" smtClean="0">
                <a:solidFill>
                  <a:schemeClr val="bg1"/>
                </a:solidFill>
                <a:latin typeface="Consolas" panose="020B0609020204030204" pitchFamily="49" charset="0"/>
              </a:rPr>
              <a:t>webpack</a:t>
            </a:r>
            <a:r>
              <a:rPr lang="en-US" altLang="zh-TW" dirty="0" smtClean="0">
                <a:solidFill>
                  <a:schemeClr val="bg1"/>
                </a:solidFill>
                <a:latin typeface="Consolas" panose="020B0609020204030204" pitchFamily="49" charset="0"/>
              </a:rPr>
              <a:t>-plugin</a:t>
            </a:r>
            <a:r>
              <a:rPr lang="zh-TW" altLang="en-US" dirty="0" smtClean="0">
                <a:solidFill>
                  <a:schemeClr val="bg1"/>
                </a:solidFill>
                <a:latin typeface="Consolas" panose="020B0609020204030204" pitchFamily="49" charset="0"/>
              </a:rPr>
              <a:t> </a:t>
            </a:r>
            <a:r>
              <a:rPr lang="zh-TW" altLang="en-US" kern="100" dirty="0" smtClean="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模組</a:t>
            </a:r>
            <a:endParaRPr lang="zh-TW" altLang="zh-TW"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3145" y="1224235"/>
            <a:ext cx="317834" cy="350525"/>
          </a:xfrm>
          <a:prstGeom prst="rect">
            <a:avLst/>
          </a:prstGeom>
        </p:spPr>
      </p:pic>
      <p:sp>
        <p:nvSpPr>
          <p:cNvPr id="5" name="矩形 4"/>
          <p:cNvSpPr/>
          <p:nvPr/>
        </p:nvSpPr>
        <p:spPr>
          <a:xfrm>
            <a:off x="2796054" y="3379031"/>
            <a:ext cx="2241028" cy="507831"/>
          </a:xfrm>
          <a:prstGeom prst="rect">
            <a:avLst/>
          </a:prstGeom>
        </p:spPr>
        <p:txBody>
          <a:bodyPr wrap="square">
            <a:spAutoFit/>
          </a:bodyPr>
          <a:lstStyle/>
          <a:p>
            <a:pPr>
              <a:lnSpc>
                <a:spcPct val="150000"/>
              </a:lnSpc>
              <a:spcAft>
                <a:spcPts val="0"/>
              </a:spcAft>
            </a:pPr>
            <a:r>
              <a:rPr lang="zh-TW" altLang="en-US" kern="100" dirty="0" smtClean="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加入</a:t>
            </a:r>
            <a:r>
              <a:rPr lang="en-US" altLang="zh-TW" kern="100" dirty="0" smtClean="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plugins</a:t>
            </a:r>
            <a:r>
              <a:rPr lang="zh-TW" altLang="en-US" kern="100" dirty="0" smtClean="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使用</a:t>
            </a:r>
            <a:endParaRPr lang="zh-TW" altLang="zh-TW"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p:txBody>
      </p:sp>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3145" y="3457684"/>
            <a:ext cx="317834" cy="350525"/>
          </a:xfrm>
          <a:prstGeom prst="rect">
            <a:avLst/>
          </a:prstGeom>
        </p:spPr>
      </p:pic>
      <p:sp>
        <p:nvSpPr>
          <p:cNvPr id="7" name="矩形 6"/>
          <p:cNvSpPr/>
          <p:nvPr/>
        </p:nvSpPr>
        <p:spPr>
          <a:xfrm>
            <a:off x="3013789" y="4197057"/>
            <a:ext cx="6356131" cy="1477328"/>
          </a:xfrm>
          <a:prstGeom prst="rect">
            <a:avLst/>
          </a:prstGeom>
        </p:spPr>
        <p:txBody>
          <a:bodyPr wrap="square">
            <a:spAutoFit/>
          </a:bodyPr>
          <a:lstStyle/>
          <a:p>
            <a:r>
              <a:rPr lang="en-US" altLang="zh-TW" dirty="0">
                <a:solidFill>
                  <a:srgbClr val="FFEE99"/>
                </a:solidFill>
                <a:latin typeface="Consolas" panose="020B0609020204030204" pitchFamily="49" charset="0"/>
              </a:rPr>
              <a:t>plugins</a:t>
            </a:r>
            <a:r>
              <a:rPr lang="en-US" altLang="zh-TW" dirty="0">
                <a:solidFill>
                  <a:srgbClr val="F8F8F2"/>
                </a:solidFill>
                <a:latin typeface="Consolas" panose="020B0609020204030204" pitchFamily="49" charset="0"/>
              </a:rPr>
              <a:t>: [</a:t>
            </a:r>
          </a:p>
          <a:p>
            <a:pPr lvl="1"/>
            <a:r>
              <a:rPr lang="en-US" altLang="zh-TW" dirty="0">
                <a:solidFill>
                  <a:srgbClr val="F92672"/>
                </a:solidFill>
                <a:latin typeface="Consolas" panose="020B0609020204030204" pitchFamily="49" charset="0"/>
              </a:rPr>
              <a:t>new</a:t>
            </a:r>
            <a:r>
              <a:rPr lang="en-US" altLang="zh-TW" dirty="0">
                <a:solidFill>
                  <a:srgbClr val="F8F8F2"/>
                </a:solidFill>
                <a:latin typeface="Consolas" panose="020B0609020204030204" pitchFamily="49" charset="0"/>
              </a:rPr>
              <a:t> </a:t>
            </a:r>
            <a:r>
              <a:rPr lang="en-US" altLang="zh-TW" dirty="0" err="1">
                <a:solidFill>
                  <a:srgbClr val="A6E22E"/>
                </a:solidFill>
                <a:latin typeface="Consolas" panose="020B0609020204030204" pitchFamily="49" charset="0"/>
              </a:rPr>
              <a:t>CopyWebpackPlugin</a:t>
            </a:r>
            <a:r>
              <a:rPr lang="en-US" altLang="zh-TW" dirty="0">
                <a:solidFill>
                  <a:srgbClr val="F8F8F2"/>
                </a:solidFill>
                <a:latin typeface="Consolas" panose="020B0609020204030204" pitchFamily="49" charset="0"/>
              </a:rPr>
              <a:t>([</a:t>
            </a:r>
          </a:p>
          <a:p>
            <a:pPr lvl="1"/>
            <a:r>
              <a:rPr lang="en-US" altLang="zh-TW" dirty="0" smtClean="0">
                <a:solidFill>
                  <a:srgbClr val="F8F8F2"/>
                </a:solidFill>
                <a:latin typeface="Consolas" panose="020B0609020204030204" pitchFamily="49" charset="0"/>
              </a:rPr>
              <a:t>	{ </a:t>
            </a:r>
            <a:r>
              <a:rPr lang="en-US" altLang="zh-TW" dirty="0">
                <a:solidFill>
                  <a:srgbClr val="FFEE99"/>
                </a:solidFill>
                <a:latin typeface="Consolas" panose="020B0609020204030204" pitchFamily="49" charset="0"/>
              </a:rPr>
              <a:t>from</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'assets'</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to</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'assets'</a:t>
            </a:r>
            <a:r>
              <a:rPr lang="en-US" altLang="zh-TW" dirty="0">
                <a:solidFill>
                  <a:srgbClr val="F8F8F2"/>
                </a:solidFill>
                <a:latin typeface="Consolas" panose="020B0609020204030204" pitchFamily="49" charset="0"/>
              </a:rPr>
              <a:t> }</a:t>
            </a: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18539882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39667" y="1888499"/>
            <a:ext cx="4698722" cy="369332"/>
          </a:xfrm>
          <a:prstGeom prst="rect">
            <a:avLst/>
          </a:prstGeom>
        </p:spPr>
        <p:txBody>
          <a:bodyPr wrap="none">
            <a:spAutoFit/>
          </a:bodyPr>
          <a:lstStyle/>
          <a:p>
            <a:pPr lvl="1"/>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from</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'assets'</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to</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'assets'</a:t>
            </a:r>
            <a:r>
              <a:rPr lang="en-US" altLang="zh-TW" dirty="0">
                <a:solidFill>
                  <a:srgbClr val="F8F8F2"/>
                </a:solidFill>
                <a:latin typeface="Consolas" panose="020B0609020204030204" pitchFamily="49" charset="0"/>
              </a:rPr>
              <a:t> }</a:t>
            </a:r>
          </a:p>
        </p:txBody>
      </p:sp>
      <p:sp>
        <p:nvSpPr>
          <p:cNvPr id="5" name="向下箭號 4"/>
          <p:cNvSpPr/>
          <p:nvPr/>
        </p:nvSpPr>
        <p:spPr>
          <a:xfrm rot="12317469">
            <a:off x="4453758" y="2363170"/>
            <a:ext cx="457200" cy="1655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向下箭號 5"/>
          <p:cNvSpPr/>
          <p:nvPr/>
        </p:nvSpPr>
        <p:spPr>
          <a:xfrm rot="9613818">
            <a:off x="7033730" y="2373381"/>
            <a:ext cx="457200" cy="1655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3139667" y="4057299"/>
            <a:ext cx="2241028" cy="466666"/>
          </a:xfrm>
          <a:prstGeom prst="rect">
            <a:avLst/>
          </a:prstGeom>
        </p:spPr>
        <p:txBody>
          <a:bodyPr wrap="square">
            <a:spAutoFit/>
          </a:bodyPr>
          <a:lstStyle/>
          <a:p>
            <a:pPr algn="ctr">
              <a:lnSpc>
                <a:spcPct val="150000"/>
              </a:lnSpc>
              <a:spcAft>
                <a:spcPts val="0"/>
              </a:spcAft>
            </a:pPr>
            <a:r>
              <a:rPr lang="zh-TW" altLang="en-US" kern="100" dirty="0" smtClean="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起始資料夾</a:t>
            </a:r>
            <a:endParaRPr lang="zh-TW" altLang="zh-TW"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p:txBody>
      </p:sp>
      <p:sp>
        <p:nvSpPr>
          <p:cNvPr id="8" name="矩形 7"/>
          <p:cNvSpPr/>
          <p:nvPr/>
        </p:nvSpPr>
        <p:spPr>
          <a:xfrm>
            <a:off x="6636901" y="4057299"/>
            <a:ext cx="2241028" cy="466666"/>
          </a:xfrm>
          <a:prstGeom prst="rect">
            <a:avLst/>
          </a:prstGeom>
        </p:spPr>
        <p:txBody>
          <a:bodyPr wrap="square">
            <a:spAutoFit/>
          </a:bodyPr>
          <a:lstStyle/>
          <a:p>
            <a:pPr algn="ctr">
              <a:lnSpc>
                <a:spcPct val="150000"/>
              </a:lnSpc>
              <a:spcAft>
                <a:spcPts val="0"/>
              </a:spcAft>
            </a:pPr>
            <a:r>
              <a:rPr lang="zh-TW" altLang="en-US" kern="100" dirty="0" smtClean="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搬移的資料夾</a:t>
            </a:r>
            <a:endParaRPr lang="zh-TW" altLang="zh-TW"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p:txBody>
      </p:sp>
      <p:sp>
        <p:nvSpPr>
          <p:cNvPr id="9" name="矩形 8"/>
          <p:cNvSpPr/>
          <p:nvPr/>
        </p:nvSpPr>
        <p:spPr>
          <a:xfrm>
            <a:off x="2617337" y="5238673"/>
            <a:ext cx="6821098" cy="369332"/>
          </a:xfrm>
          <a:prstGeom prst="rect">
            <a:avLst/>
          </a:prstGeom>
        </p:spPr>
        <p:txBody>
          <a:bodyPr wrap="none">
            <a:spAutoFit/>
          </a:bodyPr>
          <a:lstStyle/>
          <a:p>
            <a:r>
              <a:rPr lang="en-US" altLang="zh-TW" dirty="0" err="1" smtClean="0">
                <a:solidFill>
                  <a:schemeClr val="tx2">
                    <a:lumMod val="60000"/>
                    <a:lumOff val="40000"/>
                  </a:schemeClr>
                </a:solidFill>
                <a:latin typeface="Adobe 繁黑體 Std B" panose="020B0700000000000000" pitchFamily="34" charset="-120"/>
                <a:ea typeface="Adobe 繁黑體 Std B" panose="020B0700000000000000" pitchFamily="34" charset="-120"/>
              </a:rPr>
              <a:t>CopyWebpackPlugin</a:t>
            </a:r>
            <a:r>
              <a:rPr lang="zh-TW" altLang="en-US" dirty="0" smtClean="0">
                <a:solidFill>
                  <a:schemeClr val="tx2">
                    <a:lumMod val="60000"/>
                    <a:lumOff val="40000"/>
                  </a:schemeClr>
                </a:solidFill>
                <a:latin typeface="Adobe 繁黑體 Std B" panose="020B0700000000000000" pitchFamily="34" charset="-120"/>
                <a:ea typeface="Adobe 繁黑體 Std B" panose="020B0700000000000000" pitchFamily="34" charset="-120"/>
              </a:rPr>
              <a:t>就是專門拿來搬移不會經過</a:t>
            </a:r>
            <a:r>
              <a:rPr lang="en-US" altLang="zh-TW" dirty="0" smtClean="0">
                <a:solidFill>
                  <a:schemeClr val="tx2">
                    <a:lumMod val="60000"/>
                    <a:lumOff val="40000"/>
                  </a:schemeClr>
                </a:solidFill>
                <a:latin typeface="Adobe 繁黑體 Std B" panose="020B0700000000000000" pitchFamily="34" charset="-120"/>
                <a:ea typeface="Adobe 繁黑體 Std B" panose="020B0700000000000000" pitchFamily="34" charset="-120"/>
              </a:rPr>
              <a:t>loader</a:t>
            </a:r>
            <a:r>
              <a:rPr lang="zh-TW" altLang="en-US" dirty="0" smtClean="0">
                <a:solidFill>
                  <a:schemeClr val="tx2">
                    <a:lumMod val="60000"/>
                    <a:lumOff val="40000"/>
                  </a:schemeClr>
                </a:solidFill>
                <a:latin typeface="Adobe 繁黑體 Std B" panose="020B0700000000000000" pitchFamily="34" charset="-120"/>
                <a:ea typeface="Adobe 繁黑體 Std B" panose="020B0700000000000000" pitchFamily="34" charset="-120"/>
              </a:rPr>
              <a:t>的</a:t>
            </a:r>
            <a:r>
              <a:rPr lang="en-US" altLang="zh-TW" kern="100" dirty="0">
                <a:solidFill>
                  <a:schemeClr val="tx2">
                    <a:lumMod val="60000"/>
                    <a:lumOff val="4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plugins</a:t>
            </a:r>
            <a:endParaRPr lang="zh-TW" altLang="en-US" dirty="0">
              <a:solidFill>
                <a:schemeClr val="tx2">
                  <a:lumMod val="60000"/>
                  <a:lumOff val="40000"/>
                </a:schemeClr>
              </a:solidFill>
            </a:endParaRPr>
          </a:p>
        </p:txBody>
      </p:sp>
    </p:spTree>
    <p:extLst>
      <p:ext uri="{BB962C8B-B14F-4D97-AF65-F5344CB8AC3E}">
        <p14:creationId xmlns:p14="http://schemas.microsoft.com/office/powerpoint/2010/main" val="384290159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584118" y="3362493"/>
            <a:ext cx="7135287" cy="400110"/>
          </a:xfrm>
          <a:prstGeom prst="rect">
            <a:avLst/>
          </a:prstGeom>
        </p:spPr>
        <p:txBody>
          <a:bodyPr wrap="none">
            <a:spAutoFit/>
          </a:bodyPr>
          <a:lstStyle/>
          <a:p>
            <a:r>
              <a:rPr lang="zh-TW" altLang="en-US" sz="2000" dirty="0" smtClean="0">
                <a:solidFill>
                  <a:schemeClr val="bg1">
                    <a:lumMod val="95000"/>
                  </a:schemeClr>
                </a:solidFill>
                <a:latin typeface="Adobe 繁黑體 Std B" panose="020B0700000000000000" pitchFamily="34" charset="-120"/>
                <a:ea typeface="Adobe 繁黑體 Std B" panose="020B0700000000000000" pitchFamily="34" charset="-120"/>
              </a:rPr>
              <a:t>如果搬的是字型檔案的話記得要讓</a:t>
            </a:r>
            <a:r>
              <a:rPr lang="en-US" altLang="zh-TW" sz="2000" dirty="0" err="1" smtClean="0">
                <a:solidFill>
                  <a:schemeClr val="bg1">
                    <a:lumMod val="95000"/>
                  </a:schemeClr>
                </a:solidFill>
                <a:latin typeface="Adobe 繁黑體 Std B" panose="020B0700000000000000" pitchFamily="34" charset="-120"/>
                <a:ea typeface="Adobe 繁黑體 Std B" panose="020B0700000000000000" pitchFamily="34" charset="-120"/>
              </a:rPr>
              <a:t>webpack</a:t>
            </a:r>
            <a:r>
              <a:rPr lang="zh-TW" altLang="en-US" sz="2000" dirty="0" smtClean="0">
                <a:solidFill>
                  <a:schemeClr val="bg1">
                    <a:lumMod val="95000"/>
                  </a:schemeClr>
                </a:solidFill>
                <a:latin typeface="Adobe 繁黑體 Std B" panose="020B0700000000000000" pitchFamily="34" charset="-120"/>
                <a:ea typeface="Adobe 繁黑體 Std B" panose="020B0700000000000000" pitchFamily="34" charset="-120"/>
              </a:rPr>
              <a:t>去判斷他的副檔名</a:t>
            </a:r>
            <a:endParaRPr lang="zh-TW" altLang="en-US" sz="2000" dirty="0">
              <a:solidFill>
                <a:schemeClr val="bg1">
                  <a:lumMod val="95000"/>
                </a:schemeClr>
              </a:solidFill>
            </a:endParaRPr>
          </a:p>
        </p:txBody>
      </p:sp>
      <p:sp>
        <p:nvSpPr>
          <p:cNvPr id="4" name="矩形 3"/>
          <p:cNvSpPr/>
          <p:nvPr/>
        </p:nvSpPr>
        <p:spPr>
          <a:xfrm>
            <a:off x="1584118" y="1487575"/>
            <a:ext cx="5831882" cy="1600438"/>
          </a:xfrm>
          <a:prstGeom prst="rect">
            <a:avLst/>
          </a:prstGeom>
        </p:spPr>
        <p:txBody>
          <a:bodyPr wrap="square">
            <a:spAutoFit/>
          </a:bodyPr>
          <a:lstStyle/>
          <a:p>
            <a:r>
              <a:rPr lang="en-US" altLang="zh-TW" sz="1400" dirty="0" smtClean="0">
                <a:solidFill>
                  <a:srgbClr val="F8F8F2"/>
                </a:solidFill>
                <a:latin typeface="Consolas" panose="020B0609020204030204" pitchFamily="49" charset="0"/>
              </a:rPr>
              <a:t>{</a:t>
            </a:r>
            <a:endParaRPr lang="en-US" altLang="zh-TW" sz="1400" dirty="0">
              <a:solidFill>
                <a:srgbClr val="F8F8F2"/>
              </a:solidFill>
              <a:latin typeface="Consolas" panose="020B0609020204030204" pitchFamily="49" charset="0"/>
            </a:endParaRPr>
          </a:p>
          <a:p>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test</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 /</a:t>
            </a:r>
            <a:r>
              <a:rPr lang="en-US" altLang="zh-TW" sz="1400" dirty="0">
                <a:solidFill>
                  <a:srgbClr val="FF80F4"/>
                </a:solidFill>
                <a:latin typeface="Consolas" panose="020B0609020204030204" pitchFamily="49" charset="0"/>
              </a:rPr>
              <a:t>\.</a:t>
            </a:r>
            <a:r>
              <a:rPr lang="en-US" altLang="zh-TW" sz="1400" dirty="0">
                <a:solidFill>
                  <a:srgbClr val="FFEE99"/>
                </a:solidFill>
                <a:latin typeface="Consolas" panose="020B0609020204030204" pitchFamily="49" charset="0"/>
              </a:rPr>
              <a:t>(woff</a:t>
            </a:r>
            <a:r>
              <a:rPr lang="en-US" altLang="zh-TW" sz="1400" dirty="0">
                <a:solidFill>
                  <a:srgbClr val="F92672"/>
                </a:solidFill>
                <a:latin typeface="Consolas" panose="020B0609020204030204" pitchFamily="49" charset="0"/>
              </a:rPr>
              <a:t>|</a:t>
            </a:r>
            <a:r>
              <a:rPr lang="en-US" altLang="zh-TW" sz="1400" dirty="0">
                <a:solidFill>
                  <a:srgbClr val="FFEE99"/>
                </a:solidFill>
                <a:latin typeface="Consolas" panose="020B0609020204030204" pitchFamily="49" charset="0"/>
              </a:rPr>
              <a:t>woff2</a:t>
            </a:r>
            <a:r>
              <a:rPr lang="en-US" altLang="zh-TW" sz="1400" dirty="0">
                <a:solidFill>
                  <a:srgbClr val="F92672"/>
                </a:solidFill>
                <a:latin typeface="Consolas" panose="020B0609020204030204" pitchFamily="49" charset="0"/>
              </a:rPr>
              <a:t>|</a:t>
            </a:r>
            <a:r>
              <a:rPr lang="en-US" altLang="zh-TW" sz="1400" dirty="0">
                <a:solidFill>
                  <a:srgbClr val="FFEE99"/>
                </a:solidFill>
                <a:latin typeface="Consolas" panose="020B0609020204030204" pitchFamily="49" charset="0"/>
              </a:rPr>
              <a:t>ttf</a:t>
            </a:r>
            <a:r>
              <a:rPr lang="en-US" altLang="zh-TW" sz="1400" dirty="0">
                <a:solidFill>
                  <a:srgbClr val="F92672"/>
                </a:solidFill>
                <a:latin typeface="Consolas" panose="020B0609020204030204" pitchFamily="49" charset="0"/>
              </a:rPr>
              <a:t>|</a:t>
            </a:r>
            <a:r>
              <a:rPr lang="en-US" altLang="zh-TW" sz="1400" dirty="0">
                <a:solidFill>
                  <a:srgbClr val="FFEE99"/>
                </a:solidFill>
                <a:latin typeface="Consolas" panose="020B0609020204030204" pitchFamily="49" charset="0"/>
              </a:rPr>
              <a:t>eot)</a:t>
            </a:r>
            <a:r>
              <a:rPr lang="en-US" altLang="zh-TW" sz="1400" dirty="0">
                <a:solidFill>
                  <a:srgbClr val="F92672"/>
                </a:solidFill>
                <a:latin typeface="Consolas" panose="020B0609020204030204" pitchFamily="49" charset="0"/>
              </a:rPr>
              <a:t>$</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loader</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'file-loader'</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options</a:t>
            </a:r>
            <a:r>
              <a:rPr lang="en-US" altLang="zh-TW" sz="1400" dirty="0">
                <a:solidFill>
                  <a:srgbClr val="F8F8F2"/>
                </a:solidFill>
                <a:latin typeface="Consolas" panose="020B0609020204030204" pitchFamily="49" charset="0"/>
              </a:rPr>
              <a:t>: {</a:t>
            </a:r>
          </a:p>
          <a:p>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name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'[path][name].[</a:t>
            </a:r>
            <a:r>
              <a:rPr lang="en-US" altLang="zh-TW" sz="1400" dirty="0" err="1">
                <a:solidFill>
                  <a:srgbClr val="FFEE99"/>
                </a:solidFill>
                <a:latin typeface="Consolas" panose="020B0609020204030204" pitchFamily="49" charset="0"/>
              </a:rPr>
              <a:t>ext</a:t>
            </a:r>
            <a:r>
              <a:rPr lang="en-US" altLang="zh-TW" sz="1400" dirty="0">
                <a:solidFill>
                  <a:srgbClr val="FFEE99"/>
                </a:solidFill>
                <a:latin typeface="Consolas" panose="020B0609020204030204" pitchFamily="49" charset="0"/>
              </a:rPr>
              <a:t>]?[hash:8]'</a:t>
            </a:r>
            <a:endParaRPr lang="en-US" altLang="zh-TW" sz="1400" dirty="0">
              <a:solidFill>
                <a:srgbClr val="F8F8F2"/>
              </a:solidFill>
              <a:latin typeface="Consolas" panose="020B0609020204030204" pitchFamily="49" charset="0"/>
            </a:endParaRPr>
          </a:p>
          <a:p>
            <a:r>
              <a:rPr lang="en-US" altLang="zh-TW" sz="1400" dirty="0">
                <a:solidFill>
                  <a:srgbClr val="F8F8F2"/>
                </a:solidFill>
                <a:latin typeface="Consolas" panose="020B0609020204030204" pitchFamily="49" charset="0"/>
              </a:rPr>
              <a:t>    </a:t>
            </a:r>
            <a:r>
              <a:rPr lang="en-US" altLang="zh-TW" sz="1400" dirty="0" smtClean="0">
                <a:solidFill>
                  <a:srgbClr val="F8F8F2"/>
                </a:solidFill>
                <a:latin typeface="Consolas" panose="020B0609020204030204" pitchFamily="49" charset="0"/>
              </a:rPr>
              <a:t>}</a:t>
            </a:r>
            <a:endParaRPr lang="en-US" altLang="zh-TW" sz="1400" dirty="0">
              <a:solidFill>
                <a:srgbClr val="F8F8F2"/>
              </a:solidFill>
              <a:latin typeface="Consolas" panose="020B0609020204030204" pitchFamily="49" charset="0"/>
            </a:endParaRPr>
          </a:p>
          <a:p>
            <a:r>
              <a:rPr lang="en-US" altLang="zh-TW" sz="1400" dirty="0" smtClean="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
        <p:nvSpPr>
          <p:cNvPr id="11" name="矩形 10"/>
          <p:cNvSpPr/>
          <p:nvPr/>
        </p:nvSpPr>
        <p:spPr>
          <a:xfrm>
            <a:off x="1584118" y="4563944"/>
            <a:ext cx="6096000" cy="954107"/>
          </a:xfrm>
          <a:prstGeom prst="rect">
            <a:avLst/>
          </a:prstGeom>
        </p:spPr>
        <p:txBody>
          <a:bodyPr>
            <a:spAutoFit/>
          </a:bodyPr>
          <a:lstStyle/>
          <a:p>
            <a:r>
              <a:rPr lang="en-US" altLang="zh-TW" sz="1400" dirty="0">
                <a:solidFill>
                  <a:srgbClr val="F92672"/>
                </a:solidFill>
                <a:latin typeface="Consolas" panose="020B0609020204030204" pitchFamily="49" charset="0"/>
              </a:rPr>
              <a:t>@font-face</a:t>
            </a:r>
            <a:r>
              <a:rPr lang="en-US" altLang="zh-TW" sz="1400" dirty="0">
                <a:solidFill>
                  <a:srgbClr val="F8F8F2"/>
                </a:solidFill>
                <a:latin typeface="Consolas" panose="020B0609020204030204" pitchFamily="49" charset="0"/>
              </a:rPr>
              <a:t> {</a:t>
            </a:r>
          </a:p>
          <a:p>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font-family</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MyName</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i="1" dirty="0" err="1">
                <a:solidFill>
                  <a:srgbClr val="66D9EF"/>
                </a:solidFill>
                <a:latin typeface="Consolas" panose="020B0609020204030204" pitchFamily="49" charset="0"/>
              </a:rPr>
              <a:t>src</a:t>
            </a:r>
            <a:r>
              <a:rPr lang="en-US" altLang="zh-TW" sz="1400" dirty="0">
                <a:solidFill>
                  <a:srgbClr val="F8F8F2"/>
                </a:solidFill>
                <a:latin typeface="Consolas" panose="020B0609020204030204" pitchFamily="49" charset="0"/>
              </a:rPr>
              <a:t>: </a:t>
            </a:r>
            <a:r>
              <a:rPr lang="en-US" altLang="zh-TW" sz="1400" dirty="0" err="1">
                <a:solidFill>
                  <a:srgbClr val="66D9EF"/>
                </a:solidFill>
                <a:latin typeface="Consolas" panose="020B0609020204030204" pitchFamily="49" charset="0"/>
              </a:rPr>
              <a:t>url</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"~assets/</a:t>
            </a:r>
            <a:r>
              <a:rPr lang="zh-TW" altLang="en-US" sz="1400" dirty="0">
                <a:solidFill>
                  <a:srgbClr val="FFEE99"/>
                </a:solidFill>
                <a:latin typeface="Consolas" panose="020B0609020204030204" pitchFamily="49" charset="0"/>
              </a:rPr>
              <a:t>字型</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ttf</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709926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
            <a:ext cx="12192000" cy="6839712"/>
          </a:xfrm>
          <a:prstGeom prst="rect">
            <a:avLst/>
          </a:prstGeom>
        </p:spPr>
      </p:pic>
    </p:spTree>
    <p:extLst>
      <p:ext uri="{BB962C8B-B14F-4D97-AF65-F5344CB8AC3E}">
        <p14:creationId xmlns:p14="http://schemas.microsoft.com/office/powerpoint/2010/main" val="325323334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3934" y="3243336"/>
            <a:ext cx="601830" cy="663732"/>
          </a:xfrm>
          <a:prstGeom prst="rect">
            <a:avLst/>
          </a:prstGeom>
        </p:spPr>
      </p:pic>
      <p:sp>
        <p:nvSpPr>
          <p:cNvPr id="3" name="矩形 2"/>
          <p:cNvSpPr/>
          <p:nvPr/>
        </p:nvSpPr>
        <p:spPr>
          <a:xfrm>
            <a:off x="3981732" y="3313592"/>
            <a:ext cx="3538420"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21</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err="1">
                <a:solidFill>
                  <a:schemeClr val="bg1"/>
                </a:solidFill>
                <a:latin typeface="Adobe 繁黑體 Std B" panose="020B0700000000000000" pitchFamily="34" charset="-120"/>
                <a:ea typeface="Adobe 繁黑體 Std B" panose="020B0700000000000000" pitchFamily="34" charset="-120"/>
              </a:rPr>
              <a:t>ProvidePlugin</a:t>
            </a:r>
            <a:endParaRPr lang="zh-TW" altLang="en-US" sz="2800" dirty="0"/>
          </a:p>
        </p:txBody>
      </p:sp>
    </p:spTree>
    <p:extLst>
      <p:ext uri="{BB962C8B-B14F-4D97-AF65-F5344CB8AC3E}">
        <p14:creationId xmlns:p14="http://schemas.microsoft.com/office/powerpoint/2010/main" val="52747744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159" y="1426807"/>
            <a:ext cx="6096000" cy="369332"/>
          </a:xfrm>
          <a:prstGeom prst="rect">
            <a:avLst/>
          </a:prstGeom>
        </p:spPr>
        <p:txBody>
          <a:bodyPr>
            <a:spAutoFit/>
          </a:bodyPr>
          <a:lstStyle/>
          <a:p>
            <a:r>
              <a:rPr lang="en-US" altLang="zh-TW" i="1" dirty="0" err="1" smtClean="0">
                <a:solidFill>
                  <a:srgbClr val="66D9EF"/>
                </a:solidFill>
                <a:latin typeface="Consolas" panose="020B0609020204030204" pitchFamily="49" charset="0"/>
              </a:rPr>
              <a:t>var</a:t>
            </a:r>
            <a:r>
              <a:rPr lang="en-US" altLang="zh-TW" dirty="0" smtClean="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webpack</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A6E22E"/>
                </a:solidFill>
                <a:latin typeface="Consolas" panose="020B0609020204030204" pitchFamily="49" charset="0"/>
              </a:rPr>
              <a:t>require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webpack</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4" name="矩形 3"/>
          <p:cNvSpPr/>
          <p:nvPr/>
        </p:nvSpPr>
        <p:spPr>
          <a:xfrm>
            <a:off x="1047407" y="815399"/>
            <a:ext cx="8146782" cy="369332"/>
          </a:xfrm>
          <a:prstGeom prst="rect">
            <a:avLst/>
          </a:prstGeom>
        </p:spPr>
        <p:txBody>
          <a:bodyPr wrap="none">
            <a:spAutoFit/>
          </a:bodyPr>
          <a:lstStyle/>
          <a:p>
            <a:r>
              <a:rPr lang="en-US" altLang="zh-TW" dirty="0" err="1" smtClean="0">
                <a:solidFill>
                  <a:schemeClr val="bg1"/>
                </a:solidFill>
                <a:latin typeface="Adobe 繁黑體 Std B" panose="020B0700000000000000" pitchFamily="34" charset="-120"/>
                <a:ea typeface="Adobe 繁黑體 Std B" panose="020B0700000000000000" pitchFamily="34" charset="-120"/>
              </a:rPr>
              <a:t>ProvidePlugin</a:t>
            </a:r>
            <a:r>
              <a:rPr lang="zh-TW" altLang="en-US" dirty="0" smtClean="0">
                <a:solidFill>
                  <a:schemeClr val="bg1"/>
                </a:solidFill>
                <a:latin typeface="Adobe 繁黑體 Std B" panose="020B0700000000000000" pitchFamily="34" charset="-120"/>
                <a:ea typeface="Adobe 繁黑體 Std B" panose="020B0700000000000000" pitchFamily="34" charset="-120"/>
              </a:rPr>
              <a:t>是原本就在</a:t>
            </a:r>
            <a:r>
              <a:rPr lang="en-US" altLang="zh-TW" dirty="0" err="1" smtClean="0">
                <a:solidFill>
                  <a:schemeClr val="bg1"/>
                </a:solidFill>
                <a:latin typeface="Adobe 繁黑體 Std B" panose="020B0700000000000000" pitchFamily="34" charset="-120"/>
                <a:ea typeface="Adobe 繁黑體 Std B" panose="020B0700000000000000" pitchFamily="34" charset="-120"/>
              </a:rPr>
              <a:t>webpack</a:t>
            </a:r>
            <a:r>
              <a:rPr lang="zh-TW" altLang="en-US" dirty="0" smtClean="0">
                <a:solidFill>
                  <a:schemeClr val="bg1"/>
                </a:solidFill>
                <a:latin typeface="Adobe 繁黑體 Std B" panose="020B0700000000000000" pitchFamily="34" charset="-120"/>
                <a:ea typeface="Adobe 繁黑體 Std B" panose="020B0700000000000000" pitchFamily="34" charset="-120"/>
              </a:rPr>
              <a:t>裡面的一個功能，所以我們先抓取他的模組</a:t>
            </a:r>
            <a:endParaRPr lang="zh-TW" altLang="en-US" dirty="0"/>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9573" y="815399"/>
            <a:ext cx="317834" cy="350525"/>
          </a:xfrm>
          <a:prstGeom prst="rect">
            <a:avLst/>
          </a:prstGeom>
        </p:spPr>
      </p:pic>
      <p:sp>
        <p:nvSpPr>
          <p:cNvPr id="6" name="矩形 5"/>
          <p:cNvSpPr/>
          <p:nvPr/>
        </p:nvSpPr>
        <p:spPr>
          <a:xfrm>
            <a:off x="1558159" y="3241027"/>
            <a:ext cx="6096000" cy="2031325"/>
          </a:xfrm>
          <a:prstGeom prst="rect">
            <a:avLst/>
          </a:prstGeom>
        </p:spPr>
        <p:txBody>
          <a:bodyPr>
            <a:spAutoFit/>
          </a:bodyPr>
          <a:lstStyle/>
          <a:p>
            <a:r>
              <a:rPr lang="en-US" altLang="zh-TW" dirty="0">
                <a:solidFill>
                  <a:srgbClr val="FFEE99"/>
                </a:solidFill>
                <a:latin typeface="Consolas" panose="020B0609020204030204" pitchFamily="49" charset="0"/>
              </a:rPr>
              <a:t>plugins</a:t>
            </a:r>
            <a:r>
              <a:rPr lang="en-US" altLang="zh-TW" dirty="0">
                <a:solidFill>
                  <a:srgbClr val="F8F8F2"/>
                </a:solidFill>
                <a:latin typeface="Consolas" panose="020B0609020204030204" pitchFamily="49" charset="0"/>
              </a:rPr>
              <a:t>: [</a:t>
            </a:r>
          </a:p>
          <a:p>
            <a:pPr lvl="1"/>
            <a:r>
              <a:rPr lang="en-US" altLang="zh-TW" dirty="0">
                <a:solidFill>
                  <a:srgbClr val="F92672"/>
                </a:solidFill>
                <a:latin typeface="Consolas" panose="020B0609020204030204" pitchFamily="49" charset="0"/>
              </a:rPr>
              <a:t>new</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webpack</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ProvidePlugin</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jquery</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jQuery</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jquery</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window.jQuery</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jquery</a:t>
            </a:r>
            <a:r>
              <a:rPr lang="en-US" altLang="zh-TW" dirty="0">
                <a:solidFill>
                  <a:srgbClr val="FFEE99"/>
                </a:solidFill>
                <a:latin typeface="Consolas" panose="020B0609020204030204" pitchFamily="49" charset="0"/>
              </a:rPr>
              <a:t>'</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7" name="矩形 6"/>
          <p:cNvSpPr/>
          <p:nvPr/>
        </p:nvSpPr>
        <p:spPr>
          <a:xfrm>
            <a:off x="1047407" y="2788716"/>
            <a:ext cx="9749785" cy="369332"/>
          </a:xfrm>
          <a:prstGeom prst="rect">
            <a:avLst/>
          </a:prstGeom>
        </p:spPr>
        <p:txBody>
          <a:bodyPr wrap="none">
            <a:spAutoFit/>
          </a:bodyPr>
          <a:lstStyle/>
          <a:p>
            <a:r>
              <a:rPr lang="zh-TW" altLang="en-US" dirty="0" smtClean="0">
                <a:solidFill>
                  <a:schemeClr val="bg1"/>
                </a:solidFill>
                <a:latin typeface="Adobe 繁黑體 Std B" panose="020B0700000000000000" pitchFamily="34" charset="-120"/>
                <a:ea typeface="Adobe 繁黑體 Std B" panose="020B0700000000000000" pitchFamily="34" charset="-120"/>
              </a:rPr>
              <a:t>透過</a:t>
            </a:r>
            <a:r>
              <a:rPr lang="en-US" altLang="zh-TW" dirty="0" err="1">
                <a:solidFill>
                  <a:schemeClr val="bg1"/>
                </a:solidFill>
                <a:latin typeface="Adobe 繁黑體 Std B" panose="020B0700000000000000" pitchFamily="34" charset="-120"/>
                <a:ea typeface="Adobe 繁黑體 Std B" panose="020B0700000000000000" pitchFamily="34" charset="-120"/>
              </a:rPr>
              <a:t>ProvidePlugin</a:t>
            </a:r>
            <a:r>
              <a:rPr lang="zh-TW" altLang="en-US" dirty="0" smtClean="0">
                <a:solidFill>
                  <a:schemeClr val="bg1"/>
                </a:solidFill>
                <a:latin typeface="Adobe 繁黑體 Std B" panose="020B0700000000000000" pitchFamily="34" charset="-120"/>
                <a:ea typeface="Adobe 繁黑體 Std B" panose="020B0700000000000000" pitchFamily="34" charset="-120"/>
              </a:rPr>
              <a:t>這樣的方式可以讓每支</a:t>
            </a:r>
            <a:r>
              <a:rPr lang="en-US" altLang="zh-TW" dirty="0" err="1" smtClean="0">
                <a:solidFill>
                  <a:schemeClr val="bg1"/>
                </a:solidFill>
                <a:latin typeface="Adobe 繁黑體 Std B" panose="020B0700000000000000" pitchFamily="34" charset="-120"/>
                <a:ea typeface="Adobe 繁黑體 Std B" panose="020B0700000000000000" pitchFamily="34" charset="-120"/>
              </a:rPr>
              <a:t>js</a:t>
            </a:r>
            <a:r>
              <a:rPr lang="zh-TW" altLang="en-US" dirty="0" smtClean="0">
                <a:solidFill>
                  <a:schemeClr val="bg1"/>
                </a:solidFill>
                <a:latin typeface="Adobe 繁黑體 Std B" panose="020B0700000000000000" pitchFamily="34" charset="-120"/>
                <a:ea typeface="Adobe 繁黑體 Std B" panose="020B0700000000000000" pitchFamily="34" charset="-120"/>
              </a:rPr>
              <a:t>裡面不用去</a:t>
            </a:r>
            <a:r>
              <a:rPr lang="en-US" altLang="zh-TW" dirty="0" smtClean="0">
                <a:solidFill>
                  <a:schemeClr val="bg1"/>
                </a:solidFill>
                <a:latin typeface="Adobe 繁黑體 Std B" panose="020B0700000000000000" pitchFamily="34" charset="-120"/>
                <a:ea typeface="Adobe 繁黑體 Std B" panose="020B0700000000000000" pitchFamily="34" charset="-120"/>
              </a:rPr>
              <a:t>import</a:t>
            </a:r>
            <a:r>
              <a:rPr lang="zh-TW" altLang="en-US" dirty="0" smtClean="0">
                <a:solidFill>
                  <a:schemeClr val="bg1"/>
                </a:solidFill>
                <a:latin typeface="Adobe 繁黑體 Std B" panose="020B0700000000000000" pitchFamily="34" charset="-120"/>
                <a:ea typeface="Adobe 繁黑體 Std B" panose="020B0700000000000000" pitchFamily="34" charset="-120"/>
              </a:rPr>
              <a:t> 第三方套件就可以在全域取得</a:t>
            </a:r>
            <a:endParaRPr lang="zh-TW" altLang="en-US" dirty="0"/>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9573" y="2788716"/>
            <a:ext cx="317834" cy="350525"/>
          </a:xfrm>
          <a:prstGeom prst="rect">
            <a:avLst/>
          </a:prstGeom>
        </p:spPr>
      </p:pic>
    </p:spTree>
    <p:extLst>
      <p:ext uri="{BB962C8B-B14F-4D97-AF65-F5344CB8AC3E}">
        <p14:creationId xmlns:p14="http://schemas.microsoft.com/office/powerpoint/2010/main" val="187710444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50457" y="2722385"/>
            <a:ext cx="5233212" cy="369332"/>
          </a:xfrm>
          <a:prstGeom prst="rect">
            <a:avLst/>
          </a:prstGeom>
        </p:spPr>
        <p:txBody>
          <a:bodyPr wrap="square">
            <a:spAutoFit/>
          </a:bodyPr>
          <a:lstStyle/>
          <a:p>
            <a:r>
              <a:rPr lang="zh-TW" altLang="en-US" dirty="0" smtClean="0">
                <a:solidFill>
                  <a:schemeClr val="bg1"/>
                </a:solidFill>
                <a:latin typeface="Adobe 黑体 Std R" panose="020B0400000000000000" pitchFamily="34" charset="-128"/>
                <a:ea typeface="Adobe 黑体 Std R" panose="020B0400000000000000" pitchFamily="34" charset="-128"/>
              </a:rPr>
              <a:t>但是這樣就失去了我們透過模組化 </a:t>
            </a:r>
            <a:r>
              <a:rPr lang="en-US" altLang="zh-TW" dirty="0" err="1" smtClean="0">
                <a:solidFill>
                  <a:schemeClr val="bg1"/>
                </a:solidFill>
                <a:latin typeface="Adobe 黑体 Std R" panose="020B0400000000000000" pitchFamily="34" charset="-128"/>
                <a:ea typeface="Adobe 黑体 Std R" panose="020B0400000000000000" pitchFamily="34" charset="-128"/>
              </a:rPr>
              <a:t>js</a:t>
            </a:r>
            <a:r>
              <a:rPr lang="en-US" altLang="zh-TW" dirty="0" smtClean="0">
                <a:solidFill>
                  <a:schemeClr val="bg1"/>
                </a:solidFill>
                <a:latin typeface="Adobe 黑体 Std R" panose="020B0400000000000000" pitchFamily="34" charset="-128"/>
                <a:ea typeface="Adobe 黑体 Std R" panose="020B0400000000000000" pitchFamily="34" charset="-128"/>
              </a:rPr>
              <a:t> </a:t>
            </a:r>
            <a:r>
              <a:rPr lang="zh-TW" altLang="en-US" dirty="0" smtClean="0">
                <a:solidFill>
                  <a:schemeClr val="bg1"/>
                </a:solidFill>
                <a:latin typeface="Adobe 黑体 Std R" panose="020B0400000000000000" pitchFamily="34" charset="-128"/>
                <a:ea typeface="Adobe 黑体 Std R" panose="020B0400000000000000" pitchFamily="34" charset="-128"/>
              </a:rPr>
              <a:t>的好處了</a:t>
            </a:r>
            <a:endParaRPr lang="zh-TW" altLang="en-US" dirty="0">
              <a:solidFill>
                <a:schemeClr val="bg1"/>
              </a:solidFill>
              <a:latin typeface="Adobe 黑体 Std R" panose="020B0400000000000000" pitchFamily="34" charset="-128"/>
              <a:ea typeface="Adobe 黑体 Std R" panose="020B0400000000000000" pitchFamily="34" charset="-128"/>
            </a:endParaRPr>
          </a:p>
        </p:txBody>
      </p:sp>
      <p:sp>
        <p:nvSpPr>
          <p:cNvPr id="4" name="矩形 3"/>
          <p:cNvSpPr/>
          <p:nvPr/>
        </p:nvSpPr>
        <p:spPr>
          <a:xfrm>
            <a:off x="2502402" y="3473875"/>
            <a:ext cx="6807136" cy="830997"/>
          </a:xfrm>
          <a:prstGeom prst="rect">
            <a:avLst/>
          </a:prstGeom>
        </p:spPr>
        <p:txBody>
          <a:bodyPr wrap="square">
            <a:spAutoFit/>
          </a:bodyPr>
          <a:lstStyle/>
          <a:p>
            <a:pPr marL="342900" indent="-342900">
              <a:lnSpc>
                <a:spcPct val="150000"/>
              </a:lnSpc>
              <a:buAutoNum type="arabicPeriod"/>
            </a:pPr>
            <a:r>
              <a:rPr lang="zh-TW" altLang="en-US" sz="1600" dirty="0" smtClean="0">
                <a:solidFill>
                  <a:schemeClr val="bg1"/>
                </a:solidFill>
                <a:latin typeface="Adobe 黑体 Std R" panose="020B0400000000000000" pitchFamily="34" charset="-128"/>
                <a:ea typeface="Adobe 黑体 Std R" panose="020B0400000000000000" pitchFamily="34" charset="-128"/>
              </a:rPr>
              <a:t>你會無法得知哪個 </a:t>
            </a:r>
            <a:r>
              <a:rPr lang="en-US" altLang="zh-TW" sz="1600" dirty="0" err="1" smtClean="0">
                <a:solidFill>
                  <a:schemeClr val="bg1"/>
                </a:solidFill>
                <a:latin typeface="Adobe 黑体 Std R" panose="020B0400000000000000" pitchFamily="34" charset="-128"/>
                <a:ea typeface="Adobe 黑体 Std R" panose="020B0400000000000000" pitchFamily="34" charset="-128"/>
              </a:rPr>
              <a:t>js</a:t>
            </a:r>
            <a:r>
              <a:rPr lang="en-US" altLang="zh-TW" sz="1600" dirty="0" smtClean="0">
                <a:solidFill>
                  <a:schemeClr val="bg1"/>
                </a:solidFill>
                <a:latin typeface="Adobe 黑体 Std R" panose="020B0400000000000000" pitchFamily="34" charset="-128"/>
                <a:ea typeface="Adobe 黑体 Std R" panose="020B0400000000000000" pitchFamily="34" charset="-128"/>
              </a:rPr>
              <a:t> </a:t>
            </a:r>
            <a:r>
              <a:rPr lang="zh-TW" altLang="en-US" sz="1600" dirty="0" smtClean="0">
                <a:solidFill>
                  <a:schemeClr val="bg1"/>
                </a:solidFill>
                <a:latin typeface="Adobe 黑体 Std R" panose="020B0400000000000000" pitchFamily="34" charset="-128"/>
                <a:ea typeface="Adobe 黑体 Std R" panose="020B0400000000000000" pitchFamily="34" charset="-128"/>
              </a:rPr>
              <a:t>組件引入了那些 </a:t>
            </a:r>
            <a:r>
              <a:rPr lang="en-US" altLang="zh-TW" sz="1600" dirty="0" smtClean="0">
                <a:solidFill>
                  <a:schemeClr val="bg1"/>
                </a:solidFill>
                <a:latin typeface="Adobe 黑体 Std R" panose="020B0400000000000000" pitchFamily="34" charset="-128"/>
                <a:ea typeface="Adobe 黑体 Std R" panose="020B0400000000000000" pitchFamily="34" charset="-128"/>
              </a:rPr>
              <a:t>lib</a:t>
            </a:r>
          </a:p>
          <a:p>
            <a:pPr marL="342900" indent="-342900">
              <a:lnSpc>
                <a:spcPct val="150000"/>
              </a:lnSpc>
              <a:buAutoNum type="arabicPeriod"/>
            </a:pPr>
            <a:r>
              <a:rPr lang="zh-TW" altLang="en-US" sz="1600" dirty="0">
                <a:solidFill>
                  <a:schemeClr val="bg1"/>
                </a:solidFill>
                <a:latin typeface="Adobe 黑体 Std R" panose="020B0400000000000000" pitchFamily="34" charset="-128"/>
                <a:ea typeface="Adobe 黑体 Std R" panose="020B0400000000000000" pitchFamily="34" charset="-128"/>
              </a:rPr>
              <a:t>當組件出現</a:t>
            </a:r>
            <a:r>
              <a:rPr lang="en-US" altLang="zh-TW" sz="1600" dirty="0">
                <a:solidFill>
                  <a:schemeClr val="bg1"/>
                </a:solidFill>
                <a:latin typeface="Adobe 黑体 Std R" panose="020B0400000000000000" pitchFamily="34" charset="-128"/>
                <a:ea typeface="Adobe 黑体 Std R" panose="020B0400000000000000" pitchFamily="34" charset="-128"/>
              </a:rPr>
              <a:t>bug</a:t>
            </a:r>
            <a:r>
              <a:rPr lang="zh-TW" altLang="en-US" sz="1600" dirty="0">
                <a:solidFill>
                  <a:schemeClr val="bg1"/>
                </a:solidFill>
                <a:latin typeface="Adobe 黑体 Std R" panose="020B0400000000000000" pitchFamily="34" charset="-128"/>
                <a:ea typeface="Adobe 黑体 Std R" panose="020B0400000000000000" pitchFamily="34" charset="-128"/>
              </a:rPr>
              <a:t>時我們無法得知是第三方套件問題還是自己</a:t>
            </a:r>
            <a:r>
              <a:rPr lang="zh-TW" altLang="en-US" sz="1600" dirty="0" smtClean="0">
                <a:solidFill>
                  <a:schemeClr val="bg1"/>
                </a:solidFill>
                <a:latin typeface="Adobe 黑体 Std R" panose="020B0400000000000000" pitchFamily="34" charset="-128"/>
                <a:ea typeface="Adobe 黑体 Std R" panose="020B0400000000000000" pitchFamily="34" charset="-128"/>
              </a:rPr>
              <a:t>問題</a:t>
            </a:r>
            <a:endParaRPr lang="en-US" altLang="zh-TW" sz="1600" dirty="0" smtClean="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201692270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80702" y="2456058"/>
            <a:ext cx="5480988" cy="400110"/>
          </a:xfrm>
          <a:prstGeom prst="rect">
            <a:avLst/>
          </a:prstGeom>
        </p:spPr>
        <p:txBody>
          <a:bodyPr wrap="none">
            <a:spAutoFit/>
          </a:bodyPr>
          <a:lstStyle/>
          <a:p>
            <a:r>
              <a:rPr lang="zh-TW" altLang="en-US" sz="2000" dirty="0" smtClean="0">
                <a:solidFill>
                  <a:schemeClr val="bg1"/>
                </a:solidFill>
                <a:latin typeface="Adobe 繁黑體 Std B" panose="020B0700000000000000" pitchFamily="34" charset="-120"/>
                <a:ea typeface="Adobe 繁黑體 Std B" panose="020B0700000000000000" pitchFamily="34" charset="-120"/>
              </a:rPr>
              <a:t>非必要盡量不要使用 </a:t>
            </a:r>
            <a:r>
              <a:rPr lang="en-US" altLang="zh-TW" sz="2000" dirty="0" err="1" smtClean="0">
                <a:solidFill>
                  <a:schemeClr val="bg1"/>
                </a:solidFill>
                <a:latin typeface="Adobe 繁黑體 Std B" panose="020B0700000000000000" pitchFamily="34" charset="-120"/>
                <a:ea typeface="Adobe 繁黑體 Std B" panose="020B0700000000000000" pitchFamily="34" charset="-120"/>
              </a:rPr>
              <a:t>ProvidePlugin</a:t>
            </a:r>
            <a:r>
              <a:rPr lang="zh-TW" altLang="en-US" sz="2000" dirty="0" smtClean="0">
                <a:solidFill>
                  <a:schemeClr val="bg1"/>
                </a:solidFill>
                <a:latin typeface="Adobe 繁黑體 Std B" panose="020B0700000000000000" pitchFamily="34" charset="-120"/>
                <a:ea typeface="Adobe 繁黑體 Std B" panose="020B0700000000000000" pitchFamily="34" charset="-120"/>
              </a:rPr>
              <a:t> 這個做法</a:t>
            </a:r>
            <a:r>
              <a:rPr lang="en-US" altLang="zh-TW" sz="2000" dirty="0" smtClean="0">
                <a:solidFill>
                  <a:schemeClr val="bg1"/>
                </a:solidFill>
                <a:latin typeface="Adobe 繁黑體 Std B" panose="020B0700000000000000" pitchFamily="34" charset="-120"/>
                <a:ea typeface="Adobe 繁黑體 Std B" panose="020B0700000000000000" pitchFamily="34" charset="-120"/>
              </a:rPr>
              <a:t>!!!</a:t>
            </a:r>
            <a:endParaRPr lang="zh-TW" altLang="en-US" sz="2000" dirty="0"/>
          </a:p>
        </p:txBody>
      </p:sp>
      <p:sp>
        <p:nvSpPr>
          <p:cNvPr id="3" name="矩形 2"/>
          <p:cNvSpPr/>
          <p:nvPr/>
        </p:nvSpPr>
        <p:spPr>
          <a:xfrm>
            <a:off x="3380702" y="2856168"/>
            <a:ext cx="5480988" cy="400110"/>
          </a:xfrm>
          <a:prstGeom prst="rect">
            <a:avLst/>
          </a:prstGeom>
        </p:spPr>
        <p:txBody>
          <a:bodyPr wrap="none">
            <a:spAutoFit/>
          </a:bodyPr>
          <a:lstStyle/>
          <a:p>
            <a:r>
              <a:rPr lang="zh-TW" altLang="en-US" sz="2000" dirty="0" smtClean="0">
                <a:solidFill>
                  <a:schemeClr val="bg1"/>
                </a:solidFill>
                <a:latin typeface="Adobe 繁黑體 Std B" panose="020B0700000000000000" pitchFamily="34" charset="-120"/>
                <a:ea typeface="Adobe 繁黑體 Std B" panose="020B0700000000000000" pitchFamily="34" charset="-120"/>
              </a:rPr>
              <a:t>非必要盡量不要使用 </a:t>
            </a:r>
            <a:r>
              <a:rPr lang="en-US" altLang="zh-TW" sz="2000" dirty="0" err="1" smtClean="0">
                <a:solidFill>
                  <a:schemeClr val="bg1"/>
                </a:solidFill>
                <a:latin typeface="Adobe 繁黑體 Std B" panose="020B0700000000000000" pitchFamily="34" charset="-120"/>
                <a:ea typeface="Adobe 繁黑體 Std B" panose="020B0700000000000000" pitchFamily="34" charset="-120"/>
              </a:rPr>
              <a:t>ProvidePlugin</a:t>
            </a:r>
            <a:r>
              <a:rPr lang="zh-TW" altLang="en-US" sz="2000" dirty="0" smtClean="0">
                <a:solidFill>
                  <a:schemeClr val="bg1"/>
                </a:solidFill>
                <a:latin typeface="Adobe 繁黑體 Std B" panose="020B0700000000000000" pitchFamily="34" charset="-120"/>
                <a:ea typeface="Adobe 繁黑體 Std B" panose="020B0700000000000000" pitchFamily="34" charset="-120"/>
              </a:rPr>
              <a:t> 這個做法</a:t>
            </a:r>
            <a:r>
              <a:rPr lang="en-US" altLang="zh-TW" sz="2000" dirty="0" smtClean="0">
                <a:solidFill>
                  <a:schemeClr val="bg1"/>
                </a:solidFill>
                <a:latin typeface="Adobe 繁黑體 Std B" panose="020B0700000000000000" pitchFamily="34" charset="-120"/>
                <a:ea typeface="Adobe 繁黑體 Std B" panose="020B0700000000000000" pitchFamily="34" charset="-120"/>
              </a:rPr>
              <a:t>!!!</a:t>
            </a:r>
            <a:endParaRPr lang="zh-TW" altLang="en-US" sz="2000" dirty="0"/>
          </a:p>
        </p:txBody>
      </p:sp>
      <p:sp>
        <p:nvSpPr>
          <p:cNvPr id="4" name="矩形 3"/>
          <p:cNvSpPr/>
          <p:nvPr/>
        </p:nvSpPr>
        <p:spPr>
          <a:xfrm>
            <a:off x="3380702" y="3256278"/>
            <a:ext cx="5480988" cy="400110"/>
          </a:xfrm>
          <a:prstGeom prst="rect">
            <a:avLst/>
          </a:prstGeom>
        </p:spPr>
        <p:txBody>
          <a:bodyPr wrap="none">
            <a:spAutoFit/>
          </a:bodyPr>
          <a:lstStyle/>
          <a:p>
            <a:r>
              <a:rPr lang="zh-TW" altLang="en-US" sz="2000" dirty="0" smtClean="0">
                <a:solidFill>
                  <a:schemeClr val="bg1"/>
                </a:solidFill>
                <a:latin typeface="Adobe 繁黑體 Std B" panose="020B0700000000000000" pitchFamily="34" charset="-120"/>
                <a:ea typeface="Adobe 繁黑體 Std B" panose="020B0700000000000000" pitchFamily="34" charset="-120"/>
              </a:rPr>
              <a:t>非必要盡量不要使用 </a:t>
            </a:r>
            <a:r>
              <a:rPr lang="en-US" altLang="zh-TW" sz="2000" dirty="0" err="1" smtClean="0">
                <a:solidFill>
                  <a:schemeClr val="bg1"/>
                </a:solidFill>
                <a:latin typeface="Adobe 繁黑體 Std B" panose="020B0700000000000000" pitchFamily="34" charset="-120"/>
                <a:ea typeface="Adobe 繁黑體 Std B" panose="020B0700000000000000" pitchFamily="34" charset="-120"/>
              </a:rPr>
              <a:t>ProvidePlugin</a:t>
            </a:r>
            <a:r>
              <a:rPr lang="zh-TW" altLang="en-US" sz="2000" dirty="0" smtClean="0">
                <a:solidFill>
                  <a:schemeClr val="bg1"/>
                </a:solidFill>
                <a:latin typeface="Adobe 繁黑體 Std B" panose="020B0700000000000000" pitchFamily="34" charset="-120"/>
                <a:ea typeface="Adobe 繁黑體 Std B" panose="020B0700000000000000" pitchFamily="34" charset="-120"/>
              </a:rPr>
              <a:t> 這個做法</a:t>
            </a:r>
            <a:r>
              <a:rPr lang="en-US" altLang="zh-TW" sz="2000" dirty="0" smtClean="0">
                <a:solidFill>
                  <a:schemeClr val="bg1"/>
                </a:solidFill>
                <a:latin typeface="Adobe 繁黑體 Std B" panose="020B0700000000000000" pitchFamily="34" charset="-120"/>
                <a:ea typeface="Adobe 繁黑體 Std B" panose="020B0700000000000000" pitchFamily="34" charset="-120"/>
              </a:rPr>
              <a:t>!!!</a:t>
            </a:r>
            <a:endParaRPr lang="zh-TW" altLang="en-US" sz="2000" dirty="0"/>
          </a:p>
        </p:txBody>
      </p:sp>
      <p:sp>
        <p:nvSpPr>
          <p:cNvPr id="5" name="矩形 4"/>
          <p:cNvSpPr/>
          <p:nvPr/>
        </p:nvSpPr>
        <p:spPr>
          <a:xfrm>
            <a:off x="4874701" y="4701450"/>
            <a:ext cx="2492990" cy="400110"/>
          </a:xfrm>
          <a:prstGeom prst="rect">
            <a:avLst/>
          </a:prstGeom>
        </p:spPr>
        <p:txBody>
          <a:bodyPr wrap="none">
            <a:spAutoFit/>
          </a:bodyPr>
          <a:lstStyle/>
          <a:p>
            <a:r>
              <a:rPr lang="zh-TW" altLang="en-US" sz="2000" dirty="0" smtClean="0">
                <a:solidFill>
                  <a:schemeClr val="tx2">
                    <a:lumMod val="60000"/>
                    <a:lumOff val="40000"/>
                  </a:schemeClr>
                </a:solidFill>
                <a:latin typeface="Adobe 繁黑體 Std B" panose="020B0700000000000000" pitchFamily="34" charset="-120"/>
                <a:ea typeface="Adobe 繁黑體 Std B" panose="020B0700000000000000" pitchFamily="34" charset="-120"/>
              </a:rPr>
              <a:t>很重要說所以說三次</a:t>
            </a:r>
            <a:endParaRPr lang="zh-TW" altLang="en-US" sz="2000" dirty="0">
              <a:solidFill>
                <a:schemeClr val="tx2">
                  <a:lumMod val="60000"/>
                  <a:lumOff val="40000"/>
                </a:schemeClr>
              </a:solidFill>
            </a:endParaRPr>
          </a:p>
        </p:txBody>
      </p:sp>
    </p:spTree>
    <p:extLst>
      <p:ext uri="{BB962C8B-B14F-4D97-AF65-F5344CB8AC3E}">
        <p14:creationId xmlns:p14="http://schemas.microsoft.com/office/powerpoint/2010/main" val="79765590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1389" y="3385224"/>
            <a:ext cx="601830" cy="663732"/>
          </a:xfrm>
          <a:prstGeom prst="rect">
            <a:avLst/>
          </a:prstGeom>
        </p:spPr>
      </p:pic>
      <p:sp>
        <p:nvSpPr>
          <p:cNvPr id="3" name="矩形 2"/>
          <p:cNvSpPr/>
          <p:nvPr/>
        </p:nvSpPr>
        <p:spPr>
          <a:xfrm>
            <a:off x="2539187" y="3455480"/>
            <a:ext cx="5997840"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22</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a:solidFill>
                  <a:schemeClr val="bg1"/>
                </a:solidFill>
                <a:latin typeface="Adobe 繁黑體 Std B" panose="020B0700000000000000" pitchFamily="34" charset="-120"/>
                <a:ea typeface="Adobe 繁黑體 Std B" panose="020B0700000000000000" pitchFamily="34" charset="-120"/>
              </a:rPr>
              <a:t>Html-</a:t>
            </a:r>
            <a:r>
              <a:rPr lang="en-US" altLang="zh-TW" sz="2800" dirty="0" err="1">
                <a:solidFill>
                  <a:schemeClr val="bg1"/>
                </a:solidFill>
                <a:latin typeface="Adobe 繁黑體 Std B" panose="020B0700000000000000" pitchFamily="34" charset="-120"/>
                <a:ea typeface="Adobe 繁黑體 Std B" panose="020B0700000000000000" pitchFamily="34" charset="-120"/>
              </a:rPr>
              <a:t>Webpack</a:t>
            </a:r>
            <a:r>
              <a:rPr lang="en-US" altLang="zh-TW" sz="2800" dirty="0">
                <a:solidFill>
                  <a:schemeClr val="bg1"/>
                </a:solidFill>
                <a:latin typeface="Adobe 繁黑體 Std B" panose="020B0700000000000000" pitchFamily="34" charset="-120"/>
                <a:ea typeface="Adobe 繁黑體 Std B" panose="020B0700000000000000" pitchFamily="34" charset="-120"/>
              </a:rPr>
              <a:t>-Plugin-template</a:t>
            </a:r>
            <a:endParaRPr lang="zh-TW" altLang="en-US" sz="2800" dirty="0"/>
          </a:p>
        </p:txBody>
      </p:sp>
    </p:spTree>
    <p:extLst>
      <p:ext uri="{BB962C8B-B14F-4D97-AF65-F5344CB8AC3E}">
        <p14:creationId xmlns:p14="http://schemas.microsoft.com/office/powerpoint/2010/main" val="383743167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193" y="3396409"/>
            <a:ext cx="6569427" cy="461665"/>
          </a:xfrm>
          <a:prstGeom prst="rect">
            <a:avLst/>
          </a:prstGeom>
        </p:spPr>
        <p:txBody>
          <a:bodyPr wrap="none">
            <a:spAutoFit/>
          </a:bodyPr>
          <a:lstStyle/>
          <a:p>
            <a:r>
              <a:rPr lang="en-US" altLang="zh-TW" sz="2400" dirty="0" err="1" smtClean="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npm</a:t>
            </a:r>
            <a:r>
              <a:rPr lang="en-US" altLang="zh-TW" sz="2400" dirty="0" smtClean="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 </a:t>
            </a:r>
            <a:r>
              <a:rPr lang="zh-TW" altLang="en-US" sz="2400" dirty="0" smtClean="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install -</a:t>
            </a:r>
            <a:r>
              <a:rPr lang="zh-TW" altLang="en-US" sz="2400" dirty="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-save-de</a:t>
            </a:r>
            <a:r>
              <a:rPr lang="zh-TW" altLang="en-US" sz="2400" dirty="0" smtClean="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v </a:t>
            </a:r>
            <a:r>
              <a:rPr lang="en-US" altLang="zh-TW" sz="2400" dirty="0">
                <a:solidFill>
                  <a:schemeClr val="bg1"/>
                </a:solidFill>
                <a:latin typeface="Adobe 黑体 Std R" panose="020B0400000000000000" pitchFamily="34" charset="-128"/>
                <a:ea typeface="Adobe 黑体 Std R" panose="020B0400000000000000" pitchFamily="34" charset="-128"/>
              </a:rPr>
              <a:t>html-</a:t>
            </a:r>
            <a:r>
              <a:rPr lang="en-US" altLang="zh-TW" sz="2400" dirty="0" err="1">
                <a:solidFill>
                  <a:schemeClr val="bg1"/>
                </a:solidFill>
                <a:latin typeface="Adobe 黑体 Std R" panose="020B0400000000000000" pitchFamily="34" charset="-128"/>
                <a:ea typeface="Adobe 黑体 Std R" panose="020B0400000000000000" pitchFamily="34" charset="-128"/>
              </a:rPr>
              <a:t>webpack</a:t>
            </a:r>
            <a:r>
              <a:rPr lang="en-US" altLang="zh-TW" sz="2400" dirty="0">
                <a:solidFill>
                  <a:schemeClr val="bg1"/>
                </a:solidFill>
                <a:latin typeface="Adobe 黑体 Std R" panose="020B0400000000000000" pitchFamily="34" charset="-128"/>
                <a:ea typeface="Adobe 黑体 Std R" panose="020B0400000000000000" pitchFamily="34" charset="-128"/>
              </a:rPr>
              <a:t>-plugin</a:t>
            </a:r>
          </a:p>
        </p:txBody>
      </p:sp>
    </p:spTree>
    <p:extLst>
      <p:ext uri="{BB962C8B-B14F-4D97-AF65-F5344CB8AC3E}">
        <p14:creationId xmlns:p14="http://schemas.microsoft.com/office/powerpoint/2010/main" val="143630211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44382" y="3197037"/>
            <a:ext cx="5960286" cy="882165"/>
          </a:xfrm>
          <a:prstGeom prst="rect">
            <a:avLst/>
          </a:prstGeom>
        </p:spPr>
        <p:txBody>
          <a:bodyPr wrap="none">
            <a:spAutoFit/>
          </a:bodyPr>
          <a:lstStyle/>
          <a:p>
            <a:pPr>
              <a:lnSpc>
                <a:spcPct val="150000"/>
              </a:lnSpc>
            </a:pPr>
            <a:r>
              <a:rPr lang="zh-TW" altLang="en-US" b="1" dirty="0" smtClean="0">
                <a:solidFill>
                  <a:schemeClr val="bg1"/>
                </a:solidFill>
                <a:latin typeface="Adobe 繁黑體 Std B" panose="020B0700000000000000" pitchFamily="34" charset="-120"/>
                <a:ea typeface="Adobe 繁黑體 Std B" panose="020B0700000000000000" pitchFamily="34" charset="-120"/>
              </a:rPr>
              <a:t>可以透過模版的方式讓</a:t>
            </a:r>
            <a:r>
              <a:rPr lang="en-US" altLang="zh-TW" b="1" dirty="0" err="1" smtClean="0">
                <a:solidFill>
                  <a:schemeClr val="bg1"/>
                </a:solidFill>
                <a:latin typeface="Adobe 繁黑體 Std B" panose="020B0700000000000000" pitchFamily="34" charset="-120"/>
                <a:ea typeface="Adobe 繁黑體 Std B" panose="020B0700000000000000" pitchFamily="34" charset="-120"/>
              </a:rPr>
              <a:t>webpack</a:t>
            </a:r>
            <a:r>
              <a:rPr lang="zh-TW" altLang="en-US" b="1" dirty="0" smtClean="0">
                <a:solidFill>
                  <a:schemeClr val="bg1"/>
                </a:solidFill>
                <a:latin typeface="Adobe 繁黑體 Std B" panose="020B0700000000000000" pitchFamily="34" charset="-120"/>
                <a:ea typeface="Adobe 繁黑體 Std B" panose="020B0700000000000000" pitchFamily="34" charset="-120"/>
              </a:rPr>
              <a:t>幫我們產生</a:t>
            </a:r>
            <a:r>
              <a:rPr lang="en-US" altLang="zh-TW" b="1" dirty="0" smtClean="0">
                <a:solidFill>
                  <a:schemeClr val="bg1"/>
                </a:solidFill>
                <a:latin typeface="Adobe 繁黑體 Std B" panose="020B0700000000000000" pitchFamily="34" charset="-120"/>
                <a:ea typeface="Adobe 繁黑體 Std B" panose="020B0700000000000000" pitchFamily="34" charset="-120"/>
              </a:rPr>
              <a:t>html</a:t>
            </a:r>
            <a:r>
              <a:rPr lang="zh-TW" altLang="en-US" b="1" dirty="0" smtClean="0">
                <a:solidFill>
                  <a:schemeClr val="bg1"/>
                </a:solidFill>
                <a:latin typeface="Adobe 繁黑體 Std B" panose="020B0700000000000000" pitchFamily="34" charset="-120"/>
                <a:ea typeface="Adobe 繁黑體 Std B" panose="020B0700000000000000" pitchFamily="34" charset="-120"/>
              </a:rPr>
              <a:t>檔案，</a:t>
            </a:r>
            <a:endParaRPr lang="en-US" altLang="zh-TW" b="1" dirty="0" smtClean="0">
              <a:solidFill>
                <a:schemeClr val="bg1"/>
              </a:solidFill>
              <a:latin typeface="Adobe 繁黑體 Std B" panose="020B0700000000000000" pitchFamily="34" charset="-120"/>
              <a:ea typeface="Adobe 繁黑體 Std B" panose="020B0700000000000000" pitchFamily="34" charset="-120"/>
            </a:endParaRPr>
          </a:p>
          <a:p>
            <a:pPr>
              <a:lnSpc>
                <a:spcPct val="150000"/>
              </a:lnSpc>
            </a:pPr>
            <a:r>
              <a:rPr lang="zh-TW" altLang="en-US" b="1" dirty="0" smtClean="0">
                <a:solidFill>
                  <a:schemeClr val="bg1"/>
                </a:solidFill>
                <a:latin typeface="Adobe 繁黑體 Std B" panose="020B0700000000000000" pitchFamily="34" charset="-120"/>
                <a:ea typeface="Adobe 繁黑體 Std B" panose="020B0700000000000000" pitchFamily="34" charset="-120"/>
              </a:rPr>
              <a:t>但是首先我們要準備一個模版</a:t>
            </a:r>
            <a:endParaRPr lang="zh-TW" altLang="en-US" b="1"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82039634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58614" y="1639640"/>
            <a:ext cx="8452945" cy="369332"/>
          </a:xfrm>
          <a:prstGeom prst="rect">
            <a:avLst/>
          </a:prstGeom>
        </p:spPr>
        <p:txBody>
          <a:bodyPr wrap="square">
            <a:spAutoFit/>
          </a:bodyPr>
          <a:lstStyle/>
          <a:p>
            <a:r>
              <a:rPr lang="en-US" altLang="zh-TW" i="1" dirty="0" err="1">
                <a:solidFill>
                  <a:srgbClr val="66D9EF"/>
                </a:solidFill>
                <a:latin typeface="Consolas" panose="020B0609020204030204" pitchFamily="49" charset="0"/>
              </a:rPr>
              <a:t>const</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HtmlWebpackPlugin</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A6E22E"/>
                </a:solidFill>
                <a:latin typeface="Consolas" panose="020B0609020204030204" pitchFamily="49" charset="0"/>
              </a:rPr>
              <a:t>require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'html-</a:t>
            </a:r>
            <a:r>
              <a:rPr lang="en-US" altLang="zh-TW" dirty="0" err="1">
                <a:solidFill>
                  <a:srgbClr val="FFEE99"/>
                </a:solidFill>
                <a:latin typeface="Consolas" panose="020B0609020204030204" pitchFamily="49" charset="0"/>
              </a:rPr>
              <a:t>webpack</a:t>
            </a:r>
            <a:r>
              <a:rPr lang="en-US" altLang="zh-TW" dirty="0">
                <a:solidFill>
                  <a:srgbClr val="FFEE99"/>
                </a:solidFill>
                <a:latin typeface="Consolas" panose="020B0609020204030204" pitchFamily="49" charset="0"/>
              </a:rPr>
              <a:t>-plugin'</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5" name="矩形 4"/>
          <p:cNvSpPr/>
          <p:nvPr/>
        </p:nvSpPr>
        <p:spPr>
          <a:xfrm>
            <a:off x="1258615" y="2545139"/>
            <a:ext cx="7593724" cy="2031325"/>
          </a:xfrm>
          <a:prstGeom prst="rect">
            <a:avLst/>
          </a:prstGeom>
        </p:spPr>
        <p:txBody>
          <a:bodyPr wrap="square">
            <a:spAutoFit/>
          </a:bodyPr>
          <a:lstStyle/>
          <a:p>
            <a:r>
              <a:rPr lang="en-US" altLang="zh-TW" sz="1400" dirty="0">
                <a:solidFill>
                  <a:srgbClr val="F92672"/>
                </a:solidFill>
                <a:latin typeface="Consolas" panose="020B0609020204030204" pitchFamily="49" charset="0"/>
              </a:rPr>
              <a:t>new</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HtmlWebpackPlugin</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title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Webpack</a:t>
            </a:r>
            <a:r>
              <a:rPr lang="zh-TW" altLang="en-US" sz="1400" dirty="0">
                <a:solidFill>
                  <a:srgbClr val="FFEE99"/>
                </a:solidFill>
                <a:latin typeface="Consolas" panose="020B0609020204030204" pitchFamily="49" charset="0"/>
              </a:rPr>
              <a:t>前端自動化開發</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filename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'index.html'</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template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'html/template.html'</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viewport</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'width=640, user-scalable=no'</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description</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Webpack</a:t>
            </a:r>
            <a:r>
              <a:rPr lang="zh-TW" altLang="en-US" sz="1400" dirty="0">
                <a:solidFill>
                  <a:srgbClr val="FFEE99"/>
                </a:solidFill>
                <a:latin typeface="Consolas" panose="020B0609020204030204" pitchFamily="49" charset="0"/>
              </a:rPr>
              <a:t>前端自動化開發，讓你熟悉現代前端工程師開發的方法</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Keywords</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Webpack</a:t>
            </a:r>
            <a:r>
              <a:rPr lang="zh-TW" altLang="en-US" sz="1400" dirty="0">
                <a:solidFill>
                  <a:srgbClr val="FFEE99"/>
                </a:solidFill>
                <a:latin typeface="Consolas" panose="020B0609020204030204" pitchFamily="49" charset="0"/>
              </a:rPr>
              <a:t>前端自動化開發、前端、工程師、線上教學、教學範例</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chunks</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'index'</a:t>
            </a:r>
            <a:r>
              <a:rPr lang="en-US" altLang="zh-TW" sz="1400" dirty="0">
                <a:solidFill>
                  <a:srgbClr val="F8F8F2"/>
                </a:solidFill>
                <a:latin typeface="Consolas" panose="020B0609020204030204" pitchFamily="49" charset="0"/>
              </a:rPr>
              <a:t> ],</a:t>
            </a:r>
          </a:p>
          <a:p>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0458547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77752" y="2408761"/>
            <a:ext cx="6641562" cy="461665"/>
          </a:xfrm>
          <a:prstGeom prst="rect">
            <a:avLst/>
          </a:prstGeom>
        </p:spPr>
        <p:txBody>
          <a:bodyPr wrap="none">
            <a:spAutoFit/>
          </a:bodyPr>
          <a:lstStyle/>
          <a:p>
            <a:r>
              <a:rPr lang="en-US" altLang="zh-TW" sz="2400" dirty="0">
                <a:solidFill>
                  <a:srgbClr val="F8F8F0"/>
                </a:solidFill>
                <a:latin typeface="Consolas" panose="020B0609020204030204" pitchFamily="49" charset="0"/>
              </a:rPr>
              <a:t>&lt;</a:t>
            </a:r>
            <a:r>
              <a:rPr lang="en-US" altLang="zh-TW" sz="2400" dirty="0">
                <a:solidFill>
                  <a:srgbClr val="F8F8F2"/>
                </a:solidFill>
                <a:latin typeface="Consolas" panose="020B0609020204030204" pitchFamily="49" charset="0"/>
              </a:rPr>
              <a:t>%= </a:t>
            </a:r>
            <a:r>
              <a:rPr lang="en-US" altLang="zh-TW" sz="2400" dirty="0" err="1">
                <a:solidFill>
                  <a:srgbClr val="F8F8F2"/>
                </a:solidFill>
                <a:latin typeface="Consolas" panose="020B0609020204030204" pitchFamily="49" charset="0"/>
              </a:rPr>
              <a:t>htmlWebpackPlugin.options.title</a:t>
            </a:r>
            <a:r>
              <a:rPr lang="en-US" altLang="zh-TW" sz="2400" dirty="0">
                <a:solidFill>
                  <a:srgbClr val="F8F8F2"/>
                </a:solidFill>
                <a:latin typeface="Consolas" panose="020B0609020204030204" pitchFamily="49" charset="0"/>
              </a:rPr>
              <a:t> %&gt;</a:t>
            </a:r>
            <a:endParaRPr lang="en-US" altLang="zh-TW" sz="2400" b="0" dirty="0">
              <a:solidFill>
                <a:srgbClr val="F8F8F2"/>
              </a:solidFill>
              <a:effectLst/>
              <a:latin typeface="Consolas" panose="020B0609020204030204" pitchFamily="49" charset="0"/>
            </a:endParaRPr>
          </a:p>
        </p:txBody>
      </p:sp>
      <p:sp>
        <p:nvSpPr>
          <p:cNvPr id="3" name="矩形 2"/>
          <p:cNvSpPr/>
          <p:nvPr/>
        </p:nvSpPr>
        <p:spPr>
          <a:xfrm>
            <a:off x="3408373" y="4045711"/>
            <a:ext cx="5078634" cy="369332"/>
          </a:xfrm>
          <a:prstGeom prst="rect">
            <a:avLst/>
          </a:prstGeom>
        </p:spPr>
        <p:txBody>
          <a:bodyPr wrap="none">
            <a:spAutoFit/>
          </a:bodyPr>
          <a:lstStyle/>
          <a:p>
            <a:pPr algn="ctr"/>
            <a:r>
              <a:rPr lang="en-US" altLang="zh-TW" dirty="0">
                <a:solidFill>
                  <a:srgbClr val="F8F8F0"/>
                </a:solidFill>
                <a:latin typeface="Consolas" panose="020B0609020204030204" pitchFamily="49" charset="0"/>
              </a:rPr>
              <a:t>&lt;</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htmlWebpackPlugin.options</a:t>
            </a:r>
            <a:r>
              <a:rPr lang="en-US" altLang="zh-TW" dirty="0" smtClean="0">
                <a:solidFill>
                  <a:srgbClr val="F8F8F2"/>
                </a:solidFill>
                <a:latin typeface="Consolas" panose="020B0609020204030204" pitchFamily="49" charset="0"/>
              </a:rPr>
              <a:t>.[</a:t>
            </a:r>
            <a:r>
              <a:rPr lang="zh-TW" altLang="en-US" dirty="0" smtClean="0">
                <a:solidFill>
                  <a:srgbClr val="F8F8F2"/>
                </a:solidFill>
                <a:latin typeface="Consolas" panose="020B0609020204030204" pitchFamily="49" charset="0"/>
              </a:rPr>
              <a:t>参數</a:t>
            </a:r>
            <a:r>
              <a:rPr lang="en-US" altLang="zh-TW" dirty="0" smtClean="0">
                <a:solidFill>
                  <a:srgbClr val="F8F8F2"/>
                </a:solidFill>
                <a:latin typeface="Consolas" panose="020B0609020204030204" pitchFamily="49" charset="0"/>
              </a:rPr>
              <a:t>] </a:t>
            </a:r>
            <a:r>
              <a:rPr lang="en-US" altLang="zh-TW" dirty="0">
                <a:solidFill>
                  <a:srgbClr val="F8F8F2"/>
                </a:solidFill>
                <a:latin typeface="Consolas" panose="020B0609020204030204" pitchFamily="49" charset="0"/>
              </a:rPr>
              <a:t>%&gt;</a:t>
            </a:r>
          </a:p>
        </p:txBody>
      </p:sp>
      <p:sp>
        <p:nvSpPr>
          <p:cNvPr id="4" name="矩形 3"/>
          <p:cNvSpPr/>
          <p:nvPr/>
        </p:nvSpPr>
        <p:spPr>
          <a:xfrm>
            <a:off x="3408373" y="4415043"/>
            <a:ext cx="5002530" cy="307777"/>
          </a:xfrm>
          <a:prstGeom prst="rect">
            <a:avLst/>
          </a:prstGeom>
        </p:spPr>
        <p:txBody>
          <a:bodyPr wrap="square">
            <a:spAutoFit/>
          </a:bodyPr>
          <a:lstStyle/>
          <a:p>
            <a:pPr algn="ctr"/>
            <a:r>
              <a:rPr lang="zh-TW" altLang="en-US" sz="1400" dirty="0" smtClean="0">
                <a:solidFill>
                  <a:schemeClr val="tx2">
                    <a:lumMod val="40000"/>
                    <a:lumOff val="60000"/>
                  </a:schemeClr>
                </a:solidFill>
                <a:latin typeface="Adobe 繁黑體 Std B" panose="020B0700000000000000" pitchFamily="34" charset="-120"/>
                <a:ea typeface="Adobe 繁黑體 Std B" panose="020B0700000000000000" pitchFamily="34" charset="-120"/>
              </a:rPr>
              <a:t>透過這樣的方式在</a:t>
            </a:r>
            <a:r>
              <a:rPr lang="en-US" altLang="zh-TW" sz="1400" dirty="0" smtClean="0">
                <a:solidFill>
                  <a:schemeClr val="tx2">
                    <a:lumMod val="40000"/>
                    <a:lumOff val="60000"/>
                  </a:schemeClr>
                </a:solidFill>
                <a:latin typeface="Adobe 繁黑體 Std B" panose="020B0700000000000000" pitchFamily="34" charset="-120"/>
                <a:ea typeface="Adobe 繁黑體 Std B" panose="020B0700000000000000" pitchFamily="34" charset="-120"/>
              </a:rPr>
              <a:t>html</a:t>
            </a:r>
            <a:r>
              <a:rPr lang="zh-TW" altLang="en-US" sz="1400" dirty="0" smtClean="0">
                <a:solidFill>
                  <a:schemeClr val="tx2">
                    <a:lumMod val="40000"/>
                    <a:lumOff val="60000"/>
                  </a:schemeClr>
                </a:solidFill>
                <a:latin typeface="Adobe 繁黑體 Std B" panose="020B0700000000000000" pitchFamily="34" charset="-120"/>
                <a:ea typeface="Adobe 繁黑體 Std B" panose="020B0700000000000000" pitchFamily="34" charset="-120"/>
              </a:rPr>
              <a:t>裡面去接收</a:t>
            </a:r>
            <a:r>
              <a:rPr lang="en-US" altLang="zh-TW" sz="1400" dirty="0" err="1" smtClean="0">
                <a:solidFill>
                  <a:schemeClr val="tx2">
                    <a:lumMod val="40000"/>
                    <a:lumOff val="60000"/>
                  </a:schemeClr>
                </a:solidFill>
                <a:latin typeface="Adobe 繁黑體 Std B" panose="020B0700000000000000" pitchFamily="34" charset="-120"/>
                <a:ea typeface="Adobe 繁黑體 Std B" panose="020B0700000000000000" pitchFamily="34" charset="-120"/>
              </a:rPr>
              <a:t>webpack</a:t>
            </a:r>
            <a:r>
              <a:rPr lang="zh-TW" altLang="en-US" sz="1400" dirty="0" smtClean="0">
                <a:solidFill>
                  <a:schemeClr val="tx2">
                    <a:lumMod val="40000"/>
                    <a:lumOff val="60000"/>
                  </a:schemeClr>
                </a:solidFill>
                <a:latin typeface="Adobe 繁黑體 Std B" panose="020B0700000000000000" pitchFamily="34" charset="-120"/>
                <a:ea typeface="Adobe 繁黑體 Std B" panose="020B0700000000000000" pitchFamily="34" charset="-120"/>
              </a:rPr>
              <a:t>帶過來的參數</a:t>
            </a:r>
            <a:endParaRPr lang="zh-TW" altLang="en-US" sz="1400" dirty="0">
              <a:solidFill>
                <a:schemeClr val="tx2">
                  <a:lumMod val="40000"/>
                  <a:lumOff val="60000"/>
                </a:schemeClr>
              </a:solidFill>
            </a:endParaRPr>
          </a:p>
        </p:txBody>
      </p:sp>
    </p:spTree>
    <p:extLst>
      <p:ext uri="{BB962C8B-B14F-4D97-AF65-F5344CB8AC3E}">
        <p14:creationId xmlns:p14="http://schemas.microsoft.com/office/powerpoint/2010/main" val="146141673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61713" y="2952672"/>
            <a:ext cx="5282215" cy="507831"/>
          </a:xfrm>
          <a:prstGeom prst="rect">
            <a:avLst/>
          </a:prstGeom>
        </p:spPr>
        <p:txBody>
          <a:bodyPr wrap="none">
            <a:spAutoFit/>
          </a:bodyPr>
          <a:lstStyle/>
          <a:p>
            <a:pPr>
              <a:lnSpc>
                <a:spcPct val="150000"/>
              </a:lnSpc>
            </a:pPr>
            <a:r>
              <a:rPr lang="zh-TW" altLang="en-US" b="1" dirty="0" smtClean="0">
                <a:solidFill>
                  <a:schemeClr val="bg1"/>
                </a:solidFill>
                <a:latin typeface="Adobe 繁黑體 Std B" panose="020B0700000000000000" pitchFamily="34" charset="-120"/>
                <a:ea typeface="Adobe 繁黑體 Std B" panose="020B0700000000000000" pitchFamily="34" charset="-120"/>
              </a:rPr>
              <a:t>會自動注入 </a:t>
            </a:r>
            <a:r>
              <a:rPr lang="en-US" altLang="zh-TW" b="1" dirty="0" err="1" smtClean="0">
                <a:solidFill>
                  <a:schemeClr val="bg1"/>
                </a:solidFill>
                <a:latin typeface="Adobe 繁黑體 Std B" panose="020B0700000000000000" pitchFamily="34" charset="-120"/>
                <a:ea typeface="Adobe 繁黑體 Std B" panose="020B0700000000000000" pitchFamily="34" charset="-120"/>
              </a:rPr>
              <a:t>js</a:t>
            </a:r>
            <a:r>
              <a:rPr lang="en-US" altLang="zh-TW" b="1" dirty="0" smtClean="0">
                <a:solidFill>
                  <a:schemeClr val="bg1"/>
                </a:solidFill>
                <a:latin typeface="Adobe 繁黑體 Std B" panose="020B0700000000000000" pitchFamily="34" charset="-120"/>
                <a:ea typeface="Adobe 繁黑體 Std B" panose="020B0700000000000000" pitchFamily="34" charset="-120"/>
              </a:rPr>
              <a:t> </a:t>
            </a:r>
            <a:r>
              <a:rPr lang="zh-TW" altLang="en-US" b="1" dirty="0" smtClean="0">
                <a:solidFill>
                  <a:schemeClr val="bg1"/>
                </a:solidFill>
                <a:latin typeface="Adobe 繁黑體 Std B" panose="020B0700000000000000" pitchFamily="34" charset="-120"/>
                <a:ea typeface="Adobe 繁黑體 Std B" panose="020B0700000000000000" pitchFamily="34" charset="-120"/>
              </a:rPr>
              <a:t>的檔案進去所以不用自己手動引入 </a:t>
            </a:r>
            <a:r>
              <a:rPr lang="en-US" altLang="zh-TW" b="1" dirty="0" err="1" smtClean="0">
                <a:solidFill>
                  <a:schemeClr val="bg1"/>
                </a:solidFill>
                <a:latin typeface="Adobe 繁黑體 Std B" panose="020B0700000000000000" pitchFamily="34" charset="-120"/>
                <a:ea typeface="Adobe 繁黑體 Std B" panose="020B0700000000000000" pitchFamily="34" charset="-120"/>
              </a:rPr>
              <a:t>js</a:t>
            </a:r>
            <a:endParaRPr lang="zh-TW" altLang="en-US" b="1" dirty="0">
              <a:solidFill>
                <a:schemeClr val="bg1"/>
              </a:solidFill>
              <a:latin typeface="Adobe 繁黑體 Std B" panose="020B0700000000000000" pitchFamily="34" charset="-120"/>
              <a:ea typeface="Adobe 繁黑體 Std B" panose="020B0700000000000000" pitchFamily="34" charset="-120"/>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0579" y="3532954"/>
            <a:ext cx="6315075" cy="485775"/>
          </a:xfrm>
          <a:prstGeom prst="rect">
            <a:avLst/>
          </a:prstGeom>
        </p:spPr>
      </p:pic>
    </p:spTree>
    <p:extLst>
      <p:ext uri="{BB962C8B-B14F-4D97-AF65-F5344CB8AC3E}">
        <p14:creationId xmlns:p14="http://schemas.microsoft.com/office/powerpoint/2010/main" val="2538328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00907" y="3284289"/>
            <a:ext cx="601830" cy="663732"/>
          </a:xfrm>
          <a:prstGeom prst="rect">
            <a:avLst/>
          </a:prstGeom>
        </p:spPr>
      </p:pic>
      <p:sp>
        <p:nvSpPr>
          <p:cNvPr id="6" name="矩形 5"/>
          <p:cNvSpPr/>
          <p:nvPr/>
        </p:nvSpPr>
        <p:spPr>
          <a:xfrm>
            <a:off x="5000151" y="3354545"/>
            <a:ext cx="2946227" cy="523220"/>
          </a:xfrm>
          <a:prstGeom prst="rect">
            <a:avLst/>
          </a:prstGeom>
        </p:spPr>
        <p:txBody>
          <a:bodyPr wrap="square">
            <a:spAutoFit/>
          </a:bodyPr>
          <a:lstStyle/>
          <a:p>
            <a:r>
              <a:rPr lang="zh-TW" altLang="en-US" sz="2800" dirty="0" smtClean="0">
                <a:solidFill>
                  <a:schemeClr val="bg1"/>
                </a:solidFill>
                <a:latin typeface="Adobe 黑体 Std R" panose="020B0400000000000000" pitchFamily="34" charset="-128"/>
                <a:ea typeface="Adobe 黑体 Std R" panose="020B0400000000000000" pitchFamily="34" charset="-128"/>
              </a:rPr>
              <a:t>開發環境建置</a:t>
            </a:r>
            <a:endParaRPr lang="zh-TW" altLang="en-US" sz="2800"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341919729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34056" y="1008002"/>
            <a:ext cx="4259316" cy="4185761"/>
          </a:xfrm>
          <a:prstGeom prst="rect">
            <a:avLst/>
          </a:prstGeom>
        </p:spPr>
        <p:txBody>
          <a:bodyPr wrap="square">
            <a:spAutoFit/>
          </a:bodyPr>
          <a:lstStyle/>
          <a:p>
            <a:r>
              <a:rPr lang="en-US" altLang="zh-TW" sz="1400" dirty="0">
                <a:solidFill>
                  <a:srgbClr val="F92672"/>
                </a:solidFill>
                <a:latin typeface="Consolas" panose="020B0609020204030204" pitchFamily="49" charset="0"/>
              </a:rPr>
              <a:t>new</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HtmlWebpackPlugin</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title</a:t>
            </a:r>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'index'</a:t>
            </a:r>
            <a:r>
              <a:rPr lang="en-US" altLang="zh-TW" sz="1400" dirty="0" smtClean="0">
                <a:solidFill>
                  <a:srgbClr val="F8F8F2"/>
                </a:solidFill>
                <a:latin typeface="Consolas" panose="020B0609020204030204" pitchFamily="49" charset="0"/>
              </a:rPr>
              <a:t>,</a:t>
            </a:r>
            <a:endParaRPr lang="en-US" altLang="zh-TW" sz="1400" dirty="0">
              <a:solidFill>
                <a:srgbClr val="F8F8F2"/>
              </a:solidFill>
              <a:latin typeface="Consolas" panose="020B0609020204030204" pitchFamily="49" charset="0"/>
            </a:endParaRPr>
          </a:p>
          <a:p>
            <a:pPr lvl="1"/>
            <a:r>
              <a:rPr lang="en-US" altLang="zh-TW" sz="1400" dirty="0">
                <a:solidFill>
                  <a:srgbClr val="FFEE99"/>
                </a:solidFill>
                <a:latin typeface="Consolas" panose="020B0609020204030204" pitchFamily="49" charset="0"/>
              </a:rPr>
              <a:t>filename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'index.html'</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template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'html/template.html'</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chunks</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'index'</a:t>
            </a:r>
            <a:r>
              <a:rPr lang="en-US" altLang="zh-TW" sz="1400" dirty="0">
                <a:solidFill>
                  <a:srgbClr val="F8F8F2"/>
                </a:solidFill>
                <a:latin typeface="Consolas" panose="020B0609020204030204" pitchFamily="49" charset="0"/>
              </a:rPr>
              <a:t> ],</a:t>
            </a:r>
          </a:p>
          <a:p>
            <a:r>
              <a:rPr lang="en-US" altLang="zh-TW" sz="1400" dirty="0" smtClean="0">
                <a:solidFill>
                  <a:srgbClr val="F8F8F2"/>
                </a:solidFill>
                <a:latin typeface="Consolas" panose="020B0609020204030204" pitchFamily="49" charset="0"/>
              </a:rPr>
              <a:t>}),</a:t>
            </a:r>
            <a:r>
              <a:rPr lang="en-US" altLang="zh-TW" sz="1400" dirty="0">
                <a:solidFill>
                  <a:srgbClr val="F92672"/>
                </a:solidFill>
                <a:latin typeface="Consolas" panose="020B0609020204030204" pitchFamily="49" charset="0"/>
              </a:rPr>
              <a:t> </a:t>
            </a:r>
            <a:endParaRPr lang="en-US" altLang="zh-TW" sz="1400" dirty="0" smtClean="0">
              <a:solidFill>
                <a:srgbClr val="F92672"/>
              </a:solidFill>
              <a:latin typeface="Consolas" panose="020B0609020204030204" pitchFamily="49" charset="0"/>
            </a:endParaRPr>
          </a:p>
          <a:p>
            <a:r>
              <a:rPr lang="en-US" altLang="zh-TW" sz="1400" dirty="0">
                <a:solidFill>
                  <a:srgbClr val="F92672"/>
                </a:solidFill>
                <a:latin typeface="Consolas" panose="020B0609020204030204" pitchFamily="49" charset="0"/>
              </a:rPr>
              <a:t>new</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HtmlWebpackPlugin</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title</a:t>
            </a:r>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'about'</a:t>
            </a:r>
            <a:r>
              <a:rPr lang="en-US" altLang="zh-TW" sz="1400" dirty="0" smtClean="0">
                <a:solidFill>
                  <a:srgbClr val="F8F8F2"/>
                </a:solidFill>
                <a:latin typeface="Consolas" panose="020B0609020204030204" pitchFamily="49" charset="0"/>
              </a:rPr>
              <a:t>,</a:t>
            </a:r>
            <a:endParaRPr lang="en-US" altLang="zh-TW" sz="1400" dirty="0">
              <a:solidFill>
                <a:srgbClr val="F8F8F2"/>
              </a:solidFill>
              <a:latin typeface="Consolas" panose="020B0609020204030204" pitchFamily="49" charset="0"/>
            </a:endParaRPr>
          </a:p>
          <a:p>
            <a:pPr lvl="1"/>
            <a:r>
              <a:rPr lang="en-US" altLang="zh-TW" sz="1400" dirty="0">
                <a:solidFill>
                  <a:srgbClr val="FFEE99"/>
                </a:solidFill>
                <a:latin typeface="Consolas" panose="020B0609020204030204" pitchFamily="49" charset="0"/>
              </a:rPr>
              <a:t>filename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smtClean="0">
                <a:solidFill>
                  <a:srgbClr val="FFEE99"/>
                </a:solidFill>
                <a:latin typeface="Consolas" panose="020B0609020204030204" pitchFamily="49" charset="0"/>
              </a:rPr>
              <a:t>about.html</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template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'html/template.html'</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chunks</a:t>
            </a:r>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a:t>
            </a:r>
            <a:r>
              <a:rPr lang="en-US" altLang="zh-TW" sz="1400" dirty="0">
                <a:solidFill>
                  <a:srgbClr val="FFEE99"/>
                </a:solidFill>
                <a:latin typeface="Consolas" panose="020B0609020204030204" pitchFamily="49" charset="0"/>
              </a:rPr>
              <a:t>about</a:t>
            </a:r>
            <a:r>
              <a:rPr lang="en-US" altLang="zh-TW" sz="1400" dirty="0" smtClean="0">
                <a:solidFill>
                  <a:srgbClr val="FFEE99"/>
                </a:solidFill>
                <a:latin typeface="Consolas" panose="020B0609020204030204" pitchFamily="49" charset="0"/>
              </a:rPr>
              <a:t>'</a:t>
            </a:r>
            <a:r>
              <a:rPr lang="en-US" altLang="zh-TW" sz="1400" dirty="0" smtClean="0">
                <a:solidFill>
                  <a:srgbClr val="F8F8F2"/>
                </a:solidFill>
                <a:latin typeface="Consolas" panose="020B0609020204030204" pitchFamily="49" charset="0"/>
              </a:rPr>
              <a:t> </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p>
          <a:p>
            <a:r>
              <a:rPr lang="en-US" altLang="zh-TW" sz="1400" dirty="0">
                <a:solidFill>
                  <a:srgbClr val="F92672"/>
                </a:solidFill>
                <a:latin typeface="Consolas" panose="020B0609020204030204" pitchFamily="49" charset="0"/>
              </a:rPr>
              <a:t>new</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HtmlWebpackPlugin</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title</a:t>
            </a:r>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a:t>
            </a:r>
            <a:r>
              <a:rPr lang="en-US" altLang="zh-TW" sz="1400" dirty="0" err="1" smtClean="0">
                <a:solidFill>
                  <a:srgbClr val="FFEE99"/>
                </a:solidFill>
                <a:latin typeface="Consolas" panose="020B0609020204030204" pitchFamily="49" charset="0"/>
              </a:rPr>
              <a:t>adderss</a:t>
            </a:r>
            <a:r>
              <a:rPr lang="en-US" altLang="zh-TW" sz="1400" dirty="0" smtClean="0">
                <a:solidFill>
                  <a:srgbClr val="FFEE99"/>
                </a:solidFill>
                <a:latin typeface="Consolas" panose="020B0609020204030204" pitchFamily="49" charset="0"/>
              </a:rPr>
              <a:t>'</a:t>
            </a:r>
            <a:r>
              <a:rPr lang="en-US" altLang="zh-TW" sz="1400" dirty="0" smtClean="0">
                <a:solidFill>
                  <a:srgbClr val="F8F8F2"/>
                </a:solidFill>
                <a:latin typeface="Consolas" panose="020B0609020204030204" pitchFamily="49" charset="0"/>
              </a:rPr>
              <a:t>,</a:t>
            </a:r>
            <a:endParaRPr lang="en-US" altLang="zh-TW" sz="1400" dirty="0">
              <a:solidFill>
                <a:srgbClr val="F8F8F2"/>
              </a:solidFill>
              <a:latin typeface="Consolas" panose="020B0609020204030204" pitchFamily="49" charset="0"/>
            </a:endParaRPr>
          </a:p>
          <a:p>
            <a:pPr lvl="1"/>
            <a:r>
              <a:rPr lang="en-US" altLang="zh-TW" sz="1400" dirty="0">
                <a:solidFill>
                  <a:srgbClr val="FFEE99"/>
                </a:solidFill>
                <a:latin typeface="Consolas" panose="020B0609020204030204" pitchFamily="49" charset="0"/>
              </a:rPr>
              <a:t>filename</a:t>
            </a:r>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'adderss.html</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template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'html/template.html'</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chunks</a:t>
            </a:r>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adderss</a:t>
            </a:r>
            <a:r>
              <a:rPr lang="en-US" altLang="zh-TW" sz="1400" dirty="0" smtClean="0">
                <a:solidFill>
                  <a:srgbClr val="FFEE99"/>
                </a:solidFill>
                <a:latin typeface="Consolas" panose="020B0609020204030204" pitchFamily="49" charset="0"/>
              </a:rPr>
              <a:t>'</a:t>
            </a:r>
            <a:r>
              <a:rPr lang="en-US" altLang="zh-TW" sz="1400" dirty="0" smtClean="0">
                <a:solidFill>
                  <a:srgbClr val="F8F8F2"/>
                </a:solidFill>
                <a:latin typeface="Consolas" panose="020B0609020204030204" pitchFamily="49" charset="0"/>
              </a:rPr>
              <a:t> </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p>
          <a:p>
            <a:endParaRPr lang="en-US" altLang="zh-TW" sz="1400" dirty="0">
              <a:solidFill>
                <a:srgbClr val="F8F8F2"/>
              </a:solidFill>
              <a:latin typeface="Consolas" panose="020B0609020204030204" pitchFamily="49" charset="0"/>
            </a:endParaRPr>
          </a:p>
        </p:txBody>
      </p:sp>
      <p:sp>
        <p:nvSpPr>
          <p:cNvPr id="4" name="矩形 3"/>
          <p:cNvSpPr/>
          <p:nvPr/>
        </p:nvSpPr>
        <p:spPr>
          <a:xfrm>
            <a:off x="1469542" y="5325382"/>
            <a:ext cx="4705134" cy="369332"/>
          </a:xfrm>
          <a:prstGeom prst="rect">
            <a:avLst/>
          </a:prstGeom>
        </p:spPr>
        <p:txBody>
          <a:bodyPr wrap="none">
            <a:spAutoFit/>
          </a:bodyPr>
          <a:lstStyle/>
          <a:p>
            <a:r>
              <a:rPr lang="en-US" altLang="zh-TW" dirty="0" smtClean="0">
                <a:solidFill>
                  <a:schemeClr val="bg1"/>
                </a:solidFill>
                <a:latin typeface="Adobe 繁黑體 Std B" panose="020B0700000000000000" pitchFamily="34" charset="-120"/>
                <a:ea typeface="Adobe 繁黑體 Std B" panose="020B0700000000000000" pitchFamily="34" charset="-120"/>
              </a:rPr>
              <a:t>Chunks</a:t>
            </a:r>
            <a:r>
              <a:rPr lang="zh-TW" altLang="en-US" dirty="0" smtClean="0">
                <a:solidFill>
                  <a:schemeClr val="bg1"/>
                </a:solidFill>
                <a:latin typeface="Adobe 繁黑體 Std B" panose="020B0700000000000000" pitchFamily="34" charset="-120"/>
                <a:ea typeface="Adobe 繁黑體 Std B" panose="020B0700000000000000" pitchFamily="34" charset="-120"/>
              </a:rPr>
              <a:t>就是對每個不同的</a:t>
            </a:r>
            <a:r>
              <a:rPr lang="en-US" altLang="zh-TW" dirty="0" smtClean="0">
                <a:solidFill>
                  <a:schemeClr val="bg1"/>
                </a:solidFill>
                <a:latin typeface="Adobe 繁黑體 Std B" panose="020B0700000000000000" pitchFamily="34" charset="-120"/>
                <a:ea typeface="Adobe 繁黑體 Std B" panose="020B0700000000000000" pitchFamily="34" charset="-120"/>
              </a:rPr>
              <a:t>html</a:t>
            </a:r>
            <a:r>
              <a:rPr lang="zh-TW" altLang="en-US" dirty="0" smtClean="0">
                <a:solidFill>
                  <a:schemeClr val="bg1"/>
                </a:solidFill>
                <a:latin typeface="Adobe 繁黑體 Std B" panose="020B0700000000000000" pitchFamily="34" charset="-120"/>
                <a:ea typeface="Adobe 繁黑體 Std B" panose="020B0700000000000000" pitchFamily="34" charset="-120"/>
              </a:rPr>
              <a:t>注入不同的 </a:t>
            </a:r>
            <a:r>
              <a:rPr lang="en-US" altLang="zh-TW" dirty="0" err="1" smtClean="0">
                <a:solidFill>
                  <a:schemeClr val="bg1"/>
                </a:solidFill>
                <a:latin typeface="Adobe 繁黑體 Std B" panose="020B0700000000000000" pitchFamily="34" charset="-120"/>
                <a:ea typeface="Adobe 繁黑體 Std B" panose="020B0700000000000000" pitchFamily="34" charset="-120"/>
              </a:rPr>
              <a:t>js</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88173731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6596" y="3339356"/>
            <a:ext cx="601830" cy="663732"/>
          </a:xfrm>
          <a:prstGeom prst="rect">
            <a:avLst/>
          </a:prstGeom>
        </p:spPr>
      </p:pic>
      <p:sp>
        <p:nvSpPr>
          <p:cNvPr id="3" name="矩形 2"/>
          <p:cNvSpPr/>
          <p:nvPr/>
        </p:nvSpPr>
        <p:spPr>
          <a:xfrm>
            <a:off x="3364394" y="3409612"/>
            <a:ext cx="4404406"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23</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a:solidFill>
                  <a:schemeClr val="bg1"/>
                </a:solidFill>
                <a:latin typeface="Adobe 繁黑體 Std B" panose="020B0700000000000000" pitchFamily="34" charset="-120"/>
                <a:ea typeface="Adobe 繁黑體 Std B" panose="020B0700000000000000" pitchFamily="34" charset="-120"/>
              </a:rPr>
              <a:t>Pug </a:t>
            </a:r>
            <a:r>
              <a:rPr lang="zh-TW" altLang="en-US" sz="2800" dirty="0">
                <a:solidFill>
                  <a:schemeClr val="bg1"/>
                </a:solidFill>
                <a:latin typeface="Adobe 繁黑體 Std B" panose="020B0700000000000000" pitchFamily="34" charset="-120"/>
                <a:ea typeface="Adobe 繁黑體 Std B" panose="020B0700000000000000" pitchFamily="34" charset="-120"/>
              </a:rPr>
              <a:t>轉換 </a:t>
            </a:r>
            <a:r>
              <a:rPr lang="en-US" altLang="zh-TW" sz="2800" dirty="0">
                <a:solidFill>
                  <a:schemeClr val="bg1"/>
                </a:solidFill>
                <a:latin typeface="Adobe 繁黑體 Std B" panose="020B0700000000000000" pitchFamily="34" charset="-120"/>
                <a:ea typeface="Adobe 繁黑體 Std B" panose="020B0700000000000000" pitchFamily="34" charset="-120"/>
              </a:rPr>
              <a:t>HTML </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使用</a:t>
            </a:r>
            <a:endParaRPr lang="zh-TW" altLang="en-US" sz="2800" dirty="0"/>
          </a:p>
        </p:txBody>
      </p:sp>
    </p:spTree>
    <p:extLst>
      <p:ext uri="{BB962C8B-B14F-4D97-AF65-F5344CB8AC3E}">
        <p14:creationId xmlns:p14="http://schemas.microsoft.com/office/powerpoint/2010/main" val="354978926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31294" y="3126527"/>
            <a:ext cx="7823937" cy="523220"/>
          </a:xfrm>
          <a:prstGeom prst="rect">
            <a:avLst/>
          </a:prstGeom>
        </p:spPr>
        <p:txBody>
          <a:bodyPr wrap="none">
            <a:spAutoFit/>
          </a:bodyPr>
          <a:lstStyle/>
          <a:p>
            <a:r>
              <a:rPr lang="en-US" altLang="zh-TW" sz="2800" dirty="0" err="1">
                <a:solidFill>
                  <a:schemeClr val="bg1"/>
                </a:solidFill>
              </a:rPr>
              <a:t>npm</a:t>
            </a:r>
            <a:r>
              <a:rPr lang="en-US" altLang="zh-TW" sz="2800" dirty="0">
                <a:solidFill>
                  <a:schemeClr val="bg1"/>
                </a:solidFill>
              </a:rPr>
              <a:t> </a:t>
            </a:r>
            <a:r>
              <a:rPr lang="en-US" altLang="zh-TW" sz="2800" dirty="0" smtClean="0">
                <a:solidFill>
                  <a:schemeClr val="bg1"/>
                </a:solidFill>
              </a:rPr>
              <a:t>install --save-dev html-loader </a:t>
            </a:r>
            <a:r>
              <a:rPr lang="en-US" altLang="zh-TW" sz="2800" dirty="0">
                <a:solidFill>
                  <a:schemeClr val="bg1"/>
                </a:solidFill>
              </a:rPr>
              <a:t>pug-html-loader</a:t>
            </a:r>
            <a:endParaRPr lang="zh-TW" altLang="en-US" sz="2800" dirty="0">
              <a:solidFill>
                <a:schemeClr val="bg1"/>
              </a:solidFill>
            </a:endParaRPr>
          </a:p>
        </p:txBody>
      </p:sp>
      <p:sp>
        <p:nvSpPr>
          <p:cNvPr id="5" name="矩形 4"/>
          <p:cNvSpPr/>
          <p:nvPr/>
        </p:nvSpPr>
        <p:spPr>
          <a:xfrm>
            <a:off x="3014162" y="3890721"/>
            <a:ext cx="5246969" cy="466666"/>
          </a:xfrm>
          <a:prstGeom prst="rect">
            <a:avLst/>
          </a:prstGeom>
        </p:spPr>
        <p:txBody>
          <a:bodyPr wrap="square">
            <a:spAutoFit/>
          </a:bodyPr>
          <a:lstStyle/>
          <a:p>
            <a:pPr algn="ctr">
              <a:lnSpc>
                <a:spcPct val="150000"/>
              </a:lnSpc>
            </a:pPr>
            <a:r>
              <a:rPr lang="zh-TW" altLang="en-US" b="1" dirty="0" smtClean="0">
                <a:solidFill>
                  <a:schemeClr val="tx2">
                    <a:lumMod val="60000"/>
                    <a:lumOff val="40000"/>
                  </a:schemeClr>
                </a:solidFill>
                <a:latin typeface="Adobe 繁黑體 Std B" panose="020B0700000000000000" pitchFamily="34" charset="-120"/>
                <a:ea typeface="Adobe 繁黑體 Std B" panose="020B0700000000000000" pitchFamily="34" charset="-120"/>
              </a:rPr>
              <a:t>記住這邊是 </a:t>
            </a:r>
            <a:r>
              <a:rPr lang="en-US" altLang="zh-TW" b="1" dirty="0" smtClean="0">
                <a:solidFill>
                  <a:schemeClr val="tx2">
                    <a:lumMod val="60000"/>
                    <a:lumOff val="40000"/>
                  </a:schemeClr>
                </a:solidFill>
                <a:latin typeface="Adobe 繁黑體 Std B" panose="020B0700000000000000" pitchFamily="34" charset="-120"/>
                <a:ea typeface="Adobe 繁黑體 Std B" panose="020B0700000000000000" pitchFamily="34" charset="-120"/>
              </a:rPr>
              <a:t>pug-html-loader </a:t>
            </a:r>
            <a:r>
              <a:rPr lang="zh-TW" altLang="en-US" b="1" dirty="0" smtClean="0">
                <a:solidFill>
                  <a:schemeClr val="tx2">
                    <a:lumMod val="60000"/>
                    <a:lumOff val="40000"/>
                  </a:schemeClr>
                </a:solidFill>
                <a:latin typeface="Adobe 繁黑體 Std B" panose="020B0700000000000000" pitchFamily="34" charset="-120"/>
                <a:ea typeface="Adobe 繁黑體 Std B" panose="020B0700000000000000" pitchFamily="34" charset="-120"/>
              </a:rPr>
              <a:t>不是 </a:t>
            </a:r>
            <a:r>
              <a:rPr lang="en-US" altLang="zh-TW" b="1" dirty="0" smtClean="0">
                <a:solidFill>
                  <a:schemeClr val="tx2">
                    <a:lumMod val="60000"/>
                    <a:lumOff val="40000"/>
                  </a:schemeClr>
                </a:solidFill>
                <a:latin typeface="Adobe 繁黑體 Std B" panose="020B0700000000000000" pitchFamily="34" charset="-120"/>
                <a:ea typeface="Adobe 繁黑體 Std B" panose="020B0700000000000000" pitchFamily="34" charset="-120"/>
              </a:rPr>
              <a:t>pug-loader</a:t>
            </a:r>
            <a:endParaRPr lang="zh-TW" altLang="en-US" b="1" dirty="0">
              <a:solidFill>
                <a:schemeClr val="tx2">
                  <a:lumMod val="60000"/>
                  <a:lumOff val="4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192282280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5297" y="1679026"/>
            <a:ext cx="2934541" cy="2857501"/>
          </a:xfrm>
          <a:prstGeom prst="rect">
            <a:avLst/>
          </a:prstGeom>
        </p:spPr>
      </p:pic>
      <p:sp>
        <p:nvSpPr>
          <p:cNvPr id="3" name="矩形 2"/>
          <p:cNvSpPr/>
          <p:nvPr/>
        </p:nvSpPr>
        <p:spPr>
          <a:xfrm>
            <a:off x="3114351" y="4813006"/>
            <a:ext cx="3456431" cy="415498"/>
          </a:xfrm>
          <a:prstGeom prst="rect">
            <a:avLst/>
          </a:prstGeom>
        </p:spPr>
        <p:txBody>
          <a:bodyPr wrap="square">
            <a:spAutoFit/>
          </a:bodyPr>
          <a:lstStyle/>
          <a:p>
            <a:pPr algn="ctr">
              <a:lnSpc>
                <a:spcPct val="150000"/>
              </a:lnSpc>
            </a:pP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新增一個</a:t>
            </a:r>
            <a:r>
              <a:rPr lang="en-US" altLang="zh-TW" sz="1400" b="1" dirty="0" smtClean="0">
                <a:solidFill>
                  <a:schemeClr val="bg1"/>
                </a:solidFill>
                <a:latin typeface="Adobe 繁黑體 Std B" panose="020B0700000000000000" pitchFamily="34" charset="-120"/>
                <a:ea typeface="Adobe 繁黑體 Std B" panose="020B0700000000000000" pitchFamily="34" charset="-120"/>
              </a:rPr>
              <a:t>pug</a:t>
            </a: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資料夾，跟一個</a:t>
            </a:r>
            <a:r>
              <a:rPr lang="en-US" altLang="zh-TW" sz="1400" b="1" dirty="0" smtClean="0">
                <a:solidFill>
                  <a:schemeClr val="bg1"/>
                </a:solidFill>
                <a:latin typeface="Adobe 繁黑體 Std B" panose="020B0700000000000000" pitchFamily="34" charset="-120"/>
                <a:ea typeface="Adobe 繁黑體 Std B" panose="020B0700000000000000" pitchFamily="34" charset="-120"/>
              </a:rPr>
              <a:t>pug</a:t>
            </a: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檔案</a:t>
            </a:r>
            <a:endParaRPr lang="zh-TW" altLang="en-US" sz="1400" b="1"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45740391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07932" y="2958639"/>
            <a:ext cx="4913585" cy="1754326"/>
          </a:xfrm>
          <a:prstGeom prst="rect">
            <a:avLst/>
          </a:prstGeom>
        </p:spPr>
        <p:txBody>
          <a:bodyPr wrap="square">
            <a:spAutoFit/>
          </a:bodyPr>
          <a:lstStyle/>
          <a:p>
            <a:r>
              <a:rPr lang="en-US" altLang="zh-TW" dirty="0">
                <a:solidFill>
                  <a:srgbClr val="F92672"/>
                </a:solidFill>
                <a:latin typeface="Consolas" panose="020B0609020204030204" pitchFamily="49" charset="0"/>
              </a:rPr>
              <a:t>new</a:t>
            </a:r>
            <a:r>
              <a:rPr lang="en-US" altLang="zh-TW" dirty="0">
                <a:solidFill>
                  <a:srgbClr val="F8F8F2"/>
                </a:solidFill>
                <a:latin typeface="Consolas" panose="020B0609020204030204" pitchFamily="49" charset="0"/>
              </a:rPr>
              <a:t> </a:t>
            </a:r>
            <a:r>
              <a:rPr lang="en-US" altLang="zh-TW" dirty="0" err="1">
                <a:solidFill>
                  <a:srgbClr val="A6E22E"/>
                </a:solidFill>
                <a:latin typeface="Consolas" panose="020B0609020204030204" pitchFamily="49" charset="0"/>
              </a:rPr>
              <a:t>HtmlWebpackPlugin</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title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'pug</a:t>
            </a:r>
            <a:r>
              <a:rPr lang="zh-TW" altLang="en-US" dirty="0">
                <a:solidFill>
                  <a:srgbClr val="FFEE99"/>
                </a:solidFill>
                <a:latin typeface="Consolas" panose="020B0609020204030204" pitchFamily="49" charset="0"/>
              </a:rPr>
              <a:t>轉換</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filename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'about.html'</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template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'pug/</a:t>
            </a:r>
            <a:r>
              <a:rPr lang="en-US" altLang="zh-TW" dirty="0" err="1">
                <a:solidFill>
                  <a:srgbClr val="FFEE99"/>
                </a:solidFill>
                <a:latin typeface="Consolas" panose="020B0609020204030204" pitchFamily="49" charset="0"/>
              </a:rPr>
              <a:t>about.pug</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chunks</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'about'</a:t>
            </a:r>
            <a:r>
              <a:rPr lang="en-US" altLang="zh-TW" dirty="0">
                <a:solidFill>
                  <a:srgbClr val="F8F8F2"/>
                </a:solidFill>
                <a:latin typeface="Consolas" panose="020B0609020204030204" pitchFamily="49" charset="0"/>
              </a:rPr>
              <a:t> ],</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6" name="矩形 5"/>
          <p:cNvSpPr/>
          <p:nvPr/>
        </p:nvSpPr>
        <p:spPr>
          <a:xfrm>
            <a:off x="1400503" y="5155930"/>
            <a:ext cx="5425965" cy="507831"/>
          </a:xfrm>
          <a:prstGeom prst="rect">
            <a:avLst/>
          </a:prstGeom>
        </p:spPr>
        <p:txBody>
          <a:bodyPr wrap="square">
            <a:spAutoFit/>
          </a:bodyPr>
          <a:lstStyle/>
          <a:p>
            <a:pPr algn="ctr">
              <a:lnSpc>
                <a:spcPct val="150000"/>
              </a:lnSpc>
            </a:pPr>
            <a:r>
              <a:rPr lang="en-US" altLang="zh-TW" b="1" dirty="0" smtClean="0">
                <a:solidFill>
                  <a:schemeClr val="bg1"/>
                </a:solidFill>
                <a:latin typeface="Adobe 繁黑體 Std B" panose="020B0700000000000000" pitchFamily="34" charset="-120"/>
                <a:ea typeface="Adobe 繁黑體 Std B" panose="020B0700000000000000" pitchFamily="34" charset="-120"/>
              </a:rPr>
              <a:t>pug</a:t>
            </a:r>
            <a:r>
              <a:rPr lang="zh-TW" altLang="en-US" b="1" dirty="0" smtClean="0">
                <a:solidFill>
                  <a:schemeClr val="bg1"/>
                </a:solidFill>
                <a:latin typeface="Adobe 繁黑體 Std B" panose="020B0700000000000000" pitchFamily="34" charset="-120"/>
                <a:ea typeface="Adobe 繁黑體 Std B" panose="020B0700000000000000" pitchFamily="34" charset="-120"/>
              </a:rPr>
              <a:t>的轉換一定要搭配</a:t>
            </a:r>
            <a:r>
              <a:rPr lang="en-US" altLang="zh-TW" dirty="0" smtClean="0">
                <a:solidFill>
                  <a:schemeClr val="bg1"/>
                </a:solidFill>
              </a:rPr>
              <a:t>html-</a:t>
            </a:r>
            <a:r>
              <a:rPr lang="en-US" altLang="zh-TW" dirty="0" err="1" smtClean="0">
                <a:solidFill>
                  <a:schemeClr val="bg1"/>
                </a:solidFill>
              </a:rPr>
              <a:t>webpack</a:t>
            </a:r>
            <a:r>
              <a:rPr lang="en-US" altLang="zh-TW" dirty="0" smtClean="0">
                <a:solidFill>
                  <a:schemeClr val="bg1"/>
                </a:solidFill>
              </a:rPr>
              <a:t>-plugin</a:t>
            </a:r>
            <a:r>
              <a:rPr lang="zh-TW" altLang="en-US" b="1" dirty="0" smtClean="0">
                <a:solidFill>
                  <a:schemeClr val="bg1"/>
                </a:solidFill>
                <a:latin typeface="Adobe 繁黑體 Std B" panose="020B0700000000000000" pitchFamily="34" charset="-120"/>
                <a:ea typeface="Adobe 繁黑體 Std B" panose="020B0700000000000000" pitchFamily="34" charset="-120"/>
              </a:rPr>
              <a:t>來使</a:t>
            </a:r>
            <a:r>
              <a:rPr lang="zh-TW" altLang="en-US" b="1" dirty="0">
                <a:solidFill>
                  <a:schemeClr val="bg1"/>
                </a:solidFill>
                <a:latin typeface="Adobe 繁黑體 Std B" panose="020B0700000000000000" pitchFamily="34" charset="-120"/>
                <a:ea typeface="Adobe 繁黑體 Std B" panose="020B0700000000000000" pitchFamily="34" charset="-120"/>
              </a:rPr>
              <a:t>用</a:t>
            </a:r>
            <a:endParaRPr lang="en-US" altLang="zh-TW" dirty="0">
              <a:solidFill>
                <a:schemeClr val="bg1"/>
              </a:solidFill>
            </a:endParaRPr>
          </a:p>
        </p:txBody>
      </p:sp>
      <p:sp>
        <p:nvSpPr>
          <p:cNvPr id="7" name="矩形 6"/>
          <p:cNvSpPr/>
          <p:nvPr/>
        </p:nvSpPr>
        <p:spPr>
          <a:xfrm>
            <a:off x="1707932" y="1315346"/>
            <a:ext cx="6096000" cy="1200329"/>
          </a:xfrm>
          <a:prstGeom prst="rect">
            <a:avLst/>
          </a:prstGeom>
        </p:spPr>
        <p:txBody>
          <a:bodyPr>
            <a:spAutoFit/>
          </a:bodyPr>
          <a:lstStyle/>
          <a:p>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test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 /</a:t>
            </a:r>
            <a:r>
              <a:rPr lang="en-US" altLang="zh-TW" dirty="0">
                <a:solidFill>
                  <a:srgbClr val="FF80F4"/>
                </a:solidFill>
                <a:latin typeface="Consolas" panose="020B0609020204030204" pitchFamily="49" charset="0"/>
              </a:rPr>
              <a:t>\.</a:t>
            </a:r>
            <a:r>
              <a:rPr lang="en-US" altLang="zh-TW" dirty="0">
                <a:solidFill>
                  <a:srgbClr val="FFEE99"/>
                </a:solidFill>
                <a:latin typeface="Consolas" panose="020B0609020204030204" pitchFamily="49" charset="0"/>
              </a:rPr>
              <a:t>(pug)</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use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'html-</a:t>
            </a:r>
            <a:r>
              <a:rPr lang="en-US" altLang="zh-TW" dirty="0" err="1">
                <a:solidFill>
                  <a:srgbClr val="FFEE99"/>
                </a:solidFill>
                <a:latin typeface="Consolas" panose="020B0609020204030204" pitchFamily="49" charset="0"/>
              </a:rPr>
              <a:t>loader'</a:t>
            </a:r>
            <a:r>
              <a:rPr lang="en-US" altLang="zh-TW" dirty="0" err="1">
                <a:solidFill>
                  <a:srgbClr val="F8F8F2"/>
                </a:solidFill>
                <a:latin typeface="Consolas" panose="020B0609020204030204" pitchFamily="49" charset="0"/>
              </a:rPr>
              <a:t>,</a:t>
            </a:r>
            <a:r>
              <a:rPr lang="en-US" altLang="zh-TW" dirty="0" err="1">
                <a:solidFill>
                  <a:srgbClr val="FFEE99"/>
                </a:solidFill>
                <a:latin typeface="Consolas" panose="020B0609020204030204" pitchFamily="49" charset="0"/>
              </a:rPr>
              <a:t>'pug</a:t>
            </a:r>
            <a:r>
              <a:rPr lang="en-US" altLang="zh-TW" dirty="0">
                <a:solidFill>
                  <a:srgbClr val="FFEE99"/>
                </a:solidFill>
                <a:latin typeface="Consolas" panose="020B0609020204030204" pitchFamily="49" charset="0"/>
              </a:rPr>
              <a:t>-html-loader'</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00664042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81807" y="1269730"/>
            <a:ext cx="6245773" cy="923330"/>
          </a:xfrm>
          <a:prstGeom prst="rect">
            <a:avLst/>
          </a:prstGeom>
        </p:spPr>
        <p:txBody>
          <a:bodyPr wrap="square">
            <a:spAutoFit/>
          </a:bodyPr>
          <a:lstStyle/>
          <a:p>
            <a:pPr algn="ctr">
              <a:lnSpc>
                <a:spcPct val="150000"/>
              </a:lnSpc>
            </a:pPr>
            <a:r>
              <a:rPr lang="en-US" altLang="zh-TW" b="1" dirty="0" smtClean="0">
                <a:solidFill>
                  <a:schemeClr val="bg1"/>
                </a:solidFill>
                <a:latin typeface="Adobe 繁黑體 Std B" panose="020B0700000000000000" pitchFamily="34" charset="-120"/>
                <a:ea typeface="Adobe 繁黑體 Std B" panose="020B0700000000000000" pitchFamily="34" charset="-120"/>
              </a:rPr>
              <a:t>Pug</a:t>
            </a:r>
            <a:r>
              <a:rPr lang="zh-TW" altLang="en-US" b="1" dirty="0" smtClean="0">
                <a:solidFill>
                  <a:schemeClr val="bg1"/>
                </a:solidFill>
                <a:latin typeface="Adobe 繁黑體 Std B" panose="020B0700000000000000" pitchFamily="34" charset="-120"/>
                <a:ea typeface="Adobe 繁黑體 Std B" panose="020B0700000000000000" pitchFamily="34" charset="-120"/>
              </a:rPr>
              <a:t>在轉換的時候會自動幫你把</a:t>
            </a:r>
            <a:r>
              <a:rPr lang="en-US" altLang="zh-TW" b="1" dirty="0" smtClean="0">
                <a:solidFill>
                  <a:schemeClr val="bg1"/>
                </a:solidFill>
                <a:latin typeface="Adobe 繁黑體 Std B" panose="020B0700000000000000" pitchFamily="34" charset="-120"/>
                <a:ea typeface="Adobe 繁黑體 Std B" panose="020B0700000000000000" pitchFamily="34" charset="-120"/>
              </a:rPr>
              <a:t>html</a:t>
            </a:r>
            <a:r>
              <a:rPr lang="zh-TW" altLang="en-US" b="1" dirty="0" smtClean="0">
                <a:solidFill>
                  <a:schemeClr val="bg1"/>
                </a:solidFill>
                <a:latin typeface="Adobe 繁黑體 Std B" panose="020B0700000000000000" pitchFamily="34" charset="-120"/>
                <a:ea typeface="Adobe 繁黑體 Std B" panose="020B0700000000000000" pitchFamily="34" charset="-120"/>
              </a:rPr>
              <a:t>壓縮，如果你要使用</a:t>
            </a:r>
            <a:r>
              <a:rPr lang="en-US" altLang="zh-TW" b="1" dirty="0" smtClean="0">
                <a:solidFill>
                  <a:schemeClr val="bg1"/>
                </a:solidFill>
                <a:latin typeface="Adobe 繁黑體 Std B" panose="020B0700000000000000" pitchFamily="34" charset="-120"/>
                <a:ea typeface="Adobe 繁黑體 Std B" panose="020B0700000000000000" pitchFamily="34" charset="-120"/>
              </a:rPr>
              <a:t>html</a:t>
            </a:r>
            <a:r>
              <a:rPr lang="zh-TW" altLang="en-US" b="1" dirty="0" smtClean="0">
                <a:solidFill>
                  <a:schemeClr val="bg1"/>
                </a:solidFill>
                <a:latin typeface="Adobe 繁黑體 Std B" panose="020B0700000000000000" pitchFamily="34" charset="-120"/>
                <a:ea typeface="Adobe 繁黑體 Std B" panose="020B0700000000000000" pitchFamily="34" charset="-120"/>
              </a:rPr>
              <a:t>做模板也要壓縮的話可以參考以下配置</a:t>
            </a:r>
            <a:endParaRPr lang="en-US" altLang="zh-TW" dirty="0">
              <a:solidFill>
                <a:schemeClr val="bg1"/>
              </a:solidFill>
            </a:endParaRPr>
          </a:p>
        </p:txBody>
      </p:sp>
      <p:sp>
        <p:nvSpPr>
          <p:cNvPr id="3" name="矩形 2"/>
          <p:cNvSpPr/>
          <p:nvPr/>
        </p:nvSpPr>
        <p:spPr>
          <a:xfrm>
            <a:off x="2409497" y="2657786"/>
            <a:ext cx="5276193" cy="3108543"/>
          </a:xfrm>
          <a:prstGeom prst="rect">
            <a:avLst/>
          </a:prstGeom>
        </p:spPr>
        <p:txBody>
          <a:bodyPr wrap="square">
            <a:spAutoFit/>
          </a:bodyPr>
          <a:lstStyle/>
          <a:p>
            <a:r>
              <a:rPr lang="en-US" altLang="zh-TW" sz="1400" dirty="0">
                <a:solidFill>
                  <a:srgbClr val="F92672"/>
                </a:solidFill>
                <a:latin typeface="Consolas" panose="020B0609020204030204" pitchFamily="49" charset="0"/>
              </a:rPr>
              <a:t>new</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HtmlWebpackPlugin</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title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Webpack</a:t>
            </a:r>
            <a:r>
              <a:rPr lang="zh-TW" altLang="en-US" sz="1400" dirty="0">
                <a:solidFill>
                  <a:srgbClr val="FFEE99"/>
                </a:solidFill>
                <a:latin typeface="Consolas" panose="020B0609020204030204" pitchFamily="49" charset="0"/>
              </a:rPr>
              <a:t>前端自動化開發</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filename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'index.html'</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template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'html/template.html'</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chunks</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'index'</a:t>
            </a:r>
            <a:r>
              <a:rPr lang="en-US" altLang="zh-TW" sz="1400" dirty="0">
                <a:solidFill>
                  <a:srgbClr val="F8F8F2"/>
                </a:solidFill>
                <a:latin typeface="Consolas" panose="020B0609020204030204" pitchFamily="49" charset="0"/>
              </a:rPr>
              <a:t> ],</a:t>
            </a:r>
          </a:p>
          <a:p>
            <a:pPr lvl="1"/>
            <a:r>
              <a:rPr lang="en-US" altLang="zh-TW" sz="1400" dirty="0">
                <a:solidFill>
                  <a:srgbClr val="FFEE99"/>
                </a:solidFill>
                <a:latin typeface="Consolas" panose="020B0609020204030204" pitchFamily="49" charset="0"/>
              </a:rPr>
              <a:t>minify</a:t>
            </a:r>
            <a:r>
              <a:rPr lang="en-US" altLang="zh-TW" sz="1400" dirty="0">
                <a:solidFill>
                  <a:srgbClr val="F8F8F2"/>
                </a:solidFill>
                <a:latin typeface="Consolas" panose="020B0609020204030204" pitchFamily="49" charset="0"/>
              </a:rPr>
              <a:t>: {</a:t>
            </a:r>
          </a:p>
          <a:p>
            <a:pPr lvl="2"/>
            <a:r>
              <a:rPr lang="en-US" altLang="zh-TW" sz="1400" dirty="0" err="1">
                <a:solidFill>
                  <a:srgbClr val="FFEE99"/>
                </a:solidFill>
                <a:latin typeface="Consolas" panose="020B0609020204030204" pitchFamily="49" charset="0"/>
              </a:rPr>
              <a:t>collapseWhitespace</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true</a:t>
            </a:r>
            <a:r>
              <a:rPr lang="en-US" altLang="zh-TW" sz="1400" dirty="0">
                <a:solidFill>
                  <a:srgbClr val="F8F8F2"/>
                </a:solidFill>
                <a:latin typeface="Consolas" panose="020B0609020204030204" pitchFamily="49" charset="0"/>
              </a:rPr>
              <a:t>,</a:t>
            </a:r>
          </a:p>
          <a:p>
            <a:pPr lvl="2"/>
            <a:r>
              <a:rPr lang="en-US" altLang="zh-TW" sz="1400" dirty="0" err="1">
                <a:solidFill>
                  <a:srgbClr val="FFEE99"/>
                </a:solidFill>
                <a:latin typeface="Consolas" panose="020B0609020204030204" pitchFamily="49" charset="0"/>
              </a:rPr>
              <a:t>removeComments</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true</a:t>
            </a:r>
            <a:r>
              <a:rPr lang="en-US" altLang="zh-TW" sz="1400" dirty="0">
                <a:solidFill>
                  <a:srgbClr val="F8F8F2"/>
                </a:solidFill>
                <a:latin typeface="Consolas" panose="020B0609020204030204" pitchFamily="49" charset="0"/>
              </a:rPr>
              <a:t>,</a:t>
            </a:r>
          </a:p>
          <a:p>
            <a:pPr lvl="2"/>
            <a:r>
              <a:rPr lang="en-US" altLang="zh-TW" sz="1400" dirty="0" err="1">
                <a:solidFill>
                  <a:srgbClr val="FFEE99"/>
                </a:solidFill>
                <a:latin typeface="Consolas" panose="020B0609020204030204" pitchFamily="49" charset="0"/>
              </a:rPr>
              <a:t>removeRedundantAttributes</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true</a:t>
            </a:r>
            <a:r>
              <a:rPr lang="en-US" altLang="zh-TW" sz="1400" dirty="0">
                <a:solidFill>
                  <a:srgbClr val="F8F8F2"/>
                </a:solidFill>
                <a:latin typeface="Consolas" panose="020B0609020204030204" pitchFamily="49" charset="0"/>
              </a:rPr>
              <a:t>,</a:t>
            </a:r>
          </a:p>
          <a:p>
            <a:pPr lvl="2"/>
            <a:r>
              <a:rPr lang="en-US" altLang="zh-TW" sz="1400" dirty="0" err="1">
                <a:solidFill>
                  <a:srgbClr val="FFEE99"/>
                </a:solidFill>
                <a:latin typeface="Consolas" panose="020B0609020204030204" pitchFamily="49" charset="0"/>
              </a:rPr>
              <a:t>removeScriptTypeAttributes</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true</a:t>
            </a:r>
            <a:r>
              <a:rPr lang="en-US" altLang="zh-TW" sz="1400" dirty="0">
                <a:solidFill>
                  <a:srgbClr val="F8F8F2"/>
                </a:solidFill>
                <a:latin typeface="Consolas" panose="020B0609020204030204" pitchFamily="49" charset="0"/>
              </a:rPr>
              <a:t>,</a:t>
            </a:r>
          </a:p>
          <a:p>
            <a:pPr lvl="2"/>
            <a:r>
              <a:rPr lang="en-US" altLang="zh-TW" sz="1400" dirty="0" err="1">
                <a:solidFill>
                  <a:srgbClr val="FFEE99"/>
                </a:solidFill>
                <a:latin typeface="Consolas" panose="020B0609020204030204" pitchFamily="49" charset="0"/>
              </a:rPr>
              <a:t>removeStyleLinkTypeAttributes</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true</a:t>
            </a:r>
            <a:r>
              <a:rPr lang="en-US" altLang="zh-TW" sz="1400" dirty="0">
                <a:solidFill>
                  <a:srgbClr val="F8F8F2"/>
                </a:solidFill>
                <a:latin typeface="Consolas" panose="020B0609020204030204" pitchFamily="49" charset="0"/>
              </a:rPr>
              <a:t>,</a:t>
            </a:r>
          </a:p>
          <a:p>
            <a:pPr lvl="2"/>
            <a:r>
              <a:rPr lang="en-US" altLang="zh-TW" sz="1400" dirty="0" err="1">
                <a:solidFill>
                  <a:srgbClr val="FFEE99"/>
                </a:solidFill>
                <a:latin typeface="Consolas" panose="020B0609020204030204" pitchFamily="49" charset="0"/>
              </a:rPr>
              <a:t>useShortDoctype</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true</a:t>
            </a:r>
            <a:endParaRPr lang="en-US" altLang="zh-TW" sz="1400" dirty="0">
              <a:solidFill>
                <a:srgbClr val="F8F8F2"/>
              </a:solidFill>
              <a:latin typeface="Consolas" panose="020B0609020204030204" pitchFamily="49" charset="0"/>
            </a:endParaRPr>
          </a:p>
          <a:p>
            <a:pPr lvl="1"/>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64235877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6596" y="3339356"/>
            <a:ext cx="601830" cy="663732"/>
          </a:xfrm>
          <a:prstGeom prst="rect">
            <a:avLst/>
          </a:prstGeom>
        </p:spPr>
      </p:pic>
      <p:sp>
        <p:nvSpPr>
          <p:cNvPr id="3" name="矩形 2"/>
          <p:cNvSpPr/>
          <p:nvPr/>
        </p:nvSpPr>
        <p:spPr>
          <a:xfrm>
            <a:off x="3364394" y="3409612"/>
            <a:ext cx="4404406"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24</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a:solidFill>
                  <a:schemeClr val="bg1"/>
                </a:solidFill>
                <a:latin typeface="Adobe 繁黑體 Std B" panose="020B0700000000000000" pitchFamily="34" charset="-120"/>
                <a:ea typeface="Adobe 繁黑體 Std B" panose="020B0700000000000000" pitchFamily="34" charset="-120"/>
              </a:rPr>
              <a:t>Vendor.js </a:t>
            </a:r>
            <a:r>
              <a:rPr lang="zh-TW" altLang="en-US" sz="2800" dirty="0">
                <a:solidFill>
                  <a:schemeClr val="bg1"/>
                </a:solidFill>
                <a:latin typeface="Adobe 繁黑體 Std B" panose="020B0700000000000000" pitchFamily="34" charset="-120"/>
                <a:ea typeface="Adobe 繁黑體 Std B" panose="020B0700000000000000" pitchFamily="34" charset="-120"/>
              </a:rPr>
              <a:t>與 </a:t>
            </a:r>
            <a:r>
              <a:rPr lang="en-US" altLang="zh-TW" sz="2800" dirty="0">
                <a:solidFill>
                  <a:schemeClr val="bg1"/>
                </a:solidFill>
                <a:latin typeface="Adobe 繁黑體 Std B" panose="020B0700000000000000" pitchFamily="34" charset="-120"/>
                <a:ea typeface="Adobe 繁黑體 Std B" panose="020B0700000000000000" pitchFamily="34" charset="-120"/>
              </a:rPr>
              <a:t>Entry.js</a:t>
            </a:r>
            <a:endParaRPr lang="zh-TW" altLang="en-US" sz="2800" dirty="0"/>
          </a:p>
        </p:txBody>
      </p:sp>
    </p:spTree>
    <p:extLst>
      <p:ext uri="{BB962C8B-B14F-4D97-AF65-F5344CB8AC3E}">
        <p14:creationId xmlns:p14="http://schemas.microsoft.com/office/powerpoint/2010/main" val="88279668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22458" y="2052124"/>
            <a:ext cx="1588897" cy="369332"/>
          </a:xfrm>
          <a:prstGeom prst="rect">
            <a:avLst/>
          </a:prstGeom>
        </p:spPr>
        <p:txBody>
          <a:bodyPr wrap="none">
            <a:spAutoFit/>
          </a:bodyPr>
          <a:lstStyle/>
          <a:p>
            <a:r>
              <a:rPr lang="zh-TW" altLang="en-US" dirty="0">
                <a:solidFill>
                  <a:schemeClr val="bg1"/>
                </a:solidFill>
              </a:rPr>
              <a:t>node_modules</a:t>
            </a:r>
          </a:p>
        </p:txBody>
      </p:sp>
      <p:sp>
        <p:nvSpPr>
          <p:cNvPr id="3" name="矩形 2"/>
          <p:cNvSpPr/>
          <p:nvPr/>
        </p:nvSpPr>
        <p:spPr>
          <a:xfrm>
            <a:off x="5048856" y="2088638"/>
            <a:ext cx="1040670" cy="369332"/>
          </a:xfrm>
          <a:prstGeom prst="rect">
            <a:avLst/>
          </a:prstGeom>
        </p:spPr>
        <p:txBody>
          <a:bodyPr wrap="none">
            <a:spAutoFit/>
          </a:bodyPr>
          <a:lstStyle/>
          <a:p>
            <a:r>
              <a:rPr lang="zh-TW" altLang="en-US" dirty="0" smtClean="0">
                <a:solidFill>
                  <a:schemeClr val="bg1"/>
                </a:solidFill>
                <a:latin typeface="Adobe 黑体 Std R" panose="020B0400000000000000" pitchFamily="34" charset="-128"/>
                <a:ea typeface="Adobe 黑体 Std R" panose="020B0400000000000000" pitchFamily="34" charset="-128"/>
              </a:rPr>
              <a:t>自己的</a:t>
            </a:r>
            <a:r>
              <a:rPr lang="en-US" altLang="zh-TW" dirty="0" err="1" smtClean="0">
                <a:solidFill>
                  <a:schemeClr val="bg1"/>
                </a:solidFill>
                <a:latin typeface="Adobe 黑体 Std R" panose="020B0400000000000000" pitchFamily="34" charset="-128"/>
                <a:ea typeface="Adobe 黑体 Std R" panose="020B0400000000000000" pitchFamily="34" charset="-128"/>
              </a:rPr>
              <a:t>js</a:t>
            </a:r>
            <a:endParaRPr lang="zh-TW" altLang="en-US" dirty="0">
              <a:solidFill>
                <a:schemeClr val="bg1"/>
              </a:solidFill>
              <a:latin typeface="Adobe 黑体 Std R" panose="020B0400000000000000" pitchFamily="34" charset="-128"/>
              <a:ea typeface="Adobe 黑体 Std R" panose="020B0400000000000000" pitchFamily="34" charset="-128"/>
            </a:endParaRPr>
          </a:p>
        </p:txBody>
      </p:sp>
      <p:sp>
        <p:nvSpPr>
          <p:cNvPr id="4" name="向下箭號 3"/>
          <p:cNvSpPr/>
          <p:nvPr/>
        </p:nvSpPr>
        <p:spPr>
          <a:xfrm rot="19803401">
            <a:off x="2918456" y="2510167"/>
            <a:ext cx="622738" cy="18524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向下箭號 4"/>
          <p:cNvSpPr/>
          <p:nvPr/>
        </p:nvSpPr>
        <p:spPr>
          <a:xfrm rot="1589777">
            <a:off x="4737487" y="2500323"/>
            <a:ext cx="622738" cy="18524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3658727" y="4394399"/>
            <a:ext cx="1042273" cy="400110"/>
          </a:xfrm>
          <a:prstGeom prst="rect">
            <a:avLst/>
          </a:prstGeom>
        </p:spPr>
        <p:txBody>
          <a:bodyPr wrap="none">
            <a:spAutoFit/>
          </a:bodyPr>
          <a:lstStyle/>
          <a:p>
            <a:r>
              <a:rPr lang="en-US" altLang="zh-TW" sz="2000" dirty="0">
                <a:solidFill>
                  <a:schemeClr val="bg1"/>
                </a:solidFill>
                <a:latin typeface="Adobe 繁黑體 Std B" panose="020B0700000000000000" pitchFamily="34" charset="-120"/>
                <a:ea typeface="Adobe 繁黑體 Std B" panose="020B0700000000000000" pitchFamily="34" charset="-120"/>
              </a:rPr>
              <a:t>Entry.js</a:t>
            </a:r>
            <a:endParaRPr lang="zh-TW" altLang="en-US" sz="2000" dirty="0"/>
          </a:p>
        </p:txBody>
      </p:sp>
      <p:sp>
        <p:nvSpPr>
          <p:cNvPr id="7" name="矩形 6"/>
          <p:cNvSpPr/>
          <p:nvPr/>
        </p:nvSpPr>
        <p:spPr>
          <a:xfrm>
            <a:off x="1375518" y="728780"/>
            <a:ext cx="1619931" cy="507831"/>
          </a:xfrm>
          <a:prstGeom prst="rect">
            <a:avLst/>
          </a:prstGeom>
        </p:spPr>
        <p:txBody>
          <a:bodyPr wrap="square">
            <a:spAutoFit/>
          </a:bodyPr>
          <a:lstStyle/>
          <a:p>
            <a:pPr>
              <a:lnSpc>
                <a:spcPct val="150000"/>
              </a:lnSpc>
            </a:pPr>
            <a:r>
              <a:rPr lang="zh-TW" altLang="en-US" b="1" dirty="0" smtClean="0">
                <a:solidFill>
                  <a:schemeClr val="bg1"/>
                </a:solidFill>
                <a:latin typeface="Adobe 繁黑體 Std B" panose="020B0700000000000000" pitchFamily="34" charset="-120"/>
                <a:ea typeface="Adobe 繁黑體 Std B" panose="020B0700000000000000" pitchFamily="34" charset="-120"/>
              </a:rPr>
              <a:t>現在的情況</a:t>
            </a:r>
            <a:endParaRPr lang="en-US" altLang="zh-TW" dirty="0">
              <a:solidFill>
                <a:schemeClr val="bg1"/>
              </a:solidFill>
            </a:endParaRPr>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410" y="784442"/>
            <a:ext cx="359529" cy="396509"/>
          </a:xfrm>
          <a:prstGeom prst="rect">
            <a:avLst/>
          </a:prstGeom>
        </p:spPr>
      </p:pic>
      <p:sp>
        <p:nvSpPr>
          <p:cNvPr id="9" name="矩形 8"/>
          <p:cNvSpPr/>
          <p:nvPr/>
        </p:nvSpPr>
        <p:spPr>
          <a:xfrm>
            <a:off x="1151208" y="5083998"/>
            <a:ext cx="6065311" cy="794448"/>
          </a:xfrm>
          <a:prstGeom prst="rect">
            <a:avLst/>
          </a:prstGeom>
        </p:spPr>
        <p:txBody>
          <a:bodyPr wrap="square">
            <a:spAutoFit/>
          </a:bodyPr>
          <a:lstStyle/>
          <a:p>
            <a:pPr>
              <a:lnSpc>
                <a:spcPct val="150000"/>
              </a:lnSpc>
            </a:pPr>
            <a:r>
              <a:rPr lang="zh-TW" altLang="en-US" sz="1600" b="1"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小專案沒差，但是專案過大</a:t>
            </a:r>
            <a:r>
              <a:rPr lang="zh-TW" altLang="en-US" sz="1600" b="1" dirty="0">
                <a:solidFill>
                  <a:schemeClr val="accent1">
                    <a:lumMod val="60000"/>
                    <a:lumOff val="40000"/>
                  </a:schemeClr>
                </a:solidFill>
                <a:latin typeface="Adobe 繁黑體 Std B" panose="020B0700000000000000" pitchFamily="34" charset="-120"/>
                <a:ea typeface="Adobe 繁黑體 Std B" panose="020B0700000000000000" pitchFamily="34" charset="-120"/>
              </a:rPr>
              <a:t>的時候會導致</a:t>
            </a:r>
            <a:r>
              <a:rPr lang="en-US" altLang="zh-TW" sz="16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Entry.js</a:t>
            </a:r>
            <a:r>
              <a:rPr lang="zh-TW" altLang="en-US" sz="16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會超肥，在來是每次打包都需要對</a:t>
            </a:r>
            <a:r>
              <a:rPr lang="zh-TW" altLang="en-US" sz="1600" dirty="0">
                <a:solidFill>
                  <a:schemeClr val="accent1">
                    <a:lumMod val="60000"/>
                    <a:lumOff val="40000"/>
                  </a:schemeClr>
                </a:solidFill>
                <a:latin typeface="Adobe 繁黑體 Std B" panose="020B0700000000000000" pitchFamily="34" charset="-120"/>
                <a:ea typeface="Adobe 繁黑體 Std B" panose="020B0700000000000000" pitchFamily="34" charset="-120"/>
              </a:rPr>
              <a:t>node</a:t>
            </a:r>
            <a:r>
              <a:rPr lang="zh-TW" altLang="en-US" sz="16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_modules去做打包，效率差</a:t>
            </a:r>
            <a:endParaRPr lang="zh-TW" altLang="en-US" sz="1600" dirty="0">
              <a:solidFill>
                <a:schemeClr val="accent1">
                  <a:lumMod val="60000"/>
                  <a:lumOff val="4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97432879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43513" y="2091538"/>
            <a:ext cx="1588897" cy="369332"/>
          </a:xfrm>
          <a:prstGeom prst="rect">
            <a:avLst/>
          </a:prstGeom>
        </p:spPr>
        <p:txBody>
          <a:bodyPr wrap="none">
            <a:spAutoFit/>
          </a:bodyPr>
          <a:lstStyle/>
          <a:p>
            <a:r>
              <a:rPr lang="zh-TW" altLang="en-US" dirty="0">
                <a:solidFill>
                  <a:schemeClr val="bg1"/>
                </a:solidFill>
              </a:rPr>
              <a:t>node_modules</a:t>
            </a:r>
          </a:p>
        </p:txBody>
      </p:sp>
      <p:sp>
        <p:nvSpPr>
          <p:cNvPr id="3" name="矩形 2"/>
          <p:cNvSpPr/>
          <p:nvPr/>
        </p:nvSpPr>
        <p:spPr>
          <a:xfrm>
            <a:off x="4421504" y="2128729"/>
            <a:ext cx="1040670" cy="369332"/>
          </a:xfrm>
          <a:prstGeom prst="rect">
            <a:avLst/>
          </a:prstGeom>
        </p:spPr>
        <p:txBody>
          <a:bodyPr wrap="none">
            <a:spAutoFit/>
          </a:bodyPr>
          <a:lstStyle/>
          <a:p>
            <a:r>
              <a:rPr lang="zh-TW" altLang="en-US" dirty="0" smtClean="0">
                <a:solidFill>
                  <a:schemeClr val="bg1"/>
                </a:solidFill>
                <a:latin typeface="Adobe 黑体 Std R" panose="020B0400000000000000" pitchFamily="34" charset="-128"/>
                <a:ea typeface="Adobe 黑体 Std R" panose="020B0400000000000000" pitchFamily="34" charset="-128"/>
              </a:rPr>
              <a:t>自己的</a:t>
            </a:r>
            <a:r>
              <a:rPr lang="en-US" altLang="zh-TW" dirty="0" err="1" smtClean="0">
                <a:solidFill>
                  <a:schemeClr val="bg1"/>
                </a:solidFill>
                <a:latin typeface="Adobe 黑体 Std R" panose="020B0400000000000000" pitchFamily="34" charset="-128"/>
                <a:ea typeface="Adobe 黑体 Std R" panose="020B0400000000000000" pitchFamily="34" charset="-128"/>
              </a:rPr>
              <a:t>js</a:t>
            </a:r>
            <a:endParaRPr lang="zh-TW" altLang="en-US" dirty="0">
              <a:solidFill>
                <a:schemeClr val="bg1"/>
              </a:solidFill>
              <a:latin typeface="Adobe 黑体 Std R" panose="020B0400000000000000" pitchFamily="34" charset="-128"/>
              <a:ea typeface="Adobe 黑体 Std R" panose="020B0400000000000000" pitchFamily="34" charset="-128"/>
            </a:endParaRPr>
          </a:p>
        </p:txBody>
      </p:sp>
      <p:sp>
        <p:nvSpPr>
          <p:cNvPr id="4" name="向下箭號 3"/>
          <p:cNvSpPr/>
          <p:nvPr/>
        </p:nvSpPr>
        <p:spPr>
          <a:xfrm>
            <a:off x="2653711" y="2621105"/>
            <a:ext cx="622738" cy="18524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4421504" y="4830344"/>
            <a:ext cx="1042273" cy="400110"/>
          </a:xfrm>
          <a:prstGeom prst="rect">
            <a:avLst/>
          </a:prstGeom>
        </p:spPr>
        <p:txBody>
          <a:bodyPr wrap="none">
            <a:spAutoFit/>
          </a:bodyPr>
          <a:lstStyle/>
          <a:p>
            <a:r>
              <a:rPr lang="en-US" altLang="zh-TW" sz="2000" dirty="0">
                <a:solidFill>
                  <a:schemeClr val="bg1"/>
                </a:solidFill>
                <a:latin typeface="Adobe 繁黑體 Std B" panose="020B0700000000000000" pitchFamily="34" charset="-120"/>
                <a:ea typeface="Adobe 繁黑體 Std B" panose="020B0700000000000000" pitchFamily="34" charset="-120"/>
              </a:rPr>
              <a:t>Entry.js</a:t>
            </a:r>
            <a:endParaRPr lang="zh-TW" altLang="en-US" sz="2000" dirty="0"/>
          </a:p>
        </p:txBody>
      </p:sp>
      <p:sp>
        <p:nvSpPr>
          <p:cNvPr id="7" name="矩形 6"/>
          <p:cNvSpPr/>
          <p:nvPr/>
        </p:nvSpPr>
        <p:spPr>
          <a:xfrm>
            <a:off x="1375518" y="728780"/>
            <a:ext cx="4097991" cy="507831"/>
          </a:xfrm>
          <a:prstGeom prst="rect">
            <a:avLst/>
          </a:prstGeom>
        </p:spPr>
        <p:txBody>
          <a:bodyPr wrap="square">
            <a:spAutoFit/>
          </a:bodyPr>
          <a:lstStyle/>
          <a:p>
            <a:pPr>
              <a:lnSpc>
                <a:spcPct val="150000"/>
              </a:lnSpc>
            </a:pPr>
            <a:r>
              <a:rPr lang="zh-TW" altLang="en-US" b="1" dirty="0" smtClean="0">
                <a:solidFill>
                  <a:schemeClr val="bg1"/>
                </a:solidFill>
                <a:latin typeface="Adobe 黑体 Std R" panose="020B0400000000000000" pitchFamily="34" charset="-128"/>
                <a:ea typeface="Adobe 黑体 Std R" panose="020B0400000000000000" pitchFamily="34" charset="-128"/>
              </a:rPr>
              <a:t>將 </a:t>
            </a:r>
            <a:r>
              <a:rPr lang="zh-TW" altLang="en-US" dirty="0" smtClean="0">
                <a:solidFill>
                  <a:schemeClr val="bg1"/>
                </a:solidFill>
                <a:latin typeface="Adobe 黑体 Std R" panose="020B0400000000000000" pitchFamily="34" charset="-128"/>
                <a:ea typeface="Adobe 黑体 Std R" panose="020B0400000000000000" pitchFamily="34" charset="-128"/>
              </a:rPr>
              <a:t>node_modules 分離出來的情況</a:t>
            </a:r>
            <a:endParaRPr lang="en-US" altLang="zh-TW" dirty="0">
              <a:solidFill>
                <a:schemeClr val="bg1"/>
              </a:solidFill>
              <a:latin typeface="Adobe 黑体 Std R" panose="020B0400000000000000" pitchFamily="34" charset="-128"/>
              <a:ea typeface="Adobe 黑体 Std R" panose="020B0400000000000000" pitchFamily="34" charset="-128"/>
            </a:endParaRPr>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410" y="784442"/>
            <a:ext cx="359529" cy="396509"/>
          </a:xfrm>
          <a:prstGeom prst="rect">
            <a:avLst/>
          </a:prstGeom>
        </p:spPr>
      </p:pic>
      <p:sp>
        <p:nvSpPr>
          <p:cNvPr id="9" name="矩形 8"/>
          <p:cNvSpPr/>
          <p:nvPr/>
        </p:nvSpPr>
        <p:spPr>
          <a:xfrm>
            <a:off x="1252939" y="5449020"/>
            <a:ext cx="5307447" cy="424732"/>
          </a:xfrm>
          <a:prstGeom prst="rect">
            <a:avLst/>
          </a:prstGeom>
        </p:spPr>
        <p:txBody>
          <a:bodyPr wrap="square">
            <a:spAutoFit/>
          </a:bodyPr>
          <a:lstStyle/>
          <a:p>
            <a:pPr algn="ctr">
              <a:lnSpc>
                <a:spcPct val="150000"/>
              </a:lnSpc>
            </a:pPr>
            <a:r>
              <a:rPr lang="zh-TW" altLang="en-US" sz="1600" b="1"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透過</a:t>
            </a:r>
            <a:r>
              <a:rPr lang="en-US" altLang="zh-TW" sz="16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Vendor.js</a:t>
            </a:r>
            <a:r>
              <a:rPr lang="zh-TW" altLang="en-US" sz="16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獨立出來可以有效率的進行打包</a:t>
            </a:r>
            <a:endParaRPr lang="en-US" altLang="zh-TW" sz="1600" dirty="0">
              <a:solidFill>
                <a:schemeClr val="accent1">
                  <a:lumMod val="60000"/>
                  <a:lumOff val="40000"/>
                </a:schemeClr>
              </a:solidFill>
            </a:endParaRPr>
          </a:p>
        </p:txBody>
      </p:sp>
      <p:sp>
        <p:nvSpPr>
          <p:cNvPr id="10" name="向下箭號 9"/>
          <p:cNvSpPr/>
          <p:nvPr/>
        </p:nvSpPr>
        <p:spPr>
          <a:xfrm>
            <a:off x="4630470" y="2655138"/>
            <a:ext cx="622738" cy="18524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378220" y="4819992"/>
            <a:ext cx="1173719" cy="369332"/>
          </a:xfrm>
          <a:prstGeom prst="rect">
            <a:avLst/>
          </a:prstGeom>
        </p:spPr>
        <p:txBody>
          <a:bodyPr wrap="none">
            <a:spAutoFit/>
          </a:bodyPr>
          <a:lstStyle/>
          <a:p>
            <a:r>
              <a:rPr lang="en-US" altLang="zh-TW" dirty="0">
                <a:solidFill>
                  <a:schemeClr val="bg1"/>
                </a:solidFill>
                <a:latin typeface="Adobe 繁黑體 Std B" panose="020B0700000000000000" pitchFamily="34" charset="-120"/>
                <a:ea typeface="Adobe 繁黑體 Std B" panose="020B0700000000000000" pitchFamily="34" charset="-120"/>
              </a:rPr>
              <a:t>Vendor.js</a:t>
            </a:r>
            <a:endParaRPr lang="zh-TW" altLang="en-US" dirty="0"/>
          </a:p>
        </p:txBody>
      </p:sp>
    </p:spTree>
    <p:extLst>
      <p:ext uri="{BB962C8B-B14F-4D97-AF65-F5344CB8AC3E}">
        <p14:creationId xmlns:p14="http://schemas.microsoft.com/office/powerpoint/2010/main" val="372972911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88780" y="1547420"/>
            <a:ext cx="6096000" cy="3416320"/>
          </a:xfrm>
          <a:prstGeom prst="rect">
            <a:avLst/>
          </a:prstGeom>
        </p:spPr>
        <p:txBody>
          <a:bodyPr>
            <a:spAutoFit/>
          </a:bodyPr>
          <a:lstStyle/>
          <a:p>
            <a:r>
              <a:rPr lang="en-US" altLang="zh-TW" dirty="0">
                <a:solidFill>
                  <a:srgbClr val="FFEE99"/>
                </a:solidFill>
                <a:latin typeface="Consolas" panose="020B0609020204030204" pitchFamily="49" charset="0"/>
              </a:rPr>
              <a:t>optimization</a:t>
            </a:r>
            <a:r>
              <a:rPr lang="en-US" altLang="zh-TW" dirty="0">
                <a:solidFill>
                  <a:srgbClr val="F8F8F2"/>
                </a:solidFill>
                <a:latin typeface="Consolas" panose="020B0609020204030204" pitchFamily="49" charset="0"/>
              </a:rPr>
              <a:t>: {</a:t>
            </a:r>
          </a:p>
          <a:p>
            <a:pPr lvl="1"/>
            <a:r>
              <a:rPr lang="en-US" altLang="zh-TW" dirty="0" err="1">
                <a:solidFill>
                  <a:srgbClr val="FFEE99"/>
                </a:solidFill>
                <a:latin typeface="Consolas" panose="020B0609020204030204" pitchFamily="49" charset="0"/>
              </a:rPr>
              <a:t>splitChunks</a:t>
            </a:r>
            <a:r>
              <a:rPr lang="en-US" altLang="zh-TW" dirty="0">
                <a:solidFill>
                  <a:srgbClr val="F8F8F2"/>
                </a:solidFill>
                <a:latin typeface="Consolas" panose="020B0609020204030204" pitchFamily="49" charset="0"/>
              </a:rPr>
              <a:t>: {</a:t>
            </a:r>
          </a:p>
          <a:p>
            <a:pPr lvl="1"/>
            <a:r>
              <a:rPr lang="en-US" altLang="zh-TW" dirty="0" smtClean="0">
                <a:solidFill>
                  <a:srgbClr val="FFEE99"/>
                </a:solidFill>
                <a:latin typeface="Consolas" panose="020B0609020204030204" pitchFamily="49" charset="0"/>
              </a:rPr>
              <a:t>	</a:t>
            </a:r>
            <a:r>
              <a:rPr lang="en-US" altLang="zh-TW" dirty="0" err="1" smtClean="0">
                <a:solidFill>
                  <a:srgbClr val="FFEE99"/>
                </a:solidFill>
                <a:latin typeface="Consolas" panose="020B0609020204030204" pitchFamily="49" charset="0"/>
              </a:rPr>
              <a:t>cacheGroups</a:t>
            </a:r>
            <a:r>
              <a:rPr lang="en-US" altLang="zh-TW" dirty="0">
                <a:solidFill>
                  <a:srgbClr val="F8F8F2"/>
                </a:solidFill>
                <a:latin typeface="Consolas" panose="020B0609020204030204" pitchFamily="49" charset="0"/>
              </a:rPr>
              <a:t>: {</a:t>
            </a:r>
          </a:p>
          <a:p>
            <a:pPr lvl="1"/>
            <a:r>
              <a:rPr lang="en-US" altLang="zh-TW" dirty="0" smtClean="0">
                <a:solidFill>
                  <a:srgbClr val="FFEE99"/>
                </a:solidFill>
                <a:latin typeface="Consolas" panose="020B0609020204030204" pitchFamily="49" charset="0"/>
              </a:rPr>
              <a:t>	</a:t>
            </a:r>
            <a:r>
              <a:rPr lang="zh-TW" altLang="en-US" dirty="0" smtClean="0">
                <a:solidFill>
                  <a:srgbClr val="FFEE99"/>
                </a:solidFill>
                <a:latin typeface="Consolas" panose="020B0609020204030204" pitchFamily="49" charset="0"/>
              </a:rPr>
              <a:t>    </a:t>
            </a:r>
            <a:r>
              <a:rPr lang="en-US" altLang="zh-TW" dirty="0" smtClean="0">
                <a:solidFill>
                  <a:srgbClr val="FFEE99"/>
                </a:solidFill>
                <a:latin typeface="Consolas" panose="020B0609020204030204" pitchFamily="49" charset="0"/>
              </a:rPr>
              <a:t>vendor</a:t>
            </a:r>
            <a:r>
              <a:rPr lang="en-US" altLang="zh-TW" dirty="0">
                <a:solidFill>
                  <a:srgbClr val="F8F8F2"/>
                </a:solidFill>
                <a:latin typeface="Consolas" panose="020B0609020204030204" pitchFamily="49" charset="0"/>
              </a:rPr>
              <a:t>: {</a:t>
            </a:r>
          </a:p>
          <a:p>
            <a:pPr lvl="4"/>
            <a:r>
              <a:rPr lang="zh-TW" altLang="en-US" dirty="0" smtClean="0">
                <a:solidFill>
                  <a:srgbClr val="FFEE99"/>
                </a:solidFill>
                <a:latin typeface="Consolas" panose="020B0609020204030204" pitchFamily="49" charset="0"/>
              </a:rPr>
              <a:t> </a:t>
            </a:r>
            <a:r>
              <a:rPr lang="en-US" altLang="zh-TW" dirty="0" smtClean="0">
                <a:solidFill>
                  <a:srgbClr val="FFEE99"/>
                </a:solidFill>
                <a:latin typeface="Consolas" panose="020B0609020204030204" pitchFamily="49" charset="0"/>
              </a:rPr>
              <a:t>test</a:t>
            </a:r>
            <a:r>
              <a:rPr lang="en-US" altLang="zh-TW" dirty="0" smtClean="0">
                <a:solidFill>
                  <a:srgbClr val="F8F8F2"/>
                </a:solidFill>
                <a:latin typeface="Consolas" panose="020B0609020204030204" pitchFamily="49" charset="0"/>
              </a:rPr>
              <a:t>:</a:t>
            </a:r>
            <a:r>
              <a:rPr lang="en-US" altLang="zh-TW" dirty="0" smtClean="0">
                <a:solidFill>
                  <a:srgbClr val="FFEE99"/>
                </a:solidFill>
                <a:latin typeface="Consolas" panose="020B0609020204030204" pitchFamily="49" charset="0"/>
              </a:rPr>
              <a:t> /</a:t>
            </a:r>
            <a:r>
              <a:rPr lang="en-US" altLang="zh-TW" dirty="0" err="1" smtClean="0">
                <a:solidFill>
                  <a:srgbClr val="FFEE99"/>
                </a:solidFill>
                <a:latin typeface="Consolas" panose="020B0609020204030204" pitchFamily="49" charset="0"/>
              </a:rPr>
              <a:t>node_modules</a:t>
            </a:r>
            <a:r>
              <a:rPr lang="en-US" altLang="zh-TW" dirty="0" smtClean="0">
                <a:solidFill>
                  <a:srgbClr val="FFEE99"/>
                </a:solidFill>
                <a:latin typeface="Consolas" panose="020B0609020204030204" pitchFamily="49" charset="0"/>
              </a:rPr>
              <a:t>/</a:t>
            </a:r>
            <a:r>
              <a:rPr lang="en-US" altLang="zh-TW" dirty="0" smtClean="0">
                <a:solidFill>
                  <a:srgbClr val="F8F8F2"/>
                </a:solidFill>
                <a:latin typeface="Consolas" panose="020B0609020204030204" pitchFamily="49" charset="0"/>
              </a:rPr>
              <a:t>,</a:t>
            </a:r>
          </a:p>
          <a:p>
            <a:pPr lvl="4"/>
            <a:r>
              <a:rPr lang="zh-TW" altLang="en-US" dirty="0" smtClean="0">
                <a:solidFill>
                  <a:srgbClr val="FFEE99"/>
                </a:solidFill>
                <a:latin typeface="Consolas" panose="020B0609020204030204" pitchFamily="49" charset="0"/>
              </a:rPr>
              <a:t> </a:t>
            </a:r>
            <a:r>
              <a:rPr lang="en-US" altLang="zh-TW" dirty="0" smtClean="0">
                <a:solidFill>
                  <a:srgbClr val="FFEE99"/>
                </a:solidFill>
                <a:latin typeface="Consolas" panose="020B0609020204030204" pitchFamily="49" charset="0"/>
              </a:rPr>
              <a:t>name</a:t>
            </a:r>
            <a:r>
              <a:rPr lang="en-US" altLang="zh-TW" dirty="0" smtClean="0">
                <a:solidFill>
                  <a:srgbClr val="F8F8F2"/>
                </a:solidFill>
                <a:latin typeface="Consolas" panose="020B0609020204030204" pitchFamily="49" charset="0"/>
              </a:rPr>
              <a:t>: </a:t>
            </a:r>
            <a:r>
              <a:rPr lang="en-US" altLang="zh-TW" dirty="0" smtClean="0">
                <a:solidFill>
                  <a:srgbClr val="FFEE99"/>
                </a:solidFill>
                <a:latin typeface="Consolas" panose="020B0609020204030204" pitchFamily="49" charset="0"/>
              </a:rPr>
              <a:t>'vendor'</a:t>
            </a:r>
            <a:r>
              <a:rPr lang="en-US" altLang="zh-TW" dirty="0" smtClean="0">
                <a:solidFill>
                  <a:srgbClr val="F8F8F2"/>
                </a:solidFill>
                <a:latin typeface="Consolas" panose="020B0609020204030204" pitchFamily="49" charset="0"/>
              </a:rPr>
              <a:t>,</a:t>
            </a:r>
          </a:p>
          <a:p>
            <a:pPr lvl="4"/>
            <a:r>
              <a:rPr lang="zh-TW" altLang="en-US" dirty="0" smtClean="0">
                <a:solidFill>
                  <a:srgbClr val="FFEE99"/>
                </a:solidFill>
                <a:latin typeface="Consolas" panose="020B0609020204030204" pitchFamily="49" charset="0"/>
              </a:rPr>
              <a:t> </a:t>
            </a:r>
            <a:r>
              <a:rPr lang="en-US" altLang="zh-TW" dirty="0" smtClean="0">
                <a:solidFill>
                  <a:srgbClr val="FFEE99"/>
                </a:solidFill>
                <a:latin typeface="Consolas" panose="020B0609020204030204" pitchFamily="49" charset="0"/>
              </a:rPr>
              <a:t>chunks</a:t>
            </a:r>
            <a:r>
              <a:rPr lang="en-US" altLang="zh-TW" dirty="0" smtClean="0">
                <a:solidFill>
                  <a:srgbClr val="F8F8F2"/>
                </a:solidFill>
                <a:latin typeface="Consolas" panose="020B0609020204030204" pitchFamily="49" charset="0"/>
              </a:rPr>
              <a:t>: </a:t>
            </a:r>
            <a:r>
              <a:rPr lang="en-US" altLang="zh-TW" dirty="0" smtClean="0">
                <a:solidFill>
                  <a:srgbClr val="FFEE99"/>
                </a:solidFill>
                <a:latin typeface="Consolas" panose="020B0609020204030204" pitchFamily="49" charset="0"/>
              </a:rPr>
              <a:t>'initial'</a:t>
            </a:r>
            <a:r>
              <a:rPr lang="en-US" altLang="zh-TW" dirty="0" smtClean="0">
                <a:solidFill>
                  <a:srgbClr val="F8F8F2"/>
                </a:solidFill>
                <a:latin typeface="Consolas" panose="020B0609020204030204" pitchFamily="49" charset="0"/>
              </a:rPr>
              <a:t>,</a:t>
            </a:r>
          </a:p>
          <a:p>
            <a:pPr lvl="4"/>
            <a:r>
              <a:rPr lang="zh-TW" altLang="en-US" dirty="0" smtClean="0">
                <a:solidFill>
                  <a:srgbClr val="FFEE99"/>
                </a:solidFill>
                <a:latin typeface="Consolas" panose="020B0609020204030204" pitchFamily="49" charset="0"/>
              </a:rPr>
              <a:t> </a:t>
            </a:r>
            <a:r>
              <a:rPr lang="en-US" altLang="zh-TW" dirty="0" smtClean="0">
                <a:solidFill>
                  <a:srgbClr val="FFEE99"/>
                </a:solidFill>
                <a:latin typeface="Consolas" panose="020B0609020204030204" pitchFamily="49" charset="0"/>
              </a:rPr>
              <a:t>enforce</a:t>
            </a:r>
            <a:r>
              <a:rPr lang="en-US" altLang="zh-TW" dirty="0" smtClean="0">
                <a:solidFill>
                  <a:srgbClr val="F8F8F2"/>
                </a:solidFill>
                <a:latin typeface="Consolas" panose="020B0609020204030204" pitchFamily="49" charset="0"/>
              </a:rPr>
              <a:t>: </a:t>
            </a:r>
            <a:r>
              <a:rPr lang="en-US" altLang="zh-TW" dirty="0" smtClean="0">
                <a:solidFill>
                  <a:srgbClr val="FF80F4"/>
                </a:solidFill>
                <a:latin typeface="Consolas" panose="020B0609020204030204" pitchFamily="49" charset="0"/>
              </a:rPr>
              <a:t>true</a:t>
            </a:r>
            <a:endParaRPr lang="en-US" altLang="zh-TW" dirty="0" smtClean="0">
              <a:solidFill>
                <a:srgbClr val="F8F8F2"/>
              </a:solidFill>
              <a:latin typeface="Consolas" panose="020B0609020204030204" pitchFamily="49" charset="0"/>
            </a:endParaRPr>
          </a:p>
          <a:p>
            <a:pPr lvl="3"/>
            <a:r>
              <a:rPr lang="en-US" altLang="zh-TW" dirty="0" smtClean="0">
                <a:solidFill>
                  <a:srgbClr val="F8F8F2"/>
                </a:solidFill>
                <a:latin typeface="Consolas" panose="020B0609020204030204" pitchFamily="49" charset="0"/>
              </a:rPr>
              <a:t>}</a:t>
            </a:r>
          </a:p>
          <a:p>
            <a:pPr lvl="2"/>
            <a:r>
              <a:rPr lang="en-US" altLang="zh-TW" dirty="0" smtClean="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405478" y="6239782"/>
            <a:ext cx="5800049" cy="369332"/>
          </a:xfrm>
          <a:prstGeom prst="rect">
            <a:avLst/>
          </a:prstGeom>
        </p:spPr>
        <p:txBody>
          <a:bodyPr wrap="none">
            <a:spAutoFit/>
          </a:bodyPr>
          <a:lstStyle/>
          <a:p>
            <a:r>
              <a:rPr lang="zh-TW" altLang="en-US" dirty="0">
                <a:solidFill>
                  <a:schemeClr val="accent1">
                    <a:lumMod val="60000"/>
                    <a:lumOff val="40000"/>
                  </a:schemeClr>
                </a:solidFill>
              </a:rPr>
              <a:t>https://webpack.docschina.org/configuration/optimization/</a:t>
            </a:r>
          </a:p>
        </p:txBody>
      </p:sp>
    </p:spTree>
    <p:extLst>
      <p:ext uri="{BB962C8B-B14F-4D97-AF65-F5344CB8AC3E}">
        <p14:creationId xmlns:p14="http://schemas.microsoft.com/office/powerpoint/2010/main" val="1889855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6683" y="2843507"/>
            <a:ext cx="994744" cy="990599"/>
          </a:xfrm>
          <a:prstGeom prst="rect">
            <a:avLst/>
          </a:prstGeom>
        </p:spPr>
      </p:pic>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9767" y="2475571"/>
            <a:ext cx="1724024" cy="1724024"/>
          </a:xfrm>
          <a:prstGeom prst="rect">
            <a:avLst/>
          </a:prstGeom>
        </p:spPr>
      </p:pic>
      <p:sp>
        <p:nvSpPr>
          <p:cNvPr id="8" name="副標題 2"/>
          <p:cNvSpPr txBox="1">
            <a:spLocks/>
          </p:cNvSpPr>
          <p:nvPr/>
        </p:nvSpPr>
        <p:spPr>
          <a:xfrm>
            <a:off x="3656629" y="4041209"/>
            <a:ext cx="2236767" cy="3167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1400" b="1" dirty="0">
                <a:solidFill>
                  <a:schemeClr val="bg1"/>
                </a:solidFill>
                <a:latin typeface="微軟正黑體" panose="020B0604030504040204" pitchFamily="34" charset="-120"/>
                <a:ea typeface="微軟正黑體" panose="020B0604030504040204" pitchFamily="34" charset="-120"/>
              </a:rPr>
              <a:t>Visual Studio Code</a:t>
            </a:r>
          </a:p>
        </p:txBody>
      </p:sp>
      <p:sp>
        <p:nvSpPr>
          <p:cNvPr id="9" name="副標題 2"/>
          <p:cNvSpPr txBox="1">
            <a:spLocks/>
          </p:cNvSpPr>
          <p:nvPr/>
        </p:nvSpPr>
        <p:spPr>
          <a:xfrm>
            <a:off x="5893396" y="4041209"/>
            <a:ext cx="2236767" cy="3167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1400" b="1" dirty="0" err="1" smtClean="0">
                <a:solidFill>
                  <a:schemeClr val="bg1"/>
                </a:solidFill>
                <a:latin typeface="微軟正黑體" panose="020B0604030504040204" pitchFamily="34" charset="-120"/>
                <a:ea typeface="微軟正黑體" panose="020B0604030504040204" pitchFamily="34" charset="-120"/>
              </a:rPr>
              <a:t>nodejs</a:t>
            </a:r>
            <a:endParaRPr lang="en-US" altLang="zh-TW" sz="1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3712189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86503" y="2685844"/>
            <a:ext cx="6096000" cy="1754326"/>
          </a:xfrm>
          <a:prstGeom prst="rect">
            <a:avLst/>
          </a:prstGeom>
        </p:spPr>
        <p:txBody>
          <a:bodyPr>
            <a:spAutoFit/>
          </a:bodyPr>
          <a:lstStyle/>
          <a:p>
            <a:r>
              <a:rPr lang="en-US" altLang="zh-TW" dirty="0">
                <a:solidFill>
                  <a:srgbClr val="F92672"/>
                </a:solidFill>
                <a:latin typeface="Consolas" panose="020B0609020204030204" pitchFamily="49" charset="0"/>
              </a:rPr>
              <a:t>new</a:t>
            </a:r>
            <a:r>
              <a:rPr lang="en-US" altLang="zh-TW" dirty="0">
                <a:solidFill>
                  <a:srgbClr val="F8F8F2"/>
                </a:solidFill>
                <a:latin typeface="Consolas" panose="020B0609020204030204" pitchFamily="49" charset="0"/>
              </a:rPr>
              <a:t> </a:t>
            </a:r>
            <a:r>
              <a:rPr lang="en-US" altLang="zh-TW" dirty="0" err="1">
                <a:solidFill>
                  <a:srgbClr val="A6E22E"/>
                </a:solidFill>
                <a:latin typeface="Consolas" panose="020B0609020204030204" pitchFamily="49" charset="0"/>
              </a:rPr>
              <a:t>HtmlWebpackPlugin</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title</a:t>
            </a:r>
            <a:r>
              <a:rPr lang="en-US" altLang="zh-TW" dirty="0">
                <a:solidFill>
                  <a:srgbClr val="F8F8F2"/>
                </a:solidFill>
                <a:latin typeface="Consolas" panose="020B0609020204030204" pitchFamily="49" charset="0"/>
              </a:rPr>
              <a:t>: </a:t>
            </a:r>
            <a:r>
              <a:rPr lang="en-US" altLang="zh-TW" dirty="0" smtClean="0">
                <a:solidFill>
                  <a:srgbClr val="FFEE99"/>
                </a:solidFill>
                <a:latin typeface="Consolas" panose="020B0609020204030204" pitchFamily="49" charset="0"/>
              </a:rPr>
              <a:t>'index'</a:t>
            </a:r>
            <a:r>
              <a:rPr lang="en-US" altLang="zh-TW" dirty="0" smtClean="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pPr lvl="1"/>
            <a:r>
              <a:rPr lang="en-US" altLang="zh-TW" dirty="0">
                <a:solidFill>
                  <a:srgbClr val="FFEE99"/>
                </a:solidFill>
                <a:latin typeface="Consolas" panose="020B0609020204030204" pitchFamily="49" charset="0"/>
              </a:rPr>
              <a:t>filename</a:t>
            </a:r>
            <a:r>
              <a:rPr lang="en-US" altLang="zh-TW" dirty="0">
                <a:solidFill>
                  <a:srgbClr val="F8F8F2"/>
                </a:solidFill>
                <a:latin typeface="Consolas" panose="020B0609020204030204" pitchFamily="49" charset="0"/>
              </a:rPr>
              <a:t>: </a:t>
            </a:r>
            <a:r>
              <a:rPr lang="en-US" altLang="zh-TW" dirty="0" smtClean="0">
                <a:solidFill>
                  <a:srgbClr val="FFEE99"/>
                </a:solidFill>
                <a:latin typeface="Consolas" panose="020B0609020204030204" pitchFamily="49" charset="0"/>
              </a:rPr>
              <a:t>'</a:t>
            </a:r>
            <a:r>
              <a:rPr lang="en-US" altLang="zh-TW" dirty="0">
                <a:solidFill>
                  <a:srgbClr val="FFEE99"/>
                </a:solidFill>
                <a:latin typeface="Consolas" panose="020B0609020204030204" pitchFamily="49" charset="0"/>
              </a:rPr>
              <a:t>index</a:t>
            </a:r>
            <a:r>
              <a:rPr lang="en-US" altLang="zh-TW" dirty="0" smtClean="0">
                <a:solidFill>
                  <a:srgbClr val="FFEE99"/>
                </a:solidFill>
                <a:latin typeface="Consolas" panose="020B0609020204030204" pitchFamily="49" charset="0"/>
              </a:rPr>
              <a:t>.html</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smtClean="0">
                <a:solidFill>
                  <a:srgbClr val="FFEE99"/>
                </a:solidFill>
                <a:latin typeface="Consolas" panose="020B0609020204030204" pitchFamily="49" charset="0"/>
              </a:rPr>
              <a:t>template</a:t>
            </a:r>
            <a:r>
              <a:rPr lang="en-US" altLang="zh-TW" dirty="0" smtClean="0">
                <a:solidFill>
                  <a:srgbClr val="F8F8F2"/>
                </a:solidFill>
                <a:latin typeface="Consolas" panose="020B0609020204030204" pitchFamily="49" charset="0"/>
              </a:rPr>
              <a:t>: </a:t>
            </a:r>
            <a:r>
              <a:rPr lang="en-US" altLang="zh-TW" dirty="0" smtClean="0">
                <a:solidFill>
                  <a:srgbClr val="FFEE99"/>
                </a:solidFill>
                <a:latin typeface="Consolas" panose="020B0609020204030204" pitchFamily="49" charset="0"/>
              </a:rPr>
              <a:t>'template/</a:t>
            </a:r>
            <a:r>
              <a:rPr lang="en-US" altLang="zh-TW" dirty="0">
                <a:solidFill>
                  <a:srgbClr val="FFEE99"/>
                </a:solidFill>
                <a:latin typeface="Consolas" panose="020B0609020204030204" pitchFamily="49" charset="0"/>
              </a:rPr>
              <a:t>template</a:t>
            </a:r>
            <a:r>
              <a:rPr lang="en-US" altLang="zh-TW" dirty="0" smtClean="0">
                <a:solidFill>
                  <a:srgbClr val="FFEE99"/>
                </a:solidFill>
                <a:latin typeface="Consolas" panose="020B0609020204030204" pitchFamily="49" charset="0"/>
              </a:rPr>
              <a:t>.html'</a:t>
            </a:r>
            <a:r>
              <a:rPr lang="en-US" altLang="zh-TW" dirty="0" smtClean="0">
                <a:solidFill>
                  <a:srgbClr val="F8F8F2"/>
                </a:solidFill>
                <a:latin typeface="Consolas" panose="020B0609020204030204" pitchFamily="49" charset="0"/>
              </a:rPr>
              <a:t>,</a:t>
            </a:r>
          </a:p>
          <a:p>
            <a:pPr lvl="1"/>
            <a:r>
              <a:rPr lang="en-US" altLang="zh-TW" dirty="0" smtClean="0">
                <a:solidFill>
                  <a:srgbClr val="FFEE99"/>
                </a:solidFill>
                <a:latin typeface="Consolas" panose="020B0609020204030204" pitchFamily="49" charset="0"/>
              </a:rPr>
              <a:t>chunks</a:t>
            </a:r>
            <a:r>
              <a:rPr lang="en-US" altLang="zh-TW" dirty="0">
                <a:solidFill>
                  <a:srgbClr val="F8F8F2"/>
                </a:solidFill>
                <a:latin typeface="Consolas" panose="020B0609020204030204" pitchFamily="49" charset="0"/>
              </a:rPr>
              <a:t>: [</a:t>
            </a:r>
            <a:r>
              <a:rPr lang="en-US" altLang="zh-TW" dirty="0" smtClean="0">
                <a:solidFill>
                  <a:srgbClr val="FFEE99"/>
                </a:solidFill>
                <a:latin typeface="Consolas" panose="020B0609020204030204" pitchFamily="49" charset="0"/>
              </a:rPr>
              <a:t>'vendor</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smtClean="0">
                <a:solidFill>
                  <a:srgbClr val="FFEE99"/>
                </a:solidFill>
                <a:latin typeface="Consolas" panose="020B0609020204030204" pitchFamily="49" charset="0"/>
              </a:rPr>
              <a:t>'index'</a:t>
            </a:r>
            <a:r>
              <a:rPr lang="en-US" altLang="zh-TW" dirty="0" smtClean="0">
                <a:solidFill>
                  <a:srgbClr val="F8F8F2"/>
                </a:solidFill>
                <a:latin typeface="Consolas" panose="020B0609020204030204" pitchFamily="49" charset="0"/>
              </a:rPr>
              <a:t> </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34738334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8714" y="3410301"/>
            <a:ext cx="601830" cy="663732"/>
          </a:xfrm>
          <a:prstGeom prst="rect">
            <a:avLst/>
          </a:prstGeom>
        </p:spPr>
      </p:pic>
      <p:sp>
        <p:nvSpPr>
          <p:cNvPr id="3" name="矩形 2"/>
          <p:cNvSpPr/>
          <p:nvPr/>
        </p:nvSpPr>
        <p:spPr>
          <a:xfrm>
            <a:off x="3340746" y="3464127"/>
            <a:ext cx="4404406"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25 </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檔案</a:t>
            </a:r>
            <a:r>
              <a:rPr lang="zh-TW" altLang="en-US" sz="2800" dirty="0">
                <a:solidFill>
                  <a:schemeClr val="bg1"/>
                </a:solidFill>
                <a:latin typeface="Adobe 繁黑體 Std B" panose="020B0700000000000000" pitchFamily="34" charset="-120"/>
                <a:ea typeface="Adobe 繁黑體 Std B" panose="020B0700000000000000" pitchFamily="34" charset="-120"/>
              </a:rPr>
              <a:t>打包與排除</a:t>
            </a:r>
            <a:endParaRPr lang="zh-TW" altLang="en-US" sz="2800" dirty="0"/>
          </a:p>
        </p:txBody>
      </p:sp>
    </p:spTree>
    <p:extLst>
      <p:ext uri="{BB962C8B-B14F-4D97-AF65-F5344CB8AC3E}">
        <p14:creationId xmlns:p14="http://schemas.microsoft.com/office/powerpoint/2010/main" val="50821742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60946" y="2416644"/>
            <a:ext cx="1564852" cy="523220"/>
          </a:xfrm>
          <a:prstGeom prst="rect">
            <a:avLst/>
          </a:prstGeom>
        </p:spPr>
        <p:txBody>
          <a:bodyPr wrap="none">
            <a:spAutoFit/>
          </a:bodyPr>
          <a:lstStyle/>
          <a:p>
            <a:r>
              <a:rPr lang="en-US" altLang="zh-TW" sz="2800" dirty="0" smtClean="0">
                <a:solidFill>
                  <a:srgbClr val="FFEE99"/>
                </a:solidFill>
                <a:latin typeface="Consolas" panose="020B0609020204030204" pitchFamily="49" charset="0"/>
              </a:rPr>
              <a:t>include</a:t>
            </a:r>
            <a:endParaRPr lang="en-US" altLang="zh-TW" sz="2800" b="0" dirty="0">
              <a:solidFill>
                <a:srgbClr val="F8F8F2"/>
              </a:solidFill>
              <a:effectLst/>
              <a:latin typeface="Consolas" panose="020B0609020204030204" pitchFamily="49" charset="0"/>
            </a:endParaRPr>
          </a:p>
        </p:txBody>
      </p:sp>
      <p:sp>
        <p:nvSpPr>
          <p:cNvPr id="3" name="矩形 2"/>
          <p:cNvSpPr/>
          <p:nvPr/>
        </p:nvSpPr>
        <p:spPr>
          <a:xfrm>
            <a:off x="1760945" y="3157623"/>
            <a:ext cx="1564852" cy="523220"/>
          </a:xfrm>
          <a:prstGeom prst="rect">
            <a:avLst/>
          </a:prstGeom>
        </p:spPr>
        <p:txBody>
          <a:bodyPr wrap="none">
            <a:spAutoFit/>
          </a:bodyPr>
          <a:lstStyle/>
          <a:p>
            <a:r>
              <a:rPr lang="en-US" altLang="zh-TW" sz="2800" dirty="0">
                <a:solidFill>
                  <a:srgbClr val="FFEE99"/>
                </a:solidFill>
                <a:latin typeface="Consolas" panose="020B0609020204030204" pitchFamily="49" charset="0"/>
              </a:rPr>
              <a:t>exclude</a:t>
            </a:r>
            <a:endParaRPr lang="en-US" altLang="zh-TW" sz="2800" b="0" dirty="0">
              <a:solidFill>
                <a:srgbClr val="F8F8F2"/>
              </a:solidFill>
              <a:effectLst/>
              <a:latin typeface="Consolas" panose="020B0609020204030204" pitchFamily="49" charset="0"/>
            </a:endParaRPr>
          </a:p>
        </p:txBody>
      </p:sp>
      <p:sp>
        <p:nvSpPr>
          <p:cNvPr id="5" name="矩形 4"/>
          <p:cNvSpPr/>
          <p:nvPr/>
        </p:nvSpPr>
        <p:spPr>
          <a:xfrm>
            <a:off x="3607169" y="2493588"/>
            <a:ext cx="4883068" cy="369332"/>
          </a:xfrm>
          <a:prstGeom prst="rect">
            <a:avLst/>
          </a:prstGeom>
        </p:spPr>
        <p:txBody>
          <a:bodyPr wrap="square">
            <a:spAutoFit/>
          </a:bodyPr>
          <a:lstStyle/>
          <a:p>
            <a:r>
              <a:rPr lang="zh-TW" altLang="en-US" dirty="0" smtClean="0">
                <a:solidFill>
                  <a:schemeClr val="bg1"/>
                </a:solidFill>
                <a:latin typeface="Adobe 繁黑體 Std B" panose="020B0700000000000000" pitchFamily="34" charset="-120"/>
                <a:ea typeface="Adobe 繁黑體 Std B" panose="020B0700000000000000" pitchFamily="34" charset="-120"/>
              </a:rPr>
              <a:t>表示</a:t>
            </a:r>
            <a:r>
              <a:rPr lang="zh-TW" altLang="en-US" dirty="0">
                <a:solidFill>
                  <a:schemeClr val="bg1"/>
                </a:solidFill>
                <a:latin typeface="Adobe 繁黑體 Std B" panose="020B0700000000000000" pitchFamily="34" charset="-120"/>
                <a:ea typeface="Adobe 繁黑體 Std B" panose="020B0700000000000000" pitchFamily="34" charset="-120"/>
              </a:rPr>
              <a:t>哪</a:t>
            </a:r>
            <a:r>
              <a:rPr lang="zh-TW" altLang="en-US" dirty="0" smtClean="0">
                <a:solidFill>
                  <a:schemeClr val="bg1"/>
                </a:solidFill>
                <a:latin typeface="Adobe 繁黑體 Std B" panose="020B0700000000000000" pitchFamily="34" charset="-120"/>
                <a:ea typeface="Adobe 繁黑體 Std B" panose="020B0700000000000000" pitchFamily="34" charset="-120"/>
              </a:rPr>
              <a:t>些目錄中的文件需要進行 loader 轉換</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3607169" y="3258216"/>
            <a:ext cx="4883068" cy="369332"/>
          </a:xfrm>
          <a:prstGeom prst="rect">
            <a:avLst/>
          </a:prstGeom>
        </p:spPr>
        <p:txBody>
          <a:bodyPr wrap="none">
            <a:spAutoFit/>
          </a:bodyPr>
          <a:lstStyle/>
          <a:p>
            <a:r>
              <a:rPr lang="zh-TW" altLang="en-US" dirty="0">
                <a:solidFill>
                  <a:schemeClr val="bg1"/>
                </a:solidFill>
                <a:latin typeface="Adobe 繁黑體 Std B" panose="020B0700000000000000" pitchFamily="34" charset="-120"/>
                <a:ea typeface="Adobe 繁黑體 Std B" panose="020B0700000000000000" pitchFamily="34" charset="-120"/>
              </a:rPr>
              <a:t>表示哪些目錄中的文件不需要進行 loader 轉換</a:t>
            </a:r>
          </a:p>
        </p:txBody>
      </p:sp>
      <p:sp>
        <p:nvSpPr>
          <p:cNvPr id="7" name="矩形 6"/>
          <p:cNvSpPr/>
          <p:nvPr/>
        </p:nvSpPr>
        <p:spPr>
          <a:xfrm>
            <a:off x="1760945" y="4191011"/>
            <a:ext cx="4294765" cy="307777"/>
          </a:xfrm>
          <a:prstGeom prst="rect">
            <a:avLst/>
          </a:prstGeom>
        </p:spPr>
        <p:txBody>
          <a:bodyPr wrap="none">
            <a:spAutoFit/>
          </a:bodyPr>
          <a:lstStyle/>
          <a:p>
            <a:r>
              <a:rPr lang="zh-TW" altLang="en-US" sz="14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設置</a:t>
            </a:r>
            <a:r>
              <a:rPr lang="en-US" altLang="zh-TW" sz="1400" dirty="0" err="1"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inclode</a:t>
            </a:r>
            <a:r>
              <a:rPr lang="zh-TW" altLang="en-US" sz="14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跟</a:t>
            </a:r>
            <a:r>
              <a:rPr lang="en-US" altLang="zh-TW" sz="14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exclude</a:t>
            </a:r>
            <a:r>
              <a:rPr lang="zh-TW" altLang="en-US" sz="14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可以提升一定程度的打包效率</a:t>
            </a:r>
            <a:endParaRPr lang="zh-TW" altLang="en-US" sz="1400" dirty="0">
              <a:solidFill>
                <a:schemeClr val="accent1">
                  <a:lumMod val="60000"/>
                  <a:lumOff val="4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25882999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07773" y="2364272"/>
            <a:ext cx="6017172" cy="3139321"/>
          </a:xfrm>
          <a:prstGeom prst="rect">
            <a:avLst/>
          </a:prstGeom>
        </p:spPr>
        <p:txBody>
          <a:bodyPr wrap="square">
            <a:spAutoFit/>
          </a:bodyPr>
          <a:lstStyle/>
          <a:p>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test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 /</a:t>
            </a:r>
            <a:r>
              <a:rPr lang="en-US" altLang="zh-TW" dirty="0">
                <a:solidFill>
                  <a:srgbClr val="FF80F4"/>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sass</a:t>
            </a:r>
            <a:r>
              <a:rPr lang="en-US" altLang="zh-TW" dirty="0" err="1">
                <a:solidFill>
                  <a:srgbClr val="F92672"/>
                </a:solidFill>
                <a:latin typeface="Consolas" panose="020B0609020204030204" pitchFamily="49" charset="0"/>
              </a:rPr>
              <a:t>|</a:t>
            </a:r>
            <a:r>
              <a:rPr lang="en-US" altLang="zh-TW" dirty="0" err="1">
                <a:solidFill>
                  <a:srgbClr val="FFEE99"/>
                </a:solidFill>
                <a:latin typeface="Consolas" panose="020B0609020204030204" pitchFamily="49" charset="0"/>
              </a:rPr>
              <a:t>scss</a:t>
            </a:r>
            <a:r>
              <a:rPr lang="en-US" altLang="zh-TW" dirty="0">
                <a:solidFill>
                  <a:srgbClr val="FFEE99"/>
                </a:solidFill>
                <a:latin typeface="Consolas" panose="020B0609020204030204" pitchFamily="49" charset="0"/>
              </a:rPr>
              <a:t>)</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use</a:t>
            </a:r>
            <a:r>
              <a:rPr lang="en-US" altLang="zh-TW" dirty="0">
                <a:solidFill>
                  <a:srgbClr val="F8F8F2"/>
                </a:solidFill>
                <a:latin typeface="Consolas" panose="020B0609020204030204" pitchFamily="49" charset="0"/>
              </a:rPr>
              <a:t>: [</a:t>
            </a:r>
          </a:p>
          <a:p>
            <a:pPr lvl="2"/>
            <a:r>
              <a:rPr lang="en-US" altLang="zh-TW" dirty="0">
                <a:solidFill>
                  <a:srgbClr val="FFEE99"/>
                </a:solidFill>
                <a:latin typeface="Consolas" panose="020B0609020204030204" pitchFamily="49" charset="0"/>
              </a:rPr>
              <a:t>'style-loader'</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css</a:t>
            </a:r>
            <a:r>
              <a:rPr lang="en-US" altLang="zh-TW" dirty="0">
                <a:solidFill>
                  <a:srgbClr val="FFEE99"/>
                </a:solidFill>
                <a:latin typeface="Consolas" panose="020B0609020204030204" pitchFamily="49" charset="0"/>
              </a:rPr>
              <a:t>-loader'</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postcss</a:t>
            </a:r>
            <a:r>
              <a:rPr lang="en-US" altLang="zh-TW" dirty="0">
                <a:solidFill>
                  <a:srgbClr val="FFEE99"/>
                </a:solidFill>
                <a:latin typeface="Consolas" panose="020B0609020204030204" pitchFamily="49" charset="0"/>
              </a:rPr>
              <a:t>-loader'</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'sass-loader'</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include</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path</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resolve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src</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scss</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exclude</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path</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resolve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node_modules</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2207773" y="1563857"/>
            <a:ext cx="2541382" cy="369332"/>
          </a:xfrm>
          <a:prstGeom prst="rect">
            <a:avLst/>
          </a:prstGeom>
        </p:spPr>
        <p:txBody>
          <a:bodyPr wrap="square">
            <a:spAutoFit/>
          </a:bodyPr>
          <a:lstStyle/>
          <a:p>
            <a:r>
              <a:rPr lang="zh-TW" altLang="en-US" dirty="0" smtClean="0">
                <a:solidFill>
                  <a:schemeClr val="bg1"/>
                </a:solidFill>
                <a:latin typeface="Adobe 繁黑體 Std B" panose="020B0700000000000000" pitchFamily="34" charset="-120"/>
                <a:ea typeface="Adobe 繁黑體 Std B" panose="020B0700000000000000" pitchFamily="34" charset="-120"/>
              </a:rPr>
              <a:t>舉 </a:t>
            </a:r>
            <a:r>
              <a:rPr lang="en-US" altLang="zh-TW" dirty="0" smtClean="0">
                <a:solidFill>
                  <a:schemeClr val="bg1"/>
                </a:solidFill>
                <a:latin typeface="Adobe 繁黑體 Std B" panose="020B0700000000000000" pitchFamily="34" charset="-120"/>
                <a:ea typeface="Adobe 繁黑體 Std B" panose="020B0700000000000000" pitchFamily="34" charset="-120"/>
              </a:rPr>
              <a:t>sass</a:t>
            </a:r>
            <a:r>
              <a:rPr lang="zh-TW" altLang="en-US" dirty="0" smtClean="0">
                <a:solidFill>
                  <a:schemeClr val="bg1"/>
                </a:solidFill>
                <a:latin typeface="Adobe 繁黑體 Std B" panose="020B0700000000000000" pitchFamily="34" charset="-120"/>
                <a:ea typeface="Adobe 繁黑體 Std B" panose="020B0700000000000000" pitchFamily="34" charset="-120"/>
              </a:rPr>
              <a:t> 為例子</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118773971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2786" y="1697429"/>
            <a:ext cx="2541382" cy="369332"/>
          </a:xfrm>
          <a:prstGeom prst="rect">
            <a:avLst/>
          </a:prstGeom>
        </p:spPr>
        <p:txBody>
          <a:bodyPr wrap="square">
            <a:spAutoFit/>
          </a:bodyPr>
          <a:lstStyle/>
          <a:p>
            <a:r>
              <a:rPr lang="zh-TW" altLang="en-US" dirty="0" smtClean="0">
                <a:solidFill>
                  <a:schemeClr val="bg1"/>
                </a:solidFill>
                <a:latin typeface="Adobe 繁黑體 Std B" panose="020B0700000000000000" pitchFamily="34" charset="-120"/>
                <a:ea typeface="Adobe 繁黑體 Std B" panose="020B0700000000000000" pitchFamily="34" charset="-120"/>
              </a:rPr>
              <a:t>舉 </a:t>
            </a:r>
            <a:r>
              <a:rPr lang="en-US" altLang="zh-TW" dirty="0" err="1" smtClean="0">
                <a:solidFill>
                  <a:schemeClr val="bg1"/>
                </a:solidFill>
                <a:latin typeface="Adobe 繁黑體 Std B" panose="020B0700000000000000" pitchFamily="34" charset="-120"/>
                <a:ea typeface="Adobe 繁黑體 Std B" panose="020B0700000000000000" pitchFamily="34" charset="-120"/>
              </a:rPr>
              <a:t>js</a:t>
            </a:r>
            <a:r>
              <a:rPr lang="en-US" altLang="zh-TW" dirty="0" smtClean="0">
                <a:solidFill>
                  <a:schemeClr val="bg1"/>
                </a:solidFill>
                <a:latin typeface="Adobe 繁黑體 Std B" panose="020B0700000000000000" pitchFamily="34" charset="-120"/>
                <a:ea typeface="Adobe 繁黑體 Std B" panose="020B0700000000000000" pitchFamily="34" charset="-120"/>
              </a:rPr>
              <a:t> </a:t>
            </a:r>
            <a:r>
              <a:rPr lang="zh-TW" altLang="en-US" dirty="0" smtClean="0">
                <a:solidFill>
                  <a:schemeClr val="bg1"/>
                </a:solidFill>
                <a:latin typeface="Adobe 繁黑體 Std B" panose="020B0700000000000000" pitchFamily="34" charset="-120"/>
                <a:ea typeface="Adobe 繁黑體 Std B" panose="020B0700000000000000" pitchFamily="34" charset="-120"/>
              </a:rPr>
              <a:t>為例子</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sp>
        <p:nvSpPr>
          <p:cNvPr id="3" name="矩形 2"/>
          <p:cNvSpPr/>
          <p:nvPr/>
        </p:nvSpPr>
        <p:spPr>
          <a:xfrm>
            <a:off x="2322786" y="2430205"/>
            <a:ext cx="4629806" cy="1477328"/>
          </a:xfrm>
          <a:prstGeom prst="rect">
            <a:avLst/>
          </a:prstGeom>
        </p:spPr>
        <p:txBody>
          <a:bodyPr wrap="square">
            <a:spAutoFit/>
          </a:bodyPr>
          <a:lstStyle/>
          <a:p>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test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 /</a:t>
            </a:r>
            <a:r>
              <a:rPr lang="en-US" altLang="zh-TW" dirty="0">
                <a:solidFill>
                  <a:srgbClr val="FF80F4"/>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js</a:t>
            </a:r>
            <a:r>
              <a:rPr lang="en-US" altLang="zh-TW" dirty="0">
                <a:solidFill>
                  <a:srgbClr val="FFEE99"/>
                </a:solidFill>
                <a:latin typeface="Consolas" panose="020B0609020204030204" pitchFamily="49" charset="0"/>
              </a:rPr>
              <a:t>)</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use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'babel-loader'</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include</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path</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resolve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4" name="矩形 3"/>
          <p:cNvSpPr/>
          <p:nvPr/>
        </p:nvSpPr>
        <p:spPr>
          <a:xfrm>
            <a:off x="2289134" y="4270977"/>
            <a:ext cx="3969776" cy="1061829"/>
          </a:xfrm>
          <a:prstGeom prst="rect">
            <a:avLst/>
          </a:prstGeom>
        </p:spPr>
        <p:txBody>
          <a:bodyPr wrap="square">
            <a:spAutoFit/>
          </a:bodyPr>
          <a:lstStyle/>
          <a:p>
            <a:pPr>
              <a:lnSpc>
                <a:spcPct val="150000"/>
              </a:lnSpc>
            </a:pPr>
            <a:r>
              <a:rPr lang="en-US" altLang="zh-TW" sz="1400" dirty="0" err="1"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Js</a:t>
            </a:r>
            <a:r>
              <a:rPr lang="zh-TW" altLang="en-US" sz="14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檔案不一定會只有自己的會經過</a:t>
            </a:r>
            <a:r>
              <a:rPr lang="en-US" altLang="zh-TW" sz="14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loader</a:t>
            </a:r>
          </a:p>
          <a:p>
            <a:pPr>
              <a:lnSpc>
                <a:spcPct val="150000"/>
              </a:lnSpc>
            </a:pPr>
            <a:r>
              <a:rPr lang="zh-TW" altLang="en-US" sz="14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有可能 </a:t>
            </a:r>
            <a:r>
              <a:rPr lang="en-US" altLang="zh-TW" sz="1400" dirty="0" err="1"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node_modules</a:t>
            </a:r>
            <a:r>
              <a:rPr lang="zh-TW" altLang="en-US" sz="14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 裡面的東西會經過</a:t>
            </a:r>
            <a:r>
              <a:rPr lang="en-US" altLang="zh-TW" sz="14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
            </a:r>
            <a:br>
              <a:rPr lang="en-US" altLang="zh-TW" sz="14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br>
            <a:r>
              <a:rPr lang="zh-TW" altLang="en-US" sz="14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所以在這邊我們可以不用設置 </a:t>
            </a:r>
            <a:r>
              <a:rPr lang="en-US" altLang="zh-TW" sz="1400"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exclude</a:t>
            </a:r>
            <a:endParaRPr lang="zh-TW" altLang="en-US" sz="1400" dirty="0">
              <a:solidFill>
                <a:schemeClr val="accent1">
                  <a:lumMod val="60000"/>
                  <a:lumOff val="4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405324545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8266" y="3512901"/>
            <a:ext cx="601830" cy="663732"/>
          </a:xfrm>
          <a:prstGeom prst="rect">
            <a:avLst/>
          </a:prstGeom>
        </p:spPr>
      </p:pic>
      <p:sp>
        <p:nvSpPr>
          <p:cNvPr id="3" name="矩形 2"/>
          <p:cNvSpPr/>
          <p:nvPr/>
        </p:nvSpPr>
        <p:spPr>
          <a:xfrm>
            <a:off x="2460298" y="3589693"/>
            <a:ext cx="6150096"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26</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local </a:t>
            </a:r>
            <a:r>
              <a:rPr lang="zh-TW" altLang="en-US" sz="2800" dirty="0">
                <a:solidFill>
                  <a:schemeClr val="bg1"/>
                </a:solidFill>
                <a:latin typeface="Adobe 繁黑體 Std B" panose="020B0700000000000000" pitchFamily="34" charset="-120"/>
                <a:ea typeface="Adobe 繁黑體 Std B" panose="020B0700000000000000" pitchFamily="34" charset="-120"/>
              </a:rPr>
              <a:t>連線 </a:t>
            </a:r>
            <a:r>
              <a:rPr lang="en-US" altLang="zh-TW" sz="2800" dirty="0">
                <a:solidFill>
                  <a:schemeClr val="bg1"/>
                </a:solidFill>
                <a:latin typeface="Adobe 繁黑體 Std B" panose="020B0700000000000000" pitchFamily="34" charset="-120"/>
                <a:ea typeface="Adobe 繁黑體 Std B" panose="020B0700000000000000" pitchFamily="34" charset="-120"/>
              </a:rPr>
              <a:t>dev-server </a:t>
            </a:r>
            <a:r>
              <a:rPr lang="zh-TW" altLang="en-US" sz="2800" dirty="0">
                <a:solidFill>
                  <a:schemeClr val="bg1"/>
                </a:solidFill>
                <a:latin typeface="Adobe 繁黑體 Std B" panose="020B0700000000000000" pitchFamily="34" charset="-120"/>
                <a:ea typeface="Adobe 繁黑體 Std B" panose="020B0700000000000000" pitchFamily="34" charset="-120"/>
              </a:rPr>
              <a:t>的 </a:t>
            </a:r>
            <a:r>
              <a:rPr lang="en-US" altLang="zh-TW" sz="2800" dirty="0">
                <a:solidFill>
                  <a:schemeClr val="bg1"/>
                </a:solidFill>
                <a:latin typeface="Adobe 繁黑體 Std B" panose="020B0700000000000000" pitchFamily="34" charset="-120"/>
                <a:ea typeface="Adobe 繁黑體 Std B" panose="020B0700000000000000" pitchFamily="34" charset="-120"/>
              </a:rPr>
              <a:t>host</a:t>
            </a:r>
            <a:r>
              <a:rPr lang="zh-TW" altLang="en-US" sz="2800" dirty="0">
                <a:solidFill>
                  <a:schemeClr val="bg1"/>
                </a:solidFill>
                <a:latin typeface="Adobe 繁黑體 Std B" panose="020B0700000000000000" pitchFamily="34" charset="-120"/>
                <a:ea typeface="Adobe 繁黑體 Std B" panose="020B0700000000000000" pitchFamily="34" charset="-120"/>
              </a:rPr>
              <a:t>設定</a:t>
            </a:r>
            <a:endParaRPr lang="zh-TW" altLang="en-US" sz="2800" dirty="0"/>
          </a:p>
        </p:txBody>
      </p:sp>
    </p:spTree>
    <p:extLst>
      <p:ext uri="{BB962C8B-B14F-4D97-AF65-F5344CB8AC3E}">
        <p14:creationId xmlns:p14="http://schemas.microsoft.com/office/powerpoint/2010/main" val="34123658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87607" y="1469760"/>
            <a:ext cx="7122096" cy="1029769"/>
          </a:xfrm>
          <a:prstGeom prst="rect">
            <a:avLst/>
          </a:prstGeom>
        </p:spPr>
        <p:txBody>
          <a:bodyPr wrap="square">
            <a:spAutoFit/>
          </a:bodyPr>
          <a:lstStyle/>
          <a:p>
            <a:pPr>
              <a:lnSpc>
                <a:spcPct val="150000"/>
              </a:lnSpc>
            </a:pPr>
            <a:r>
              <a:rPr lang="zh-TW" altLang="en-US" sz="1400" dirty="0" smtClean="0">
                <a:solidFill>
                  <a:schemeClr val="bg1"/>
                </a:solidFill>
                <a:latin typeface="Adobe 繁黑體 Std B" panose="020B0700000000000000" pitchFamily="34" charset="-120"/>
                <a:ea typeface="Adobe 繁黑體 Std B" panose="020B0700000000000000" pitchFamily="34" charset="-120"/>
              </a:rPr>
              <a:t>當我們透過</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dev-server</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啟動</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localhost</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環境的時候，當在同一個區域網路的下面時候無法使用</a:t>
            </a:r>
            <a:r>
              <a:rPr lang="en-US" altLang="zh-TW" sz="1400" dirty="0" err="1" smtClean="0">
                <a:solidFill>
                  <a:schemeClr val="bg1"/>
                </a:solidFill>
                <a:latin typeface="Adobe 繁黑體 Std B" panose="020B0700000000000000" pitchFamily="34" charset="-120"/>
                <a:ea typeface="Adobe 繁黑體 Std B" panose="020B0700000000000000" pitchFamily="34" charset="-120"/>
              </a:rPr>
              <a:t>ip</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的方式連線，這樣的話對於開發手機網頁需要使用真實硬體作測試的時候非常不方便，如果要可以使用</a:t>
            </a:r>
            <a:r>
              <a:rPr lang="en-US" altLang="zh-TW" sz="1400" dirty="0" err="1" smtClean="0">
                <a:solidFill>
                  <a:schemeClr val="bg1"/>
                </a:solidFill>
                <a:latin typeface="Adobe 繁黑體 Std B" panose="020B0700000000000000" pitchFamily="34" charset="-120"/>
                <a:ea typeface="Adobe 繁黑體 Std B" panose="020B0700000000000000" pitchFamily="34" charset="-120"/>
              </a:rPr>
              <a:t>ip</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我們需要對</a:t>
            </a:r>
            <a:r>
              <a:rPr lang="en-US" altLang="zh-TW" sz="1400" dirty="0" err="1" smtClean="0">
                <a:solidFill>
                  <a:schemeClr val="bg1"/>
                </a:solidFill>
                <a:latin typeface="Adobe 繁黑體 Std B" panose="020B0700000000000000" pitchFamily="34" charset="-120"/>
                <a:ea typeface="Adobe 繁黑體 Std B" panose="020B0700000000000000" pitchFamily="34" charset="-120"/>
              </a:rPr>
              <a:t>package.json</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作以下的設定</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t>
            </a:r>
            <a:endParaRPr lang="en-US" altLang="zh-TW" sz="1400" dirty="0">
              <a:solidFill>
                <a:schemeClr val="bg1"/>
              </a:solidFill>
              <a:latin typeface="Adobe 繁黑體 Std B" panose="020B0700000000000000" pitchFamily="34" charset="-120"/>
              <a:ea typeface="Adobe 繁黑體 Std B" panose="020B0700000000000000" pitchFamily="34" charset="-120"/>
            </a:endParaRPr>
          </a:p>
        </p:txBody>
      </p:sp>
      <p:sp>
        <p:nvSpPr>
          <p:cNvPr id="3" name="矩形 2"/>
          <p:cNvSpPr/>
          <p:nvPr/>
        </p:nvSpPr>
        <p:spPr>
          <a:xfrm>
            <a:off x="1287607" y="3708315"/>
            <a:ext cx="9172811" cy="276999"/>
          </a:xfrm>
          <a:prstGeom prst="rect">
            <a:avLst/>
          </a:prstGeom>
        </p:spPr>
        <p:txBody>
          <a:bodyPr wrap="square">
            <a:spAutoFit/>
          </a:bodyPr>
          <a:lstStyle/>
          <a:p>
            <a:r>
              <a:rPr lang="en-US" altLang="zh-TW" sz="1200" i="1" dirty="0">
                <a:solidFill>
                  <a:srgbClr val="66D9EF"/>
                </a:solidFill>
                <a:latin typeface="Consolas" panose="020B0609020204030204" pitchFamily="49" charset="0"/>
              </a:rPr>
              <a:t>"dev"</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"cross-</a:t>
            </a:r>
            <a:r>
              <a:rPr lang="en-US" altLang="zh-TW" sz="1200" dirty="0" err="1">
                <a:solidFill>
                  <a:srgbClr val="FFEE99"/>
                </a:solidFill>
                <a:latin typeface="Consolas" panose="020B0609020204030204" pitchFamily="49" charset="0"/>
              </a:rPr>
              <a:t>env</a:t>
            </a:r>
            <a:r>
              <a:rPr lang="en-US" altLang="zh-TW" sz="1200" dirty="0">
                <a:solidFill>
                  <a:srgbClr val="FFEE99"/>
                </a:solidFill>
                <a:latin typeface="Consolas" panose="020B0609020204030204" pitchFamily="49" charset="0"/>
              </a:rPr>
              <a:t> NODE_ENV=development </a:t>
            </a:r>
            <a:r>
              <a:rPr lang="en-US" altLang="zh-TW" sz="1200" dirty="0" err="1">
                <a:solidFill>
                  <a:srgbClr val="FFEE99"/>
                </a:solidFill>
                <a:latin typeface="Consolas" panose="020B0609020204030204" pitchFamily="49" charset="0"/>
              </a:rPr>
              <a:t>webpack</a:t>
            </a:r>
            <a:r>
              <a:rPr lang="en-US" altLang="zh-TW" sz="1200" dirty="0">
                <a:solidFill>
                  <a:srgbClr val="FFEE99"/>
                </a:solidFill>
                <a:latin typeface="Consolas" panose="020B0609020204030204" pitchFamily="49" charset="0"/>
              </a:rPr>
              <a:t>-dev-server --host 192.168.1.105 --mode development --open"</a:t>
            </a:r>
            <a:endParaRPr lang="en-US" altLang="zh-TW" sz="1200" b="0" dirty="0">
              <a:solidFill>
                <a:srgbClr val="F8F8F2"/>
              </a:solidFill>
              <a:effectLst/>
              <a:latin typeface="Consolas" panose="020B0609020204030204" pitchFamily="49" charset="0"/>
            </a:endParaRPr>
          </a:p>
        </p:txBody>
      </p:sp>
      <p:sp>
        <p:nvSpPr>
          <p:cNvPr id="4" name="向上箭號 3"/>
          <p:cNvSpPr/>
          <p:nvPr/>
        </p:nvSpPr>
        <p:spPr>
          <a:xfrm>
            <a:off x="7173311" y="4106917"/>
            <a:ext cx="362607" cy="11272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6784517" y="5355755"/>
            <a:ext cx="1342607" cy="415498"/>
          </a:xfrm>
          <a:prstGeom prst="rect">
            <a:avLst/>
          </a:prstGeom>
        </p:spPr>
        <p:txBody>
          <a:bodyPr wrap="square">
            <a:spAutoFit/>
          </a:bodyPr>
          <a:lstStyle/>
          <a:p>
            <a:pPr>
              <a:lnSpc>
                <a:spcPct val="150000"/>
              </a:lnSpc>
            </a:pPr>
            <a:r>
              <a:rPr lang="zh-TW" altLang="en-US" sz="1400" dirty="0" smtClean="0">
                <a:solidFill>
                  <a:schemeClr val="bg1"/>
                </a:solidFill>
                <a:latin typeface="Adobe 繁黑體 Std B" panose="020B0700000000000000" pitchFamily="34" charset="-120"/>
                <a:ea typeface="Adobe 繁黑體 Std B" panose="020B0700000000000000" pitchFamily="34" charset="-120"/>
              </a:rPr>
              <a:t>自己電腦的</a:t>
            </a:r>
            <a:r>
              <a:rPr lang="en-US" altLang="zh-TW" sz="1400" dirty="0" err="1" smtClean="0">
                <a:solidFill>
                  <a:schemeClr val="bg1"/>
                </a:solidFill>
                <a:latin typeface="Adobe 繁黑體 Std B" panose="020B0700000000000000" pitchFamily="34" charset="-120"/>
                <a:ea typeface="Adobe 繁黑體 Std B" panose="020B0700000000000000" pitchFamily="34" charset="-120"/>
              </a:rPr>
              <a:t>ip</a:t>
            </a:r>
            <a:endParaRPr lang="en-US" altLang="zh-TW" sz="1400" dirty="0" smtClean="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12091145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630" y="1103585"/>
            <a:ext cx="7901701" cy="4564117"/>
          </a:xfrm>
          <a:prstGeom prst="rect">
            <a:avLst/>
          </a:prstGeom>
        </p:spPr>
      </p:pic>
    </p:spTree>
    <p:extLst>
      <p:ext uri="{BB962C8B-B14F-4D97-AF65-F5344CB8AC3E}">
        <p14:creationId xmlns:p14="http://schemas.microsoft.com/office/powerpoint/2010/main" val="312910875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6308" y="3570501"/>
            <a:ext cx="601830" cy="663732"/>
          </a:xfrm>
          <a:prstGeom prst="rect">
            <a:avLst/>
          </a:prstGeom>
        </p:spPr>
      </p:pic>
      <p:sp>
        <p:nvSpPr>
          <p:cNvPr id="3" name="矩形 2"/>
          <p:cNvSpPr/>
          <p:nvPr/>
        </p:nvSpPr>
        <p:spPr>
          <a:xfrm>
            <a:off x="3228340" y="3640093"/>
            <a:ext cx="3714323"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27</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Reactjs</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環境建構</a:t>
            </a:r>
            <a:endParaRPr lang="zh-TW" altLang="en-US" sz="2800" dirty="0"/>
          </a:p>
        </p:txBody>
      </p:sp>
    </p:spTree>
    <p:extLst>
      <p:ext uri="{BB962C8B-B14F-4D97-AF65-F5344CB8AC3E}">
        <p14:creationId xmlns:p14="http://schemas.microsoft.com/office/powerpoint/2010/main" val="389064744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10151" y="2394182"/>
            <a:ext cx="6096000" cy="2308324"/>
          </a:xfrm>
          <a:prstGeom prst="rect">
            <a:avLst/>
          </a:prstGeom>
        </p:spPr>
        <p:txBody>
          <a:bodyPr>
            <a:spAutoFit/>
          </a:bodyPr>
          <a:lstStyle/>
          <a:p>
            <a:r>
              <a:rPr lang="zh-TW" altLang="en-US" sz="2400" dirty="0">
                <a:solidFill>
                  <a:schemeClr val="bg1"/>
                </a:solidFill>
              </a:rPr>
              <a:t>--save-dev</a:t>
            </a:r>
          </a:p>
          <a:p>
            <a:r>
              <a:rPr lang="en-US" altLang="zh-TW" sz="2400" dirty="0" err="1" smtClean="0">
                <a:solidFill>
                  <a:schemeClr val="bg1"/>
                </a:solidFill>
              </a:rPr>
              <a:t>npm</a:t>
            </a:r>
            <a:r>
              <a:rPr lang="en-US" altLang="zh-TW" sz="2400" dirty="0" smtClean="0">
                <a:solidFill>
                  <a:schemeClr val="bg1"/>
                </a:solidFill>
              </a:rPr>
              <a:t> install </a:t>
            </a:r>
            <a:r>
              <a:rPr lang="zh-TW" altLang="en-US" sz="2400" dirty="0" smtClean="0">
                <a:solidFill>
                  <a:schemeClr val="bg1"/>
                </a:solidFill>
              </a:rPr>
              <a:t>@</a:t>
            </a:r>
            <a:r>
              <a:rPr lang="zh-TW" altLang="en-US" sz="2400" dirty="0">
                <a:solidFill>
                  <a:schemeClr val="bg1"/>
                </a:solidFill>
              </a:rPr>
              <a:t>babel/preset-reac</a:t>
            </a:r>
            <a:r>
              <a:rPr lang="zh-TW" altLang="en-US" sz="2400" dirty="0" smtClean="0">
                <a:solidFill>
                  <a:schemeClr val="bg1"/>
                </a:solidFill>
              </a:rPr>
              <a:t>t </a:t>
            </a:r>
            <a:r>
              <a:rPr lang="en-US" altLang="zh-TW" sz="2400" dirty="0" smtClean="0">
                <a:solidFill>
                  <a:schemeClr val="bg1"/>
                </a:solidFill>
              </a:rPr>
              <a:t>-D</a:t>
            </a:r>
            <a:endParaRPr lang="zh-TW" altLang="en-US" sz="2400" dirty="0">
              <a:solidFill>
                <a:schemeClr val="bg1"/>
              </a:solidFill>
            </a:endParaRPr>
          </a:p>
          <a:p>
            <a:endParaRPr lang="zh-TW" altLang="en-US" sz="2400" dirty="0">
              <a:solidFill>
                <a:schemeClr val="bg1"/>
              </a:solidFill>
            </a:endParaRPr>
          </a:p>
          <a:p>
            <a:endParaRPr lang="zh-TW" altLang="en-US" sz="2400" dirty="0">
              <a:solidFill>
                <a:schemeClr val="bg1"/>
              </a:solidFill>
            </a:endParaRPr>
          </a:p>
          <a:p>
            <a:r>
              <a:rPr lang="zh-TW" altLang="en-US" sz="2400" dirty="0">
                <a:solidFill>
                  <a:schemeClr val="bg1"/>
                </a:solidFill>
              </a:rPr>
              <a:t>--save</a:t>
            </a:r>
          </a:p>
          <a:p>
            <a:r>
              <a:rPr lang="en-US" altLang="zh-TW" sz="2400" dirty="0" err="1" smtClean="0">
                <a:solidFill>
                  <a:schemeClr val="bg1"/>
                </a:solidFill>
              </a:rPr>
              <a:t>npm</a:t>
            </a:r>
            <a:r>
              <a:rPr lang="en-US" altLang="zh-TW" sz="2400" dirty="0" smtClean="0">
                <a:solidFill>
                  <a:schemeClr val="bg1"/>
                </a:solidFill>
              </a:rPr>
              <a:t> install </a:t>
            </a:r>
            <a:r>
              <a:rPr lang="zh-TW" altLang="en-US" sz="2400" dirty="0" smtClean="0">
                <a:solidFill>
                  <a:schemeClr val="bg1"/>
                </a:solidFill>
              </a:rPr>
              <a:t>react </a:t>
            </a:r>
            <a:r>
              <a:rPr lang="zh-TW" altLang="en-US" sz="2400" dirty="0">
                <a:solidFill>
                  <a:schemeClr val="bg1"/>
                </a:solidFill>
              </a:rPr>
              <a:t>react-do</a:t>
            </a:r>
            <a:r>
              <a:rPr lang="zh-TW" altLang="en-US" sz="2400" dirty="0" smtClean="0">
                <a:solidFill>
                  <a:schemeClr val="bg1"/>
                </a:solidFill>
              </a:rPr>
              <a:t>m </a:t>
            </a:r>
            <a:r>
              <a:rPr lang="en-US" altLang="zh-TW" sz="2400" dirty="0" smtClean="0">
                <a:solidFill>
                  <a:schemeClr val="bg1"/>
                </a:solidFill>
              </a:rPr>
              <a:t>-S</a:t>
            </a:r>
            <a:endParaRPr lang="zh-TW" altLang="en-US" sz="2400" dirty="0">
              <a:solidFill>
                <a:schemeClr val="bg1"/>
              </a:solidFill>
            </a:endParaRPr>
          </a:p>
        </p:txBody>
      </p:sp>
    </p:spTree>
    <p:extLst>
      <p:ext uri="{BB962C8B-B14F-4D97-AF65-F5344CB8AC3E}">
        <p14:creationId xmlns:p14="http://schemas.microsoft.com/office/powerpoint/2010/main" val="39987125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2"/>
          <p:cNvSpPr txBox="1">
            <a:spLocks/>
          </p:cNvSpPr>
          <p:nvPr/>
        </p:nvSpPr>
        <p:spPr>
          <a:xfrm>
            <a:off x="4385518" y="3425646"/>
            <a:ext cx="3227367" cy="3814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TW" altLang="en-US" b="1" dirty="0" smtClean="0">
                <a:solidFill>
                  <a:schemeClr val="bg1"/>
                </a:solidFill>
                <a:latin typeface="微軟正黑體" panose="020B0604030504040204" pitchFamily="34" charset="-120"/>
                <a:ea typeface="微軟正黑體" panose="020B0604030504040204" pitchFamily="34" charset="-120"/>
              </a:rPr>
              <a:t>先來安裝個</a:t>
            </a:r>
            <a:r>
              <a:rPr lang="en-US" altLang="zh-TW" b="1" dirty="0" err="1" smtClean="0">
                <a:solidFill>
                  <a:schemeClr val="bg1"/>
                </a:solidFill>
                <a:latin typeface="微軟正黑體" panose="020B0604030504040204" pitchFamily="34" charset="-120"/>
                <a:ea typeface="微軟正黑體" panose="020B0604030504040204" pitchFamily="34" charset="-120"/>
              </a:rPr>
              <a:t>nvm</a:t>
            </a:r>
            <a:r>
              <a:rPr lang="zh-TW" altLang="en-US" b="1" dirty="0" smtClean="0">
                <a:solidFill>
                  <a:schemeClr val="bg1"/>
                </a:solidFill>
                <a:latin typeface="微軟正黑體" panose="020B0604030504040204" pitchFamily="34" charset="-120"/>
                <a:ea typeface="微軟正黑體" panose="020B0604030504040204" pitchFamily="34" charset="-120"/>
              </a:rPr>
              <a:t>吧</a:t>
            </a:r>
            <a:r>
              <a:rPr lang="en-US" altLang="zh-TW" b="1" dirty="0" smtClean="0">
                <a:solidFill>
                  <a:schemeClr val="bg1"/>
                </a:solidFill>
                <a:latin typeface="微軟正黑體" panose="020B0604030504040204" pitchFamily="34" charset="-120"/>
                <a:ea typeface="微軟正黑體" panose="020B0604030504040204" pitchFamily="34" charset="-120"/>
              </a:rPr>
              <a:t>!</a:t>
            </a:r>
            <a:endParaRPr lang="en-US" altLang="zh-TW" b="1" dirty="0">
              <a:solidFill>
                <a:schemeClr val="bg1"/>
              </a:solidFill>
              <a:latin typeface="微軟正黑體" panose="020B0604030504040204" pitchFamily="34" charset="-120"/>
              <a:ea typeface="微軟正黑體" panose="020B0604030504040204" pitchFamily="34" charset="-120"/>
            </a:endParaRPr>
          </a:p>
        </p:txBody>
      </p:sp>
      <p:sp>
        <p:nvSpPr>
          <p:cNvPr id="10" name="矩形 9"/>
          <p:cNvSpPr/>
          <p:nvPr/>
        </p:nvSpPr>
        <p:spPr>
          <a:xfrm>
            <a:off x="3195899" y="3911689"/>
            <a:ext cx="5810536" cy="369332"/>
          </a:xfrm>
          <a:prstGeom prst="rect">
            <a:avLst/>
          </a:prstGeom>
        </p:spPr>
        <p:txBody>
          <a:bodyPr wrap="square">
            <a:spAutoFit/>
          </a:bodyPr>
          <a:lstStyle/>
          <a:p>
            <a:pPr algn="ctr"/>
            <a:r>
              <a:rPr lang="en-US" altLang="zh-TW" u="sng" dirty="0">
                <a:solidFill>
                  <a:schemeClr val="accent1">
                    <a:lumMod val="60000"/>
                    <a:lumOff val="40000"/>
                  </a:schemeClr>
                </a:solidFill>
                <a:latin typeface="Arial" panose="020B0604020202020204" pitchFamily="34" charset="0"/>
                <a:cs typeface="Arial" panose="020B0604020202020204" pitchFamily="34" charset="0"/>
              </a:rPr>
              <a:t>https://github.com/coreybutler/nvm-windows/releases</a:t>
            </a:r>
            <a:endParaRPr lang="zh-TW" altLang="en-US" dirty="0">
              <a:solidFill>
                <a:schemeClr val="accent1">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629395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18884" y="2337816"/>
            <a:ext cx="939488" cy="369332"/>
          </a:xfrm>
          <a:prstGeom prst="rect">
            <a:avLst/>
          </a:prstGeom>
        </p:spPr>
        <p:txBody>
          <a:bodyPr wrap="none">
            <a:spAutoFit/>
          </a:bodyPr>
          <a:lstStyle/>
          <a:p>
            <a:r>
              <a:rPr lang="zh-TW" altLang="en-US" dirty="0">
                <a:solidFill>
                  <a:schemeClr val="bg1"/>
                </a:solidFill>
              </a:rPr>
              <a:t>.babelrc</a:t>
            </a:r>
          </a:p>
        </p:txBody>
      </p:sp>
      <p:sp>
        <p:nvSpPr>
          <p:cNvPr id="3" name="矩形 2"/>
          <p:cNvSpPr/>
          <p:nvPr/>
        </p:nvSpPr>
        <p:spPr>
          <a:xfrm>
            <a:off x="1818884" y="3057436"/>
            <a:ext cx="8696716" cy="923330"/>
          </a:xfrm>
          <a:prstGeom prst="rect">
            <a:avLst/>
          </a:prstGeom>
        </p:spPr>
        <p:txBody>
          <a:bodyPr wrap="square">
            <a:spAutoFit/>
          </a:bodyPr>
          <a:lstStyle/>
          <a:p>
            <a:r>
              <a:rPr lang="en-US" altLang="zh-TW" dirty="0">
                <a:solidFill>
                  <a:srgbClr val="F8F8F2"/>
                </a:solidFill>
                <a:latin typeface="Consolas" panose="020B0609020204030204" pitchFamily="49" charset="0"/>
              </a:rPr>
              <a:t>{</a:t>
            </a:r>
          </a:p>
          <a:p>
            <a:r>
              <a:rPr lang="en-US" altLang="zh-TW" i="1" dirty="0" smtClean="0">
                <a:solidFill>
                  <a:srgbClr val="66D9EF"/>
                </a:solidFill>
                <a:latin typeface="Consolas" panose="020B0609020204030204" pitchFamily="49" charset="0"/>
              </a:rPr>
              <a:t>	"</a:t>
            </a:r>
            <a:r>
              <a:rPr lang="en-US" altLang="zh-TW" i="1" dirty="0">
                <a:solidFill>
                  <a:srgbClr val="66D9EF"/>
                </a:solidFill>
                <a:latin typeface="Consolas" panose="020B0609020204030204" pitchFamily="49" charset="0"/>
              </a:rPr>
              <a:t>presets"</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"@babel/preset-</a:t>
            </a:r>
            <a:r>
              <a:rPr lang="en-US" altLang="zh-TW" dirty="0" err="1">
                <a:solidFill>
                  <a:srgbClr val="FFEE99"/>
                </a:solidFill>
                <a:latin typeface="Consolas" panose="020B0609020204030204" pitchFamily="49" charset="0"/>
              </a:rPr>
              <a:t>env</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"@babel/preset-react"</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1374" y="2374969"/>
            <a:ext cx="267510" cy="295025"/>
          </a:xfrm>
          <a:prstGeom prst="rect">
            <a:avLst/>
          </a:prstGeom>
        </p:spPr>
      </p:pic>
    </p:spTree>
    <p:extLst>
      <p:ext uri="{BB962C8B-B14F-4D97-AF65-F5344CB8AC3E}">
        <p14:creationId xmlns:p14="http://schemas.microsoft.com/office/powerpoint/2010/main" val="301840243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8645" y="3104822"/>
            <a:ext cx="4324350" cy="742950"/>
          </a:xfrm>
          <a:prstGeom prst="rect">
            <a:avLst/>
          </a:prstGeom>
        </p:spPr>
      </p:pic>
      <p:sp>
        <p:nvSpPr>
          <p:cNvPr id="7" name="矩形 6"/>
          <p:cNvSpPr/>
          <p:nvPr/>
        </p:nvSpPr>
        <p:spPr>
          <a:xfrm>
            <a:off x="4823980" y="3993197"/>
            <a:ext cx="2433680" cy="369332"/>
          </a:xfrm>
          <a:prstGeom prst="rect">
            <a:avLst/>
          </a:prstGeom>
        </p:spPr>
        <p:txBody>
          <a:bodyPr wrap="none">
            <a:spAutoFit/>
          </a:bodyPr>
          <a:lstStyle/>
          <a:p>
            <a:r>
              <a:rPr lang="en-US" altLang="zh-TW" b="1" dirty="0" err="1">
                <a:solidFill>
                  <a:schemeClr val="bg1"/>
                </a:solidFill>
                <a:latin typeface="wf_segoe-ui"/>
              </a:rPr>
              <a:t>Reactjs</a:t>
            </a:r>
            <a:r>
              <a:rPr lang="en-US" altLang="zh-TW" b="1" dirty="0">
                <a:solidFill>
                  <a:schemeClr val="bg1"/>
                </a:solidFill>
                <a:latin typeface="wf_segoe-ui"/>
              </a:rPr>
              <a:t> code snippets</a:t>
            </a:r>
            <a:endParaRPr lang="zh-TW" altLang="en-US" dirty="0">
              <a:solidFill>
                <a:schemeClr val="bg1"/>
              </a:solidFill>
            </a:endParaRPr>
          </a:p>
        </p:txBody>
      </p:sp>
    </p:spTree>
    <p:extLst>
      <p:ext uri="{BB962C8B-B14F-4D97-AF65-F5344CB8AC3E}">
        <p14:creationId xmlns:p14="http://schemas.microsoft.com/office/powerpoint/2010/main" val="208875724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0287" y="1889891"/>
            <a:ext cx="2800350" cy="2857500"/>
          </a:xfrm>
          <a:prstGeom prst="rect">
            <a:avLst/>
          </a:prstGeom>
        </p:spPr>
      </p:pic>
      <p:sp>
        <p:nvSpPr>
          <p:cNvPr id="3" name="矩形 2"/>
          <p:cNvSpPr/>
          <p:nvPr/>
        </p:nvSpPr>
        <p:spPr>
          <a:xfrm>
            <a:off x="5261048" y="4970658"/>
            <a:ext cx="1338828" cy="369332"/>
          </a:xfrm>
          <a:prstGeom prst="rect">
            <a:avLst/>
          </a:prstGeom>
        </p:spPr>
        <p:txBody>
          <a:bodyPr wrap="none">
            <a:spAutoFit/>
          </a:bodyPr>
          <a:lstStyle/>
          <a:p>
            <a:r>
              <a:rPr lang="zh-TW" altLang="en-US" b="1" dirty="0" smtClean="0">
                <a:solidFill>
                  <a:schemeClr val="bg1"/>
                </a:solidFill>
                <a:latin typeface="Adobe 繁黑體 Std B" panose="020B0700000000000000" pitchFamily="34" charset="-120"/>
                <a:ea typeface="Adobe 繁黑體 Std B" panose="020B0700000000000000" pitchFamily="34" charset="-120"/>
              </a:rPr>
              <a:t>資料夾結構</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47384842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48455" y="2675757"/>
            <a:ext cx="5063359" cy="2862322"/>
          </a:xfrm>
          <a:prstGeom prst="rect">
            <a:avLst/>
          </a:prstGeom>
        </p:spPr>
        <p:txBody>
          <a:bodyPr wrap="square">
            <a:spAutoFit/>
          </a:bodyPr>
          <a:lstStyle/>
          <a:p>
            <a:r>
              <a:rPr lang="en-US" altLang="zh-TW" dirty="0">
                <a:solidFill>
                  <a:srgbClr val="F92672"/>
                </a:solidFill>
                <a:latin typeface="Consolas" panose="020B0609020204030204" pitchFamily="49" charset="0"/>
              </a:rPr>
              <a:t>import</a:t>
            </a:r>
            <a:r>
              <a:rPr lang="en-US" altLang="zh-TW" dirty="0">
                <a:solidFill>
                  <a:srgbClr val="F8F8F2"/>
                </a:solidFill>
                <a:latin typeface="Consolas" panose="020B0609020204030204" pitchFamily="49" charset="0"/>
              </a:rPr>
              <a:t> React </a:t>
            </a:r>
            <a:r>
              <a:rPr lang="en-US" altLang="zh-TW" dirty="0">
                <a:solidFill>
                  <a:srgbClr val="F92672"/>
                </a:solidFill>
                <a:latin typeface="Consolas" panose="020B0609020204030204" pitchFamily="49" charset="0"/>
              </a:rPr>
              <a:t>from</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'react'</a:t>
            </a:r>
            <a:r>
              <a:rPr lang="en-US" altLang="zh-TW" dirty="0">
                <a:solidFill>
                  <a:srgbClr val="F8F8F2"/>
                </a:solidFill>
                <a:latin typeface="Consolas" panose="020B0609020204030204" pitchFamily="49" charset="0"/>
              </a:rPr>
              <a:t>;</a:t>
            </a:r>
          </a:p>
          <a:p>
            <a:r>
              <a:rPr lang="en-US" altLang="zh-TW" dirty="0">
                <a:solidFill>
                  <a:srgbClr val="F92672"/>
                </a:solidFill>
                <a:latin typeface="Consolas" panose="020B0609020204030204" pitchFamily="49" charset="0"/>
              </a:rPr>
              <a:t>import</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ReactDOM</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from</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'react-</a:t>
            </a:r>
            <a:r>
              <a:rPr lang="en-US" altLang="zh-TW" dirty="0" err="1">
                <a:solidFill>
                  <a:srgbClr val="FFEE99"/>
                </a:solidFill>
                <a:latin typeface="Consolas" panose="020B0609020204030204" pitchFamily="49" charset="0"/>
              </a:rPr>
              <a:t>dom</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92672"/>
                </a:solidFill>
                <a:latin typeface="Consolas" panose="020B0609020204030204" pitchFamily="49" charset="0"/>
              </a:rPr>
              <a:t>import</a:t>
            </a:r>
            <a:r>
              <a:rPr lang="en-US" altLang="zh-TW" dirty="0">
                <a:solidFill>
                  <a:srgbClr val="F8F8F2"/>
                </a:solidFill>
                <a:latin typeface="Consolas" panose="020B0609020204030204" pitchFamily="49" charset="0"/>
              </a:rPr>
              <a:t> App </a:t>
            </a:r>
            <a:r>
              <a:rPr lang="en-US" altLang="zh-TW" dirty="0">
                <a:solidFill>
                  <a:srgbClr val="F92672"/>
                </a:solidFill>
                <a:latin typeface="Consolas" panose="020B0609020204030204" pitchFamily="49" charset="0"/>
              </a:rPr>
              <a:t>from</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'./components/App'</a:t>
            </a:r>
            <a:r>
              <a:rPr lang="en-US" altLang="zh-TW" dirty="0">
                <a:solidFill>
                  <a:srgbClr val="F8F8F2"/>
                </a:solidFill>
                <a:latin typeface="Consolas" panose="020B0609020204030204" pitchFamily="49" charset="0"/>
              </a:rPr>
              <a:t>;</a:t>
            </a:r>
          </a:p>
          <a:p>
            <a:endParaRPr lang="en-US" altLang="zh-TW" dirty="0">
              <a:solidFill>
                <a:srgbClr val="F8F8F2"/>
              </a:solidFill>
              <a:latin typeface="Consolas" panose="020B0609020204030204" pitchFamily="49" charset="0"/>
            </a:endParaRPr>
          </a:p>
          <a:p>
            <a:r>
              <a:rPr lang="en-US" altLang="zh-TW" dirty="0" err="1" smtClean="0">
                <a:solidFill>
                  <a:srgbClr val="F8F8F2"/>
                </a:solidFill>
                <a:latin typeface="Consolas" panose="020B0609020204030204" pitchFamily="49" charset="0"/>
              </a:rPr>
              <a:t>ReactDOM</a:t>
            </a:r>
            <a:r>
              <a:rPr lang="en-US" altLang="zh-TW" dirty="0" err="1" smtClean="0">
                <a:solidFill>
                  <a:srgbClr val="F92672"/>
                </a:solidFill>
                <a:latin typeface="Consolas" panose="020B0609020204030204" pitchFamily="49" charset="0"/>
              </a:rPr>
              <a:t>.</a:t>
            </a:r>
            <a:r>
              <a:rPr lang="en-US" altLang="zh-TW" dirty="0" err="1" smtClean="0">
                <a:solidFill>
                  <a:srgbClr val="A6E22E"/>
                </a:solidFill>
                <a:latin typeface="Consolas" panose="020B0609020204030204" pitchFamily="49" charset="0"/>
              </a:rPr>
              <a:t>render</a:t>
            </a:r>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&lt;</a:t>
            </a:r>
            <a:r>
              <a:rPr lang="en-US" altLang="zh-TW" i="1" dirty="0">
                <a:solidFill>
                  <a:srgbClr val="66D9EF"/>
                </a:solidFill>
                <a:latin typeface="Consolas" panose="020B0609020204030204" pitchFamily="49" charset="0"/>
              </a:rPr>
              <a:t>App</a:t>
            </a:r>
            <a:r>
              <a:rPr lang="en-US" altLang="zh-TW" dirty="0">
                <a:solidFill>
                  <a:srgbClr val="F8F8F2"/>
                </a:solidFill>
                <a:latin typeface="Consolas" panose="020B0609020204030204" pitchFamily="49" charset="0"/>
              </a:rPr>
              <a:t> /&gt;,</a:t>
            </a:r>
          </a:p>
          <a:p>
            <a:pPr lvl="1"/>
            <a:r>
              <a:rPr lang="en-US" altLang="zh-TW" i="1" dirty="0" err="1">
                <a:solidFill>
                  <a:srgbClr val="66D9EF"/>
                </a:solidFill>
                <a:latin typeface="Consolas" panose="020B0609020204030204" pitchFamily="49" charset="0"/>
              </a:rPr>
              <a:t>document</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getElementById</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'app'</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endParaRPr lang="en-US" altLang="zh-TW" b="0" dirty="0">
              <a:solidFill>
                <a:srgbClr val="F8F8F2"/>
              </a:solidFill>
              <a:effectLst/>
              <a:latin typeface="Consolas" panose="020B0609020204030204" pitchFamily="49" charset="0"/>
            </a:endParaRPr>
          </a:p>
        </p:txBody>
      </p:sp>
      <p:sp>
        <p:nvSpPr>
          <p:cNvPr id="3" name="矩形 2"/>
          <p:cNvSpPr/>
          <p:nvPr/>
        </p:nvSpPr>
        <p:spPr>
          <a:xfrm>
            <a:off x="2748455" y="1675665"/>
            <a:ext cx="992579" cy="369332"/>
          </a:xfrm>
          <a:prstGeom prst="rect">
            <a:avLst/>
          </a:prstGeom>
        </p:spPr>
        <p:txBody>
          <a:bodyPr wrap="none">
            <a:spAutoFit/>
          </a:bodyPr>
          <a:lstStyle/>
          <a:p>
            <a:r>
              <a:rPr lang="en-US" altLang="zh-TW" b="1" dirty="0" smtClean="0">
                <a:solidFill>
                  <a:schemeClr val="bg1"/>
                </a:solidFill>
                <a:latin typeface="Adobe 繁黑體 Std B" panose="020B0700000000000000" pitchFamily="34" charset="-120"/>
                <a:ea typeface="Adobe 繁黑體 Std B" panose="020B0700000000000000" pitchFamily="34" charset="-120"/>
              </a:rPr>
              <a:t>Index.js</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5179" y="1707197"/>
            <a:ext cx="267510" cy="295025"/>
          </a:xfrm>
          <a:prstGeom prst="rect">
            <a:avLst/>
          </a:prstGeom>
        </p:spPr>
      </p:pic>
    </p:spTree>
    <p:extLst>
      <p:ext uri="{BB962C8B-B14F-4D97-AF65-F5344CB8AC3E}">
        <p14:creationId xmlns:p14="http://schemas.microsoft.com/office/powerpoint/2010/main" val="250571012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54772" y="1787293"/>
            <a:ext cx="7436069" cy="3693319"/>
          </a:xfrm>
          <a:prstGeom prst="rect">
            <a:avLst/>
          </a:prstGeom>
        </p:spPr>
        <p:txBody>
          <a:bodyPr wrap="square">
            <a:spAutoFit/>
          </a:bodyPr>
          <a:lstStyle/>
          <a:p>
            <a:r>
              <a:rPr lang="en-US" altLang="zh-TW" dirty="0">
                <a:solidFill>
                  <a:srgbClr val="F92672"/>
                </a:solidFill>
                <a:latin typeface="Consolas" panose="020B0609020204030204" pitchFamily="49" charset="0"/>
              </a:rPr>
              <a:t>import</a:t>
            </a:r>
            <a:r>
              <a:rPr lang="en-US" altLang="zh-TW" dirty="0">
                <a:solidFill>
                  <a:srgbClr val="F8F8F2"/>
                </a:solidFill>
                <a:latin typeface="Consolas" panose="020B0609020204030204" pitchFamily="49" charset="0"/>
              </a:rPr>
              <a:t> React, { Component } </a:t>
            </a:r>
            <a:r>
              <a:rPr lang="en-US" altLang="zh-TW" dirty="0">
                <a:solidFill>
                  <a:srgbClr val="F92672"/>
                </a:solidFill>
                <a:latin typeface="Consolas" panose="020B0609020204030204" pitchFamily="49" charset="0"/>
              </a:rPr>
              <a:t>from</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'react'</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r>
              <a:rPr lang="en-US" altLang="zh-TW" i="1" dirty="0">
                <a:solidFill>
                  <a:srgbClr val="66D9EF"/>
                </a:solidFill>
                <a:latin typeface="Consolas" panose="020B0609020204030204" pitchFamily="49" charset="0"/>
              </a:rPr>
              <a:t>class</a:t>
            </a:r>
            <a:r>
              <a:rPr lang="en-US" altLang="zh-TW" dirty="0">
                <a:solidFill>
                  <a:srgbClr val="F8F8F2"/>
                </a:solidFill>
                <a:latin typeface="Consolas" panose="020B0609020204030204" pitchFamily="49" charset="0"/>
              </a:rPr>
              <a:t> </a:t>
            </a:r>
            <a:r>
              <a:rPr lang="en-US" altLang="zh-TW" u="sng" dirty="0">
                <a:solidFill>
                  <a:srgbClr val="A6E22E"/>
                </a:solidFill>
                <a:latin typeface="Consolas" panose="020B0609020204030204" pitchFamily="49" charset="0"/>
              </a:rPr>
              <a:t>App</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extends</a:t>
            </a:r>
            <a:r>
              <a:rPr lang="en-US" altLang="zh-TW" dirty="0">
                <a:solidFill>
                  <a:srgbClr val="F8F8F2"/>
                </a:solidFill>
                <a:latin typeface="Consolas" panose="020B0609020204030204" pitchFamily="49" charset="0"/>
              </a:rPr>
              <a:t> </a:t>
            </a:r>
            <a:r>
              <a:rPr lang="en-US" altLang="zh-TW" u="sng" dirty="0">
                <a:solidFill>
                  <a:srgbClr val="A6E22E"/>
                </a:solidFill>
                <a:latin typeface="Consolas" panose="020B0609020204030204" pitchFamily="49" charset="0"/>
              </a:rPr>
              <a:t>Component</a:t>
            </a:r>
            <a:r>
              <a:rPr lang="en-US" altLang="zh-TW" dirty="0">
                <a:solidFill>
                  <a:srgbClr val="F8F8F2"/>
                </a:solidFill>
                <a:latin typeface="Consolas" panose="020B0609020204030204" pitchFamily="49" charset="0"/>
              </a:rPr>
              <a:t> {</a:t>
            </a:r>
          </a:p>
          <a:p>
            <a:pPr lvl="1"/>
            <a:r>
              <a:rPr lang="en-US" altLang="zh-TW" dirty="0">
                <a:solidFill>
                  <a:srgbClr val="A6E22E"/>
                </a:solidFill>
                <a:latin typeface="Consolas" panose="020B0609020204030204" pitchFamily="49" charset="0"/>
              </a:rPr>
              <a:t>render</a:t>
            </a:r>
            <a:r>
              <a:rPr lang="en-US" altLang="zh-TW" dirty="0">
                <a:solidFill>
                  <a:srgbClr val="F8F8F2"/>
                </a:solidFill>
                <a:latin typeface="Consolas" panose="020B0609020204030204" pitchFamily="49" charset="0"/>
              </a:rPr>
              <a:t>() {</a:t>
            </a:r>
          </a:p>
          <a:p>
            <a:pPr lvl="2"/>
            <a:r>
              <a:rPr lang="en-US" altLang="zh-TW" dirty="0">
                <a:solidFill>
                  <a:srgbClr val="F92672"/>
                </a:solidFill>
                <a:latin typeface="Consolas" panose="020B0609020204030204" pitchFamily="49" charset="0"/>
              </a:rPr>
              <a:t>return</a:t>
            </a:r>
            <a:r>
              <a:rPr lang="en-US" altLang="zh-TW" dirty="0">
                <a:solidFill>
                  <a:srgbClr val="F8F8F2"/>
                </a:solidFill>
                <a:latin typeface="Consolas" panose="020B0609020204030204" pitchFamily="49" charset="0"/>
              </a:rPr>
              <a:t> (</a:t>
            </a:r>
          </a:p>
          <a:p>
            <a:pPr lvl="3"/>
            <a:r>
              <a:rPr lang="en-US" altLang="zh-TW" dirty="0">
                <a:solidFill>
                  <a:srgbClr val="F8F8F2"/>
                </a:solidFill>
                <a:latin typeface="Consolas" panose="020B0609020204030204" pitchFamily="49" charset="0"/>
              </a:rPr>
              <a:t>&lt;</a:t>
            </a:r>
            <a:r>
              <a:rPr lang="en-US" altLang="zh-TW" dirty="0">
                <a:solidFill>
                  <a:srgbClr val="F92672"/>
                </a:solidFill>
                <a:latin typeface="Consolas" panose="020B0609020204030204" pitchFamily="49" charset="0"/>
              </a:rPr>
              <a:t>div</a:t>
            </a:r>
            <a:r>
              <a:rPr lang="en-US" altLang="zh-TW" dirty="0">
                <a:solidFill>
                  <a:srgbClr val="F8F8F2"/>
                </a:solidFill>
                <a:latin typeface="Consolas" panose="020B0609020204030204" pitchFamily="49" charset="0"/>
              </a:rPr>
              <a:t>&gt;</a:t>
            </a:r>
          </a:p>
          <a:p>
            <a:pPr lvl="3"/>
            <a:r>
              <a:rPr lang="en-US" altLang="zh-TW" dirty="0" smtClean="0">
                <a:solidFill>
                  <a:srgbClr val="F8F8F2"/>
                </a:solidFill>
                <a:latin typeface="Consolas" panose="020B0609020204030204" pitchFamily="49" charset="0"/>
              </a:rPr>
              <a:t>	&lt;</a:t>
            </a:r>
            <a:r>
              <a:rPr lang="en-US" altLang="zh-TW" dirty="0">
                <a:solidFill>
                  <a:srgbClr val="F92672"/>
                </a:solidFill>
                <a:latin typeface="Consolas" panose="020B0609020204030204" pitchFamily="49" charset="0"/>
              </a:rPr>
              <a:t>h1</a:t>
            </a:r>
            <a:r>
              <a:rPr lang="en-US" altLang="zh-TW" dirty="0">
                <a:solidFill>
                  <a:srgbClr val="F8F8F2"/>
                </a:solidFill>
                <a:latin typeface="Consolas" panose="020B0609020204030204" pitchFamily="49" charset="0"/>
              </a:rPr>
              <a:t>&gt;React </a:t>
            </a:r>
            <a:r>
              <a:rPr lang="en-US" altLang="zh-TW" dirty="0" err="1">
                <a:solidFill>
                  <a:srgbClr val="F8F8F2"/>
                </a:solidFill>
                <a:latin typeface="Consolas" panose="020B0609020204030204" pitchFamily="49" charset="0"/>
              </a:rPr>
              <a:t>js</a:t>
            </a:r>
            <a:r>
              <a:rPr lang="en-US" altLang="zh-TW" dirty="0">
                <a:solidFill>
                  <a:srgbClr val="F8F8F2"/>
                </a:solidFill>
                <a:latin typeface="Consolas" panose="020B0609020204030204" pitchFamily="49" charset="0"/>
              </a:rPr>
              <a:t>&lt;/</a:t>
            </a:r>
            <a:r>
              <a:rPr lang="en-US" altLang="zh-TW" dirty="0">
                <a:solidFill>
                  <a:srgbClr val="F92672"/>
                </a:solidFill>
                <a:latin typeface="Consolas" panose="020B0609020204030204" pitchFamily="49" charset="0"/>
              </a:rPr>
              <a:t>h1</a:t>
            </a:r>
            <a:r>
              <a:rPr lang="en-US" altLang="zh-TW" dirty="0">
                <a:solidFill>
                  <a:srgbClr val="F8F8F2"/>
                </a:solidFill>
                <a:latin typeface="Consolas" panose="020B0609020204030204" pitchFamily="49" charset="0"/>
              </a:rPr>
              <a:t>&gt;</a:t>
            </a:r>
          </a:p>
          <a:p>
            <a:pPr lvl="3"/>
            <a:r>
              <a:rPr lang="en-US" altLang="zh-TW" dirty="0">
                <a:solidFill>
                  <a:srgbClr val="F8F8F2"/>
                </a:solidFill>
                <a:latin typeface="Consolas" panose="020B0609020204030204" pitchFamily="49" charset="0"/>
              </a:rPr>
              <a:t>&lt;/</a:t>
            </a:r>
            <a:r>
              <a:rPr lang="en-US" altLang="zh-TW" dirty="0">
                <a:solidFill>
                  <a:srgbClr val="F92672"/>
                </a:solidFill>
                <a:latin typeface="Consolas" panose="020B0609020204030204" pitchFamily="49" charset="0"/>
              </a:rPr>
              <a:t>div</a:t>
            </a:r>
            <a:r>
              <a:rPr lang="en-US" altLang="zh-TW" dirty="0">
                <a:solidFill>
                  <a:srgbClr val="F8F8F2"/>
                </a:solidFill>
                <a:latin typeface="Consolas" panose="020B0609020204030204" pitchFamily="49" charset="0"/>
              </a:rPr>
              <a:t>&gt;</a:t>
            </a:r>
          </a:p>
          <a:p>
            <a:pPr lvl="2"/>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r>
              <a:rPr lang="en-US" altLang="zh-TW" dirty="0">
                <a:solidFill>
                  <a:srgbClr val="F92672"/>
                </a:solidFill>
                <a:latin typeface="Consolas" panose="020B0609020204030204" pitchFamily="49" charset="0"/>
              </a:rPr>
              <a:t>export</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default</a:t>
            </a:r>
            <a:r>
              <a:rPr lang="en-US" altLang="zh-TW" dirty="0">
                <a:solidFill>
                  <a:srgbClr val="F8F8F2"/>
                </a:solidFill>
                <a:latin typeface="Consolas" panose="020B0609020204030204" pitchFamily="49" charset="0"/>
              </a:rPr>
              <a:t> App;</a:t>
            </a:r>
            <a:endParaRPr lang="en-US" altLang="zh-TW" b="0" dirty="0">
              <a:solidFill>
                <a:srgbClr val="F8F8F2"/>
              </a:solidFill>
              <a:effectLst/>
              <a:latin typeface="Consolas" panose="020B0609020204030204" pitchFamily="49" charset="0"/>
            </a:endParaRPr>
          </a:p>
        </p:txBody>
      </p:sp>
      <p:sp>
        <p:nvSpPr>
          <p:cNvPr id="3" name="矩形 2"/>
          <p:cNvSpPr/>
          <p:nvPr/>
        </p:nvSpPr>
        <p:spPr>
          <a:xfrm>
            <a:off x="2054772" y="934686"/>
            <a:ext cx="2345514" cy="369332"/>
          </a:xfrm>
          <a:prstGeom prst="rect">
            <a:avLst/>
          </a:prstGeom>
        </p:spPr>
        <p:txBody>
          <a:bodyPr wrap="none">
            <a:spAutoFit/>
          </a:bodyPr>
          <a:lstStyle/>
          <a:p>
            <a:r>
              <a:rPr lang="en-US" altLang="zh-TW" b="1" dirty="0">
                <a:solidFill>
                  <a:schemeClr val="bg1"/>
                </a:solidFill>
                <a:latin typeface="Adobe 繁黑體 Std B" panose="020B0700000000000000" pitchFamily="34" charset="-120"/>
                <a:ea typeface="Adobe 繁黑體 Std B" panose="020B0700000000000000" pitchFamily="34" charset="-120"/>
              </a:rPr>
              <a:t>c</a:t>
            </a:r>
            <a:r>
              <a:rPr lang="en-US" altLang="zh-TW" b="1" dirty="0" smtClean="0">
                <a:solidFill>
                  <a:schemeClr val="bg1"/>
                </a:solidFill>
                <a:latin typeface="Adobe 繁黑體 Std B" panose="020B0700000000000000" pitchFamily="34" charset="-120"/>
                <a:ea typeface="Adobe 繁黑體 Std B" panose="020B0700000000000000" pitchFamily="34" charset="-120"/>
              </a:rPr>
              <a:t>omponents / App.js</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87262" y="987605"/>
            <a:ext cx="267510" cy="295025"/>
          </a:xfrm>
          <a:prstGeom prst="rect">
            <a:avLst/>
          </a:prstGeom>
        </p:spPr>
      </p:pic>
    </p:spTree>
    <p:extLst>
      <p:ext uri="{BB962C8B-B14F-4D97-AF65-F5344CB8AC3E}">
        <p14:creationId xmlns:p14="http://schemas.microsoft.com/office/powerpoint/2010/main" val="83079551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40697" y="5130734"/>
            <a:ext cx="4893006" cy="369332"/>
          </a:xfrm>
          <a:prstGeom prst="rect">
            <a:avLst/>
          </a:prstGeom>
        </p:spPr>
        <p:txBody>
          <a:bodyPr wrap="none">
            <a:spAutoFit/>
          </a:bodyPr>
          <a:lstStyle/>
          <a:p>
            <a:r>
              <a:rPr lang="zh-TW" altLang="en-US" dirty="0">
                <a:solidFill>
                  <a:schemeClr val="bg1"/>
                </a:solidFill>
              </a:rPr>
              <a:t>https://www.youtube.com/watch?v=5BV5J7ZYau0</a:t>
            </a: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6465" y="1713599"/>
            <a:ext cx="5521469" cy="3104475"/>
          </a:xfrm>
          <a:prstGeom prst="rect">
            <a:avLst/>
          </a:prstGeom>
        </p:spPr>
      </p:pic>
    </p:spTree>
    <p:extLst>
      <p:ext uri="{BB962C8B-B14F-4D97-AF65-F5344CB8AC3E}">
        <p14:creationId xmlns:p14="http://schemas.microsoft.com/office/powerpoint/2010/main" val="217548522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1266" y="3636976"/>
            <a:ext cx="601830" cy="663732"/>
          </a:xfrm>
          <a:prstGeom prst="rect">
            <a:avLst/>
          </a:prstGeom>
        </p:spPr>
      </p:pic>
      <p:sp>
        <p:nvSpPr>
          <p:cNvPr id="3" name="矩形 2"/>
          <p:cNvSpPr/>
          <p:nvPr/>
        </p:nvSpPr>
        <p:spPr>
          <a:xfrm>
            <a:off x="3063298" y="3706568"/>
            <a:ext cx="3714323"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28</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Vuejs</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環境建構</a:t>
            </a:r>
            <a:endParaRPr lang="zh-TW" altLang="en-US" sz="2800" dirty="0"/>
          </a:p>
        </p:txBody>
      </p:sp>
    </p:spTree>
    <p:extLst>
      <p:ext uri="{BB962C8B-B14F-4D97-AF65-F5344CB8AC3E}">
        <p14:creationId xmlns:p14="http://schemas.microsoft.com/office/powerpoint/2010/main" val="355929555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38401" y="1897382"/>
            <a:ext cx="5479200" cy="3416320"/>
          </a:xfrm>
          <a:prstGeom prst="rect">
            <a:avLst/>
          </a:prstGeom>
        </p:spPr>
        <p:txBody>
          <a:bodyPr wrap="square">
            <a:spAutoFit/>
          </a:bodyPr>
          <a:lstStyle/>
          <a:p>
            <a:r>
              <a:rPr lang="zh-TW" altLang="en-US" sz="2400" dirty="0">
                <a:solidFill>
                  <a:schemeClr val="bg1"/>
                </a:solidFill>
              </a:rPr>
              <a:t>--save-dev</a:t>
            </a:r>
          </a:p>
          <a:p>
            <a:r>
              <a:rPr lang="en-US" altLang="zh-TW" sz="2400" dirty="0" err="1">
                <a:solidFill>
                  <a:schemeClr val="bg1"/>
                </a:solidFill>
              </a:rPr>
              <a:t>npm</a:t>
            </a:r>
            <a:r>
              <a:rPr lang="en-US" altLang="zh-TW" sz="2400" dirty="0">
                <a:solidFill>
                  <a:schemeClr val="bg1"/>
                </a:solidFill>
              </a:rPr>
              <a:t> install </a:t>
            </a:r>
            <a:r>
              <a:rPr lang="en-US" altLang="zh-TW" sz="2400" dirty="0" err="1">
                <a:solidFill>
                  <a:schemeClr val="bg1"/>
                </a:solidFill>
              </a:rPr>
              <a:t>vue</a:t>
            </a:r>
            <a:r>
              <a:rPr lang="en-US" altLang="zh-TW" sz="2400" dirty="0">
                <a:solidFill>
                  <a:schemeClr val="bg1"/>
                </a:solidFill>
              </a:rPr>
              <a:t>-loader -D</a:t>
            </a:r>
          </a:p>
          <a:p>
            <a:r>
              <a:rPr lang="en-US" altLang="zh-TW" sz="2400" dirty="0" err="1">
                <a:solidFill>
                  <a:schemeClr val="bg1"/>
                </a:solidFill>
              </a:rPr>
              <a:t>npm</a:t>
            </a:r>
            <a:r>
              <a:rPr lang="en-US" altLang="zh-TW" sz="2400" dirty="0">
                <a:solidFill>
                  <a:schemeClr val="bg1"/>
                </a:solidFill>
              </a:rPr>
              <a:t> install </a:t>
            </a:r>
            <a:r>
              <a:rPr lang="en-US" altLang="zh-TW" sz="2400" dirty="0" err="1">
                <a:solidFill>
                  <a:schemeClr val="bg1"/>
                </a:solidFill>
              </a:rPr>
              <a:t>vue</a:t>
            </a:r>
            <a:r>
              <a:rPr lang="en-US" altLang="zh-TW" sz="2400" dirty="0">
                <a:solidFill>
                  <a:schemeClr val="bg1"/>
                </a:solidFill>
              </a:rPr>
              <a:t>-template-compiler -D</a:t>
            </a:r>
          </a:p>
          <a:p>
            <a:r>
              <a:rPr lang="en-US" altLang="zh-TW" sz="2400" dirty="0" err="1">
                <a:solidFill>
                  <a:schemeClr val="bg1"/>
                </a:solidFill>
              </a:rPr>
              <a:t>npm</a:t>
            </a:r>
            <a:r>
              <a:rPr lang="en-US" altLang="zh-TW" sz="2400" dirty="0">
                <a:solidFill>
                  <a:schemeClr val="bg1"/>
                </a:solidFill>
              </a:rPr>
              <a:t> install </a:t>
            </a:r>
            <a:r>
              <a:rPr lang="en-US" altLang="zh-TW" sz="2400" dirty="0" err="1">
                <a:solidFill>
                  <a:schemeClr val="bg1"/>
                </a:solidFill>
              </a:rPr>
              <a:t>vue</a:t>
            </a:r>
            <a:r>
              <a:rPr lang="en-US" altLang="zh-TW" sz="2400" dirty="0">
                <a:solidFill>
                  <a:schemeClr val="bg1"/>
                </a:solidFill>
              </a:rPr>
              <a:t>-html-loader -D</a:t>
            </a:r>
          </a:p>
          <a:p>
            <a:r>
              <a:rPr lang="en-US" altLang="zh-TW" sz="2400" dirty="0" err="1">
                <a:solidFill>
                  <a:schemeClr val="bg1"/>
                </a:solidFill>
              </a:rPr>
              <a:t>npm</a:t>
            </a:r>
            <a:r>
              <a:rPr lang="en-US" altLang="zh-TW" sz="2400" dirty="0">
                <a:solidFill>
                  <a:schemeClr val="bg1"/>
                </a:solidFill>
              </a:rPr>
              <a:t> install </a:t>
            </a:r>
            <a:r>
              <a:rPr lang="en-US" altLang="zh-TW" sz="2400" dirty="0" err="1">
                <a:solidFill>
                  <a:schemeClr val="bg1"/>
                </a:solidFill>
              </a:rPr>
              <a:t>vue</a:t>
            </a:r>
            <a:r>
              <a:rPr lang="en-US" altLang="zh-TW" sz="2400" dirty="0">
                <a:solidFill>
                  <a:schemeClr val="bg1"/>
                </a:solidFill>
              </a:rPr>
              <a:t>-style-loader -</a:t>
            </a:r>
            <a:r>
              <a:rPr lang="en-US" altLang="zh-TW" sz="2400" dirty="0" smtClean="0">
                <a:solidFill>
                  <a:schemeClr val="bg1"/>
                </a:solidFill>
              </a:rPr>
              <a:t>D</a:t>
            </a:r>
          </a:p>
          <a:p>
            <a:endParaRPr lang="en-US" altLang="zh-TW" sz="2400" dirty="0">
              <a:solidFill>
                <a:schemeClr val="bg1"/>
              </a:solidFill>
            </a:endParaRPr>
          </a:p>
          <a:p>
            <a:endParaRPr lang="zh-TW" altLang="en-US" sz="2400" dirty="0">
              <a:solidFill>
                <a:schemeClr val="bg1"/>
              </a:solidFill>
            </a:endParaRPr>
          </a:p>
          <a:p>
            <a:r>
              <a:rPr lang="zh-TW" altLang="en-US" sz="2400" dirty="0">
                <a:solidFill>
                  <a:schemeClr val="bg1"/>
                </a:solidFill>
              </a:rPr>
              <a:t>--save</a:t>
            </a:r>
          </a:p>
          <a:p>
            <a:r>
              <a:rPr lang="en-US" altLang="zh-TW" sz="2400" dirty="0" err="1">
                <a:solidFill>
                  <a:schemeClr val="bg1"/>
                </a:solidFill>
              </a:rPr>
              <a:t>npm</a:t>
            </a:r>
            <a:r>
              <a:rPr lang="en-US" altLang="zh-TW" sz="2400" dirty="0">
                <a:solidFill>
                  <a:schemeClr val="bg1"/>
                </a:solidFill>
              </a:rPr>
              <a:t> install </a:t>
            </a:r>
            <a:r>
              <a:rPr lang="en-US" altLang="zh-TW" sz="2400" dirty="0" err="1">
                <a:solidFill>
                  <a:schemeClr val="bg1"/>
                </a:solidFill>
              </a:rPr>
              <a:t>vue</a:t>
            </a:r>
            <a:r>
              <a:rPr lang="en-US" altLang="zh-TW" sz="2400" dirty="0">
                <a:solidFill>
                  <a:schemeClr val="bg1"/>
                </a:solidFill>
              </a:rPr>
              <a:t> -S</a:t>
            </a:r>
            <a:endParaRPr lang="zh-TW" altLang="en-US" sz="2400" dirty="0">
              <a:solidFill>
                <a:schemeClr val="bg1"/>
              </a:solidFill>
            </a:endParaRPr>
          </a:p>
        </p:txBody>
      </p:sp>
    </p:spTree>
    <p:extLst>
      <p:ext uri="{BB962C8B-B14F-4D97-AF65-F5344CB8AC3E}">
        <p14:creationId xmlns:p14="http://schemas.microsoft.com/office/powerpoint/2010/main" val="158726528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2099" y="3266910"/>
            <a:ext cx="4276725" cy="828675"/>
          </a:xfrm>
          <a:prstGeom prst="rect">
            <a:avLst/>
          </a:prstGeom>
        </p:spPr>
      </p:pic>
      <p:sp>
        <p:nvSpPr>
          <p:cNvPr id="4" name="矩形 3"/>
          <p:cNvSpPr/>
          <p:nvPr/>
        </p:nvSpPr>
        <p:spPr>
          <a:xfrm>
            <a:off x="4979817" y="4315464"/>
            <a:ext cx="1901288" cy="523220"/>
          </a:xfrm>
          <a:prstGeom prst="rect">
            <a:avLst/>
          </a:prstGeom>
        </p:spPr>
        <p:txBody>
          <a:bodyPr wrap="square">
            <a:spAutoFit/>
          </a:bodyPr>
          <a:lstStyle/>
          <a:p>
            <a:pPr algn="ctr"/>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Vuter</a:t>
            </a:r>
            <a:endParaRPr lang="zh-TW" altLang="en-US" sz="2800" dirty="0"/>
          </a:p>
        </p:txBody>
      </p:sp>
    </p:spTree>
    <p:extLst>
      <p:ext uri="{BB962C8B-B14F-4D97-AF65-F5344CB8AC3E}">
        <p14:creationId xmlns:p14="http://schemas.microsoft.com/office/powerpoint/2010/main" val="93170671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977270" y="5167728"/>
            <a:ext cx="1338828" cy="369332"/>
          </a:xfrm>
          <a:prstGeom prst="rect">
            <a:avLst/>
          </a:prstGeom>
        </p:spPr>
        <p:txBody>
          <a:bodyPr wrap="none">
            <a:spAutoFit/>
          </a:bodyPr>
          <a:lstStyle/>
          <a:p>
            <a:r>
              <a:rPr lang="zh-TW" altLang="en-US" b="1" dirty="0" smtClean="0">
                <a:solidFill>
                  <a:schemeClr val="bg1"/>
                </a:solidFill>
                <a:latin typeface="Adobe 繁黑體 Std B" panose="020B0700000000000000" pitchFamily="34" charset="-120"/>
                <a:ea typeface="Adobe 繁黑體 Std B" panose="020B0700000000000000" pitchFamily="34" charset="-120"/>
              </a:rPr>
              <a:t>資料夾結構</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5571" y="1285053"/>
            <a:ext cx="2562225" cy="3609975"/>
          </a:xfrm>
          <a:prstGeom prst="rect">
            <a:avLst/>
          </a:prstGeom>
        </p:spPr>
      </p:pic>
      <p:sp>
        <p:nvSpPr>
          <p:cNvPr id="2" name="矩形 1"/>
          <p:cNvSpPr/>
          <p:nvPr/>
        </p:nvSpPr>
        <p:spPr>
          <a:xfrm>
            <a:off x="4653571" y="5671260"/>
            <a:ext cx="2214068" cy="276999"/>
          </a:xfrm>
          <a:prstGeom prst="rect">
            <a:avLst/>
          </a:prstGeom>
        </p:spPr>
        <p:txBody>
          <a:bodyPr wrap="none">
            <a:spAutoFit/>
          </a:bodyPr>
          <a:lstStyle/>
          <a:p>
            <a:r>
              <a:rPr lang="zh-TW" altLang="en-US" sz="1200" dirty="0" smtClean="0">
                <a:solidFill>
                  <a:schemeClr val="tx2">
                    <a:lumMod val="40000"/>
                    <a:lumOff val="60000"/>
                  </a:schemeClr>
                </a:solidFill>
                <a:latin typeface="Adobe 黑体 Std R" panose="020B0400000000000000" pitchFamily="34" charset="-128"/>
                <a:ea typeface="Adobe 黑体 Std R" panose="020B0400000000000000" pitchFamily="34" charset="-128"/>
              </a:rPr>
              <a:t>還要新增 components 資料夾</a:t>
            </a:r>
            <a:endParaRPr lang="zh-TW" altLang="en-US" sz="1200" dirty="0">
              <a:solidFill>
                <a:schemeClr val="tx2">
                  <a:lumMod val="40000"/>
                  <a:lumOff val="60000"/>
                </a:schemeClr>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1309686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3333750" y="1933575"/>
            <a:ext cx="5838825" cy="3667125"/>
          </a:xfrm>
        </p:spPr>
        <p:txBody>
          <a:bodyPr>
            <a:noAutofit/>
          </a:bodyPr>
          <a:lstStyle/>
          <a:p>
            <a:pPr>
              <a:lnSpc>
                <a:spcPct val="200000"/>
              </a:lnSpc>
            </a:pPr>
            <a:r>
              <a:rPr lang="en-US" altLang="zh-TW" sz="1800" b="1" dirty="0">
                <a:solidFill>
                  <a:schemeClr val="bg1"/>
                </a:solidFill>
                <a:latin typeface="微軟正黑體" panose="020B0604030504040204" pitchFamily="34" charset="-120"/>
                <a:ea typeface="微軟正黑體" panose="020B0604030504040204" pitchFamily="34" charset="-120"/>
              </a:rPr>
              <a:t>NVM</a:t>
            </a:r>
            <a:r>
              <a:rPr lang="zh-TW" altLang="en-US" sz="1800" b="1" dirty="0">
                <a:solidFill>
                  <a:schemeClr val="bg1"/>
                </a:solidFill>
                <a:latin typeface="微軟正黑體" panose="020B0604030504040204" pitchFamily="34" charset="-120"/>
                <a:ea typeface="微軟正黑體" panose="020B0604030504040204" pitchFamily="34" charset="-120"/>
              </a:rPr>
              <a:t>指令</a:t>
            </a:r>
            <a:br>
              <a:rPr lang="zh-TW" altLang="en-US" sz="1800" b="1" dirty="0">
                <a:solidFill>
                  <a:schemeClr val="bg1"/>
                </a:solidFill>
                <a:latin typeface="微軟正黑體" panose="020B0604030504040204" pitchFamily="34" charset="-120"/>
                <a:ea typeface="微軟正黑體" panose="020B0604030504040204" pitchFamily="34" charset="-120"/>
              </a:rPr>
            </a:br>
            <a:r>
              <a:rPr lang="en-US" altLang="zh-TW" sz="1800" b="1" dirty="0" err="1">
                <a:solidFill>
                  <a:schemeClr val="bg1"/>
                </a:solidFill>
                <a:latin typeface="微軟正黑體" panose="020B0604030504040204" pitchFamily="34" charset="-120"/>
                <a:ea typeface="微軟正黑體" panose="020B0604030504040204" pitchFamily="34" charset="-120"/>
              </a:rPr>
              <a:t>nvm</a:t>
            </a:r>
            <a:r>
              <a:rPr lang="en-US" altLang="zh-TW" sz="1800" b="1" dirty="0">
                <a:solidFill>
                  <a:schemeClr val="bg1"/>
                </a:solidFill>
                <a:latin typeface="微軟正黑體" panose="020B0604030504040204" pitchFamily="34" charset="-120"/>
                <a:ea typeface="微軟正黑體" panose="020B0604030504040204" pitchFamily="34" charset="-120"/>
              </a:rPr>
              <a:t> list</a:t>
            </a:r>
            <a:r>
              <a:rPr lang="zh-TW" altLang="en-US" sz="1800" b="1" dirty="0">
                <a:solidFill>
                  <a:schemeClr val="bg1"/>
                </a:solidFill>
                <a:latin typeface="微軟正黑體" panose="020B0604030504040204" pitchFamily="34" charset="-120"/>
                <a:ea typeface="微軟正黑體" panose="020B0604030504040204" pitchFamily="34" charset="-120"/>
              </a:rPr>
              <a:t>：查看已安裝的版本</a:t>
            </a:r>
            <a:br>
              <a:rPr lang="zh-TW" altLang="en-US" sz="1800" b="1" dirty="0">
                <a:solidFill>
                  <a:schemeClr val="bg1"/>
                </a:solidFill>
                <a:latin typeface="微軟正黑體" panose="020B0604030504040204" pitchFamily="34" charset="-120"/>
                <a:ea typeface="微軟正黑體" panose="020B0604030504040204" pitchFamily="34" charset="-120"/>
              </a:rPr>
            </a:br>
            <a:r>
              <a:rPr lang="en-US" altLang="zh-TW" sz="1800" b="1" dirty="0" err="1">
                <a:solidFill>
                  <a:schemeClr val="bg1"/>
                </a:solidFill>
                <a:latin typeface="微軟正黑體" panose="020B0604030504040204" pitchFamily="34" charset="-120"/>
                <a:ea typeface="微軟正黑體" panose="020B0604030504040204" pitchFamily="34" charset="-120"/>
              </a:rPr>
              <a:t>nvm</a:t>
            </a:r>
            <a:r>
              <a:rPr lang="en-US" altLang="zh-TW" sz="1800" b="1" dirty="0">
                <a:solidFill>
                  <a:schemeClr val="bg1"/>
                </a:solidFill>
                <a:latin typeface="微軟正黑體" panose="020B0604030504040204" pitchFamily="34" charset="-120"/>
                <a:ea typeface="微軟正黑體" panose="020B0604030504040204" pitchFamily="34" charset="-120"/>
              </a:rPr>
              <a:t> list available</a:t>
            </a:r>
            <a:r>
              <a:rPr lang="zh-TW" altLang="en-US" sz="1800" b="1" dirty="0">
                <a:solidFill>
                  <a:schemeClr val="bg1"/>
                </a:solidFill>
                <a:latin typeface="微軟正黑體" panose="020B0604030504040204" pitchFamily="34" charset="-120"/>
                <a:ea typeface="微軟正黑體" panose="020B0604030504040204" pitchFamily="34" charset="-120"/>
              </a:rPr>
              <a:t>：查看有哪些 </a:t>
            </a:r>
            <a:r>
              <a:rPr lang="en-US" altLang="zh-TW" sz="1800" b="1" dirty="0">
                <a:solidFill>
                  <a:schemeClr val="bg1"/>
                </a:solidFill>
                <a:latin typeface="微軟正黑體" panose="020B0604030504040204" pitchFamily="34" charset="-120"/>
                <a:ea typeface="微軟正黑體" panose="020B0604030504040204" pitchFamily="34" charset="-120"/>
              </a:rPr>
              <a:t>Node </a:t>
            </a:r>
            <a:r>
              <a:rPr lang="zh-TW" altLang="en-US" sz="1800" b="1" dirty="0">
                <a:solidFill>
                  <a:schemeClr val="bg1"/>
                </a:solidFill>
                <a:latin typeface="微軟正黑體" panose="020B0604030504040204" pitchFamily="34" charset="-120"/>
                <a:ea typeface="微軟正黑體" panose="020B0604030504040204" pitchFamily="34" charset="-120"/>
              </a:rPr>
              <a:t>版本可以裝</a:t>
            </a:r>
            <a:br>
              <a:rPr lang="zh-TW" altLang="en-US" sz="1800" b="1" dirty="0">
                <a:solidFill>
                  <a:schemeClr val="bg1"/>
                </a:solidFill>
                <a:latin typeface="微軟正黑體" panose="020B0604030504040204" pitchFamily="34" charset="-120"/>
                <a:ea typeface="微軟正黑體" panose="020B0604030504040204" pitchFamily="34" charset="-120"/>
              </a:rPr>
            </a:br>
            <a:r>
              <a:rPr lang="en-US" altLang="zh-TW" sz="1800" b="1" dirty="0" err="1">
                <a:solidFill>
                  <a:schemeClr val="bg1"/>
                </a:solidFill>
                <a:latin typeface="微軟正黑體" panose="020B0604030504040204" pitchFamily="34" charset="-120"/>
                <a:ea typeface="微軟正黑體" panose="020B0604030504040204" pitchFamily="34" charset="-120"/>
              </a:rPr>
              <a:t>nvm</a:t>
            </a:r>
            <a:r>
              <a:rPr lang="en-US" altLang="zh-TW" sz="1800" b="1" dirty="0">
                <a:solidFill>
                  <a:schemeClr val="bg1"/>
                </a:solidFill>
                <a:latin typeface="微軟正黑體" panose="020B0604030504040204" pitchFamily="34" charset="-120"/>
                <a:ea typeface="微軟正黑體" panose="020B0604030504040204" pitchFamily="34" charset="-120"/>
              </a:rPr>
              <a:t> install </a:t>
            </a:r>
            <a:r>
              <a:rPr lang="en-US" altLang="zh-TW" sz="1800" b="1" dirty="0" smtClean="0">
                <a:solidFill>
                  <a:schemeClr val="bg1"/>
                </a:solidFill>
                <a:latin typeface="微軟正黑體" panose="020B0604030504040204" pitchFamily="34" charset="-120"/>
                <a:ea typeface="微軟正黑體" panose="020B0604030504040204" pitchFamily="34" charset="-120"/>
              </a:rPr>
              <a:t>v10.13.0</a:t>
            </a:r>
            <a:r>
              <a:rPr lang="zh-TW" altLang="en-US" sz="1800" b="1" dirty="0" smtClean="0">
                <a:solidFill>
                  <a:schemeClr val="bg1"/>
                </a:solidFill>
                <a:latin typeface="微軟正黑體" panose="020B0604030504040204" pitchFamily="34" charset="-120"/>
                <a:ea typeface="微軟正黑體" panose="020B0604030504040204" pitchFamily="34" charset="-120"/>
              </a:rPr>
              <a:t>：</a:t>
            </a:r>
            <a:r>
              <a:rPr lang="zh-TW" altLang="en-US" sz="1800" b="1" dirty="0">
                <a:solidFill>
                  <a:schemeClr val="bg1"/>
                </a:solidFill>
                <a:latin typeface="微軟正黑體" panose="020B0604030504040204" pitchFamily="34" charset="-120"/>
                <a:ea typeface="微軟正黑體" panose="020B0604030504040204" pitchFamily="34" charset="-120"/>
              </a:rPr>
              <a:t>安裝指定的 </a:t>
            </a:r>
            <a:r>
              <a:rPr lang="en-US" altLang="zh-TW" sz="1800" b="1" dirty="0">
                <a:solidFill>
                  <a:schemeClr val="bg1"/>
                </a:solidFill>
                <a:latin typeface="微軟正黑體" panose="020B0604030504040204" pitchFamily="34" charset="-120"/>
                <a:ea typeface="微軟正黑體" panose="020B0604030504040204" pitchFamily="34" charset="-120"/>
              </a:rPr>
              <a:t>Node </a:t>
            </a:r>
            <a:r>
              <a:rPr lang="zh-TW" altLang="en-US" sz="1800" b="1" dirty="0">
                <a:solidFill>
                  <a:schemeClr val="bg1"/>
                </a:solidFill>
                <a:latin typeface="微軟正黑體" panose="020B0604030504040204" pitchFamily="34" charset="-120"/>
                <a:ea typeface="微軟正黑體" panose="020B0604030504040204" pitchFamily="34" charset="-120"/>
              </a:rPr>
              <a:t>版本</a:t>
            </a:r>
            <a:br>
              <a:rPr lang="zh-TW" altLang="en-US" sz="1800" b="1" dirty="0">
                <a:solidFill>
                  <a:schemeClr val="bg1"/>
                </a:solidFill>
                <a:latin typeface="微軟正黑體" panose="020B0604030504040204" pitchFamily="34" charset="-120"/>
                <a:ea typeface="微軟正黑體" panose="020B0604030504040204" pitchFamily="34" charset="-120"/>
              </a:rPr>
            </a:br>
            <a:r>
              <a:rPr lang="en-US" altLang="zh-TW" sz="1800" b="1" dirty="0" err="1">
                <a:solidFill>
                  <a:schemeClr val="bg1"/>
                </a:solidFill>
                <a:latin typeface="微軟正黑體" panose="020B0604030504040204" pitchFamily="34" charset="-120"/>
                <a:ea typeface="微軟正黑體" panose="020B0604030504040204" pitchFamily="34" charset="-120"/>
              </a:rPr>
              <a:t>nvm</a:t>
            </a:r>
            <a:r>
              <a:rPr lang="en-US" altLang="zh-TW" sz="1800" b="1" dirty="0">
                <a:solidFill>
                  <a:schemeClr val="bg1"/>
                </a:solidFill>
                <a:latin typeface="微軟正黑體" panose="020B0604030504040204" pitchFamily="34" charset="-120"/>
                <a:ea typeface="微軟正黑體" panose="020B0604030504040204" pitchFamily="34" charset="-120"/>
              </a:rPr>
              <a:t> use </a:t>
            </a:r>
            <a:r>
              <a:rPr lang="en-US" altLang="zh-TW" sz="1800" b="1" dirty="0" smtClean="0">
                <a:solidFill>
                  <a:schemeClr val="bg1"/>
                </a:solidFill>
                <a:latin typeface="微軟正黑體" panose="020B0604030504040204" pitchFamily="34" charset="-120"/>
                <a:ea typeface="微軟正黑體" panose="020B0604030504040204" pitchFamily="34" charset="-120"/>
              </a:rPr>
              <a:t>v10.13.0</a:t>
            </a:r>
            <a:r>
              <a:rPr lang="zh-TW" altLang="en-US" sz="1800" b="1" dirty="0" smtClean="0">
                <a:solidFill>
                  <a:schemeClr val="bg1"/>
                </a:solidFill>
                <a:latin typeface="微軟正黑體" panose="020B0604030504040204" pitchFamily="34" charset="-120"/>
                <a:ea typeface="微軟正黑體" panose="020B0604030504040204" pitchFamily="34" charset="-120"/>
              </a:rPr>
              <a:t>：</a:t>
            </a:r>
            <a:r>
              <a:rPr lang="zh-TW" altLang="en-US" sz="1800" b="1" dirty="0">
                <a:solidFill>
                  <a:schemeClr val="bg1"/>
                </a:solidFill>
                <a:latin typeface="微軟正黑體" panose="020B0604030504040204" pitchFamily="34" charset="-120"/>
                <a:ea typeface="微軟正黑體" panose="020B0604030504040204" pitchFamily="34" charset="-120"/>
              </a:rPr>
              <a:t>指定 </a:t>
            </a:r>
            <a:r>
              <a:rPr lang="en-US" altLang="zh-TW" sz="1800" b="1" dirty="0">
                <a:solidFill>
                  <a:schemeClr val="bg1"/>
                </a:solidFill>
                <a:latin typeface="微軟正黑體" panose="020B0604030504040204" pitchFamily="34" charset="-120"/>
                <a:ea typeface="微軟正黑體" panose="020B0604030504040204" pitchFamily="34" charset="-120"/>
              </a:rPr>
              <a:t>Node </a:t>
            </a:r>
            <a:r>
              <a:rPr lang="zh-TW" altLang="en-US" sz="1800" b="1" dirty="0">
                <a:solidFill>
                  <a:schemeClr val="bg1"/>
                </a:solidFill>
                <a:latin typeface="微軟正黑體" panose="020B0604030504040204" pitchFamily="34" charset="-120"/>
                <a:ea typeface="微軟正黑體" panose="020B0604030504040204" pitchFamily="34" charset="-120"/>
              </a:rPr>
              <a:t>版本</a:t>
            </a:r>
            <a:br>
              <a:rPr lang="zh-TW" altLang="en-US" sz="1800" b="1" dirty="0">
                <a:solidFill>
                  <a:schemeClr val="bg1"/>
                </a:solidFill>
                <a:latin typeface="微軟正黑體" panose="020B0604030504040204" pitchFamily="34" charset="-120"/>
                <a:ea typeface="微軟正黑體" panose="020B0604030504040204" pitchFamily="34" charset="-120"/>
              </a:rPr>
            </a:br>
            <a:endParaRPr lang="zh-TW" altLang="en-US" sz="18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9525798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81757" y="891501"/>
            <a:ext cx="5933898" cy="307777"/>
          </a:xfrm>
          <a:prstGeom prst="rect">
            <a:avLst/>
          </a:prstGeom>
        </p:spPr>
        <p:txBody>
          <a:bodyPr wrap="square">
            <a:spAutoFit/>
          </a:bodyPr>
          <a:lstStyle/>
          <a:p>
            <a:r>
              <a:rPr lang="en-US" altLang="zh-TW" sz="1400" i="1" dirty="0" err="1" smtClean="0">
                <a:solidFill>
                  <a:srgbClr val="66D9EF"/>
                </a:solidFill>
                <a:latin typeface="Consolas" panose="020B0609020204030204" pitchFamily="49" charset="0"/>
              </a:rPr>
              <a:t>var</a:t>
            </a:r>
            <a:r>
              <a:rPr lang="en-US" altLang="zh-TW" sz="1400" dirty="0" smtClean="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VueLoaderPlugin</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A6E22E"/>
                </a:solidFill>
                <a:latin typeface="Consolas" panose="020B0609020204030204" pitchFamily="49" charset="0"/>
              </a:rPr>
              <a:t>require</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vue</a:t>
            </a:r>
            <a:r>
              <a:rPr lang="en-US" altLang="zh-TW" sz="1400" dirty="0">
                <a:solidFill>
                  <a:srgbClr val="FFEE99"/>
                </a:solidFill>
                <a:latin typeface="Consolas" panose="020B0609020204030204" pitchFamily="49" charset="0"/>
              </a:rPr>
              <a:t>-loader/lib/plugin'</a:t>
            </a:r>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
        <p:nvSpPr>
          <p:cNvPr id="4" name="矩形 3"/>
          <p:cNvSpPr/>
          <p:nvPr/>
        </p:nvSpPr>
        <p:spPr>
          <a:xfrm>
            <a:off x="1081757" y="5377615"/>
            <a:ext cx="3659483" cy="738664"/>
          </a:xfrm>
          <a:prstGeom prst="rect">
            <a:avLst/>
          </a:prstGeom>
        </p:spPr>
        <p:txBody>
          <a:bodyPr wrap="square">
            <a:spAutoFit/>
          </a:bodyPr>
          <a:lstStyle/>
          <a:p>
            <a:r>
              <a:rPr lang="en-US" altLang="zh-TW" sz="1400" dirty="0">
                <a:solidFill>
                  <a:srgbClr val="FFEE99"/>
                </a:solidFill>
                <a:latin typeface="Consolas" panose="020B0609020204030204" pitchFamily="49" charset="0"/>
              </a:rPr>
              <a:t>plugins</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dirty="0" smtClean="0">
                <a:solidFill>
                  <a:srgbClr val="F92672"/>
                </a:solidFill>
                <a:latin typeface="Consolas" panose="020B0609020204030204" pitchFamily="49" charset="0"/>
              </a:rPr>
              <a:t>new</a:t>
            </a:r>
            <a:r>
              <a:rPr lang="en-US" altLang="zh-TW" sz="1400" dirty="0" smtClean="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VueLoaderPlugin</a:t>
            </a:r>
            <a:r>
              <a:rPr lang="en-US" altLang="zh-TW" sz="1400" dirty="0" smtClean="0">
                <a:solidFill>
                  <a:srgbClr val="F8F8F2"/>
                </a:solidFill>
                <a:latin typeface="Consolas" panose="020B0609020204030204" pitchFamily="49" charset="0"/>
              </a:rPr>
              <a:t>()</a:t>
            </a:r>
          </a:p>
          <a:p>
            <a:r>
              <a:rPr lang="en-US" altLang="zh-TW" sz="1400" dirty="0" smtClean="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
        <p:nvSpPr>
          <p:cNvPr id="5" name="矩形 4"/>
          <p:cNvSpPr/>
          <p:nvPr/>
        </p:nvSpPr>
        <p:spPr>
          <a:xfrm>
            <a:off x="1081757" y="1759611"/>
            <a:ext cx="3769842" cy="954107"/>
          </a:xfrm>
          <a:prstGeom prst="rect">
            <a:avLst/>
          </a:prstGeom>
        </p:spPr>
        <p:txBody>
          <a:bodyPr wrap="square">
            <a:spAutoFit/>
          </a:bodyPr>
          <a:lstStyle/>
          <a:p>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test</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 /</a:t>
            </a:r>
            <a:r>
              <a:rPr lang="en-US" altLang="zh-TW" sz="1400" dirty="0">
                <a:solidFill>
                  <a:srgbClr val="FF80F4"/>
                </a:solidFill>
                <a:latin typeface="Consolas" panose="020B0609020204030204" pitchFamily="49" charset="0"/>
              </a:rPr>
              <a:t>\.</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vue</a:t>
            </a:r>
            <a:r>
              <a:rPr lang="en-US" altLang="zh-TW" sz="1400" dirty="0">
                <a:solidFill>
                  <a:srgbClr val="FFEE99"/>
                </a:solidFill>
                <a:latin typeface="Consolas" panose="020B0609020204030204" pitchFamily="49" charset="0"/>
              </a:rPr>
              <a:t>)</a:t>
            </a:r>
            <a:r>
              <a:rPr lang="en-US" altLang="zh-TW" sz="1400" dirty="0">
                <a:solidFill>
                  <a:srgbClr val="F92672"/>
                </a:solidFill>
                <a:latin typeface="Consolas" panose="020B0609020204030204" pitchFamily="49" charset="0"/>
              </a:rPr>
              <a:t>$</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use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vue</a:t>
            </a:r>
            <a:r>
              <a:rPr lang="en-US" altLang="zh-TW" sz="1400" dirty="0">
                <a:solidFill>
                  <a:srgbClr val="FFEE99"/>
                </a:solidFill>
                <a:latin typeface="Consolas" panose="020B0609020204030204" pitchFamily="49" charset="0"/>
              </a:rPr>
              <a:t>-loader'</a:t>
            </a:r>
            <a:endParaRPr lang="en-US" altLang="zh-TW" sz="1400" dirty="0">
              <a:solidFill>
                <a:srgbClr val="F8F8F2"/>
              </a:solidFill>
              <a:latin typeface="Consolas" panose="020B0609020204030204" pitchFamily="49" charset="0"/>
            </a:endParaRPr>
          </a:p>
          <a:p>
            <a:r>
              <a:rPr lang="en-US" altLang="zh-TW" sz="1400" dirty="0" smtClean="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
        <p:nvSpPr>
          <p:cNvPr id="6" name="矩形 5"/>
          <p:cNvSpPr/>
          <p:nvPr/>
        </p:nvSpPr>
        <p:spPr>
          <a:xfrm>
            <a:off x="1081757" y="2713718"/>
            <a:ext cx="3769842" cy="2031325"/>
          </a:xfrm>
          <a:prstGeom prst="rect">
            <a:avLst/>
          </a:prstGeom>
        </p:spPr>
        <p:txBody>
          <a:bodyPr wrap="square">
            <a:spAutoFit/>
          </a:bodyPr>
          <a:lstStyle/>
          <a:p>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test</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 /</a:t>
            </a:r>
            <a:r>
              <a:rPr lang="en-US" altLang="zh-TW" sz="1400" dirty="0">
                <a:solidFill>
                  <a:srgbClr val="FF80F4"/>
                </a:solidFill>
                <a:latin typeface="Consolas" panose="020B0609020204030204" pitchFamily="49" charset="0"/>
              </a:rPr>
              <a:t>\.</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sass</a:t>
            </a:r>
            <a:r>
              <a:rPr lang="en-US" altLang="zh-TW" sz="1400" dirty="0" err="1">
                <a:solidFill>
                  <a:srgbClr val="F92672"/>
                </a:solidFill>
                <a:latin typeface="Consolas" panose="020B0609020204030204" pitchFamily="49" charset="0"/>
              </a:rPr>
              <a:t>|</a:t>
            </a:r>
            <a:r>
              <a:rPr lang="en-US" altLang="zh-TW" sz="1400" dirty="0" err="1">
                <a:solidFill>
                  <a:srgbClr val="FFEE99"/>
                </a:solidFill>
                <a:latin typeface="Consolas" panose="020B0609020204030204" pitchFamily="49" charset="0"/>
              </a:rPr>
              <a:t>scss</a:t>
            </a:r>
            <a:r>
              <a:rPr lang="en-US" altLang="zh-TW" sz="1400" dirty="0">
                <a:solidFill>
                  <a:srgbClr val="FFEE99"/>
                </a:solidFill>
                <a:latin typeface="Consolas" panose="020B0609020204030204" pitchFamily="49" charset="0"/>
              </a:rPr>
              <a:t>)</a:t>
            </a:r>
            <a:r>
              <a:rPr lang="en-US" altLang="zh-TW" sz="1400" dirty="0">
                <a:solidFill>
                  <a:srgbClr val="F92672"/>
                </a:solidFill>
                <a:latin typeface="Consolas" panose="020B0609020204030204" pitchFamily="49" charset="0"/>
              </a:rPr>
              <a:t>$</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use</a:t>
            </a:r>
            <a:r>
              <a:rPr lang="en-US" altLang="zh-TW" sz="1400" dirty="0">
                <a:solidFill>
                  <a:srgbClr val="F8F8F2"/>
                </a:solidFill>
                <a:latin typeface="Consolas" panose="020B0609020204030204" pitchFamily="49" charset="0"/>
              </a:rPr>
              <a:t>: [</a:t>
            </a:r>
          </a:p>
          <a:p>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a:t>
            </a:r>
            <a:r>
              <a:rPr lang="en-US" altLang="zh-TW" sz="1400" dirty="0" err="1" smtClean="0">
                <a:solidFill>
                  <a:srgbClr val="FFEE99"/>
                </a:solidFill>
                <a:latin typeface="Consolas" panose="020B0609020204030204" pitchFamily="49" charset="0"/>
              </a:rPr>
              <a:t>vue</a:t>
            </a:r>
            <a:r>
              <a:rPr lang="en-US" altLang="zh-TW" sz="1400" dirty="0" smtClean="0">
                <a:solidFill>
                  <a:srgbClr val="FFEE99"/>
                </a:solidFill>
                <a:latin typeface="Consolas" panose="020B0609020204030204" pitchFamily="49" charset="0"/>
              </a:rPr>
              <a:t>-style-loader</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a:t>
            </a:r>
            <a:r>
              <a:rPr lang="en-US" altLang="zh-TW" sz="1400" dirty="0" err="1" smtClean="0">
                <a:solidFill>
                  <a:srgbClr val="FFEE99"/>
                </a:solidFill>
                <a:latin typeface="Consolas" panose="020B0609020204030204" pitchFamily="49" charset="0"/>
              </a:rPr>
              <a:t>css</a:t>
            </a:r>
            <a:r>
              <a:rPr lang="en-US" altLang="zh-TW" sz="1400" dirty="0" smtClean="0">
                <a:solidFill>
                  <a:srgbClr val="FFEE99"/>
                </a:solidFill>
                <a:latin typeface="Consolas" panose="020B0609020204030204" pitchFamily="49" charset="0"/>
              </a:rPr>
              <a:t>-loader</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a:t>
            </a:r>
            <a:r>
              <a:rPr lang="en-US" altLang="zh-TW" sz="1400" dirty="0" err="1" smtClean="0">
                <a:solidFill>
                  <a:srgbClr val="FFEE99"/>
                </a:solidFill>
                <a:latin typeface="Consolas" panose="020B0609020204030204" pitchFamily="49" charset="0"/>
              </a:rPr>
              <a:t>postcss</a:t>
            </a:r>
            <a:r>
              <a:rPr lang="en-US" altLang="zh-TW" sz="1400" dirty="0" smtClean="0">
                <a:solidFill>
                  <a:srgbClr val="FFEE99"/>
                </a:solidFill>
                <a:latin typeface="Consolas" panose="020B0609020204030204" pitchFamily="49" charset="0"/>
              </a:rPr>
              <a:t>-loader</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dirty="0" smtClean="0">
                <a:solidFill>
                  <a:srgbClr val="FFEE99"/>
                </a:solidFill>
                <a:latin typeface="Consolas" panose="020B0609020204030204" pitchFamily="49" charset="0"/>
              </a:rPr>
              <a:t>'sass-loader</a:t>
            </a:r>
            <a:r>
              <a:rPr lang="en-US" altLang="zh-TW" sz="1400" dirty="0">
                <a:solidFill>
                  <a:srgbClr val="FFEE99"/>
                </a:solidFill>
                <a:latin typeface="Consolas" panose="020B0609020204030204" pitchFamily="49" charset="0"/>
              </a:rPr>
              <a:t>'</a:t>
            </a:r>
            <a:endParaRPr lang="en-US" altLang="zh-TW" sz="1400" dirty="0">
              <a:solidFill>
                <a:srgbClr val="F8F8F2"/>
              </a:solidFill>
              <a:latin typeface="Consolas" panose="020B0609020204030204" pitchFamily="49" charset="0"/>
            </a:endParaRPr>
          </a:p>
          <a:p>
            <a:r>
              <a:rPr lang="en-US" altLang="zh-TW" sz="1400" dirty="0">
                <a:solidFill>
                  <a:srgbClr val="F8F8F2"/>
                </a:solidFill>
                <a:latin typeface="Consolas" panose="020B0609020204030204" pitchFamily="49" charset="0"/>
              </a:rPr>
              <a:t>     </a:t>
            </a:r>
            <a:r>
              <a:rPr lang="en-US" altLang="zh-TW" sz="1400" dirty="0" smtClean="0">
                <a:solidFill>
                  <a:srgbClr val="F8F8F2"/>
                </a:solidFill>
                <a:latin typeface="Consolas" panose="020B0609020204030204" pitchFamily="49" charset="0"/>
              </a:rPr>
              <a:t>]</a:t>
            </a:r>
            <a:endParaRPr lang="en-US" altLang="zh-TW" sz="1400" dirty="0">
              <a:solidFill>
                <a:srgbClr val="F8F8F2"/>
              </a:solidFill>
              <a:latin typeface="Consolas" panose="020B0609020204030204" pitchFamily="49" charset="0"/>
            </a:endParaRPr>
          </a:p>
          <a:p>
            <a:r>
              <a:rPr lang="en-US" altLang="zh-TW" sz="1400" dirty="0" smtClean="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
        <p:nvSpPr>
          <p:cNvPr id="7" name="矩形 6"/>
          <p:cNvSpPr/>
          <p:nvPr/>
        </p:nvSpPr>
        <p:spPr>
          <a:xfrm>
            <a:off x="1081758" y="583724"/>
            <a:ext cx="2481250" cy="307777"/>
          </a:xfrm>
          <a:prstGeom prst="rect">
            <a:avLst/>
          </a:prstGeom>
        </p:spPr>
        <p:txBody>
          <a:bodyPr wrap="square">
            <a:spAutoFit/>
          </a:bodyPr>
          <a:lstStyle/>
          <a:p>
            <a:r>
              <a:rPr lang="zh-TW" altLang="en-US" sz="1400" dirty="0" smtClean="0">
                <a:solidFill>
                  <a:schemeClr val="accent1">
                    <a:lumMod val="60000"/>
                    <a:lumOff val="40000"/>
                  </a:schemeClr>
                </a:solidFill>
                <a:latin typeface="Adobe 黑体 Std R" panose="020B0400000000000000" pitchFamily="34" charset="-128"/>
                <a:ea typeface="Adobe 黑体 Std R" panose="020B0400000000000000" pitchFamily="34" charset="-128"/>
              </a:rPr>
              <a:t>引入</a:t>
            </a:r>
            <a:r>
              <a:rPr lang="en-US" altLang="zh-TW" sz="1400" dirty="0" err="1">
                <a:solidFill>
                  <a:schemeClr val="accent1">
                    <a:lumMod val="60000"/>
                    <a:lumOff val="40000"/>
                  </a:schemeClr>
                </a:solidFill>
                <a:latin typeface="Adobe 黑体 Std R" panose="020B0400000000000000" pitchFamily="34" charset="-128"/>
                <a:ea typeface="Adobe 黑体 Std R" panose="020B0400000000000000" pitchFamily="34" charset="-128"/>
              </a:rPr>
              <a:t>VueLoaderPlugin</a:t>
            </a:r>
            <a:r>
              <a:rPr lang="en-US" altLang="zh-TW" sz="1400" dirty="0">
                <a:solidFill>
                  <a:schemeClr val="accent1">
                    <a:lumMod val="60000"/>
                    <a:lumOff val="40000"/>
                  </a:schemeClr>
                </a:solidFill>
                <a:latin typeface="Adobe 黑体 Std R" panose="020B0400000000000000" pitchFamily="34" charset="-128"/>
                <a:ea typeface="Adobe 黑体 Std R" panose="020B0400000000000000" pitchFamily="34" charset="-128"/>
              </a:rPr>
              <a:t> </a:t>
            </a:r>
            <a:endParaRPr lang="zh-TW" altLang="en-US" sz="1400" dirty="0">
              <a:solidFill>
                <a:schemeClr val="accent1">
                  <a:lumMod val="60000"/>
                  <a:lumOff val="40000"/>
                </a:schemeClr>
              </a:solidFill>
              <a:latin typeface="Adobe 黑体 Std R" panose="020B0400000000000000" pitchFamily="34" charset="-128"/>
              <a:ea typeface="Adobe 黑体 Std R" panose="020B0400000000000000" pitchFamily="34" charset="-128"/>
            </a:endParaRPr>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913" y="602599"/>
            <a:ext cx="244844" cy="270028"/>
          </a:xfrm>
          <a:prstGeom prst="rect">
            <a:avLst/>
          </a:prstGeom>
        </p:spPr>
      </p:pic>
      <p:sp>
        <p:nvSpPr>
          <p:cNvPr id="9" name="矩形 8"/>
          <p:cNvSpPr/>
          <p:nvPr/>
        </p:nvSpPr>
        <p:spPr>
          <a:xfrm>
            <a:off x="1081757" y="1505198"/>
            <a:ext cx="7139960" cy="307777"/>
          </a:xfrm>
          <a:prstGeom prst="rect">
            <a:avLst/>
          </a:prstGeom>
        </p:spPr>
        <p:txBody>
          <a:bodyPr wrap="square">
            <a:spAutoFit/>
          </a:bodyPr>
          <a:lstStyle/>
          <a:p>
            <a:r>
              <a:rPr lang="zh-TW" altLang="en-US" sz="1400" dirty="0" smtClean="0">
                <a:solidFill>
                  <a:schemeClr val="accent1">
                    <a:lumMod val="60000"/>
                    <a:lumOff val="40000"/>
                  </a:schemeClr>
                </a:solidFill>
                <a:latin typeface="Adobe 黑体 Std R" panose="020B0400000000000000" pitchFamily="34" charset="-128"/>
                <a:ea typeface="Adobe 黑体 Std R" panose="020B0400000000000000" pitchFamily="34" charset="-128"/>
              </a:rPr>
              <a:t>加入 </a:t>
            </a:r>
            <a:r>
              <a:rPr lang="en-US" altLang="zh-TW" sz="1400" dirty="0" err="1" smtClean="0">
                <a:solidFill>
                  <a:schemeClr val="accent1">
                    <a:lumMod val="60000"/>
                    <a:lumOff val="40000"/>
                  </a:schemeClr>
                </a:solidFill>
                <a:latin typeface="Adobe 黑体 Std R" panose="020B0400000000000000" pitchFamily="34" charset="-128"/>
                <a:ea typeface="Adobe 黑体 Std R" panose="020B0400000000000000" pitchFamily="34" charset="-128"/>
              </a:rPr>
              <a:t>vue</a:t>
            </a:r>
            <a:r>
              <a:rPr lang="en-US" altLang="zh-TW" sz="1400" dirty="0" smtClean="0">
                <a:solidFill>
                  <a:schemeClr val="accent1">
                    <a:lumMod val="60000"/>
                    <a:lumOff val="40000"/>
                  </a:schemeClr>
                </a:solidFill>
                <a:latin typeface="Adobe 黑体 Std R" panose="020B0400000000000000" pitchFamily="34" charset="-128"/>
                <a:ea typeface="Adobe 黑体 Std R" panose="020B0400000000000000" pitchFamily="34" charset="-128"/>
              </a:rPr>
              <a:t>-loader</a:t>
            </a:r>
            <a:r>
              <a:rPr lang="zh-TW" altLang="en-US" sz="1400" dirty="0" smtClean="0">
                <a:solidFill>
                  <a:schemeClr val="accent1">
                    <a:lumMod val="60000"/>
                    <a:lumOff val="40000"/>
                  </a:schemeClr>
                </a:solidFill>
                <a:latin typeface="Adobe 黑体 Std R" panose="020B0400000000000000" pitchFamily="34" charset="-128"/>
                <a:ea typeface="Adobe 黑体 Std R" panose="020B0400000000000000" pitchFamily="34" charset="-128"/>
              </a:rPr>
              <a:t> 跟 </a:t>
            </a:r>
            <a:r>
              <a:rPr lang="en-US" altLang="zh-TW" sz="1400" dirty="0" err="1" smtClean="0">
                <a:solidFill>
                  <a:schemeClr val="accent1">
                    <a:lumMod val="60000"/>
                    <a:lumOff val="40000"/>
                  </a:schemeClr>
                </a:solidFill>
                <a:latin typeface="Adobe 黑体 Std R" panose="020B0400000000000000" pitchFamily="34" charset="-128"/>
                <a:ea typeface="Adobe 黑体 Std R" panose="020B0400000000000000" pitchFamily="34" charset="-128"/>
              </a:rPr>
              <a:t>vue</a:t>
            </a:r>
            <a:r>
              <a:rPr lang="en-US" altLang="zh-TW" sz="1400" dirty="0" smtClean="0">
                <a:solidFill>
                  <a:schemeClr val="accent1">
                    <a:lumMod val="60000"/>
                    <a:lumOff val="40000"/>
                  </a:schemeClr>
                </a:solidFill>
                <a:latin typeface="Adobe 黑体 Std R" panose="020B0400000000000000" pitchFamily="34" charset="-128"/>
                <a:ea typeface="Adobe 黑体 Std R" panose="020B0400000000000000" pitchFamily="34" charset="-128"/>
              </a:rPr>
              <a:t>-style-loader</a:t>
            </a:r>
            <a:r>
              <a:rPr lang="zh-TW" altLang="en-US" sz="1400" dirty="0" smtClean="0">
                <a:solidFill>
                  <a:schemeClr val="accent1">
                    <a:lumMod val="60000"/>
                    <a:lumOff val="40000"/>
                  </a:schemeClr>
                </a:solidFill>
                <a:latin typeface="Adobe 黑体 Std R" panose="020B0400000000000000" pitchFamily="34" charset="-128"/>
                <a:ea typeface="Adobe 黑体 Std R" panose="020B0400000000000000" pitchFamily="34" charset="-128"/>
              </a:rPr>
              <a:t>，移除 </a:t>
            </a:r>
            <a:r>
              <a:rPr lang="en-US" altLang="zh-TW" sz="1400" dirty="0" smtClean="0">
                <a:solidFill>
                  <a:schemeClr val="accent1">
                    <a:lumMod val="60000"/>
                    <a:lumOff val="40000"/>
                  </a:schemeClr>
                </a:solidFill>
                <a:latin typeface="Adobe 黑体 Std R" panose="020B0400000000000000" pitchFamily="34" charset="-128"/>
                <a:ea typeface="Adobe 黑体 Std R" panose="020B0400000000000000" pitchFamily="34" charset="-128"/>
              </a:rPr>
              <a:t>include</a:t>
            </a:r>
            <a:r>
              <a:rPr lang="zh-TW" altLang="en-US" sz="1400" dirty="0" smtClean="0">
                <a:solidFill>
                  <a:schemeClr val="accent1">
                    <a:lumMod val="60000"/>
                    <a:lumOff val="40000"/>
                  </a:schemeClr>
                </a:solidFill>
                <a:latin typeface="Adobe 黑体 Std R" panose="020B0400000000000000" pitchFamily="34" charset="-128"/>
                <a:ea typeface="Adobe 黑体 Std R" panose="020B0400000000000000" pitchFamily="34" charset="-128"/>
              </a:rPr>
              <a:t> 設定</a:t>
            </a:r>
            <a:endParaRPr lang="en-US" altLang="zh-TW" sz="1400" dirty="0">
              <a:solidFill>
                <a:schemeClr val="accent1">
                  <a:lumMod val="60000"/>
                  <a:lumOff val="40000"/>
                </a:schemeClr>
              </a:solidFill>
              <a:latin typeface="Adobe 黑体 Std R" panose="020B0400000000000000" pitchFamily="34" charset="-128"/>
              <a:ea typeface="Adobe 黑体 Std R" panose="020B0400000000000000" pitchFamily="34" charset="-128"/>
            </a:endParaRPr>
          </a:p>
        </p:txBody>
      </p:sp>
      <p:pic>
        <p:nvPicPr>
          <p:cNvPr id="10" name="圖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913" y="1524073"/>
            <a:ext cx="244844" cy="270028"/>
          </a:xfrm>
          <a:prstGeom prst="rect">
            <a:avLst/>
          </a:prstGeom>
        </p:spPr>
      </p:pic>
      <p:sp>
        <p:nvSpPr>
          <p:cNvPr id="11" name="矩形 10"/>
          <p:cNvSpPr/>
          <p:nvPr/>
        </p:nvSpPr>
        <p:spPr>
          <a:xfrm>
            <a:off x="1081757" y="5050963"/>
            <a:ext cx="2591609" cy="307777"/>
          </a:xfrm>
          <a:prstGeom prst="rect">
            <a:avLst/>
          </a:prstGeom>
        </p:spPr>
        <p:txBody>
          <a:bodyPr wrap="square">
            <a:spAutoFit/>
          </a:bodyPr>
          <a:lstStyle/>
          <a:p>
            <a:r>
              <a:rPr lang="en-US" altLang="zh-TW" sz="1400" dirty="0">
                <a:solidFill>
                  <a:schemeClr val="accent1">
                    <a:lumMod val="60000"/>
                    <a:lumOff val="40000"/>
                  </a:schemeClr>
                </a:solidFill>
                <a:latin typeface="Adobe 黑体 Std R" panose="020B0400000000000000" pitchFamily="34" charset="-128"/>
                <a:ea typeface="Adobe 黑体 Std R" panose="020B0400000000000000" pitchFamily="34" charset="-128"/>
              </a:rPr>
              <a:t>n</a:t>
            </a:r>
            <a:r>
              <a:rPr lang="en-US" altLang="zh-TW" sz="1400" dirty="0" smtClean="0">
                <a:solidFill>
                  <a:schemeClr val="accent1">
                    <a:lumMod val="60000"/>
                    <a:lumOff val="40000"/>
                  </a:schemeClr>
                </a:solidFill>
                <a:latin typeface="Adobe 黑体 Std R" panose="020B0400000000000000" pitchFamily="34" charset="-128"/>
                <a:ea typeface="Adobe 黑体 Std R" panose="020B0400000000000000" pitchFamily="34" charset="-128"/>
              </a:rPr>
              <a:t>ew </a:t>
            </a:r>
            <a:r>
              <a:rPr lang="en-US" altLang="zh-TW" sz="1400" dirty="0" err="1" smtClean="0">
                <a:solidFill>
                  <a:schemeClr val="accent1">
                    <a:lumMod val="60000"/>
                    <a:lumOff val="40000"/>
                  </a:schemeClr>
                </a:solidFill>
                <a:latin typeface="Adobe 黑体 Std R" panose="020B0400000000000000" pitchFamily="34" charset="-128"/>
                <a:ea typeface="Adobe 黑体 Std R" panose="020B0400000000000000" pitchFamily="34" charset="-128"/>
              </a:rPr>
              <a:t>VueLoaderPlugin</a:t>
            </a:r>
            <a:r>
              <a:rPr lang="en-US" altLang="zh-TW" sz="1400" dirty="0" smtClean="0">
                <a:solidFill>
                  <a:schemeClr val="accent1">
                    <a:lumMod val="60000"/>
                    <a:lumOff val="40000"/>
                  </a:schemeClr>
                </a:solidFill>
                <a:latin typeface="Adobe 黑体 Std R" panose="020B0400000000000000" pitchFamily="34" charset="-128"/>
                <a:ea typeface="Adobe 黑体 Std R" panose="020B0400000000000000" pitchFamily="34" charset="-128"/>
              </a:rPr>
              <a:t> </a:t>
            </a:r>
            <a:endParaRPr lang="zh-TW" altLang="en-US" sz="1400" dirty="0">
              <a:solidFill>
                <a:schemeClr val="accent1">
                  <a:lumMod val="60000"/>
                  <a:lumOff val="40000"/>
                </a:schemeClr>
              </a:solidFill>
              <a:latin typeface="Adobe 黑体 Std R" panose="020B0400000000000000" pitchFamily="34" charset="-128"/>
              <a:ea typeface="Adobe 黑体 Std R" panose="020B0400000000000000" pitchFamily="34" charset="-128"/>
            </a:endParaRPr>
          </a:p>
        </p:txBody>
      </p:sp>
      <p:pic>
        <p:nvPicPr>
          <p:cNvPr id="12" name="圖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913" y="5069838"/>
            <a:ext cx="244844" cy="270028"/>
          </a:xfrm>
          <a:prstGeom prst="rect">
            <a:avLst/>
          </a:prstGeom>
        </p:spPr>
      </p:pic>
    </p:spTree>
    <p:extLst>
      <p:ext uri="{BB962C8B-B14F-4D97-AF65-F5344CB8AC3E}">
        <p14:creationId xmlns:p14="http://schemas.microsoft.com/office/powerpoint/2010/main" val="278153007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15537" y="2209880"/>
            <a:ext cx="1401311" cy="307777"/>
          </a:xfrm>
          <a:prstGeom prst="rect">
            <a:avLst/>
          </a:prstGeom>
        </p:spPr>
        <p:txBody>
          <a:bodyPr wrap="square">
            <a:spAutoFit/>
          </a:bodyPr>
          <a:lstStyle/>
          <a:p>
            <a:r>
              <a:rPr lang="en-US" altLang="zh-TW" sz="1400" dirty="0" smtClean="0">
                <a:solidFill>
                  <a:schemeClr val="accent1">
                    <a:lumMod val="60000"/>
                    <a:lumOff val="40000"/>
                  </a:schemeClr>
                </a:solidFill>
                <a:latin typeface="Adobe 黑体 Std R" panose="020B0400000000000000" pitchFamily="34" charset="-128"/>
                <a:ea typeface="Adobe 黑体 Std R" panose="020B0400000000000000" pitchFamily="34" charset="-128"/>
              </a:rPr>
              <a:t>Index.js</a:t>
            </a:r>
            <a:endParaRPr lang="zh-TW" altLang="en-US" sz="1400" dirty="0">
              <a:solidFill>
                <a:schemeClr val="accent1">
                  <a:lumMod val="60000"/>
                  <a:lumOff val="40000"/>
                </a:schemeClr>
              </a:solidFill>
              <a:latin typeface="Adobe 黑体 Std R" panose="020B0400000000000000" pitchFamily="34" charset="-128"/>
              <a:ea typeface="Adobe 黑体 Std R" panose="020B0400000000000000" pitchFamily="34" charset="-128"/>
            </a:endParaRP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0693" y="2228755"/>
            <a:ext cx="244844" cy="270028"/>
          </a:xfrm>
          <a:prstGeom prst="rect">
            <a:avLst/>
          </a:prstGeom>
        </p:spPr>
      </p:pic>
      <p:sp>
        <p:nvSpPr>
          <p:cNvPr id="6" name="矩形 5"/>
          <p:cNvSpPr/>
          <p:nvPr/>
        </p:nvSpPr>
        <p:spPr>
          <a:xfrm>
            <a:off x="2000276" y="3155520"/>
            <a:ext cx="3918124" cy="1754326"/>
          </a:xfrm>
          <a:prstGeom prst="rect">
            <a:avLst/>
          </a:prstGeom>
        </p:spPr>
        <p:txBody>
          <a:bodyPr wrap="square">
            <a:spAutoFit/>
          </a:bodyPr>
          <a:lstStyle/>
          <a:p>
            <a:r>
              <a:rPr lang="en-US" altLang="zh-TW" dirty="0">
                <a:solidFill>
                  <a:srgbClr val="F92672"/>
                </a:solidFill>
                <a:latin typeface="Consolas" panose="020B0609020204030204" pitchFamily="49" charset="0"/>
              </a:rPr>
              <a:t>import</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Vue</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from</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vue</a:t>
            </a:r>
            <a:r>
              <a:rPr lang="en-US" altLang="zh-TW" dirty="0">
                <a:solidFill>
                  <a:srgbClr val="FFEE99"/>
                </a:solidFill>
                <a:latin typeface="Consolas" panose="020B0609020204030204" pitchFamily="49" charset="0"/>
              </a:rPr>
              <a:t>'</a:t>
            </a:r>
            <a:endParaRPr lang="en-US" altLang="zh-TW" dirty="0">
              <a:solidFill>
                <a:srgbClr val="F8F8F2"/>
              </a:solidFill>
              <a:latin typeface="Consolas" panose="020B0609020204030204" pitchFamily="49" charset="0"/>
            </a:endParaRPr>
          </a:p>
          <a:p>
            <a:r>
              <a:rPr lang="en-US" altLang="zh-TW" dirty="0">
                <a:solidFill>
                  <a:srgbClr val="F92672"/>
                </a:solidFill>
                <a:latin typeface="Consolas" panose="020B0609020204030204" pitchFamily="49" charset="0"/>
              </a:rPr>
              <a:t>import</a:t>
            </a:r>
            <a:r>
              <a:rPr lang="en-US" altLang="zh-TW" dirty="0">
                <a:solidFill>
                  <a:srgbClr val="F8F8F2"/>
                </a:solidFill>
                <a:latin typeface="Consolas" panose="020B0609020204030204" pitchFamily="49" charset="0"/>
              </a:rPr>
              <a:t> App </a:t>
            </a:r>
            <a:r>
              <a:rPr lang="en-US" altLang="zh-TW" dirty="0">
                <a:solidFill>
                  <a:srgbClr val="F92672"/>
                </a:solidFill>
                <a:latin typeface="Consolas" panose="020B0609020204030204" pitchFamily="49" charset="0"/>
              </a:rPr>
              <a:t>from</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App.vue</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92672"/>
                </a:solidFill>
                <a:latin typeface="Consolas" panose="020B0609020204030204" pitchFamily="49" charset="0"/>
              </a:rPr>
              <a:t>new</a:t>
            </a:r>
            <a:r>
              <a:rPr lang="en-US" altLang="zh-TW" dirty="0">
                <a:solidFill>
                  <a:srgbClr val="F8F8F2"/>
                </a:solidFill>
                <a:latin typeface="Consolas" panose="020B0609020204030204" pitchFamily="49" charset="0"/>
              </a:rPr>
              <a:t> </a:t>
            </a:r>
            <a:r>
              <a:rPr lang="en-US" altLang="zh-TW" dirty="0" err="1">
                <a:solidFill>
                  <a:srgbClr val="A6E22E"/>
                </a:solidFill>
                <a:latin typeface="Consolas" panose="020B0609020204030204" pitchFamily="49" charset="0"/>
              </a:rPr>
              <a:t>Vue</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el</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'#app'</a:t>
            </a:r>
            <a:r>
              <a:rPr lang="en-US" altLang="zh-TW" dirty="0">
                <a:solidFill>
                  <a:srgbClr val="F8F8F2"/>
                </a:solidFill>
                <a:latin typeface="Consolas" panose="020B0609020204030204" pitchFamily="49" charset="0"/>
              </a:rPr>
              <a:t>,</a:t>
            </a:r>
          </a:p>
          <a:p>
            <a:pPr lvl="1"/>
            <a:r>
              <a:rPr lang="en-US" altLang="zh-TW" dirty="0">
                <a:solidFill>
                  <a:srgbClr val="A6E22E"/>
                </a:solidFill>
                <a:latin typeface="Consolas" panose="020B0609020204030204" pitchFamily="49" charset="0"/>
              </a:rPr>
              <a:t>render</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h</a:t>
            </a:r>
            <a:r>
              <a:rPr lang="en-US" altLang="zh-TW" i="1" dirty="0">
                <a:solidFill>
                  <a:srgbClr val="66D9EF"/>
                </a:solidFill>
                <a:latin typeface="Consolas" panose="020B0609020204030204" pitchFamily="49" charset="0"/>
              </a:rPr>
              <a:t>=&gt;</a:t>
            </a:r>
            <a:r>
              <a:rPr lang="en-US" altLang="zh-TW" dirty="0">
                <a:solidFill>
                  <a:srgbClr val="A6E22E"/>
                </a:solidFill>
                <a:latin typeface="Consolas" panose="020B0609020204030204" pitchFamily="49" charset="0"/>
              </a:rPr>
              <a:t>h</a:t>
            </a:r>
            <a:r>
              <a:rPr lang="en-US" altLang="zh-TW" dirty="0">
                <a:solidFill>
                  <a:srgbClr val="F8F8F2"/>
                </a:solidFill>
                <a:latin typeface="Consolas" panose="020B0609020204030204" pitchFamily="49" charset="0"/>
              </a:rPr>
              <a:t>(App),</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94612244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61695" y="1109583"/>
            <a:ext cx="1401311" cy="307777"/>
          </a:xfrm>
          <a:prstGeom prst="rect">
            <a:avLst/>
          </a:prstGeom>
        </p:spPr>
        <p:txBody>
          <a:bodyPr wrap="square">
            <a:spAutoFit/>
          </a:bodyPr>
          <a:lstStyle/>
          <a:p>
            <a:r>
              <a:rPr lang="en-US" altLang="zh-TW" sz="1400" dirty="0" err="1" smtClean="0">
                <a:solidFill>
                  <a:schemeClr val="accent1">
                    <a:lumMod val="60000"/>
                    <a:lumOff val="40000"/>
                  </a:schemeClr>
                </a:solidFill>
                <a:latin typeface="Adobe 黑体 Std R" panose="020B0400000000000000" pitchFamily="34" charset="-128"/>
                <a:ea typeface="Adobe 黑体 Std R" panose="020B0400000000000000" pitchFamily="34" charset="-128"/>
              </a:rPr>
              <a:t>App.vue</a:t>
            </a:r>
            <a:endParaRPr lang="zh-TW" altLang="en-US" sz="1400" dirty="0">
              <a:solidFill>
                <a:schemeClr val="accent1">
                  <a:lumMod val="60000"/>
                  <a:lumOff val="40000"/>
                </a:schemeClr>
              </a:solidFill>
              <a:latin typeface="Adobe 黑体 Std R" panose="020B0400000000000000" pitchFamily="34" charset="-128"/>
              <a:ea typeface="Adobe 黑体 Std R" panose="020B0400000000000000" pitchFamily="34" charset="-128"/>
            </a:endParaRP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851" y="1128458"/>
            <a:ext cx="244844" cy="270028"/>
          </a:xfrm>
          <a:prstGeom prst="rect">
            <a:avLst/>
          </a:prstGeom>
        </p:spPr>
      </p:pic>
      <p:sp>
        <p:nvSpPr>
          <p:cNvPr id="2" name="矩形 1"/>
          <p:cNvSpPr/>
          <p:nvPr/>
        </p:nvSpPr>
        <p:spPr>
          <a:xfrm>
            <a:off x="2161695" y="1669258"/>
            <a:ext cx="4696305" cy="4185761"/>
          </a:xfrm>
          <a:prstGeom prst="rect">
            <a:avLst/>
          </a:prstGeom>
        </p:spPr>
        <p:txBody>
          <a:bodyPr wrap="square">
            <a:spAutoFit/>
          </a:bodyPr>
          <a:lstStyle/>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&gt;</a:t>
            </a:r>
          </a:p>
          <a:p>
            <a:pPr lvl="1"/>
            <a:r>
              <a:rPr lang="en-US" altLang="zh-TW" sz="1400" dirty="0">
                <a:solidFill>
                  <a:srgbClr val="F92672"/>
                </a:solidFill>
                <a:latin typeface="Consolas" panose="020B0609020204030204" pitchFamily="49" charset="0"/>
              </a:rPr>
              <a:t>export</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default</a:t>
            </a:r>
            <a:r>
              <a:rPr lang="en-US" altLang="zh-TW" sz="1400" dirty="0">
                <a:solidFill>
                  <a:srgbClr val="F8F8F2"/>
                </a:solidFill>
                <a:latin typeface="Consolas" panose="020B0609020204030204" pitchFamily="49" charset="0"/>
              </a:rPr>
              <a:t> {</a:t>
            </a:r>
          </a:p>
          <a:p>
            <a:pPr lvl="2"/>
            <a:r>
              <a:rPr lang="en-US" altLang="zh-TW" sz="1400" dirty="0">
                <a:solidFill>
                  <a:srgbClr val="A6E22E"/>
                </a:solidFill>
                <a:latin typeface="Consolas" panose="020B0609020204030204" pitchFamily="49" charset="0"/>
              </a:rPr>
              <a:t>data</a:t>
            </a:r>
            <a:r>
              <a:rPr lang="en-US" altLang="zh-TW" sz="1400" dirty="0">
                <a:solidFill>
                  <a:srgbClr val="F8F8F2"/>
                </a:solidFill>
                <a:latin typeface="Consolas" panose="020B0609020204030204" pitchFamily="49" charset="0"/>
              </a:rPr>
              <a:t>(){</a:t>
            </a:r>
          </a:p>
          <a:p>
            <a:pPr lvl="3"/>
            <a:r>
              <a:rPr lang="en-US" altLang="zh-TW" sz="1400" dirty="0">
                <a:solidFill>
                  <a:srgbClr val="F92672"/>
                </a:solidFill>
                <a:latin typeface="Consolas" panose="020B0609020204030204" pitchFamily="49" charset="0"/>
              </a:rPr>
              <a:t>return</a:t>
            </a:r>
            <a:r>
              <a:rPr lang="en-US" altLang="zh-TW" sz="1400" dirty="0">
                <a:solidFill>
                  <a:srgbClr val="F8F8F2"/>
                </a:solidFill>
                <a:latin typeface="Consolas" panose="020B0609020204030204" pitchFamily="49" charset="0"/>
              </a:rPr>
              <a:t> {</a:t>
            </a:r>
          </a:p>
          <a:p>
            <a:pPr lvl="3"/>
            <a:r>
              <a:rPr lang="en-US" altLang="zh-TW" sz="1400" dirty="0" smtClean="0">
                <a:solidFill>
                  <a:srgbClr val="FFEE99"/>
                </a:solidFill>
                <a:latin typeface="Consolas" panose="020B0609020204030204" pitchFamily="49" charset="0"/>
              </a:rPr>
              <a:t>     text</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vue</a:t>
            </a:r>
            <a:r>
              <a:rPr lang="en-US" altLang="zh-TW" sz="1400" dirty="0">
                <a:solidFill>
                  <a:srgbClr val="FFEE99"/>
                </a:solidFill>
                <a:latin typeface="Consolas" panose="020B0609020204030204" pitchFamily="49" charset="0"/>
              </a:rPr>
              <a:t> index test"</a:t>
            </a:r>
            <a:endParaRPr lang="en-US" altLang="zh-TW" sz="1400" dirty="0">
              <a:solidFill>
                <a:srgbClr val="F8F8F2"/>
              </a:solidFill>
              <a:latin typeface="Consolas" panose="020B0609020204030204" pitchFamily="49" charset="0"/>
            </a:endParaRPr>
          </a:p>
          <a:p>
            <a:pPr lvl="3"/>
            <a:r>
              <a:rPr lang="en-US" altLang="zh-TW" sz="1400" dirty="0">
                <a:solidFill>
                  <a:srgbClr val="F8F8F2"/>
                </a:solidFill>
                <a:latin typeface="Consolas" panose="020B0609020204030204" pitchFamily="49" charset="0"/>
              </a:rPr>
              <a:t>};</a:t>
            </a:r>
          </a:p>
          <a:p>
            <a:pPr lvl="2"/>
            <a:r>
              <a:rPr lang="en-US" altLang="zh-TW" sz="1400" dirty="0">
                <a:solidFill>
                  <a:srgbClr val="F8F8F2"/>
                </a:solidFill>
                <a:latin typeface="Consolas" panose="020B0609020204030204" pitchFamily="49" charset="0"/>
              </a:rPr>
              <a:t>}</a:t>
            </a:r>
          </a:p>
          <a:p>
            <a:pPr lvl="1"/>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&gt;</a:t>
            </a:r>
          </a:p>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template</a:t>
            </a:r>
            <a:r>
              <a:rPr lang="en-US" altLang="zh-TW" sz="1400" dirty="0">
                <a:solidFill>
                  <a:srgbClr val="F8F8F2"/>
                </a:solidFill>
                <a:latin typeface="Consolas" panose="020B0609020204030204" pitchFamily="49" charset="0"/>
              </a:rPr>
              <a:t>&gt;</a:t>
            </a:r>
          </a:p>
          <a:p>
            <a:pPr lvl="1"/>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div</a:t>
            </a:r>
            <a:r>
              <a:rPr lang="en-US" altLang="zh-TW" sz="1400" dirty="0">
                <a:solidFill>
                  <a:srgbClr val="F8F8F2"/>
                </a:solidFill>
                <a:latin typeface="Consolas" panose="020B0609020204030204" pitchFamily="49" charset="0"/>
              </a:rPr>
              <a:t> </a:t>
            </a:r>
            <a:r>
              <a:rPr lang="en-US" altLang="zh-TW" sz="1400" dirty="0">
                <a:solidFill>
                  <a:srgbClr val="A6E22E"/>
                </a:solidFill>
                <a:latin typeface="Consolas" panose="020B0609020204030204" pitchFamily="49" charset="0"/>
              </a:rPr>
              <a:t>id</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"app"</a:t>
            </a:r>
            <a:r>
              <a:rPr lang="en-US" altLang="zh-TW" sz="1400" dirty="0">
                <a:solidFill>
                  <a:srgbClr val="F8F8F2"/>
                </a:solidFill>
                <a:latin typeface="Consolas" panose="020B0609020204030204" pitchFamily="49" charset="0"/>
              </a:rPr>
              <a:t>&gt;</a:t>
            </a:r>
          </a:p>
          <a:p>
            <a:pPr lvl="1"/>
            <a:r>
              <a:rPr lang="en-US" altLang="zh-TW" sz="1400" dirty="0" smtClean="0">
                <a:solidFill>
                  <a:srgbClr val="F8F8F2"/>
                </a:solidFill>
                <a:latin typeface="Consolas" panose="020B0609020204030204" pitchFamily="49" charset="0"/>
              </a:rPr>
              <a:t>	&lt;</a:t>
            </a:r>
            <a:r>
              <a:rPr lang="en-US" altLang="zh-TW" sz="1400" dirty="0">
                <a:solidFill>
                  <a:srgbClr val="F92672"/>
                </a:solidFill>
                <a:latin typeface="Consolas" panose="020B0609020204030204" pitchFamily="49" charset="0"/>
              </a:rPr>
              <a:t>h1</a:t>
            </a:r>
            <a:r>
              <a:rPr lang="en-US" altLang="zh-TW" sz="1400" dirty="0">
                <a:solidFill>
                  <a:srgbClr val="F8F8F2"/>
                </a:solidFill>
                <a:latin typeface="Consolas" panose="020B0609020204030204" pitchFamily="49" charset="0"/>
              </a:rPr>
              <a:t>&gt;{{text}}&lt;/</a:t>
            </a:r>
            <a:r>
              <a:rPr lang="en-US" altLang="zh-TW" sz="1400" dirty="0">
                <a:solidFill>
                  <a:srgbClr val="F92672"/>
                </a:solidFill>
                <a:latin typeface="Consolas" panose="020B0609020204030204" pitchFamily="49" charset="0"/>
              </a:rPr>
              <a:t>h1</a:t>
            </a:r>
            <a:r>
              <a:rPr lang="en-US" altLang="zh-TW" sz="1400" dirty="0">
                <a:solidFill>
                  <a:srgbClr val="F8F8F2"/>
                </a:solidFill>
                <a:latin typeface="Consolas" panose="020B0609020204030204" pitchFamily="49" charset="0"/>
              </a:rPr>
              <a:t>&gt;</a:t>
            </a:r>
          </a:p>
          <a:p>
            <a:pPr lvl="1"/>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div</a:t>
            </a:r>
            <a:r>
              <a:rPr lang="en-US" altLang="zh-TW" sz="1400" dirty="0">
                <a:solidFill>
                  <a:srgbClr val="F8F8F2"/>
                </a:solidFill>
                <a:latin typeface="Consolas" panose="020B0609020204030204" pitchFamily="49" charset="0"/>
              </a:rPr>
              <a:t>&gt;</a:t>
            </a:r>
          </a:p>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template</a:t>
            </a:r>
            <a:r>
              <a:rPr lang="en-US" altLang="zh-TW" sz="1400" dirty="0">
                <a:solidFill>
                  <a:srgbClr val="F8F8F2"/>
                </a:solidFill>
                <a:latin typeface="Consolas" panose="020B0609020204030204" pitchFamily="49" charset="0"/>
              </a:rPr>
              <a:t>&gt;</a:t>
            </a:r>
          </a:p>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style</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lang</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scss</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A6E22E"/>
                </a:solidFill>
                <a:latin typeface="Consolas" panose="020B0609020204030204" pitchFamily="49" charset="0"/>
              </a:rPr>
              <a:t>scoped</a:t>
            </a:r>
            <a:r>
              <a:rPr lang="en-US" altLang="zh-TW" sz="1400" dirty="0">
                <a:solidFill>
                  <a:srgbClr val="F8F8F2"/>
                </a:solidFill>
                <a:latin typeface="Consolas" panose="020B0609020204030204" pitchFamily="49" charset="0"/>
              </a:rPr>
              <a:t>&gt;</a:t>
            </a:r>
          </a:p>
          <a:p>
            <a:pPr lvl="1"/>
            <a:r>
              <a:rPr lang="en-US" altLang="zh-TW" sz="1400" dirty="0">
                <a:solidFill>
                  <a:srgbClr val="A6E22E"/>
                </a:solidFill>
                <a:latin typeface="Consolas" panose="020B0609020204030204" pitchFamily="49" charset="0"/>
              </a:rPr>
              <a:t>#app</a:t>
            </a:r>
            <a:r>
              <a:rPr lang="en-US" altLang="zh-TW" sz="1400" dirty="0">
                <a:solidFill>
                  <a:srgbClr val="F8F8F2"/>
                </a:solidFill>
                <a:latin typeface="Consolas" panose="020B0609020204030204" pitchFamily="49" charset="0"/>
              </a:rPr>
              <a:t>{</a:t>
            </a:r>
          </a:p>
          <a:p>
            <a:pPr lvl="1"/>
            <a:r>
              <a:rPr lang="en-US" altLang="zh-TW" sz="1400" i="1" dirty="0" smtClean="0">
                <a:solidFill>
                  <a:srgbClr val="66D9EF"/>
                </a:solidFill>
                <a:latin typeface="Consolas" panose="020B0609020204030204" pitchFamily="49" charset="0"/>
              </a:rPr>
              <a:t>	display</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flex</a:t>
            </a:r>
            <a:r>
              <a:rPr lang="en-US" altLang="zh-TW" sz="1400" dirty="0">
                <a:solidFill>
                  <a:srgbClr val="F8F8F2"/>
                </a:solidFill>
                <a:latin typeface="Consolas" panose="020B0609020204030204" pitchFamily="49" charset="0"/>
              </a:rPr>
              <a:t>;</a:t>
            </a:r>
          </a:p>
          <a:p>
            <a:pPr lvl="1"/>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style</a:t>
            </a:r>
            <a:r>
              <a:rPr lang="en-US" altLang="zh-TW" sz="1400" dirty="0">
                <a:solidFill>
                  <a:srgbClr val="F8F8F2"/>
                </a:solidFill>
                <a:latin typeface="Consolas" panose="020B0609020204030204" pitchFamily="49" charset="0"/>
              </a:rPr>
              <a:t>&gt;</a:t>
            </a:r>
            <a:endParaRPr lang="en-US" altLang="zh-TW" sz="14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44232167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6466" y="3564976"/>
            <a:ext cx="601830" cy="663732"/>
          </a:xfrm>
          <a:prstGeom prst="rect">
            <a:avLst/>
          </a:prstGeom>
        </p:spPr>
      </p:pic>
      <p:sp>
        <p:nvSpPr>
          <p:cNvPr id="3" name="矩形 2"/>
          <p:cNvSpPr/>
          <p:nvPr/>
        </p:nvSpPr>
        <p:spPr>
          <a:xfrm>
            <a:off x="3358498" y="3634568"/>
            <a:ext cx="3714323"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29 </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課堂總結</a:t>
            </a:r>
            <a:endParaRPr lang="zh-TW" altLang="en-US" sz="2800" dirty="0"/>
          </a:p>
        </p:txBody>
      </p:sp>
    </p:spTree>
    <p:extLst>
      <p:ext uri="{BB962C8B-B14F-4D97-AF65-F5344CB8AC3E}">
        <p14:creationId xmlns:p14="http://schemas.microsoft.com/office/powerpoint/2010/main" val="405143532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44890" y="3169033"/>
            <a:ext cx="6096000" cy="646331"/>
          </a:xfrm>
          <a:prstGeom prst="rect">
            <a:avLst/>
          </a:prstGeom>
        </p:spPr>
        <p:txBody>
          <a:bodyPr>
            <a:spAutoFit/>
          </a:bodyPr>
          <a:lstStyle/>
          <a:p>
            <a:r>
              <a:rPr lang="zh-TW" altLang="en-US" dirty="0">
                <a:solidFill>
                  <a:srgbClr val="FF0000"/>
                </a:solidFill>
              </a:rPr>
              <a:t>https://www.youtube.com/channel/UC7ArpUezGLX-dZ0FTS_jVMQ?view_as=subscriber</a:t>
            </a:r>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2994" y="3034156"/>
            <a:ext cx="1750134" cy="916086"/>
          </a:xfrm>
          <a:prstGeom prst="rect">
            <a:avLst/>
          </a:prstGeom>
        </p:spPr>
      </p:pic>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9608" y="2149473"/>
            <a:ext cx="1636907" cy="624071"/>
          </a:xfrm>
          <a:prstGeom prst="rect">
            <a:avLst/>
          </a:prstGeom>
        </p:spPr>
      </p:pic>
      <p:sp>
        <p:nvSpPr>
          <p:cNvPr id="6" name="矩形 5"/>
          <p:cNvSpPr/>
          <p:nvPr/>
        </p:nvSpPr>
        <p:spPr>
          <a:xfrm>
            <a:off x="4344890" y="2198181"/>
            <a:ext cx="2076209" cy="369332"/>
          </a:xfrm>
          <a:prstGeom prst="rect">
            <a:avLst/>
          </a:prstGeom>
        </p:spPr>
        <p:txBody>
          <a:bodyPr wrap="none">
            <a:spAutoFit/>
          </a:bodyPr>
          <a:lstStyle/>
          <a:p>
            <a:r>
              <a:rPr lang="en-US" altLang="zh-TW" dirty="0" smtClean="0">
                <a:solidFill>
                  <a:schemeClr val="bg1"/>
                </a:solidFill>
                <a:latin typeface="Adobe 繁黑體 Std B" panose="020B0700000000000000" pitchFamily="34" charset="-120"/>
                <a:ea typeface="Adobe 繁黑體 Std B" panose="020B0700000000000000" pitchFamily="34" charset="-120"/>
              </a:rPr>
              <a:t>Mike</a:t>
            </a:r>
            <a:r>
              <a:rPr lang="zh-TW" altLang="en-US" dirty="0" smtClean="0">
                <a:solidFill>
                  <a:schemeClr val="bg1"/>
                </a:solidFill>
                <a:latin typeface="Adobe 繁黑體 Std B" panose="020B0700000000000000" pitchFamily="34" charset="-120"/>
                <a:ea typeface="Adobe 繁黑體 Std B" panose="020B0700000000000000" pitchFamily="34" charset="-120"/>
              </a:rPr>
              <a:t>的前端實驗室</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sp>
        <p:nvSpPr>
          <p:cNvPr id="7" name="矩形 6"/>
          <p:cNvSpPr/>
          <p:nvPr/>
        </p:nvSpPr>
        <p:spPr>
          <a:xfrm>
            <a:off x="4344890" y="2444211"/>
            <a:ext cx="4350743" cy="307777"/>
          </a:xfrm>
          <a:prstGeom prst="rect">
            <a:avLst/>
          </a:prstGeom>
        </p:spPr>
        <p:txBody>
          <a:bodyPr wrap="none">
            <a:spAutoFit/>
          </a:bodyPr>
          <a:lstStyle/>
          <a:p>
            <a:r>
              <a:rPr lang="zh-TW" altLang="en-US" sz="1400" dirty="0">
                <a:solidFill>
                  <a:schemeClr val="bg1"/>
                </a:solidFill>
              </a:rPr>
              <a:t>https://www.facebook.com/groups/2189823101261689/</a:t>
            </a:r>
          </a:p>
        </p:txBody>
      </p:sp>
      <p:pic>
        <p:nvPicPr>
          <p:cNvPr id="8" name="圖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9607" y="4210855"/>
            <a:ext cx="1618687" cy="599161"/>
          </a:xfrm>
          <a:prstGeom prst="rect">
            <a:avLst/>
          </a:prstGeom>
        </p:spPr>
      </p:pic>
      <p:sp>
        <p:nvSpPr>
          <p:cNvPr id="9" name="矩形 8"/>
          <p:cNvSpPr/>
          <p:nvPr/>
        </p:nvSpPr>
        <p:spPr>
          <a:xfrm>
            <a:off x="4344890" y="4325769"/>
            <a:ext cx="4081695" cy="369332"/>
          </a:xfrm>
          <a:prstGeom prst="rect">
            <a:avLst/>
          </a:prstGeom>
        </p:spPr>
        <p:txBody>
          <a:bodyPr wrap="none">
            <a:spAutoFit/>
          </a:bodyPr>
          <a:lstStyle/>
          <a:p>
            <a:r>
              <a:rPr lang="zh-TW" altLang="en-US" dirty="0">
                <a:solidFill>
                  <a:schemeClr val="bg1"/>
                </a:solidFill>
              </a:rPr>
              <a:t>https://medium.com/@Mike_Cheng1208</a:t>
            </a:r>
          </a:p>
        </p:txBody>
      </p:sp>
    </p:spTree>
    <p:extLst>
      <p:ext uri="{BB962C8B-B14F-4D97-AF65-F5344CB8AC3E}">
        <p14:creationId xmlns:p14="http://schemas.microsoft.com/office/powerpoint/2010/main" val="366337481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4161" y="1729917"/>
            <a:ext cx="6157977" cy="369332"/>
          </a:xfrm>
          <a:prstGeom prst="rect">
            <a:avLst/>
          </a:prstGeom>
        </p:spPr>
        <p:txBody>
          <a:bodyPr wrap="square">
            <a:spAutoFit/>
          </a:bodyPr>
          <a:lstStyle/>
          <a:p>
            <a:r>
              <a:rPr lang="en-US" altLang="zh-TW" dirty="0" smtClean="0">
                <a:solidFill>
                  <a:schemeClr val="bg1"/>
                </a:solidFill>
                <a:latin typeface="Adobe 繁黑體 Std B" panose="020B0700000000000000" pitchFamily="34" charset="-120"/>
                <a:ea typeface="Adobe 繁黑體 Std B" panose="020B0700000000000000" pitchFamily="34" charset="-120"/>
              </a:rPr>
              <a:t>1</a:t>
            </a:r>
            <a:r>
              <a:rPr lang="zh-TW" altLang="en-US" dirty="0" smtClean="0">
                <a:solidFill>
                  <a:schemeClr val="bg1"/>
                </a:solidFill>
                <a:latin typeface="Adobe 繁黑體 Std B" panose="020B0700000000000000" pitchFamily="34" charset="-120"/>
                <a:ea typeface="Adobe 繁黑體 Std B" panose="020B0700000000000000" pitchFamily="34" charset="-120"/>
              </a:rPr>
              <a:t> </a:t>
            </a:r>
            <a:r>
              <a:rPr lang="en-US" altLang="zh-TW" dirty="0" smtClean="0">
                <a:solidFill>
                  <a:schemeClr val="bg1"/>
                </a:solidFill>
                <a:latin typeface="Adobe 繁黑體 Std B" panose="020B0700000000000000" pitchFamily="34" charset="-120"/>
                <a:ea typeface="Adobe 繁黑體 Std B" panose="020B0700000000000000" pitchFamily="34" charset="-120"/>
              </a:rPr>
              <a:t>.</a:t>
            </a:r>
            <a:r>
              <a:rPr lang="zh-TW" altLang="en-US" dirty="0" smtClean="0">
                <a:solidFill>
                  <a:schemeClr val="bg1"/>
                </a:solidFill>
                <a:latin typeface="Adobe 繁黑體 Std B" panose="020B0700000000000000" pitchFamily="34" charset="-120"/>
                <a:ea typeface="Adobe 繁黑體 Std B" panose="020B0700000000000000" pitchFamily="34" charset="-120"/>
              </a:rPr>
              <a:t> 要懂得因應專案需求而去調整設定</a:t>
            </a:r>
            <a:endParaRPr lang="zh-TW" altLang="en-US" dirty="0"/>
          </a:p>
        </p:txBody>
      </p:sp>
      <p:sp>
        <p:nvSpPr>
          <p:cNvPr id="3" name="矩形 2"/>
          <p:cNvSpPr/>
          <p:nvPr/>
        </p:nvSpPr>
        <p:spPr>
          <a:xfrm>
            <a:off x="1094161" y="2339517"/>
            <a:ext cx="6157977" cy="369332"/>
          </a:xfrm>
          <a:prstGeom prst="rect">
            <a:avLst/>
          </a:prstGeom>
        </p:spPr>
        <p:txBody>
          <a:bodyPr wrap="square">
            <a:spAutoFit/>
          </a:bodyPr>
          <a:lstStyle/>
          <a:p>
            <a:r>
              <a:rPr lang="en-US" altLang="zh-TW" dirty="0" smtClean="0">
                <a:solidFill>
                  <a:schemeClr val="bg1"/>
                </a:solidFill>
                <a:latin typeface="Adobe 繁黑體 Std B" panose="020B0700000000000000" pitchFamily="34" charset="-120"/>
                <a:ea typeface="Adobe 繁黑體 Std B" panose="020B0700000000000000" pitchFamily="34" charset="-120"/>
              </a:rPr>
              <a:t>2</a:t>
            </a:r>
            <a:r>
              <a:rPr lang="zh-TW" altLang="en-US" dirty="0" smtClean="0">
                <a:solidFill>
                  <a:schemeClr val="bg1"/>
                </a:solidFill>
                <a:latin typeface="Adobe 繁黑體 Std B" panose="020B0700000000000000" pitchFamily="34" charset="-120"/>
                <a:ea typeface="Adobe 繁黑體 Std B" panose="020B0700000000000000" pitchFamily="34" charset="-120"/>
              </a:rPr>
              <a:t> </a:t>
            </a:r>
            <a:r>
              <a:rPr lang="en-US" altLang="zh-TW" dirty="0" smtClean="0">
                <a:solidFill>
                  <a:schemeClr val="bg1"/>
                </a:solidFill>
                <a:latin typeface="Adobe 繁黑體 Std B" panose="020B0700000000000000" pitchFamily="34" charset="-120"/>
                <a:ea typeface="Adobe 繁黑體 Std B" panose="020B0700000000000000" pitchFamily="34" charset="-120"/>
              </a:rPr>
              <a:t>.</a:t>
            </a:r>
            <a:r>
              <a:rPr lang="zh-TW" altLang="en-US" dirty="0" smtClean="0">
                <a:solidFill>
                  <a:schemeClr val="bg1"/>
                </a:solidFill>
                <a:latin typeface="Adobe 繁黑體 Std B" panose="020B0700000000000000" pitchFamily="34" charset="-120"/>
                <a:ea typeface="Adobe 繁黑體 Std B" panose="020B0700000000000000" pitchFamily="34" charset="-120"/>
              </a:rPr>
              <a:t> 沒有一種的設定可以通用全部</a:t>
            </a:r>
            <a:endParaRPr lang="zh-TW" altLang="en-US" dirty="0"/>
          </a:p>
        </p:txBody>
      </p:sp>
      <p:sp>
        <p:nvSpPr>
          <p:cNvPr id="4" name="矩形 3"/>
          <p:cNvSpPr/>
          <p:nvPr/>
        </p:nvSpPr>
        <p:spPr>
          <a:xfrm>
            <a:off x="1094160" y="2949117"/>
            <a:ext cx="6157977" cy="369332"/>
          </a:xfrm>
          <a:prstGeom prst="rect">
            <a:avLst/>
          </a:prstGeom>
        </p:spPr>
        <p:txBody>
          <a:bodyPr wrap="square">
            <a:spAutoFit/>
          </a:bodyPr>
          <a:lstStyle/>
          <a:p>
            <a:r>
              <a:rPr lang="en-US" altLang="zh-TW" dirty="0" smtClean="0">
                <a:solidFill>
                  <a:schemeClr val="bg1"/>
                </a:solidFill>
                <a:latin typeface="Adobe 繁黑體 Std B" panose="020B0700000000000000" pitchFamily="34" charset="-120"/>
                <a:ea typeface="Adobe 繁黑體 Std B" panose="020B0700000000000000" pitchFamily="34" charset="-120"/>
              </a:rPr>
              <a:t>3</a:t>
            </a:r>
            <a:r>
              <a:rPr lang="zh-TW" altLang="en-US" dirty="0" smtClean="0">
                <a:solidFill>
                  <a:schemeClr val="bg1"/>
                </a:solidFill>
                <a:latin typeface="Adobe 繁黑體 Std B" panose="020B0700000000000000" pitchFamily="34" charset="-120"/>
                <a:ea typeface="Adobe 繁黑體 Std B" panose="020B0700000000000000" pitchFamily="34" charset="-120"/>
              </a:rPr>
              <a:t> </a:t>
            </a:r>
            <a:r>
              <a:rPr lang="en-US" altLang="zh-TW" dirty="0" smtClean="0">
                <a:solidFill>
                  <a:schemeClr val="bg1"/>
                </a:solidFill>
                <a:latin typeface="Adobe 繁黑體 Std B" panose="020B0700000000000000" pitchFamily="34" charset="-120"/>
                <a:ea typeface="Adobe 繁黑體 Std B" panose="020B0700000000000000" pitchFamily="34" charset="-120"/>
              </a:rPr>
              <a:t>.</a:t>
            </a:r>
            <a:r>
              <a:rPr lang="zh-TW" altLang="en-US" dirty="0" smtClean="0">
                <a:solidFill>
                  <a:schemeClr val="bg1"/>
                </a:solidFill>
                <a:latin typeface="Adobe 繁黑體 Std B" panose="020B0700000000000000" pitchFamily="34" charset="-120"/>
                <a:ea typeface="Adobe 繁黑體 Std B" panose="020B0700000000000000" pitchFamily="34" charset="-120"/>
              </a:rPr>
              <a:t> 不用框架也可以使用在自己的專案上</a:t>
            </a:r>
            <a:endParaRPr lang="zh-TW" altLang="en-US" dirty="0"/>
          </a:p>
        </p:txBody>
      </p:sp>
      <p:sp>
        <p:nvSpPr>
          <p:cNvPr id="5" name="矩形 4"/>
          <p:cNvSpPr/>
          <p:nvPr/>
        </p:nvSpPr>
        <p:spPr>
          <a:xfrm>
            <a:off x="1094160" y="3558717"/>
            <a:ext cx="6157977" cy="369332"/>
          </a:xfrm>
          <a:prstGeom prst="rect">
            <a:avLst/>
          </a:prstGeom>
        </p:spPr>
        <p:txBody>
          <a:bodyPr wrap="square">
            <a:spAutoFit/>
          </a:bodyPr>
          <a:lstStyle/>
          <a:p>
            <a:r>
              <a:rPr lang="en-US" altLang="zh-TW" dirty="0" smtClean="0">
                <a:solidFill>
                  <a:schemeClr val="bg1"/>
                </a:solidFill>
                <a:latin typeface="Adobe 繁黑體 Std B" panose="020B0700000000000000" pitchFamily="34" charset="-120"/>
                <a:ea typeface="Adobe 繁黑體 Std B" panose="020B0700000000000000" pitchFamily="34" charset="-120"/>
              </a:rPr>
              <a:t>4</a:t>
            </a:r>
            <a:r>
              <a:rPr lang="zh-TW" altLang="en-US" dirty="0" smtClean="0">
                <a:solidFill>
                  <a:schemeClr val="bg1"/>
                </a:solidFill>
                <a:latin typeface="Adobe 繁黑體 Std B" panose="020B0700000000000000" pitchFamily="34" charset="-120"/>
                <a:ea typeface="Adobe 繁黑體 Std B" panose="020B0700000000000000" pitchFamily="34" charset="-120"/>
              </a:rPr>
              <a:t> </a:t>
            </a:r>
            <a:r>
              <a:rPr lang="en-US" altLang="zh-TW" dirty="0" smtClean="0">
                <a:solidFill>
                  <a:schemeClr val="bg1"/>
                </a:solidFill>
                <a:latin typeface="Adobe 繁黑體 Std B" panose="020B0700000000000000" pitchFamily="34" charset="-120"/>
                <a:ea typeface="Adobe 繁黑體 Std B" panose="020B0700000000000000" pitchFamily="34" charset="-120"/>
              </a:rPr>
              <a:t>.</a:t>
            </a:r>
            <a:r>
              <a:rPr lang="zh-TW" altLang="en-US" dirty="0" smtClean="0">
                <a:solidFill>
                  <a:schemeClr val="bg1"/>
                </a:solidFill>
                <a:latin typeface="Adobe 繁黑體 Std B" panose="020B0700000000000000" pitchFamily="34" charset="-120"/>
                <a:ea typeface="Adobe 繁黑體 Std B" panose="020B0700000000000000" pitchFamily="34" charset="-120"/>
              </a:rPr>
              <a:t> 即便版本升級也不怕，概念通了升級沒煩惱</a:t>
            </a:r>
            <a:endParaRPr lang="zh-TW" altLang="en-US" dirty="0"/>
          </a:p>
        </p:txBody>
      </p:sp>
      <p:sp>
        <p:nvSpPr>
          <p:cNvPr id="6" name="矩形 5"/>
          <p:cNvSpPr/>
          <p:nvPr/>
        </p:nvSpPr>
        <p:spPr>
          <a:xfrm>
            <a:off x="1094159" y="4168317"/>
            <a:ext cx="6559999" cy="369332"/>
          </a:xfrm>
          <a:prstGeom prst="rect">
            <a:avLst/>
          </a:prstGeom>
        </p:spPr>
        <p:txBody>
          <a:bodyPr wrap="square">
            <a:spAutoFit/>
          </a:bodyPr>
          <a:lstStyle/>
          <a:p>
            <a:r>
              <a:rPr lang="en-US" altLang="zh-TW" dirty="0" smtClean="0">
                <a:solidFill>
                  <a:schemeClr val="bg1"/>
                </a:solidFill>
                <a:latin typeface="Adobe 繁黑體 Std B" panose="020B0700000000000000" pitchFamily="34" charset="-120"/>
                <a:ea typeface="Adobe 繁黑體 Std B" panose="020B0700000000000000" pitchFamily="34" charset="-120"/>
              </a:rPr>
              <a:t>5</a:t>
            </a:r>
            <a:r>
              <a:rPr lang="zh-TW" altLang="en-US" dirty="0" smtClean="0">
                <a:solidFill>
                  <a:schemeClr val="bg1"/>
                </a:solidFill>
                <a:latin typeface="Adobe 繁黑體 Std B" panose="020B0700000000000000" pitchFamily="34" charset="-120"/>
                <a:ea typeface="Adobe 繁黑體 Std B" panose="020B0700000000000000" pitchFamily="34" charset="-120"/>
              </a:rPr>
              <a:t> </a:t>
            </a:r>
            <a:r>
              <a:rPr lang="en-US" altLang="zh-TW" dirty="0" smtClean="0">
                <a:solidFill>
                  <a:schemeClr val="bg1"/>
                </a:solidFill>
                <a:latin typeface="Adobe 繁黑體 Std B" panose="020B0700000000000000" pitchFamily="34" charset="-120"/>
                <a:ea typeface="Adobe 繁黑體 Std B" panose="020B0700000000000000" pitchFamily="34" charset="-120"/>
              </a:rPr>
              <a:t>.</a:t>
            </a:r>
            <a:r>
              <a:rPr lang="zh-TW" altLang="en-US" dirty="0" smtClean="0">
                <a:solidFill>
                  <a:schemeClr val="bg1"/>
                </a:solidFill>
                <a:latin typeface="Adobe 繁黑體 Std B" panose="020B0700000000000000" pitchFamily="34" charset="-120"/>
                <a:ea typeface="Adobe 繁黑體 Std B" panose="020B0700000000000000" pitchFamily="34" charset="-120"/>
              </a:rPr>
              <a:t> 常看終端機訊息，如有錯誤妥善利用</a:t>
            </a:r>
            <a:r>
              <a:rPr lang="en-US" altLang="zh-TW" dirty="0" smtClean="0">
                <a:solidFill>
                  <a:schemeClr val="bg1"/>
                </a:solidFill>
                <a:latin typeface="Adobe 繁黑體 Std B" panose="020B0700000000000000" pitchFamily="34" charset="-120"/>
                <a:ea typeface="Adobe 繁黑體 Std B" panose="020B0700000000000000" pitchFamily="34" charset="-120"/>
              </a:rPr>
              <a:t>google</a:t>
            </a:r>
            <a:r>
              <a:rPr lang="zh-TW" altLang="en-US" dirty="0" smtClean="0">
                <a:solidFill>
                  <a:schemeClr val="bg1"/>
                </a:solidFill>
                <a:latin typeface="Adobe 繁黑體 Std B" panose="020B0700000000000000" pitchFamily="34" charset="-120"/>
                <a:ea typeface="Adobe 繁黑體 Std B" panose="020B0700000000000000" pitchFamily="34" charset="-120"/>
              </a:rPr>
              <a:t>找到問題解答</a:t>
            </a:r>
            <a:endParaRPr lang="zh-TW" altLang="en-US" dirty="0"/>
          </a:p>
        </p:txBody>
      </p:sp>
      <p:sp>
        <p:nvSpPr>
          <p:cNvPr id="7" name="矩形 6"/>
          <p:cNvSpPr/>
          <p:nvPr/>
        </p:nvSpPr>
        <p:spPr>
          <a:xfrm>
            <a:off x="1094159" y="4777917"/>
            <a:ext cx="6875310" cy="369332"/>
          </a:xfrm>
          <a:prstGeom prst="rect">
            <a:avLst/>
          </a:prstGeom>
        </p:spPr>
        <p:txBody>
          <a:bodyPr wrap="square">
            <a:spAutoFit/>
          </a:bodyPr>
          <a:lstStyle/>
          <a:p>
            <a:r>
              <a:rPr lang="en-US" altLang="zh-TW" dirty="0" smtClean="0">
                <a:solidFill>
                  <a:schemeClr val="bg1"/>
                </a:solidFill>
                <a:latin typeface="Adobe 繁黑體 Std B" panose="020B0700000000000000" pitchFamily="34" charset="-120"/>
                <a:ea typeface="Adobe 繁黑體 Std B" panose="020B0700000000000000" pitchFamily="34" charset="-120"/>
              </a:rPr>
              <a:t>6</a:t>
            </a:r>
            <a:r>
              <a:rPr lang="zh-TW" altLang="en-US" dirty="0" smtClean="0">
                <a:solidFill>
                  <a:schemeClr val="bg1"/>
                </a:solidFill>
                <a:latin typeface="Adobe 繁黑體 Std B" panose="020B0700000000000000" pitchFamily="34" charset="-120"/>
                <a:ea typeface="Adobe 繁黑體 Std B" panose="020B0700000000000000" pitchFamily="34" charset="-120"/>
              </a:rPr>
              <a:t> </a:t>
            </a:r>
            <a:r>
              <a:rPr lang="en-US" altLang="zh-TW" dirty="0" smtClean="0">
                <a:solidFill>
                  <a:schemeClr val="bg1"/>
                </a:solidFill>
                <a:latin typeface="Adobe 繁黑體 Std B" panose="020B0700000000000000" pitchFamily="34" charset="-120"/>
                <a:ea typeface="Adobe 繁黑體 Std B" panose="020B0700000000000000" pitchFamily="34" charset="-120"/>
              </a:rPr>
              <a:t>.</a:t>
            </a:r>
            <a:r>
              <a:rPr lang="zh-TW" altLang="en-US" dirty="0" smtClean="0">
                <a:solidFill>
                  <a:schemeClr val="bg1"/>
                </a:solidFill>
                <a:latin typeface="Adobe 繁黑體 Std B" panose="020B0700000000000000" pitchFamily="34" charset="-120"/>
                <a:ea typeface="Adobe 繁黑體 Std B" panose="020B0700000000000000" pitchFamily="34" charset="-120"/>
              </a:rPr>
              <a:t> 課程介紹的功能跟套件不是全部，特殊需求在去尋找擴充</a:t>
            </a:r>
            <a:endParaRPr lang="zh-TW" altLang="en-US" dirty="0"/>
          </a:p>
        </p:txBody>
      </p:sp>
    </p:spTree>
    <p:extLst>
      <p:ext uri="{BB962C8B-B14F-4D97-AF65-F5344CB8AC3E}">
        <p14:creationId xmlns:p14="http://schemas.microsoft.com/office/powerpoint/2010/main" val="114987436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53835" y="3359021"/>
            <a:ext cx="7032965" cy="584775"/>
          </a:xfrm>
          <a:prstGeom prst="rect">
            <a:avLst/>
          </a:prstGeom>
        </p:spPr>
        <p:txBody>
          <a:bodyPr wrap="square">
            <a:spAutoFit/>
          </a:bodyPr>
          <a:lstStyle/>
          <a:p>
            <a:r>
              <a:rPr lang="zh-TW" altLang="en-US" sz="3200" dirty="0" smtClean="0">
                <a:solidFill>
                  <a:schemeClr val="bg1"/>
                </a:solidFill>
                <a:latin typeface="Adobe 繁黑體 Std B" panose="020B0700000000000000" pitchFamily="34" charset="-120"/>
                <a:ea typeface="Adobe 繁黑體 Std B" panose="020B0700000000000000" pitchFamily="34" charset="-120"/>
              </a:rPr>
              <a:t>希望最後各位同學都有收穫滿滿的 </a:t>
            </a:r>
            <a:r>
              <a:rPr lang="en-US" altLang="zh-TW" sz="3200" dirty="0" smtClean="0">
                <a:solidFill>
                  <a:schemeClr val="bg1"/>
                </a:solidFill>
                <a:latin typeface="Adobe 繁黑體 Std B" panose="020B0700000000000000" pitchFamily="34" charset="-120"/>
                <a:ea typeface="Adobe 繁黑體 Std B" panose="020B0700000000000000" pitchFamily="34" charset="-120"/>
              </a:rPr>
              <a:t>!!!</a:t>
            </a:r>
            <a:endParaRPr lang="zh-TW" altLang="en-US" sz="3200" dirty="0"/>
          </a:p>
        </p:txBody>
      </p:sp>
    </p:spTree>
    <p:extLst>
      <p:ext uri="{BB962C8B-B14F-4D97-AF65-F5344CB8AC3E}">
        <p14:creationId xmlns:p14="http://schemas.microsoft.com/office/powerpoint/2010/main" val="1930654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379" y="2441990"/>
            <a:ext cx="1148632" cy="1143846"/>
          </a:xfrm>
          <a:prstGeom prst="rect">
            <a:avLst/>
          </a:prstGeom>
        </p:spPr>
      </p:pic>
      <p:sp>
        <p:nvSpPr>
          <p:cNvPr id="5" name="矩形 4"/>
          <p:cNvSpPr/>
          <p:nvPr/>
        </p:nvSpPr>
        <p:spPr>
          <a:xfrm>
            <a:off x="5666702" y="2079170"/>
            <a:ext cx="2085975" cy="1708160"/>
          </a:xfrm>
          <a:prstGeom prst="rect">
            <a:avLst/>
          </a:prstGeom>
        </p:spPr>
        <p:txBody>
          <a:bodyPr wrap="square">
            <a:spAutoFit/>
          </a:bodyPr>
          <a:lstStyle/>
          <a:p>
            <a:pPr>
              <a:lnSpc>
                <a:spcPct val="150000"/>
              </a:lnSpc>
            </a:pPr>
            <a:r>
              <a:rPr lang="en-US" altLang="zh-TW" sz="1400" b="1" i="0" dirty="0" err="1" smtClean="0">
                <a:solidFill>
                  <a:schemeClr val="bg1"/>
                </a:solidFill>
                <a:effectLst/>
                <a:latin typeface="微軟正黑體" panose="020B0604030504040204" pitchFamily="34" charset="-120"/>
                <a:ea typeface="微軟正黑體" panose="020B0604030504040204" pitchFamily="34" charset="-120"/>
              </a:rPr>
              <a:t>Monokai</a:t>
            </a:r>
            <a:r>
              <a:rPr lang="en-US" altLang="zh-TW" sz="1400" b="1" i="0" dirty="0" smtClean="0">
                <a:solidFill>
                  <a:schemeClr val="bg1"/>
                </a:solidFill>
                <a:effectLst/>
                <a:latin typeface="微軟正黑體" panose="020B0604030504040204" pitchFamily="34" charset="-120"/>
                <a:ea typeface="微軟正黑體" panose="020B0604030504040204" pitchFamily="34" charset="-120"/>
              </a:rPr>
              <a:t> Dark Soda</a:t>
            </a:r>
          </a:p>
          <a:p>
            <a:pPr>
              <a:lnSpc>
                <a:spcPct val="150000"/>
              </a:lnSpc>
            </a:pPr>
            <a:r>
              <a:rPr lang="en-US" altLang="zh-TW" sz="1400" b="1" dirty="0">
                <a:solidFill>
                  <a:schemeClr val="bg1"/>
                </a:solidFill>
                <a:latin typeface="微軟正黑體" panose="020B0604030504040204" pitchFamily="34" charset="-120"/>
                <a:ea typeface="微軟正黑體" panose="020B0604030504040204" pitchFamily="34" charset="-120"/>
              </a:rPr>
              <a:t>Live </a:t>
            </a:r>
            <a:r>
              <a:rPr lang="en-US" altLang="zh-TW" sz="1400" b="1" dirty="0" smtClean="0">
                <a:solidFill>
                  <a:schemeClr val="bg1"/>
                </a:solidFill>
                <a:latin typeface="微軟正黑體" panose="020B0604030504040204" pitchFamily="34" charset="-120"/>
                <a:ea typeface="微軟正黑體" panose="020B0604030504040204" pitchFamily="34" charset="-120"/>
              </a:rPr>
              <a:t>Server</a:t>
            </a:r>
            <a:endParaRPr lang="en-US" altLang="zh-TW" sz="1400" b="1" i="0" dirty="0" smtClean="0">
              <a:solidFill>
                <a:schemeClr val="bg1"/>
              </a:solidFill>
              <a:effectLst/>
              <a:latin typeface="微軟正黑體" panose="020B0604030504040204" pitchFamily="34" charset="-120"/>
              <a:ea typeface="微軟正黑體" panose="020B0604030504040204" pitchFamily="34" charset="-120"/>
            </a:endParaRPr>
          </a:p>
          <a:p>
            <a:pPr>
              <a:lnSpc>
                <a:spcPct val="150000"/>
              </a:lnSpc>
            </a:pPr>
            <a:r>
              <a:rPr lang="en-US" altLang="zh-TW" sz="1400" b="1" i="0" dirty="0" err="1" smtClean="0">
                <a:solidFill>
                  <a:schemeClr val="bg1"/>
                </a:solidFill>
                <a:effectLst/>
                <a:latin typeface="微軟正黑體" panose="020B0604030504040204" pitchFamily="34" charset="-120"/>
                <a:ea typeface="微軟正黑體" panose="020B0604030504040204" pitchFamily="34" charset="-120"/>
              </a:rPr>
              <a:t>AutoFileName</a:t>
            </a:r>
            <a:endParaRPr lang="en-US" altLang="zh-TW" sz="1400" b="1" i="0" dirty="0" smtClean="0">
              <a:solidFill>
                <a:schemeClr val="bg1"/>
              </a:solidFill>
              <a:effectLst/>
              <a:latin typeface="微軟正黑體" panose="020B0604030504040204" pitchFamily="34" charset="-120"/>
              <a:ea typeface="微軟正黑體" panose="020B0604030504040204" pitchFamily="34" charset="-120"/>
            </a:endParaRPr>
          </a:p>
          <a:p>
            <a:pPr>
              <a:lnSpc>
                <a:spcPct val="150000"/>
              </a:lnSpc>
            </a:pPr>
            <a:r>
              <a:rPr lang="en-US" altLang="zh-TW" sz="1400" b="1" i="0" dirty="0" err="1" smtClean="0">
                <a:solidFill>
                  <a:schemeClr val="bg1"/>
                </a:solidFill>
                <a:effectLst/>
                <a:latin typeface="微軟正黑體" panose="020B0604030504040204" pitchFamily="34" charset="-120"/>
                <a:ea typeface="微軟正黑體" panose="020B0604030504040204" pitchFamily="34" charset="-120"/>
              </a:rPr>
              <a:t>vscode</a:t>
            </a:r>
            <a:r>
              <a:rPr lang="en-US" altLang="zh-TW" sz="1400" b="1" i="0" dirty="0" smtClean="0">
                <a:solidFill>
                  <a:schemeClr val="bg1"/>
                </a:solidFill>
                <a:effectLst/>
                <a:latin typeface="微軟正黑體" panose="020B0604030504040204" pitchFamily="34" charset="-120"/>
                <a:ea typeface="微軟正黑體" panose="020B0604030504040204" pitchFamily="34" charset="-120"/>
              </a:rPr>
              <a:t>-icons</a:t>
            </a:r>
          </a:p>
          <a:p>
            <a:pPr>
              <a:lnSpc>
                <a:spcPct val="150000"/>
              </a:lnSpc>
            </a:pPr>
            <a:r>
              <a:rPr lang="en-US" altLang="zh-TW" sz="1400" b="1" dirty="0">
                <a:solidFill>
                  <a:schemeClr val="bg1"/>
                </a:solidFill>
              </a:rPr>
              <a:t>Copy filename</a:t>
            </a:r>
            <a:endParaRPr lang="en-US" altLang="zh-TW" sz="1400" b="1" i="0" dirty="0">
              <a:solidFill>
                <a:schemeClr val="bg1"/>
              </a:solidFill>
              <a:effectLst/>
              <a:latin typeface="微軟正黑體" panose="020B0604030504040204" pitchFamily="34" charset="-120"/>
              <a:ea typeface="微軟正黑體" panose="020B0604030504040204" pitchFamily="34" charset="-120"/>
            </a:endParaRPr>
          </a:p>
        </p:txBody>
      </p:sp>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6832" y="4562830"/>
            <a:ext cx="601830" cy="663732"/>
          </a:xfrm>
          <a:prstGeom prst="rect">
            <a:avLst/>
          </a:prstGeom>
        </p:spPr>
      </p:pic>
      <p:sp>
        <p:nvSpPr>
          <p:cNvPr id="8" name="矩形 7"/>
          <p:cNvSpPr/>
          <p:nvPr/>
        </p:nvSpPr>
        <p:spPr>
          <a:xfrm>
            <a:off x="4466076" y="4649270"/>
            <a:ext cx="3650235" cy="523220"/>
          </a:xfrm>
          <a:prstGeom prst="rect">
            <a:avLst/>
          </a:prstGeom>
        </p:spPr>
        <p:txBody>
          <a:bodyPr wrap="square">
            <a:spAutoFit/>
          </a:bodyPr>
          <a:lstStyle/>
          <a:p>
            <a:r>
              <a:rPr lang="zh-TW" altLang="en-US" sz="2800" dirty="0" smtClean="0">
                <a:solidFill>
                  <a:schemeClr val="bg1"/>
                </a:solidFill>
                <a:latin typeface="Adobe 黑体 Std R" panose="020B0400000000000000" pitchFamily="34" charset="-128"/>
                <a:ea typeface="Adobe 黑体 Std R" panose="020B0400000000000000" pitchFamily="34" charset="-128"/>
              </a:rPr>
              <a:t>編輯器安裝</a:t>
            </a:r>
            <a:r>
              <a:rPr lang="en-US" altLang="zh-TW" sz="2800" dirty="0" err="1" smtClean="0">
                <a:solidFill>
                  <a:schemeClr val="bg1"/>
                </a:solidFill>
                <a:latin typeface="Adobe 黑体 Std R" panose="020B0400000000000000" pitchFamily="34" charset="-128"/>
                <a:ea typeface="Adobe 黑体 Std R" panose="020B0400000000000000" pitchFamily="34" charset="-128"/>
              </a:rPr>
              <a:t>VSCode</a:t>
            </a:r>
            <a:endParaRPr lang="zh-TW" altLang="en-US" sz="2800"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3053349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8049" y="3340932"/>
            <a:ext cx="601830" cy="663732"/>
          </a:xfrm>
          <a:prstGeom prst="rect">
            <a:avLst/>
          </a:prstGeom>
        </p:spPr>
      </p:pic>
      <p:sp>
        <p:nvSpPr>
          <p:cNvPr id="8" name="矩形 7"/>
          <p:cNvSpPr/>
          <p:nvPr/>
        </p:nvSpPr>
        <p:spPr>
          <a:xfrm>
            <a:off x="5187293" y="3427372"/>
            <a:ext cx="3650235" cy="523220"/>
          </a:xfrm>
          <a:prstGeom prst="rect">
            <a:avLst/>
          </a:prstGeom>
        </p:spPr>
        <p:txBody>
          <a:bodyPr wrap="square">
            <a:spAutoFit/>
          </a:bodyPr>
          <a:lstStyle/>
          <a:p>
            <a:r>
              <a:rPr lang="en-US" altLang="zh-TW" sz="2800" dirty="0">
                <a:solidFill>
                  <a:schemeClr val="bg1"/>
                </a:solidFill>
                <a:latin typeface="Adobe 黑体 Std R" panose="020B0400000000000000" pitchFamily="34" charset="-128"/>
                <a:ea typeface="Adobe 黑体 Std R" panose="020B0400000000000000" pitchFamily="34" charset="-128"/>
              </a:rPr>
              <a:t>01 </a:t>
            </a:r>
            <a:r>
              <a:rPr lang="en-US" altLang="zh-TW" sz="2800" dirty="0" err="1">
                <a:solidFill>
                  <a:schemeClr val="bg1"/>
                </a:solidFill>
                <a:latin typeface="Adobe 黑体 Std R" panose="020B0400000000000000" pitchFamily="34" charset="-128"/>
                <a:ea typeface="Adobe 黑体 Std R" panose="020B0400000000000000" pitchFamily="34" charset="-128"/>
              </a:rPr>
              <a:t>HelloWord</a:t>
            </a:r>
            <a:endParaRPr lang="zh-TW" altLang="en-US" sz="2800"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830162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38211" y="3384970"/>
            <a:ext cx="5959766" cy="646331"/>
          </a:xfrm>
          <a:prstGeom prst="rect">
            <a:avLst/>
          </a:prstGeom>
        </p:spPr>
        <p:txBody>
          <a:bodyPr wrap="square">
            <a:spAutoFit/>
          </a:bodyPr>
          <a:lstStyle/>
          <a:p>
            <a:r>
              <a:rPr lang="en-US" altLang="zh-TW" dirty="0" smtClean="0">
                <a:solidFill>
                  <a:schemeClr val="bg1"/>
                </a:solidFill>
              </a:rPr>
              <a:t>2. </a:t>
            </a:r>
            <a:r>
              <a:rPr lang="zh-TW" altLang="en-US" dirty="0" smtClean="0">
                <a:solidFill>
                  <a:schemeClr val="bg1"/>
                </a:solidFill>
                <a:latin typeface="Adobe 繁黑體 Std B" panose="020B0700000000000000" pitchFamily="34" charset="-120"/>
                <a:ea typeface="Adobe 繁黑體 Std B" panose="020B0700000000000000" pitchFamily="34" charset="-120"/>
              </a:rPr>
              <a:t>輸入 </a:t>
            </a:r>
            <a:r>
              <a:rPr lang="zh-TW" altLang="en-US" dirty="0">
                <a:solidFill>
                  <a:schemeClr val="bg1"/>
                </a:solidFill>
              </a:rPr>
              <a:t>npm </a:t>
            </a:r>
            <a:r>
              <a:rPr lang="en-US" altLang="zh-TW" dirty="0" err="1">
                <a:solidFill>
                  <a:schemeClr val="bg1"/>
                </a:solidFill>
              </a:rPr>
              <a:t>init</a:t>
            </a:r>
            <a:endParaRPr lang="zh-TW" altLang="en-US" dirty="0">
              <a:solidFill>
                <a:schemeClr val="bg1"/>
              </a:solidFill>
            </a:endParaRPr>
          </a:p>
          <a:p>
            <a:r>
              <a:rPr lang="zh-TW" altLang="en-US" dirty="0" smtClean="0">
                <a:solidFill>
                  <a:schemeClr val="bg1"/>
                </a:solidFill>
              </a:rPr>
              <a:t> </a:t>
            </a:r>
            <a:endParaRPr lang="zh-TW" altLang="en-US" dirty="0">
              <a:solidFill>
                <a:schemeClr val="bg1"/>
              </a:solidFill>
            </a:endParaRPr>
          </a:p>
        </p:txBody>
      </p:sp>
      <p:sp>
        <p:nvSpPr>
          <p:cNvPr id="6" name="矩形 5"/>
          <p:cNvSpPr/>
          <p:nvPr/>
        </p:nvSpPr>
        <p:spPr>
          <a:xfrm>
            <a:off x="3538211" y="2745700"/>
            <a:ext cx="3613076" cy="369332"/>
          </a:xfrm>
          <a:prstGeom prst="rect">
            <a:avLst/>
          </a:prstGeom>
        </p:spPr>
        <p:txBody>
          <a:bodyPr wrap="square">
            <a:spAutoFit/>
          </a:bodyPr>
          <a:lstStyle/>
          <a:p>
            <a:r>
              <a:rPr lang="en-US" altLang="zh-TW" dirty="0" smtClean="0">
                <a:solidFill>
                  <a:schemeClr val="bg1"/>
                </a:solidFill>
                <a:latin typeface="Adobe 繁黑體 Std B" panose="020B0700000000000000" pitchFamily="34" charset="-120"/>
                <a:ea typeface="Adobe 繁黑體 Std B" panose="020B0700000000000000" pitchFamily="34" charset="-120"/>
              </a:rPr>
              <a:t>1. </a:t>
            </a:r>
            <a:r>
              <a:rPr lang="zh-TW" altLang="en-US" dirty="0" smtClean="0">
                <a:solidFill>
                  <a:schemeClr val="bg1"/>
                </a:solidFill>
                <a:latin typeface="Adobe 繁黑體 Std B" panose="020B0700000000000000" pitchFamily="34" charset="-120"/>
                <a:ea typeface="Adobe 繁黑體 Std B" panose="020B0700000000000000" pitchFamily="34" charset="-120"/>
              </a:rPr>
              <a:t>開啟</a:t>
            </a:r>
            <a:r>
              <a:rPr lang="zh-TW" altLang="en-US" dirty="0">
                <a:solidFill>
                  <a:schemeClr val="bg1"/>
                </a:solidFill>
                <a:latin typeface="Adobe 繁黑體 Std B" panose="020B0700000000000000" pitchFamily="34" charset="-120"/>
                <a:ea typeface="Adobe 繁黑體 Std B" panose="020B0700000000000000" pitchFamily="34" charset="-120"/>
              </a:rPr>
              <a:t>命令提示</a:t>
            </a:r>
            <a:r>
              <a:rPr lang="zh-TW" altLang="en-US" dirty="0" smtClean="0">
                <a:solidFill>
                  <a:schemeClr val="bg1"/>
                </a:solidFill>
                <a:latin typeface="Adobe 繁黑體 Std B" panose="020B0700000000000000" pitchFamily="34" charset="-120"/>
                <a:ea typeface="Adobe 繁黑體 Std B" panose="020B0700000000000000" pitchFamily="34" charset="-120"/>
              </a:rPr>
              <a:t>字元</a:t>
            </a:r>
            <a:r>
              <a:rPr lang="en-US" altLang="zh-TW" dirty="0" smtClean="0">
                <a:solidFill>
                  <a:schemeClr val="bg1"/>
                </a:solidFill>
                <a:latin typeface="Adobe 繁黑體 Std B" panose="020B0700000000000000" pitchFamily="34" charset="-120"/>
                <a:ea typeface="Adobe 繁黑體 Std B" panose="020B0700000000000000" pitchFamily="34" charset="-120"/>
              </a:rPr>
              <a:t>(</a:t>
            </a:r>
            <a:r>
              <a:rPr lang="zh-TW" altLang="en-US" dirty="0" smtClean="0">
                <a:solidFill>
                  <a:schemeClr val="bg1"/>
                </a:solidFill>
                <a:latin typeface="Adobe 繁黑體 Std B" panose="020B0700000000000000" pitchFamily="34" charset="-120"/>
                <a:ea typeface="Adobe 繁黑體 Std B" panose="020B0700000000000000" pitchFamily="34" charset="-120"/>
              </a:rPr>
              <a:t> 終端機 </a:t>
            </a:r>
            <a:r>
              <a:rPr lang="en-US" altLang="zh-TW" dirty="0" smtClean="0">
                <a:solidFill>
                  <a:schemeClr val="bg1"/>
                </a:solidFill>
                <a:latin typeface="Adobe 繁黑體 Std B" panose="020B0700000000000000" pitchFamily="34" charset="-120"/>
                <a:ea typeface="Adobe 繁黑體 Std B" panose="020B0700000000000000" pitchFamily="34" charset="-120"/>
              </a:rPr>
              <a:t>)</a:t>
            </a:r>
            <a:r>
              <a:rPr lang="zh-TW" altLang="en-US" dirty="0" smtClean="0">
                <a:solidFill>
                  <a:schemeClr val="bg1"/>
                </a:solidFill>
                <a:latin typeface="Adobe 繁黑體 Std B" panose="020B0700000000000000" pitchFamily="34" charset="-120"/>
                <a:ea typeface="Adobe 繁黑體 Std B" panose="020B0700000000000000" pitchFamily="34" charset="-120"/>
              </a:rPr>
              <a:t>  </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sp>
        <p:nvSpPr>
          <p:cNvPr id="7" name="矩形 6"/>
          <p:cNvSpPr/>
          <p:nvPr/>
        </p:nvSpPr>
        <p:spPr>
          <a:xfrm>
            <a:off x="3538211" y="4024240"/>
            <a:ext cx="5959766" cy="369332"/>
          </a:xfrm>
          <a:prstGeom prst="rect">
            <a:avLst/>
          </a:prstGeom>
        </p:spPr>
        <p:txBody>
          <a:bodyPr wrap="square">
            <a:spAutoFit/>
          </a:bodyPr>
          <a:lstStyle/>
          <a:p>
            <a:r>
              <a:rPr lang="en-US" altLang="zh-TW" dirty="0" smtClean="0">
                <a:solidFill>
                  <a:schemeClr val="bg1"/>
                </a:solidFill>
              </a:rPr>
              <a:t>3. </a:t>
            </a:r>
            <a:r>
              <a:rPr lang="zh-TW" altLang="en-US" dirty="0" smtClean="0">
                <a:solidFill>
                  <a:schemeClr val="bg1"/>
                </a:solidFill>
                <a:latin typeface="Adobe 繁黑體 Std B" panose="020B0700000000000000" pitchFamily="34" charset="-120"/>
                <a:ea typeface="Adobe 繁黑體 Std B" panose="020B0700000000000000" pitchFamily="34" charset="-120"/>
              </a:rPr>
              <a:t>輸入 </a:t>
            </a:r>
            <a:r>
              <a:rPr lang="zh-TW" altLang="en-US" dirty="0">
                <a:solidFill>
                  <a:schemeClr val="bg1"/>
                </a:solidFill>
              </a:rPr>
              <a:t>npm install webpack webpack-cli --save-de</a:t>
            </a:r>
            <a:r>
              <a:rPr lang="zh-TW" altLang="en-US" dirty="0" smtClean="0">
                <a:solidFill>
                  <a:schemeClr val="bg1"/>
                </a:solidFill>
              </a:rPr>
              <a:t>v</a:t>
            </a:r>
            <a:endParaRPr lang="zh-TW" altLang="en-US" dirty="0">
              <a:solidFill>
                <a:schemeClr val="bg1"/>
              </a:solidFill>
            </a:endParaRPr>
          </a:p>
        </p:txBody>
      </p:sp>
    </p:spTree>
    <p:extLst>
      <p:ext uri="{BB962C8B-B14F-4D97-AF65-F5344CB8AC3E}">
        <p14:creationId xmlns:p14="http://schemas.microsoft.com/office/powerpoint/2010/main" val="2310539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194" y="2950218"/>
            <a:ext cx="5458561" cy="1282082"/>
          </a:xfrm>
          <a:prstGeom prst="rect">
            <a:avLst/>
          </a:prstGeom>
        </p:spPr>
      </p:pic>
      <p:sp>
        <p:nvSpPr>
          <p:cNvPr id="5" name="矩形 4"/>
          <p:cNvSpPr/>
          <p:nvPr/>
        </p:nvSpPr>
        <p:spPr>
          <a:xfrm>
            <a:off x="6628346" y="1282935"/>
            <a:ext cx="4223074" cy="4616648"/>
          </a:xfrm>
          <a:prstGeom prst="rect">
            <a:avLst/>
          </a:prstGeom>
        </p:spPr>
        <p:txBody>
          <a:bodyPr wrap="square">
            <a:spAutoFit/>
          </a:bodyPr>
          <a:lstStyle/>
          <a:p>
            <a:pPr>
              <a:lnSpc>
                <a:spcPct val="150000"/>
              </a:lnSpc>
            </a:pPr>
            <a:r>
              <a:rPr lang="zh-TW" altLang="en-US" sz="1400" dirty="0">
                <a:solidFill>
                  <a:schemeClr val="bg1"/>
                </a:solidFill>
                <a:latin typeface="Adobe 繁黑體 Std B" panose="020B0700000000000000" pitchFamily="34" charset="-120"/>
                <a:ea typeface="Adobe 繁黑體 Std B" panose="020B0700000000000000" pitchFamily="34" charset="-120"/>
              </a:rPr>
              <a:t>node_modules ：</a:t>
            </a:r>
            <a:r>
              <a:rPr lang="zh-TW" altLang="en-US" sz="1400" dirty="0">
                <a:solidFill>
                  <a:schemeClr val="accent1">
                    <a:lumMod val="40000"/>
                    <a:lumOff val="60000"/>
                  </a:schemeClr>
                </a:solidFill>
                <a:latin typeface="Adobe 繁黑體 Std B" panose="020B0700000000000000" pitchFamily="34" charset="-120"/>
                <a:ea typeface="Adobe 繁黑體 Std B" panose="020B0700000000000000" pitchFamily="34" charset="-120"/>
              </a:rPr>
              <a:t>就是我們透過npm下載下來的套件跟工具都會放在這個資料夾裡面，剛剛我們下載下來的webpack還有跟webpack有關係的套件都會在這資料夾</a:t>
            </a:r>
            <a:r>
              <a:rPr lang="zh-TW" altLang="en-US" sz="14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rPr>
              <a:t>裡面</a:t>
            </a:r>
            <a:r>
              <a:rPr lang="zh-TW" altLang="en-US" sz="1400" dirty="0">
                <a:solidFill>
                  <a:schemeClr val="accent1">
                    <a:lumMod val="40000"/>
                    <a:lumOff val="60000"/>
                  </a:schemeClr>
                </a:solidFill>
                <a:latin typeface="Adobe 繁黑體 Std B" panose="020B0700000000000000" pitchFamily="34" charset="-120"/>
                <a:ea typeface="Adobe 繁黑體 Std B" panose="020B0700000000000000" pitchFamily="34" charset="-120"/>
              </a:rPr>
              <a:t>。</a:t>
            </a:r>
          </a:p>
          <a:p>
            <a:pPr>
              <a:lnSpc>
                <a:spcPct val="150000"/>
              </a:lnSpc>
            </a:pPr>
            <a:endParaRPr lang="zh-TW" altLang="en-US" sz="1400" dirty="0">
              <a:solidFill>
                <a:schemeClr val="bg1"/>
              </a:solidFill>
              <a:latin typeface="Adobe 繁黑體 Std B" panose="020B0700000000000000" pitchFamily="34" charset="-120"/>
              <a:ea typeface="Adobe 繁黑體 Std B" panose="020B0700000000000000" pitchFamily="34" charset="-120"/>
            </a:endParaRPr>
          </a:p>
          <a:p>
            <a:pPr>
              <a:lnSpc>
                <a:spcPct val="150000"/>
              </a:lnSpc>
            </a:pPr>
            <a:r>
              <a:rPr lang="zh-TW" altLang="en-US" sz="1400" dirty="0">
                <a:solidFill>
                  <a:schemeClr val="bg1"/>
                </a:solidFill>
                <a:latin typeface="Adobe 繁黑體 Std B" panose="020B0700000000000000" pitchFamily="34" charset="-120"/>
                <a:ea typeface="Adobe 繁黑體 Std B" panose="020B0700000000000000" pitchFamily="34" charset="-120"/>
              </a:rPr>
              <a:t>package.json：</a:t>
            </a:r>
            <a:r>
              <a:rPr lang="zh-TW" altLang="en-US" sz="1400" dirty="0">
                <a:solidFill>
                  <a:schemeClr val="accent1">
                    <a:lumMod val="40000"/>
                    <a:lumOff val="60000"/>
                  </a:schemeClr>
                </a:solidFill>
                <a:latin typeface="Adobe 繁黑體 Std B" panose="020B0700000000000000" pitchFamily="34" charset="-120"/>
                <a:ea typeface="Adobe 繁黑體 Std B" panose="020B0700000000000000" pitchFamily="34" charset="-120"/>
              </a:rPr>
              <a:t>關於這整包專案所有的資訊，包含我們安裝的套件版本，專案版本，npm指令都可以在這個json檔案裡面找得到，之後要搬移專案重新安裝套件也需要靠這個json</a:t>
            </a:r>
            <a:r>
              <a:rPr lang="zh-TW" altLang="en-US" sz="14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rPr>
              <a:t>檔案</a:t>
            </a:r>
            <a:r>
              <a:rPr lang="zh-TW" altLang="en-US" sz="1400" dirty="0">
                <a:solidFill>
                  <a:schemeClr val="accent1">
                    <a:lumMod val="40000"/>
                    <a:lumOff val="60000"/>
                  </a:schemeClr>
                </a:solidFill>
                <a:latin typeface="Adobe 繁黑體 Std B" panose="020B0700000000000000" pitchFamily="34" charset="-120"/>
                <a:ea typeface="Adobe 繁黑體 Std B" panose="020B0700000000000000" pitchFamily="34" charset="-120"/>
              </a:rPr>
              <a:t>。</a:t>
            </a:r>
          </a:p>
          <a:p>
            <a:pPr>
              <a:lnSpc>
                <a:spcPct val="150000"/>
              </a:lnSpc>
            </a:pPr>
            <a:endParaRPr lang="zh-TW" altLang="en-US" sz="1400" dirty="0">
              <a:solidFill>
                <a:schemeClr val="bg1"/>
              </a:solidFill>
              <a:latin typeface="Adobe 繁黑體 Std B" panose="020B0700000000000000" pitchFamily="34" charset="-120"/>
              <a:ea typeface="Adobe 繁黑體 Std B" panose="020B0700000000000000" pitchFamily="34" charset="-120"/>
            </a:endParaRPr>
          </a:p>
          <a:p>
            <a:pPr>
              <a:lnSpc>
                <a:spcPct val="150000"/>
              </a:lnSpc>
            </a:pPr>
            <a:r>
              <a:rPr lang="zh-TW" altLang="en-US" sz="1400" dirty="0">
                <a:solidFill>
                  <a:schemeClr val="bg1"/>
                </a:solidFill>
                <a:latin typeface="Adobe 繁黑體 Std B" panose="020B0700000000000000" pitchFamily="34" charset="-120"/>
                <a:ea typeface="Adobe 繁黑體 Std B" panose="020B0700000000000000" pitchFamily="34" charset="-120"/>
              </a:rPr>
              <a:t>package-lock.json</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a:t>
            </a:r>
            <a:r>
              <a:rPr lang="zh-TW" altLang="en-US" sz="14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rPr>
              <a:t>是</a:t>
            </a:r>
            <a:r>
              <a:rPr lang="zh-TW" altLang="en-US" sz="1400" dirty="0">
                <a:solidFill>
                  <a:schemeClr val="accent1">
                    <a:lumMod val="40000"/>
                    <a:lumOff val="60000"/>
                  </a:schemeClr>
                </a:solidFill>
                <a:latin typeface="Adobe 繁黑體 Std B" panose="020B0700000000000000" pitchFamily="34" charset="-120"/>
                <a:ea typeface="Adobe 繁黑體 Std B" panose="020B0700000000000000" pitchFamily="34" charset="-120"/>
              </a:rPr>
              <a:t>npm5版本新增的，是專門紀錄package.json裡面更細節的內容，例如安裝的套件的詳細版本，或是確認你的dependency (依賴)是被哪個函式庫所要求的</a:t>
            </a:r>
            <a:r>
              <a:rPr lang="zh-TW" altLang="en-US" sz="14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rPr>
              <a:t>等等。</a:t>
            </a:r>
            <a:endParaRPr lang="zh-TW" altLang="en-US" sz="1400" dirty="0">
              <a:solidFill>
                <a:schemeClr val="accent1">
                  <a:lumMod val="40000"/>
                  <a:lumOff val="6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404613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4475" y="3138632"/>
            <a:ext cx="601830" cy="663732"/>
          </a:xfrm>
          <a:prstGeom prst="rect">
            <a:avLst/>
          </a:prstGeom>
        </p:spPr>
      </p:pic>
      <p:sp>
        <p:nvSpPr>
          <p:cNvPr id="2" name="矩形 1"/>
          <p:cNvSpPr/>
          <p:nvPr/>
        </p:nvSpPr>
        <p:spPr>
          <a:xfrm>
            <a:off x="3203719" y="3732108"/>
            <a:ext cx="6680200" cy="369332"/>
          </a:xfrm>
          <a:prstGeom prst="rect">
            <a:avLst/>
          </a:prstGeom>
        </p:spPr>
        <p:txBody>
          <a:bodyPr wrap="square">
            <a:spAutoFit/>
          </a:bodyPr>
          <a:lstStyle/>
          <a:p>
            <a:r>
              <a:rPr lang="zh-TW" altLang="en-US" dirty="0">
                <a:solidFill>
                  <a:schemeClr val="bg1"/>
                </a:solidFill>
              </a:rPr>
              <a:t>https://github.com/MikeCheng1208/Webpack_course_example</a:t>
            </a:r>
          </a:p>
        </p:txBody>
      </p:sp>
      <p:sp>
        <p:nvSpPr>
          <p:cNvPr id="6" name="矩形 5"/>
          <p:cNvSpPr/>
          <p:nvPr/>
        </p:nvSpPr>
        <p:spPr>
          <a:xfrm>
            <a:off x="3203719" y="3208888"/>
            <a:ext cx="2308081" cy="523220"/>
          </a:xfrm>
          <a:prstGeom prst="rect">
            <a:avLst/>
          </a:prstGeom>
        </p:spPr>
        <p:txBody>
          <a:bodyPr wrap="square">
            <a:spAutoFit/>
          </a:bodyPr>
          <a:lstStyle/>
          <a:p>
            <a:r>
              <a:rPr lang="zh-TW" altLang="en-US" sz="2800" dirty="0" smtClean="0">
                <a:solidFill>
                  <a:schemeClr val="bg1"/>
                </a:solidFill>
                <a:latin typeface="Adobe 黑体 Std R" panose="020B0400000000000000" pitchFamily="34" charset="-128"/>
                <a:ea typeface="Adobe 黑体 Std R" panose="020B0400000000000000" pitchFamily="34" charset="-128"/>
              </a:rPr>
              <a:t>範例下載</a:t>
            </a:r>
            <a:endParaRPr lang="zh-TW" altLang="en-US" sz="2800"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3430335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3815" y="946196"/>
            <a:ext cx="3681524" cy="369332"/>
          </a:xfrm>
          <a:prstGeom prst="rect">
            <a:avLst/>
          </a:prstGeom>
        </p:spPr>
        <p:txBody>
          <a:bodyPr wrap="square">
            <a:spAutoFit/>
          </a:bodyPr>
          <a:lstStyle/>
          <a:p>
            <a:r>
              <a:rPr lang="zh-TW" altLang="en-US" dirty="0" smtClean="0">
                <a:solidFill>
                  <a:schemeClr val="bg1"/>
                </a:solidFill>
                <a:latin typeface="Adobe 繁黑體 Std B" panose="020B0700000000000000" pitchFamily="34" charset="-120"/>
                <a:ea typeface="Adobe 繁黑體 Std B" panose="020B0700000000000000" pitchFamily="34" charset="-120"/>
              </a:rPr>
              <a:t>新增一個webpack</a:t>
            </a:r>
            <a:r>
              <a:rPr lang="zh-TW" altLang="en-US" dirty="0">
                <a:solidFill>
                  <a:schemeClr val="bg1"/>
                </a:solidFill>
                <a:latin typeface="Adobe 繁黑體 Std B" panose="020B0700000000000000" pitchFamily="34" charset="-120"/>
                <a:ea typeface="Adobe 繁黑體 Std B" panose="020B0700000000000000" pitchFamily="34" charset="-120"/>
              </a:rPr>
              <a:t>.config</a:t>
            </a:r>
            <a:r>
              <a:rPr lang="zh-TW" altLang="en-US" dirty="0" smtClean="0">
                <a:solidFill>
                  <a:schemeClr val="bg1"/>
                </a:solidFill>
                <a:latin typeface="Adobe 繁黑體 Std B" panose="020B0700000000000000" pitchFamily="34" charset="-120"/>
                <a:ea typeface="Adobe 繁黑體 Std B" panose="020B0700000000000000" pitchFamily="34" charset="-120"/>
              </a:rPr>
              <a:t>.js檔案</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sp>
        <p:nvSpPr>
          <p:cNvPr id="7" name="矩形 6"/>
          <p:cNvSpPr/>
          <p:nvPr/>
        </p:nvSpPr>
        <p:spPr>
          <a:xfrm>
            <a:off x="3274577" y="2816070"/>
            <a:ext cx="6096000" cy="1754326"/>
          </a:xfrm>
          <a:prstGeom prst="rect">
            <a:avLst/>
          </a:prstGeom>
        </p:spPr>
        <p:txBody>
          <a:bodyPr>
            <a:spAutoFit/>
          </a:bodyPr>
          <a:lstStyle/>
          <a:p>
            <a:r>
              <a:rPr lang="en-US" altLang="zh-TW" i="1" dirty="0" err="1">
                <a:solidFill>
                  <a:srgbClr val="F92672"/>
                </a:solidFill>
                <a:latin typeface="Consolas" panose="020B0609020204030204" pitchFamily="49" charset="0"/>
              </a:rPr>
              <a:t>module.</a:t>
            </a:r>
            <a:r>
              <a:rPr lang="en-US" altLang="zh-TW" i="1" dirty="0" err="1">
                <a:solidFill>
                  <a:srgbClr val="66D9EF"/>
                </a:solidFill>
                <a:latin typeface="Consolas" panose="020B0609020204030204" pitchFamily="49" charset="0"/>
              </a:rPr>
              <a:t>exports</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p>
          <a:p>
            <a:r>
              <a:rPr lang="en-US" altLang="zh-TW" dirty="0" smtClean="0">
                <a:solidFill>
                  <a:srgbClr val="FFEE99"/>
                </a:solidFill>
                <a:latin typeface="Consolas" panose="020B0609020204030204" pitchFamily="49" charset="0"/>
              </a:rPr>
              <a:t>	entry</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'./index.js'</a:t>
            </a:r>
            <a:r>
              <a:rPr lang="en-US" altLang="zh-TW" dirty="0">
                <a:solidFill>
                  <a:srgbClr val="F8F8F2"/>
                </a:solidFill>
                <a:latin typeface="Consolas" panose="020B0609020204030204" pitchFamily="49" charset="0"/>
              </a:rPr>
              <a:t>,</a:t>
            </a:r>
          </a:p>
          <a:p>
            <a:r>
              <a:rPr lang="en-US" altLang="zh-TW" dirty="0" smtClean="0">
                <a:solidFill>
                  <a:srgbClr val="FFEE99"/>
                </a:solidFill>
                <a:latin typeface="Consolas" panose="020B0609020204030204" pitchFamily="49" charset="0"/>
              </a:rPr>
              <a:t>	output</a:t>
            </a:r>
            <a:r>
              <a:rPr lang="en-US" altLang="zh-TW" dirty="0">
                <a:solidFill>
                  <a:srgbClr val="F8F8F2"/>
                </a:solidFill>
                <a:latin typeface="Consolas" panose="020B0609020204030204" pitchFamily="49" charset="0"/>
              </a:rPr>
              <a:t>: {</a:t>
            </a:r>
          </a:p>
          <a:p>
            <a:r>
              <a:rPr lang="en-US" altLang="zh-TW" dirty="0" smtClean="0">
                <a:solidFill>
                  <a:srgbClr val="FFEE99"/>
                </a:solidFill>
                <a:latin typeface="Consolas" panose="020B0609020204030204" pitchFamily="49" charset="0"/>
              </a:rPr>
              <a:t>		filename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'index-bundle.js'</a:t>
            </a:r>
            <a:r>
              <a:rPr lang="en-US" altLang="zh-TW" dirty="0">
                <a:solidFill>
                  <a:srgbClr val="F8F8F2"/>
                </a:solidFill>
                <a:latin typeface="Consolas" panose="020B0609020204030204" pitchFamily="49" charset="0"/>
              </a:rPr>
              <a:t>,</a:t>
            </a:r>
          </a:p>
          <a:p>
            <a:r>
              <a:rPr lang="en-US" altLang="zh-TW" dirty="0" smtClean="0">
                <a:solidFill>
                  <a:srgbClr val="F8F8F2"/>
                </a:solidFill>
                <a:latin typeface="Consolas" panose="020B0609020204030204" pitchFamily="49" charset="0"/>
              </a:rPr>
              <a:t>	}</a:t>
            </a:r>
            <a:endParaRPr lang="en-US" altLang="zh-TW" dirty="0">
              <a:solidFill>
                <a:srgbClr val="F8F8F2"/>
              </a:solidFill>
              <a:latin typeface="Consolas" panose="020B0609020204030204" pitchFamily="49" charset="0"/>
            </a:endParaRPr>
          </a:p>
          <a:p>
            <a:r>
              <a:rPr lang="en-US" altLang="zh-TW" dirty="0" smtClean="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5506" y="938794"/>
            <a:ext cx="348309" cy="384135"/>
          </a:xfrm>
          <a:prstGeom prst="rect">
            <a:avLst/>
          </a:prstGeom>
        </p:spPr>
      </p:pic>
    </p:spTree>
    <p:extLst>
      <p:ext uri="{BB962C8B-B14F-4D97-AF65-F5344CB8AC3E}">
        <p14:creationId xmlns:p14="http://schemas.microsoft.com/office/powerpoint/2010/main" val="1325982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80556" y="2952951"/>
            <a:ext cx="5959766" cy="369332"/>
          </a:xfrm>
          <a:prstGeom prst="rect">
            <a:avLst/>
          </a:prstGeom>
        </p:spPr>
        <p:txBody>
          <a:bodyPr wrap="square">
            <a:spAutoFit/>
          </a:bodyPr>
          <a:lstStyle/>
          <a:p>
            <a:r>
              <a:rPr lang="en-US" altLang="zh-TW" dirty="0">
                <a:solidFill>
                  <a:schemeClr val="bg1"/>
                </a:solidFill>
                <a:latin typeface="Adobe 黑体 Std R" panose="020B0400000000000000" pitchFamily="34" charset="-128"/>
                <a:ea typeface="Adobe 黑体 Std R" panose="020B0400000000000000" pitchFamily="34" charset="-128"/>
              </a:rPr>
              <a:t>4</a:t>
            </a:r>
            <a:r>
              <a:rPr lang="en-US" altLang="zh-TW" dirty="0" smtClean="0">
                <a:solidFill>
                  <a:schemeClr val="bg1"/>
                </a:solidFill>
                <a:latin typeface="Adobe 黑体 Std R" panose="020B0400000000000000" pitchFamily="34" charset="-128"/>
                <a:ea typeface="Adobe 黑体 Std R" panose="020B0400000000000000" pitchFamily="34" charset="-128"/>
              </a:rPr>
              <a:t>. </a:t>
            </a:r>
            <a:r>
              <a:rPr lang="zh-TW" altLang="en-US" dirty="0" smtClean="0">
                <a:solidFill>
                  <a:schemeClr val="bg1"/>
                </a:solidFill>
                <a:latin typeface="Adobe 繁黑體 Std B" panose="020B0700000000000000" pitchFamily="34" charset="-120"/>
                <a:ea typeface="Adobe 繁黑體 Std B" panose="020B0700000000000000" pitchFamily="34" charset="-120"/>
              </a:rPr>
              <a:t>在</a:t>
            </a:r>
            <a:r>
              <a:rPr lang="en-US" altLang="zh-TW" dirty="0" err="1" smtClean="0">
                <a:solidFill>
                  <a:schemeClr val="bg1"/>
                </a:solidFill>
                <a:latin typeface="Adobe 繁黑體 Std B" panose="020B0700000000000000" pitchFamily="34" charset="-120"/>
                <a:ea typeface="Adobe 繁黑體 Std B" panose="020B0700000000000000" pitchFamily="34" charset="-120"/>
              </a:rPr>
              <a:t>package.json</a:t>
            </a:r>
            <a:r>
              <a:rPr lang="zh-TW" altLang="en-US" dirty="0" smtClean="0">
                <a:solidFill>
                  <a:schemeClr val="bg1"/>
                </a:solidFill>
                <a:latin typeface="Adobe 繁黑體 Std B" panose="020B0700000000000000" pitchFamily="34" charset="-120"/>
                <a:ea typeface="Adobe 繁黑體 Std B" panose="020B0700000000000000" pitchFamily="34" charset="-120"/>
              </a:rPr>
              <a:t>加入，以下片段</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4514194" y="3592221"/>
            <a:ext cx="6096000" cy="923330"/>
          </a:xfrm>
          <a:prstGeom prst="rect">
            <a:avLst/>
          </a:prstGeom>
        </p:spPr>
        <p:txBody>
          <a:bodyPr>
            <a:spAutoFit/>
          </a:bodyPr>
          <a:lstStyle/>
          <a:p>
            <a:r>
              <a:rPr lang="en-US" altLang="zh-TW" i="1" dirty="0">
                <a:solidFill>
                  <a:srgbClr val="66D9EF"/>
                </a:solidFill>
                <a:latin typeface="Consolas" panose="020B0609020204030204" pitchFamily="49" charset="0"/>
              </a:rPr>
              <a:t>"scripts"</a:t>
            </a:r>
            <a:r>
              <a:rPr lang="en-US" altLang="zh-TW" dirty="0">
                <a:solidFill>
                  <a:srgbClr val="F8F8F2"/>
                </a:solidFill>
                <a:latin typeface="Consolas" panose="020B0609020204030204" pitchFamily="49" charset="0"/>
              </a:rPr>
              <a:t>: {</a:t>
            </a:r>
          </a:p>
          <a:p>
            <a:r>
              <a:rPr lang="zh-TW" altLang="en-US" i="1" dirty="0">
                <a:solidFill>
                  <a:srgbClr val="66D9EF"/>
                </a:solidFill>
                <a:latin typeface="Consolas" panose="020B0609020204030204" pitchFamily="49" charset="0"/>
              </a:rPr>
              <a:t> </a:t>
            </a:r>
            <a:r>
              <a:rPr lang="zh-TW" altLang="en-US" i="1" dirty="0" smtClean="0">
                <a:solidFill>
                  <a:srgbClr val="66D9EF"/>
                </a:solidFill>
                <a:latin typeface="Consolas" panose="020B0609020204030204" pitchFamily="49" charset="0"/>
              </a:rPr>
              <a:t>    </a:t>
            </a:r>
            <a:r>
              <a:rPr lang="en-US" altLang="zh-TW" i="1" dirty="0" smtClean="0">
                <a:solidFill>
                  <a:srgbClr val="66D9EF"/>
                </a:solidFill>
                <a:latin typeface="Consolas" panose="020B0609020204030204" pitchFamily="49" charset="0"/>
              </a:rPr>
              <a:t>"</a:t>
            </a:r>
            <a:r>
              <a:rPr lang="en-US" altLang="zh-TW" i="1" dirty="0">
                <a:solidFill>
                  <a:srgbClr val="66D9EF"/>
                </a:solidFill>
                <a:latin typeface="Consolas" panose="020B0609020204030204" pitchFamily="49" charset="0"/>
              </a:rPr>
              <a:t>start"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webpack</a:t>
            </a:r>
            <a:r>
              <a:rPr lang="en-US" altLang="zh-TW" dirty="0">
                <a:solidFill>
                  <a:srgbClr val="FFEE99"/>
                </a:solidFill>
                <a:latin typeface="Consolas" panose="020B0609020204030204" pitchFamily="49" charset="0"/>
              </a:rPr>
              <a:t>"</a:t>
            </a:r>
            <a:endParaRPr lang="en-US" altLang="zh-TW" dirty="0">
              <a:solidFill>
                <a:srgbClr val="F8F8F2"/>
              </a:solidFill>
              <a:latin typeface="Consolas" panose="020B0609020204030204" pitchFamily="49" charset="0"/>
            </a:endParaRP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50755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97126" y="4068884"/>
            <a:ext cx="5252090" cy="369332"/>
          </a:xfrm>
          <a:prstGeom prst="rect">
            <a:avLst/>
          </a:prstGeom>
        </p:spPr>
        <p:txBody>
          <a:bodyPr wrap="square">
            <a:spAutoFit/>
          </a:bodyPr>
          <a:lstStyle/>
          <a:p>
            <a:r>
              <a:rPr lang="en-US" altLang="zh-TW" dirty="0" smtClean="0">
                <a:solidFill>
                  <a:schemeClr val="bg1"/>
                </a:solidFill>
                <a:latin typeface="Adobe 繁黑體 Std B" panose="020B0700000000000000" pitchFamily="34" charset="-120"/>
                <a:ea typeface="Adobe 繁黑體 Std B" panose="020B0700000000000000" pitchFamily="34" charset="-120"/>
              </a:rPr>
              <a:t>5. </a:t>
            </a:r>
            <a:r>
              <a:rPr lang="zh-TW" altLang="en-US" dirty="0" smtClean="0">
                <a:solidFill>
                  <a:schemeClr val="bg1"/>
                </a:solidFill>
                <a:latin typeface="Adobe 繁黑體 Std B" panose="020B0700000000000000" pitchFamily="34" charset="-120"/>
                <a:ea typeface="Adobe 繁黑體 Std B" panose="020B0700000000000000" pitchFamily="34" charset="-120"/>
              </a:rPr>
              <a:t>命令</a:t>
            </a:r>
            <a:r>
              <a:rPr lang="zh-TW" altLang="en-US" dirty="0">
                <a:solidFill>
                  <a:schemeClr val="bg1"/>
                </a:solidFill>
                <a:latin typeface="Adobe 繁黑體 Std B" panose="020B0700000000000000" pitchFamily="34" charset="-120"/>
                <a:ea typeface="Adobe 繁黑體 Std B" panose="020B0700000000000000" pitchFamily="34" charset="-120"/>
              </a:rPr>
              <a:t>提示字元</a:t>
            </a:r>
            <a:r>
              <a:rPr lang="en-US" altLang="zh-TW" dirty="0">
                <a:solidFill>
                  <a:schemeClr val="bg1"/>
                </a:solidFill>
                <a:latin typeface="Adobe 繁黑體 Std B" panose="020B0700000000000000" pitchFamily="34" charset="-120"/>
                <a:ea typeface="Adobe 繁黑體 Std B" panose="020B0700000000000000" pitchFamily="34" charset="-120"/>
              </a:rPr>
              <a:t>(</a:t>
            </a:r>
            <a:r>
              <a:rPr lang="zh-TW" altLang="en-US" dirty="0">
                <a:solidFill>
                  <a:schemeClr val="bg1"/>
                </a:solidFill>
                <a:latin typeface="Adobe 繁黑體 Std B" panose="020B0700000000000000" pitchFamily="34" charset="-120"/>
                <a:ea typeface="Adobe 繁黑體 Std B" panose="020B0700000000000000" pitchFamily="34" charset="-120"/>
              </a:rPr>
              <a:t> 終端機 </a:t>
            </a:r>
            <a:r>
              <a:rPr lang="en-US" altLang="zh-TW" dirty="0" smtClean="0">
                <a:solidFill>
                  <a:schemeClr val="bg1"/>
                </a:solidFill>
                <a:latin typeface="Adobe 繁黑體 Std B" panose="020B0700000000000000" pitchFamily="34" charset="-120"/>
                <a:ea typeface="Adobe 繁黑體 Std B" panose="020B0700000000000000" pitchFamily="34" charset="-120"/>
              </a:rPr>
              <a:t>) </a:t>
            </a:r>
            <a:r>
              <a:rPr lang="zh-TW" altLang="en-US" dirty="0" smtClean="0">
                <a:solidFill>
                  <a:schemeClr val="bg1"/>
                </a:solidFill>
                <a:latin typeface="Adobe 繁黑體 Std B" panose="020B0700000000000000" pitchFamily="34" charset="-120"/>
                <a:ea typeface="Adobe 繁黑體 Std B" panose="020B0700000000000000" pitchFamily="34" charset="-120"/>
              </a:rPr>
              <a:t> 執行 </a:t>
            </a:r>
            <a:r>
              <a:rPr lang="en-US" altLang="zh-TW" dirty="0" err="1">
                <a:solidFill>
                  <a:schemeClr val="bg1"/>
                </a:solidFill>
                <a:latin typeface="Adobe 繁黑體 Std B" panose="020B0700000000000000" pitchFamily="34" charset="-120"/>
                <a:ea typeface="Adobe 繁黑體 Std B" panose="020B0700000000000000" pitchFamily="34" charset="-120"/>
              </a:rPr>
              <a:t>npm</a:t>
            </a:r>
            <a:r>
              <a:rPr lang="en-US" altLang="zh-TW" dirty="0">
                <a:solidFill>
                  <a:schemeClr val="bg1"/>
                </a:solidFill>
                <a:latin typeface="Adobe 繁黑體 Std B" panose="020B0700000000000000" pitchFamily="34" charset="-120"/>
                <a:ea typeface="Adobe 繁黑體 Std B" panose="020B0700000000000000" pitchFamily="34" charset="-120"/>
              </a:rPr>
              <a:t> run start</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7126" y="3361340"/>
            <a:ext cx="5048250" cy="419100"/>
          </a:xfrm>
          <a:prstGeom prst="rect">
            <a:avLst/>
          </a:prstGeom>
        </p:spPr>
      </p:pic>
    </p:spTree>
    <p:extLst>
      <p:ext uri="{BB962C8B-B14F-4D97-AF65-F5344CB8AC3E}">
        <p14:creationId xmlns:p14="http://schemas.microsoft.com/office/powerpoint/2010/main" val="1022300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8385" y="3349024"/>
            <a:ext cx="601830" cy="663732"/>
          </a:xfrm>
          <a:prstGeom prst="rect">
            <a:avLst/>
          </a:prstGeom>
        </p:spPr>
      </p:pic>
      <p:sp>
        <p:nvSpPr>
          <p:cNvPr id="8" name="矩形 7"/>
          <p:cNvSpPr/>
          <p:nvPr/>
        </p:nvSpPr>
        <p:spPr>
          <a:xfrm>
            <a:off x="4337629" y="3435464"/>
            <a:ext cx="3650235"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02 </a:t>
            </a:r>
            <a:r>
              <a:rPr lang="en-US" altLang="zh-TW" sz="2800" dirty="0">
                <a:solidFill>
                  <a:schemeClr val="bg1"/>
                </a:solidFill>
                <a:latin typeface="Adobe 繁黑體 Std B" panose="020B0700000000000000" pitchFamily="34" charset="-120"/>
                <a:ea typeface="Adobe 繁黑體 Std B" panose="020B0700000000000000" pitchFamily="34" charset="-120"/>
              </a:rPr>
              <a:t>Path </a:t>
            </a:r>
            <a:r>
              <a:rPr lang="zh-TW" altLang="en-US" sz="2800" dirty="0">
                <a:solidFill>
                  <a:schemeClr val="bg1"/>
                </a:solidFill>
                <a:latin typeface="Adobe 繁黑體 Std B" panose="020B0700000000000000" pitchFamily="34" charset="-120"/>
                <a:ea typeface="Adobe 繁黑體 Std B" panose="020B0700000000000000" pitchFamily="34" charset="-120"/>
              </a:rPr>
              <a:t>檔案路徑設定</a:t>
            </a:r>
          </a:p>
        </p:txBody>
      </p:sp>
    </p:spTree>
    <p:extLst>
      <p:ext uri="{BB962C8B-B14F-4D97-AF65-F5344CB8AC3E}">
        <p14:creationId xmlns:p14="http://schemas.microsoft.com/office/powerpoint/2010/main" val="833444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4442" y="2995215"/>
            <a:ext cx="1131768" cy="858779"/>
          </a:xfrm>
          <a:prstGeom prst="rect">
            <a:avLst/>
          </a:prstGeom>
        </p:spPr>
      </p:pic>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405" y="2995215"/>
            <a:ext cx="1131768" cy="858779"/>
          </a:xfrm>
          <a:prstGeom prst="rect">
            <a:avLst/>
          </a:prstGeom>
        </p:spPr>
      </p:pic>
      <p:sp>
        <p:nvSpPr>
          <p:cNvPr id="5" name="矩形 4"/>
          <p:cNvSpPr/>
          <p:nvPr/>
        </p:nvSpPr>
        <p:spPr>
          <a:xfrm>
            <a:off x="3787781" y="3985724"/>
            <a:ext cx="825090" cy="523220"/>
          </a:xfrm>
          <a:prstGeom prst="rect">
            <a:avLst/>
          </a:prstGeom>
        </p:spPr>
        <p:txBody>
          <a:bodyPr wrap="square">
            <a:spAutoFit/>
          </a:bodyPr>
          <a:lstStyle/>
          <a:p>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src</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7330744" y="3985725"/>
            <a:ext cx="825090" cy="523220"/>
          </a:xfrm>
          <a:prstGeom prst="rect">
            <a:avLst/>
          </a:prstGeom>
        </p:spPr>
        <p:txBody>
          <a:bodyPr wrap="square">
            <a:spAutoFit/>
          </a:bodyPr>
          <a:lstStyle/>
          <a:p>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dist</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
        <p:nvSpPr>
          <p:cNvPr id="7" name="向右箭號 6"/>
          <p:cNvSpPr/>
          <p:nvPr/>
        </p:nvSpPr>
        <p:spPr>
          <a:xfrm>
            <a:off x="5615758" y="3311315"/>
            <a:ext cx="712099" cy="42939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8" name="矩形 7"/>
          <p:cNvSpPr/>
          <p:nvPr/>
        </p:nvSpPr>
        <p:spPr>
          <a:xfrm>
            <a:off x="3707271" y="4482115"/>
            <a:ext cx="848546" cy="338554"/>
          </a:xfrm>
          <a:prstGeom prst="rect">
            <a:avLst/>
          </a:prstGeom>
        </p:spPr>
        <p:txBody>
          <a:bodyPr wrap="square">
            <a:spAutoFit/>
          </a:bodyPr>
          <a:lstStyle/>
          <a:p>
            <a:r>
              <a:rPr lang="zh-TW" altLang="en-US" sz="1600" dirty="0" smtClean="0">
                <a:solidFill>
                  <a:schemeClr val="bg1"/>
                </a:solidFill>
                <a:latin typeface="Adobe 繁黑體 Std B" panose="020B0700000000000000" pitchFamily="34" charset="-120"/>
                <a:ea typeface="Adobe 繁黑體 Std B" panose="020B0700000000000000" pitchFamily="34" charset="-120"/>
              </a:rPr>
              <a:t>待編譯</a:t>
            </a:r>
            <a:endParaRPr lang="zh-TW" altLang="en-US" sz="1600" dirty="0">
              <a:solidFill>
                <a:schemeClr val="bg1"/>
              </a:solidFill>
              <a:latin typeface="Adobe 繁黑體 Std B" panose="020B0700000000000000" pitchFamily="34" charset="-120"/>
              <a:ea typeface="Adobe 繁黑體 Std B" panose="020B0700000000000000" pitchFamily="34" charset="-120"/>
            </a:endParaRPr>
          </a:p>
        </p:txBody>
      </p:sp>
      <p:sp>
        <p:nvSpPr>
          <p:cNvPr id="9" name="矩形 8"/>
          <p:cNvSpPr/>
          <p:nvPr/>
        </p:nvSpPr>
        <p:spPr>
          <a:xfrm>
            <a:off x="7330744" y="4457839"/>
            <a:ext cx="848546" cy="338554"/>
          </a:xfrm>
          <a:prstGeom prst="rect">
            <a:avLst/>
          </a:prstGeom>
        </p:spPr>
        <p:txBody>
          <a:bodyPr wrap="square">
            <a:spAutoFit/>
          </a:bodyPr>
          <a:lstStyle/>
          <a:p>
            <a:r>
              <a:rPr lang="zh-TW" altLang="en-US" sz="1600" dirty="0" smtClean="0">
                <a:solidFill>
                  <a:schemeClr val="bg1"/>
                </a:solidFill>
                <a:latin typeface="Adobe 繁黑體 Std B" panose="020B0700000000000000" pitchFamily="34" charset="-120"/>
                <a:ea typeface="Adobe 繁黑體 Std B" panose="020B0700000000000000" pitchFamily="34" charset="-120"/>
              </a:rPr>
              <a:t>已編譯</a:t>
            </a:r>
            <a:endParaRPr lang="zh-TW" altLang="en-US" sz="16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492846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93083" y="2383817"/>
            <a:ext cx="4083169" cy="1107996"/>
          </a:xfrm>
          <a:prstGeom prst="rect">
            <a:avLst/>
          </a:prstGeom>
        </p:spPr>
        <p:txBody>
          <a:bodyPr wrap="none">
            <a:spAutoFit/>
          </a:bodyPr>
          <a:lstStyle/>
          <a:p>
            <a:pPr>
              <a:lnSpc>
                <a:spcPct val="150000"/>
              </a:lnSpc>
            </a:pPr>
            <a:r>
              <a:rPr lang="en-US" altLang="zh-TW" sz="2800" dirty="0" err="1">
                <a:solidFill>
                  <a:schemeClr val="bg1"/>
                </a:solidFill>
                <a:latin typeface="Adobe 繁黑體 Std B" panose="020B0700000000000000" pitchFamily="34" charset="-120"/>
                <a:ea typeface="Adobe 繁黑體 Std B" panose="020B0700000000000000" pitchFamily="34" charset="-120"/>
              </a:rPr>
              <a:t>path.resolve</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endParaRPr lang="en-US" altLang="zh-TW" sz="2800" dirty="0" smtClean="0">
              <a:solidFill>
                <a:schemeClr val="bg1"/>
              </a:solidFill>
              <a:latin typeface="Adobe 繁黑體 Std B" panose="020B0700000000000000" pitchFamily="34" charset="-120"/>
              <a:ea typeface="Adobe 繁黑體 Std B" panose="020B0700000000000000" pitchFamily="34" charset="-120"/>
            </a:endParaRPr>
          </a:p>
          <a:p>
            <a:pPr>
              <a:lnSpc>
                <a:spcPct val="150000"/>
              </a:lnSpc>
            </a:pPr>
            <a:r>
              <a:rPr lang="zh-TW" altLang="en-US" sz="16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rPr>
              <a:t>可以將相對路徑</a:t>
            </a:r>
            <a:r>
              <a:rPr lang="zh-TW" altLang="en-US" sz="1600" dirty="0">
                <a:solidFill>
                  <a:schemeClr val="accent1">
                    <a:lumMod val="40000"/>
                    <a:lumOff val="60000"/>
                  </a:schemeClr>
                </a:solidFill>
                <a:latin typeface="Adobe 繁黑體 Std B" panose="020B0700000000000000" pitchFamily="34" charset="-120"/>
                <a:ea typeface="Adobe 繁黑體 Std B" panose="020B0700000000000000" pitchFamily="34" charset="-120"/>
              </a:rPr>
              <a:t>或路徑片段</a:t>
            </a:r>
            <a:r>
              <a:rPr lang="zh-TW" altLang="en-US" sz="16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rPr>
              <a:t>解析</a:t>
            </a:r>
            <a:r>
              <a:rPr lang="zh-TW" altLang="en-US" sz="1600" dirty="0">
                <a:solidFill>
                  <a:schemeClr val="accent1">
                    <a:lumMod val="40000"/>
                    <a:lumOff val="60000"/>
                  </a:schemeClr>
                </a:solidFill>
                <a:latin typeface="Adobe 繁黑體 Std B" panose="020B0700000000000000" pitchFamily="34" charset="-120"/>
                <a:ea typeface="Adobe 繁黑體 Std B" panose="020B0700000000000000" pitchFamily="34" charset="-120"/>
              </a:rPr>
              <a:t>成絕對路徑</a:t>
            </a:r>
          </a:p>
        </p:txBody>
      </p:sp>
      <p:sp>
        <p:nvSpPr>
          <p:cNvPr id="5" name="矩形 4"/>
          <p:cNvSpPr/>
          <p:nvPr/>
        </p:nvSpPr>
        <p:spPr>
          <a:xfrm>
            <a:off x="1693083" y="3688463"/>
            <a:ext cx="8378889" cy="1071447"/>
          </a:xfrm>
          <a:prstGeom prst="rect">
            <a:avLst/>
          </a:prstGeom>
        </p:spPr>
        <p:txBody>
          <a:bodyPr wrap="square">
            <a:spAutoFit/>
          </a:bodyPr>
          <a:lstStyle/>
          <a:p>
            <a:pPr>
              <a:lnSpc>
                <a:spcPct val="150000"/>
              </a:lnSpc>
            </a:pPr>
            <a:r>
              <a:rPr lang="en-US" altLang="zh-TW" sz="2800" dirty="0">
                <a:solidFill>
                  <a:schemeClr val="bg1"/>
                </a:solidFill>
                <a:latin typeface="Adobe 繁黑體 Std B" panose="020B0700000000000000" pitchFamily="34" charset="-120"/>
                <a:ea typeface="Adobe 繁黑體 Std B" panose="020B0700000000000000" pitchFamily="34" charset="-120"/>
              </a:rPr>
              <a:t>__</a:t>
            </a:r>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dirname</a:t>
            </a:r>
            <a:endParaRPr lang="en-US" altLang="zh-TW" sz="2800" dirty="0" smtClean="0">
              <a:solidFill>
                <a:schemeClr val="bg1"/>
              </a:solidFill>
              <a:latin typeface="Adobe 繁黑體 Std B" panose="020B0700000000000000" pitchFamily="34" charset="-120"/>
              <a:ea typeface="Adobe 繁黑體 Std B" panose="020B0700000000000000" pitchFamily="34" charset="-120"/>
            </a:endParaRPr>
          </a:p>
          <a:p>
            <a:pPr>
              <a:lnSpc>
                <a:spcPct val="150000"/>
              </a:lnSpc>
            </a:pPr>
            <a:r>
              <a:rPr lang="zh-TW" altLang="en-US" sz="16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rPr>
              <a:t>在</a:t>
            </a:r>
            <a:r>
              <a:rPr lang="en-US" altLang="zh-TW" sz="1600" dirty="0" err="1">
                <a:solidFill>
                  <a:schemeClr val="accent1">
                    <a:lumMod val="40000"/>
                    <a:lumOff val="60000"/>
                  </a:schemeClr>
                </a:solidFill>
                <a:latin typeface="Adobe 繁黑體 Std B" panose="020B0700000000000000" pitchFamily="34" charset="-120"/>
                <a:ea typeface="Adobe 繁黑體 Std B" panose="020B0700000000000000" pitchFamily="34" charset="-120"/>
              </a:rPr>
              <a:t>nodejs</a:t>
            </a:r>
            <a:r>
              <a:rPr lang="zh-TW" altLang="en-US" sz="1600" dirty="0">
                <a:solidFill>
                  <a:schemeClr val="accent1">
                    <a:lumMod val="40000"/>
                    <a:lumOff val="60000"/>
                  </a:schemeClr>
                </a:solidFill>
                <a:latin typeface="Adobe 繁黑體 Std B" panose="020B0700000000000000" pitchFamily="34" charset="-120"/>
                <a:ea typeface="Adobe 繁黑體 Std B" panose="020B0700000000000000" pitchFamily="34" charset="-120"/>
              </a:rPr>
              <a:t>裡面代表的一個特殊的變數，只的是當前執行文件所在目錄的完整目錄位置</a:t>
            </a:r>
          </a:p>
        </p:txBody>
      </p:sp>
    </p:spTree>
    <p:extLst>
      <p:ext uri="{BB962C8B-B14F-4D97-AF65-F5344CB8AC3E}">
        <p14:creationId xmlns:p14="http://schemas.microsoft.com/office/powerpoint/2010/main" val="2406007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91951" y="2343927"/>
            <a:ext cx="7090552" cy="2585323"/>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path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A6E22E"/>
                </a:solidFill>
                <a:latin typeface="Consolas" panose="020B0609020204030204" pitchFamily="49" charset="0"/>
              </a:rPr>
              <a:t>require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'path'</a:t>
            </a:r>
            <a:r>
              <a:rPr lang="en-US" altLang="zh-TW" dirty="0">
                <a:solidFill>
                  <a:srgbClr val="F8F8F2"/>
                </a:solidFill>
                <a:latin typeface="Consolas" panose="020B0609020204030204" pitchFamily="49" charset="0"/>
              </a:rPr>
              <a:t>);</a:t>
            </a:r>
          </a:p>
          <a:p>
            <a:r>
              <a:rPr lang="en-US" altLang="zh-TW" i="1" dirty="0" err="1">
                <a:solidFill>
                  <a:srgbClr val="F92672"/>
                </a:solidFill>
                <a:latin typeface="Consolas" panose="020B0609020204030204" pitchFamily="49" charset="0"/>
              </a:rPr>
              <a:t>module.</a:t>
            </a:r>
            <a:r>
              <a:rPr lang="en-US" altLang="zh-TW" i="1" dirty="0" err="1">
                <a:solidFill>
                  <a:srgbClr val="66D9EF"/>
                </a:solidFill>
                <a:latin typeface="Consolas" panose="020B0609020204030204" pitchFamily="49" charset="0"/>
              </a:rPr>
              <a:t>exports</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p>
          <a:p>
            <a:r>
              <a:rPr lang="en-US" altLang="zh-TW" dirty="0" smtClean="0">
                <a:solidFill>
                  <a:srgbClr val="FFEE99"/>
                </a:solidFill>
                <a:latin typeface="Consolas" panose="020B0609020204030204" pitchFamily="49" charset="0"/>
              </a:rPr>
              <a:t>	context</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path</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resolve</a:t>
            </a:r>
            <a:r>
              <a:rPr lang="en-US" altLang="zh-TW" dirty="0">
                <a:solidFill>
                  <a:srgbClr val="F8F8F2"/>
                </a:solidFill>
                <a:latin typeface="Consolas" panose="020B0609020204030204" pitchFamily="49" charset="0"/>
              </a:rPr>
              <a:t>(</a:t>
            </a:r>
            <a:r>
              <a:rPr lang="en-US" altLang="zh-TW" i="1" dirty="0">
                <a:solidFill>
                  <a:srgbClr val="66D9EF"/>
                </a:solidFill>
                <a:latin typeface="Consolas" panose="020B0609020204030204" pitchFamily="49" charset="0"/>
              </a:rPr>
              <a:t>__</a:t>
            </a:r>
            <a:r>
              <a:rPr lang="en-US" altLang="zh-TW" i="1" dirty="0" err="1">
                <a:solidFill>
                  <a:srgbClr val="66D9EF"/>
                </a:solidFill>
                <a:latin typeface="Consolas" panose="020B0609020204030204" pitchFamily="49" charset="0"/>
              </a:rPr>
              <a:t>dirname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src</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smtClean="0">
                <a:solidFill>
                  <a:srgbClr val="FFEE99"/>
                </a:solidFill>
                <a:latin typeface="Consolas" panose="020B0609020204030204" pitchFamily="49" charset="0"/>
              </a:rPr>
              <a:t>	entry</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'./index.js'</a:t>
            </a:r>
            <a:r>
              <a:rPr lang="en-US" altLang="zh-TW" dirty="0">
                <a:solidFill>
                  <a:srgbClr val="F8F8F2"/>
                </a:solidFill>
                <a:latin typeface="Consolas" panose="020B0609020204030204" pitchFamily="49" charset="0"/>
              </a:rPr>
              <a:t>,</a:t>
            </a:r>
          </a:p>
          <a:p>
            <a:r>
              <a:rPr lang="en-US" altLang="zh-TW" dirty="0" smtClean="0">
                <a:solidFill>
                  <a:srgbClr val="FFEE99"/>
                </a:solidFill>
                <a:latin typeface="Consolas" panose="020B0609020204030204" pitchFamily="49" charset="0"/>
              </a:rPr>
              <a:t>	output</a:t>
            </a:r>
            <a:r>
              <a:rPr lang="en-US" altLang="zh-TW" dirty="0">
                <a:solidFill>
                  <a:srgbClr val="F8F8F2"/>
                </a:solidFill>
                <a:latin typeface="Consolas" panose="020B0609020204030204" pitchFamily="49" charset="0"/>
              </a:rPr>
              <a:t>: {</a:t>
            </a:r>
          </a:p>
          <a:p>
            <a:r>
              <a:rPr lang="en-US" altLang="zh-TW" dirty="0" smtClean="0">
                <a:solidFill>
                  <a:srgbClr val="FFEE99"/>
                </a:solidFill>
                <a:latin typeface="Consolas" panose="020B0609020204030204" pitchFamily="49" charset="0"/>
              </a:rPr>
              <a:t>		path</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path</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resolve</a:t>
            </a:r>
            <a:r>
              <a:rPr lang="en-US" altLang="zh-TW" dirty="0">
                <a:solidFill>
                  <a:srgbClr val="F8F8F2"/>
                </a:solidFill>
                <a:latin typeface="Consolas" panose="020B0609020204030204" pitchFamily="49" charset="0"/>
              </a:rPr>
              <a:t>(</a:t>
            </a:r>
            <a:r>
              <a:rPr lang="en-US" altLang="zh-TW" i="1" dirty="0">
                <a:solidFill>
                  <a:srgbClr val="66D9EF"/>
                </a:solidFill>
                <a:latin typeface="Consolas" panose="020B0609020204030204" pitchFamily="49" charset="0"/>
              </a:rPr>
              <a:t>__</a:t>
            </a:r>
            <a:r>
              <a:rPr lang="en-US" altLang="zh-TW" i="1" dirty="0" err="1">
                <a:solidFill>
                  <a:srgbClr val="66D9EF"/>
                </a:solidFill>
                <a:latin typeface="Consolas" panose="020B0609020204030204" pitchFamily="49" charset="0"/>
              </a:rPr>
              <a:t>dirname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dist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smtClean="0">
                <a:solidFill>
                  <a:srgbClr val="FFEE99"/>
                </a:solidFill>
                <a:latin typeface="Consolas" panose="020B0609020204030204" pitchFamily="49" charset="0"/>
              </a:rPr>
              <a:t>		filename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'index-bundle.js'</a:t>
            </a:r>
            <a:r>
              <a:rPr lang="en-US" altLang="zh-TW" dirty="0">
                <a:solidFill>
                  <a:srgbClr val="F8F8F2"/>
                </a:solidFill>
                <a:latin typeface="Consolas" panose="020B0609020204030204" pitchFamily="49" charset="0"/>
              </a:rPr>
              <a:t>,</a:t>
            </a:r>
          </a:p>
          <a:p>
            <a:r>
              <a:rPr lang="en-US" altLang="zh-TW" dirty="0" smtClean="0">
                <a:solidFill>
                  <a:srgbClr val="F8F8F2"/>
                </a:solidFill>
                <a:latin typeface="Consolas" panose="020B0609020204030204" pitchFamily="49" charset="0"/>
              </a:rPr>
              <a:t>	}</a:t>
            </a:r>
            <a:endParaRPr lang="en-US" altLang="zh-TW" dirty="0">
              <a:solidFill>
                <a:srgbClr val="F8F8F2"/>
              </a:solidFill>
              <a:latin typeface="Consolas" panose="020B0609020204030204" pitchFamily="49" charset="0"/>
            </a:endParaRPr>
          </a:p>
          <a:p>
            <a:r>
              <a:rPr lang="en-US" altLang="zh-TW" dirty="0" smtClean="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p:txBody>
      </p:sp>
    </p:spTree>
    <p:extLst>
      <p:ext uri="{BB962C8B-B14F-4D97-AF65-F5344CB8AC3E}">
        <p14:creationId xmlns:p14="http://schemas.microsoft.com/office/powerpoint/2010/main" val="1302815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8385" y="3385024"/>
            <a:ext cx="601830" cy="663732"/>
          </a:xfrm>
          <a:prstGeom prst="rect">
            <a:avLst/>
          </a:prstGeom>
        </p:spPr>
      </p:pic>
      <p:sp>
        <p:nvSpPr>
          <p:cNvPr id="8" name="矩形 7"/>
          <p:cNvSpPr/>
          <p:nvPr/>
        </p:nvSpPr>
        <p:spPr>
          <a:xfrm>
            <a:off x="4337629" y="3471464"/>
            <a:ext cx="4563610"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03 </a:t>
            </a:r>
            <a:r>
              <a:rPr lang="en-US" altLang="zh-TW" sz="2800" dirty="0" err="1">
                <a:solidFill>
                  <a:schemeClr val="bg1"/>
                </a:solidFill>
                <a:latin typeface="Adobe 繁黑體 Std B" panose="020B0700000000000000" pitchFamily="34" charset="-120"/>
                <a:ea typeface="Adobe 繁黑體 Std B" panose="020B0700000000000000" pitchFamily="34" charset="-120"/>
              </a:rPr>
              <a:t>npm</a:t>
            </a:r>
            <a:r>
              <a:rPr lang="en-US" altLang="zh-TW" sz="2800" dirty="0">
                <a:solidFill>
                  <a:schemeClr val="bg1"/>
                </a:solidFill>
                <a:latin typeface="Adobe 繁黑體 Std B" panose="020B0700000000000000" pitchFamily="34" charset="-120"/>
                <a:ea typeface="Adobe 繁黑體 Std B" panose="020B0700000000000000" pitchFamily="34" charset="-120"/>
              </a:rPr>
              <a:t> scripts </a:t>
            </a:r>
            <a:r>
              <a:rPr lang="zh-TW" altLang="en-US" sz="2800" dirty="0">
                <a:solidFill>
                  <a:schemeClr val="bg1"/>
                </a:solidFill>
                <a:latin typeface="Adobe 繁黑體 Std B" panose="020B0700000000000000" pitchFamily="34" charset="-120"/>
                <a:ea typeface="Adobe 繁黑體 Std B" panose="020B0700000000000000" pitchFamily="34" charset="-120"/>
              </a:rPr>
              <a:t>的使用</a:t>
            </a:r>
          </a:p>
        </p:txBody>
      </p:sp>
    </p:spTree>
    <p:extLst>
      <p:ext uri="{BB962C8B-B14F-4D97-AF65-F5344CB8AC3E}">
        <p14:creationId xmlns:p14="http://schemas.microsoft.com/office/powerpoint/2010/main" val="98807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3815" y="946196"/>
            <a:ext cx="3681524" cy="369332"/>
          </a:xfrm>
          <a:prstGeom prst="rect">
            <a:avLst/>
          </a:prstGeom>
        </p:spPr>
        <p:txBody>
          <a:bodyPr wrap="square">
            <a:spAutoFit/>
          </a:bodyPr>
          <a:lstStyle/>
          <a:p>
            <a:r>
              <a:rPr lang="en-US" altLang="zh-TW" dirty="0" err="1">
                <a:solidFill>
                  <a:schemeClr val="bg1"/>
                </a:solidFill>
                <a:latin typeface="Adobe 繁黑體 Std B" panose="020B0700000000000000" pitchFamily="34" charset="-120"/>
                <a:ea typeface="Adobe 繁黑體 Std B" panose="020B0700000000000000" pitchFamily="34" charset="-120"/>
              </a:rPr>
              <a:t>package.json</a:t>
            </a:r>
            <a:r>
              <a:rPr lang="en-US" altLang="zh-TW" dirty="0">
                <a:solidFill>
                  <a:schemeClr val="bg1"/>
                </a:solidFill>
                <a:latin typeface="Adobe 繁黑體 Std B" panose="020B0700000000000000" pitchFamily="34" charset="-120"/>
                <a:ea typeface="Adobe 繁黑體 Std B" panose="020B0700000000000000" pitchFamily="34" charset="-120"/>
              </a:rPr>
              <a:t> </a:t>
            </a:r>
            <a:r>
              <a:rPr lang="zh-TW" altLang="en-US" dirty="0">
                <a:solidFill>
                  <a:schemeClr val="bg1"/>
                </a:solidFill>
                <a:latin typeface="Adobe 繁黑體 Std B" panose="020B0700000000000000" pitchFamily="34" charset="-120"/>
                <a:ea typeface="Adobe 繁黑體 Std B" panose="020B0700000000000000" pitchFamily="34" charset="-120"/>
              </a:rPr>
              <a:t>中</a:t>
            </a:r>
            <a:r>
              <a:rPr lang="zh-TW" altLang="en-US" dirty="0" smtClean="0">
                <a:solidFill>
                  <a:schemeClr val="bg1"/>
                </a:solidFill>
                <a:latin typeface="Adobe 繁黑體 Std B" panose="020B0700000000000000" pitchFamily="34" charset="-120"/>
                <a:ea typeface="Adobe 繁黑體 Std B" panose="020B0700000000000000" pitchFamily="34" charset="-120"/>
              </a:rPr>
              <a:t>加上指令</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5506" y="938794"/>
            <a:ext cx="348309" cy="384135"/>
          </a:xfrm>
          <a:prstGeom prst="rect">
            <a:avLst/>
          </a:prstGeom>
        </p:spPr>
      </p:pic>
      <p:sp>
        <p:nvSpPr>
          <p:cNvPr id="4" name="矩形 3"/>
          <p:cNvSpPr/>
          <p:nvPr/>
        </p:nvSpPr>
        <p:spPr>
          <a:xfrm>
            <a:off x="3080368" y="2091202"/>
            <a:ext cx="6621982" cy="3416320"/>
          </a:xfrm>
          <a:prstGeom prst="rect">
            <a:avLst/>
          </a:prstGeom>
        </p:spPr>
        <p:txBody>
          <a:bodyPr wrap="square">
            <a:spAutoFit/>
          </a:bodyPr>
          <a:lstStyle/>
          <a:p>
            <a:r>
              <a:rPr lang="en-US" altLang="zh-TW" dirty="0">
                <a:solidFill>
                  <a:srgbClr val="F8F8F2"/>
                </a:solidFill>
                <a:latin typeface="Consolas" panose="020B0609020204030204" pitchFamily="49" charset="0"/>
              </a:rPr>
              <a:t>{</a:t>
            </a:r>
          </a:p>
          <a:p>
            <a:pPr lvl="1"/>
            <a:r>
              <a:rPr lang="en-US" altLang="zh-TW" i="1" dirty="0" smtClean="0">
                <a:solidFill>
                  <a:srgbClr val="66D9EF"/>
                </a:solidFill>
                <a:latin typeface="Consolas" panose="020B0609020204030204" pitchFamily="49" charset="0"/>
              </a:rPr>
              <a:t>"name"</a:t>
            </a:r>
            <a:r>
              <a:rPr lang="en-US" altLang="zh-TW" dirty="0" smtClean="0">
                <a:solidFill>
                  <a:srgbClr val="F8F8F2"/>
                </a:solidFill>
                <a:latin typeface="Consolas" panose="020B0609020204030204" pitchFamily="49" charset="0"/>
              </a:rPr>
              <a:t>: </a:t>
            </a:r>
            <a:r>
              <a:rPr lang="en-US" altLang="zh-TW" dirty="0" smtClean="0">
                <a:solidFill>
                  <a:srgbClr val="FFEE99"/>
                </a:solidFill>
                <a:latin typeface="Consolas" panose="020B0609020204030204" pitchFamily="49" charset="0"/>
              </a:rPr>
              <a:t>"03-scripts"</a:t>
            </a:r>
            <a:r>
              <a:rPr lang="en-US" altLang="zh-TW" dirty="0" smtClean="0">
                <a:solidFill>
                  <a:srgbClr val="F8F8F2"/>
                </a:solidFill>
                <a:latin typeface="Consolas" panose="020B0609020204030204" pitchFamily="49" charset="0"/>
              </a:rPr>
              <a:t>,</a:t>
            </a:r>
          </a:p>
          <a:p>
            <a:pPr lvl="1"/>
            <a:r>
              <a:rPr lang="en-US" altLang="zh-TW" i="1" dirty="0" smtClean="0">
                <a:solidFill>
                  <a:srgbClr val="66D9EF"/>
                </a:solidFill>
                <a:latin typeface="Consolas" panose="020B0609020204030204" pitchFamily="49" charset="0"/>
              </a:rPr>
              <a:t>"version"</a:t>
            </a:r>
            <a:r>
              <a:rPr lang="en-US" altLang="zh-TW" dirty="0" smtClean="0">
                <a:solidFill>
                  <a:srgbClr val="F8F8F2"/>
                </a:solidFill>
                <a:latin typeface="Consolas" panose="020B0609020204030204" pitchFamily="49" charset="0"/>
              </a:rPr>
              <a:t>: </a:t>
            </a:r>
            <a:r>
              <a:rPr lang="en-US" altLang="zh-TW" dirty="0" smtClean="0">
                <a:solidFill>
                  <a:srgbClr val="FFEE99"/>
                </a:solidFill>
                <a:latin typeface="Consolas" panose="020B0609020204030204" pitchFamily="49" charset="0"/>
              </a:rPr>
              <a:t>"1.0.0"</a:t>
            </a:r>
            <a:r>
              <a:rPr lang="en-US" altLang="zh-TW" dirty="0" smtClean="0">
                <a:solidFill>
                  <a:srgbClr val="F8F8F2"/>
                </a:solidFill>
                <a:latin typeface="Consolas" panose="020B0609020204030204" pitchFamily="49" charset="0"/>
              </a:rPr>
              <a:t>,</a:t>
            </a:r>
          </a:p>
          <a:p>
            <a:pPr lvl="1"/>
            <a:r>
              <a:rPr lang="en-US" altLang="zh-TW" i="1" dirty="0" smtClean="0">
                <a:solidFill>
                  <a:srgbClr val="66D9EF"/>
                </a:solidFill>
                <a:latin typeface="Consolas" panose="020B0609020204030204" pitchFamily="49" charset="0"/>
              </a:rPr>
              <a:t>"description"</a:t>
            </a:r>
            <a:r>
              <a:rPr lang="en-US" altLang="zh-TW" dirty="0" smtClean="0">
                <a:solidFill>
                  <a:srgbClr val="F8F8F2"/>
                </a:solidFill>
                <a:latin typeface="Consolas" panose="020B0609020204030204" pitchFamily="49" charset="0"/>
              </a:rPr>
              <a:t>: </a:t>
            </a:r>
            <a:r>
              <a:rPr lang="en-US" altLang="zh-TW" dirty="0" smtClean="0">
                <a:solidFill>
                  <a:srgbClr val="FFEE99"/>
                </a:solidFill>
                <a:latin typeface="Consolas" panose="020B0609020204030204" pitchFamily="49" charset="0"/>
              </a:rPr>
              <a:t>""</a:t>
            </a:r>
            <a:r>
              <a:rPr lang="en-US" altLang="zh-TW" dirty="0" smtClean="0">
                <a:solidFill>
                  <a:srgbClr val="F8F8F2"/>
                </a:solidFill>
                <a:latin typeface="Consolas" panose="020B0609020204030204" pitchFamily="49" charset="0"/>
              </a:rPr>
              <a:t>,</a:t>
            </a:r>
          </a:p>
          <a:p>
            <a:pPr lvl="1"/>
            <a:r>
              <a:rPr lang="en-US" altLang="zh-TW" i="1" dirty="0" smtClean="0">
                <a:solidFill>
                  <a:srgbClr val="66D9EF"/>
                </a:solidFill>
                <a:latin typeface="Consolas" panose="020B0609020204030204" pitchFamily="49" charset="0"/>
              </a:rPr>
              <a:t>"main"</a:t>
            </a:r>
            <a:r>
              <a:rPr lang="en-US" altLang="zh-TW" dirty="0" smtClean="0">
                <a:solidFill>
                  <a:srgbClr val="F8F8F2"/>
                </a:solidFill>
                <a:latin typeface="Consolas" panose="020B0609020204030204" pitchFamily="49" charset="0"/>
              </a:rPr>
              <a:t>: </a:t>
            </a:r>
            <a:r>
              <a:rPr lang="en-US" altLang="zh-TW" dirty="0" smtClean="0">
                <a:solidFill>
                  <a:srgbClr val="FFEE99"/>
                </a:solidFill>
                <a:latin typeface="Consolas" panose="020B0609020204030204" pitchFamily="49" charset="0"/>
              </a:rPr>
              <a:t>"webpack.config.js"</a:t>
            </a:r>
            <a:r>
              <a:rPr lang="en-US" altLang="zh-TW" dirty="0" smtClean="0">
                <a:solidFill>
                  <a:srgbClr val="F8F8F2"/>
                </a:solidFill>
                <a:latin typeface="Consolas" panose="020B0609020204030204" pitchFamily="49" charset="0"/>
              </a:rPr>
              <a:t>,</a:t>
            </a:r>
          </a:p>
          <a:p>
            <a:pPr lvl="1"/>
            <a:r>
              <a:rPr lang="en-US" altLang="zh-TW" i="1" dirty="0" smtClean="0">
                <a:solidFill>
                  <a:srgbClr val="66D9EF"/>
                </a:solidFill>
                <a:latin typeface="Consolas" panose="020B0609020204030204" pitchFamily="49" charset="0"/>
              </a:rPr>
              <a:t>"scripts"</a:t>
            </a:r>
            <a:r>
              <a:rPr lang="en-US" altLang="zh-TW" dirty="0" smtClean="0">
                <a:solidFill>
                  <a:srgbClr val="F8F8F2"/>
                </a:solidFill>
                <a:latin typeface="Consolas" panose="020B0609020204030204" pitchFamily="49" charset="0"/>
              </a:rPr>
              <a:t>: {</a:t>
            </a:r>
          </a:p>
          <a:p>
            <a:pPr lvl="1"/>
            <a:r>
              <a:rPr lang="zh-TW" altLang="en-US" i="1" dirty="0" smtClean="0">
                <a:solidFill>
                  <a:srgbClr val="66D9EF"/>
                </a:solidFill>
                <a:latin typeface="Consolas" panose="020B0609020204030204" pitchFamily="49" charset="0"/>
              </a:rPr>
              <a:t>    </a:t>
            </a:r>
            <a:r>
              <a:rPr lang="en-US" altLang="zh-TW" i="1" dirty="0" smtClean="0">
                <a:solidFill>
                  <a:srgbClr val="66D9EF"/>
                </a:solidFill>
                <a:latin typeface="Consolas" panose="020B0609020204030204" pitchFamily="49" charset="0"/>
              </a:rPr>
              <a:t>"start"</a:t>
            </a:r>
            <a:r>
              <a:rPr lang="en-US" altLang="zh-TW" dirty="0" smtClean="0">
                <a:solidFill>
                  <a:srgbClr val="F8F8F2"/>
                </a:solidFill>
                <a:latin typeface="Consolas" panose="020B0609020204030204" pitchFamily="49" charset="0"/>
              </a:rPr>
              <a:t>: </a:t>
            </a:r>
            <a:r>
              <a:rPr lang="en-US" altLang="zh-TW" dirty="0" smtClean="0">
                <a:solidFill>
                  <a:srgbClr val="FFEE99"/>
                </a:solidFill>
                <a:latin typeface="Consolas" panose="020B0609020204030204" pitchFamily="49" charset="0"/>
              </a:rPr>
              <a:t>"</a:t>
            </a:r>
            <a:r>
              <a:rPr lang="en-US" altLang="zh-TW" dirty="0" err="1" smtClean="0">
                <a:solidFill>
                  <a:srgbClr val="FFEE99"/>
                </a:solidFill>
                <a:latin typeface="Consolas" panose="020B0609020204030204" pitchFamily="49" charset="0"/>
              </a:rPr>
              <a:t>webpack</a:t>
            </a:r>
            <a:r>
              <a:rPr lang="en-US" altLang="zh-TW" dirty="0" smtClean="0">
                <a:solidFill>
                  <a:srgbClr val="FFEE99"/>
                </a:solidFill>
                <a:latin typeface="Consolas" panose="020B0609020204030204" pitchFamily="49" charset="0"/>
              </a:rPr>
              <a:t> --mode development"</a:t>
            </a:r>
            <a:r>
              <a:rPr lang="en-US" altLang="zh-TW" dirty="0" smtClean="0">
                <a:solidFill>
                  <a:srgbClr val="F8F8F2"/>
                </a:solidFill>
                <a:latin typeface="Consolas" panose="020B0609020204030204" pitchFamily="49" charset="0"/>
              </a:rPr>
              <a:t>,</a:t>
            </a:r>
          </a:p>
          <a:p>
            <a:pPr lvl="1"/>
            <a:r>
              <a:rPr lang="zh-TW" altLang="en-US" i="1" dirty="0" smtClean="0">
                <a:solidFill>
                  <a:srgbClr val="66D9EF"/>
                </a:solidFill>
                <a:latin typeface="Consolas" panose="020B0609020204030204" pitchFamily="49" charset="0"/>
              </a:rPr>
              <a:t>    </a:t>
            </a:r>
            <a:r>
              <a:rPr lang="en-US" altLang="zh-TW" i="1" dirty="0" smtClean="0">
                <a:solidFill>
                  <a:srgbClr val="66D9EF"/>
                </a:solidFill>
                <a:latin typeface="Consolas" panose="020B0609020204030204" pitchFamily="49" charset="0"/>
              </a:rPr>
              <a:t>"deploy"</a:t>
            </a:r>
            <a:r>
              <a:rPr lang="en-US" altLang="zh-TW" dirty="0" smtClean="0">
                <a:solidFill>
                  <a:srgbClr val="F8F8F2"/>
                </a:solidFill>
                <a:latin typeface="Consolas" panose="020B0609020204030204" pitchFamily="49" charset="0"/>
              </a:rPr>
              <a:t>: </a:t>
            </a:r>
            <a:r>
              <a:rPr lang="en-US" altLang="zh-TW" dirty="0" smtClean="0">
                <a:solidFill>
                  <a:srgbClr val="FFEE99"/>
                </a:solidFill>
                <a:latin typeface="Consolas" panose="020B0609020204030204" pitchFamily="49" charset="0"/>
              </a:rPr>
              <a:t>"</a:t>
            </a:r>
            <a:r>
              <a:rPr lang="en-US" altLang="zh-TW" dirty="0" err="1" smtClean="0">
                <a:solidFill>
                  <a:srgbClr val="FFEE99"/>
                </a:solidFill>
                <a:latin typeface="Consolas" panose="020B0609020204030204" pitchFamily="49" charset="0"/>
              </a:rPr>
              <a:t>webpack</a:t>
            </a:r>
            <a:r>
              <a:rPr lang="en-US" altLang="zh-TW" dirty="0" smtClean="0">
                <a:solidFill>
                  <a:srgbClr val="FFEE99"/>
                </a:solidFill>
                <a:latin typeface="Consolas" panose="020B0609020204030204" pitchFamily="49" charset="0"/>
              </a:rPr>
              <a:t> --mode production"</a:t>
            </a:r>
            <a:endParaRPr lang="en-US" altLang="zh-TW" dirty="0" smtClean="0">
              <a:solidFill>
                <a:srgbClr val="F8F8F2"/>
              </a:solidFill>
              <a:latin typeface="Consolas" panose="020B0609020204030204" pitchFamily="49" charset="0"/>
            </a:endParaRPr>
          </a:p>
          <a:p>
            <a:r>
              <a:rPr lang="zh-TW" altLang="en-US" dirty="0">
                <a:solidFill>
                  <a:srgbClr val="F8F8F2"/>
                </a:solidFill>
                <a:latin typeface="Consolas" panose="020B0609020204030204" pitchFamily="49" charset="0"/>
              </a:rPr>
              <a:t> </a:t>
            </a:r>
            <a:r>
              <a:rPr lang="zh-TW" altLang="en-US" dirty="0" smtClean="0">
                <a:solidFill>
                  <a:srgbClr val="F8F8F2"/>
                </a:solidFill>
                <a:latin typeface="Consolas" panose="020B0609020204030204" pitchFamily="49" charset="0"/>
              </a:rPr>
              <a:t>   </a:t>
            </a:r>
            <a:r>
              <a:rPr lang="en-US" altLang="zh-TW" dirty="0" smtClean="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pPr lvl="1"/>
            <a:r>
              <a:rPr lang="en-US" altLang="zh-TW" i="1" dirty="0">
                <a:solidFill>
                  <a:srgbClr val="66D9EF"/>
                </a:solidFill>
                <a:latin typeface="Consolas" panose="020B0609020204030204" pitchFamily="49" charset="0"/>
              </a:rPr>
              <a:t>"author"</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"license"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"ISC"</a:t>
            </a:r>
            <a:endParaRPr lang="en-US" altLang="zh-TW" dirty="0">
              <a:solidFill>
                <a:srgbClr val="F8F8F2"/>
              </a:solidFill>
              <a:latin typeface="Consolas" panose="020B0609020204030204" pitchFamily="49" charset="0"/>
            </a:endParaRPr>
          </a:p>
          <a:p>
            <a:r>
              <a:rPr lang="en-US" altLang="zh-TW" dirty="0" smtClean="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p:txBody>
      </p:sp>
    </p:spTree>
    <p:extLst>
      <p:ext uri="{BB962C8B-B14F-4D97-AF65-F5344CB8AC3E}">
        <p14:creationId xmlns:p14="http://schemas.microsoft.com/office/powerpoint/2010/main" val="3616750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93413" y="2694075"/>
            <a:ext cx="1859643" cy="369332"/>
          </a:xfrm>
          <a:prstGeom prst="rect">
            <a:avLst/>
          </a:prstGeom>
        </p:spPr>
        <p:txBody>
          <a:bodyPr wrap="square">
            <a:spAutoFit/>
          </a:bodyPr>
          <a:lstStyle/>
          <a:p>
            <a:r>
              <a:rPr lang="en-US" altLang="zh-TW" dirty="0" smtClean="0">
                <a:solidFill>
                  <a:schemeClr val="bg1"/>
                </a:solidFill>
                <a:latin typeface="Adobe 繁黑體 Std B" panose="020B0700000000000000" pitchFamily="34" charset="-120"/>
                <a:ea typeface="Adobe 繁黑體 Std B" panose="020B0700000000000000" pitchFamily="34" charset="-120"/>
              </a:rPr>
              <a:t>Mode</a:t>
            </a:r>
            <a:r>
              <a:rPr lang="zh-TW" altLang="en-US" dirty="0" smtClean="0">
                <a:solidFill>
                  <a:schemeClr val="bg1"/>
                </a:solidFill>
                <a:latin typeface="Adobe 繁黑體 Std B" panose="020B0700000000000000" pitchFamily="34" charset="-120"/>
                <a:ea typeface="Adobe 繁黑體 Std B" panose="020B0700000000000000" pitchFamily="34" charset="-120"/>
              </a:rPr>
              <a:t>的設置</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45104" y="2686673"/>
            <a:ext cx="348309" cy="384135"/>
          </a:xfrm>
          <a:prstGeom prst="rect">
            <a:avLst/>
          </a:prstGeom>
        </p:spPr>
      </p:pic>
      <p:sp>
        <p:nvSpPr>
          <p:cNvPr id="5" name="矩形 4"/>
          <p:cNvSpPr/>
          <p:nvPr/>
        </p:nvSpPr>
        <p:spPr>
          <a:xfrm>
            <a:off x="3145104" y="3452857"/>
            <a:ext cx="7204608" cy="923330"/>
          </a:xfrm>
          <a:prstGeom prst="rect">
            <a:avLst/>
          </a:prstGeom>
        </p:spPr>
        <p:txBody>
          <a:bodyPr wrap="square">
            <a:spAutoFit/>
          </a:bodyPr>
          <a:lstStyle/>
          <a:p>
            <a:pPr>
              <a:lnSpc>
                <a:spcPct val="150000"/>
              </a:lnSpc>
            </a:pPr>
            <a:r>
              <a:rPr lang="zh-TW" altLang="en-US" dirty="0">
                <a:solidFill>
                  <a:schemeClr val="bg1"/>
                </a:solidFill>
                <a:latin typeface="Adobe 繁黑體 Std B" panose="020B0700000000000000" pitchFamily="34" charset="-120"/>
                <a:ea typeface="Adobe 繁黑體 Std B" panose="020B0700000000000000" pitchFamily="34" charset="-120"/>
              </a:rPr>
              <a:t>通過將 </a:t>
            </a:r>
            <a:r>
              <a:rPr lang="en-US" altLang="zh-TW" dirty="0">
                <a:solidFill>
                  <a:schemeClr val="bg1"/>
                </a:solidFill>
                <a:latin typeface="Adobe 繁黑體 Std B" panose="020B0700000000000000" pitchFamily="34" charset="-120"/>
                <a:ea typeface="Adobe 繁黑體 Std B" panose="020B0700000000000000" pitchFamily="34" charset="-120"/>
              </a:rPr>
              <a:t>mode </a:t>
            </a:r>
            <a:r>
              <a:rPr lang="zh-TW" altLang="en-US" dirty="0">
                <a:solidFill>
                  <a:schemeClr val="bg1"/>
                </a:solidFill>
                <a:latin typeface="Adobe 繁黑體 Std B" panose="020B0700000000000000" pitchFamily="34" charset="-120"/>
                <a:ea typeface="Adobe 繁黑體 Std B" panose="020B0700000000000000" pitchFamily="34" charset="-120"/>
              </a:rPr>
              <a:t>參數設置為 </a:t>
            </a:r>
            <a:r>
              <a:rPr lang="en-US" altLang="zh-TW" dirty="0" smtClean="0">
                <a:solidFill>
                  <a:schemeClr val="bg1"/>
                </a:solidFill>
                <a:latin typeface="Adobe 繁黑體 Std B" panose="020B0700000000000000" pitchFamily="34" charset="-120"/>
                <a:ea typeface="Adobe 繁黑體 Std B" panose="020B0700000000000000" pitchFamily="34" charset="-120"/>
              </a:rPr>
              <a:t>development</a:t>
            </a:r>
            <a:r>
              <a:rPr lang="zh-TW" altLang="en-US" dirty="0">
                <a:solidFill>
                  <a:schemeClr val="bg1"/>
                </a:solidFill>
                <a:latin typeface="Adobe 繁黑體 Std B" panose="020B0700000000000000" pitchFamily="34" charset="-120"/>
                <a:ea typeface="Adobe 繁黑體 Std B" panose="020B0700000000000000" pitchFamily="34" charset="-120"/>
              </a:rPr>
              <a:t> </a:t>
            </a:r>
            <a:r>
              <a:rPr lang="zh-TW" altLang="en-US" dirty="0" smtClean="0">
                <a:solidFill>
                  <a:schemeClr val="bg1"/>
                </a:solidFill>
                <a:latin typeface="Adobe 繁黑體 Std B" panose="020B0700000000000000" pitchFamily="34" charset="-120"/>
                <a:ea typeface="Adobe 繁黑體 Std B" panose="020B0700000000000000" pitchFamily="34" charset="-120"/>
              </a:rPr>
              <a:t>或 </a:t>
            </a:r>
            <a:r>
              <a:rPr lang="en-US" altLang="zh-TW" dirty="0" smtClean="0">
                <a:solidFill>
                  <a:schemeClr val="bg1"/>
                </a:solidFill>
                <a:latin typeface="Adobe 繁黑體 Std B" panose="020B0700000000000000" pitchFamily="34" charset="-120"/>
                <a:ea typeface="Adobe 繁黑體 Std B" panose="020B0700000000000000" pitchFamily="34" charset="-120"/>
              </a:rPr>
              <a:t>production(</a:t>
            </a:r>
            <a:r>
              <a:rPr lang="zh-TW" altLang="en-US" dirty="0" smtClean="0">
                <a:solidFill>
                  <a:schemeClr val="bg1"/>
                </a:solidFill>
                <a:latin typeface="Adobe 繁黑體 Std B" panose="020B0700000000000000" pitchFamily="34" charset="-120"/>
                <a:ea typeface="Adobe 繁黑體 Std B" panose="020B0700000000000000" pitchFamily="34" charset="-120"/>
              </a:rPr>
              <a:t>預設</a:t>
            </a:r>
            <a:r>
              <a:rPr lang="en-US" altLang="zh-TW" dirty="0" smtClean="0">
                <a:solidFill>
                  <a:schemeClr val="bg1"/>
                </a:solidFill>
                <a:latin typeface="Adobe 繁黑體 Std B" panose="020B0700000000000000" pitchFamily="34" charset="-120"/>
                <a:ea typeface="Adobe 繁黑體 Std B" panose="020B0700000000000000" pitchFamily="34" charset="-120"/>
              </a:rPr>
              <a:t>)</a:t>
            </a:r>
            <a:r>
              <a:rPr lang="zh-TW" altLang="en-US" dirty="0" smtClean="0">
                <a:solidFill>
                  <a:schemeClr val="bg1"/>
                </a:solidFill>
                <a:latin typeface="Adobe 繁黑體 Std B" panose="020B0700000000000000" pitchFamily="34" charset="-120"/>
                <a:ea typeface="Adobe 繁黑體 Std B" panose="020B0700000000000000" pitchFamily="34" charset="-120"/>
              </a:rPr>
              <a:t>。</a:t>
            </a:r>
            <a:r>
              <a:rPr lang="en-US" altLang="zh-TW" dirty="0" smtClean="0">
                <a:solidFill>
                  <a:schemeClr val="bg1"/>
                </a:solidFill>
                <a:latin typeface="Adobe 繁黑體 Std B" panose="020B0700000000000000" pitchFamily="34" charset="-120"/>
                <a:ea typeface="Adobe 繁黑體 Std B" panose="020B0700000000000000" pitchFamily="34" charset="-120"/>
              </a:rPr>
              <a:t> </a:t>
            </a:r>
          </a:p>
          <a:p>
            <a:pPr>
              <a:lnSpc>
                <a:spcPct val="150000"/>
              </a:lnSpc>
            </a:pPr>
            <a:r>
              <a:rPr lang="en-US" altLang="zh-TW" dirty="0">
                <a:solidFill>
                  <a:schemeClr val="bg1"/>
                </a:solidFill>
                <a:latin typeface="Adobe 繁黑體 Std B" panose="020B0700000000000000" pitchFamily="34" charset="-120"/>
                <a:ea typeface="Adobe 繁黑體 Std B" panose="020B0700000000000000" pitchFamily="34" charset="-120"/>
              </a:rPr>
              <a:t>production</a:t>
            </a:r>
            <a:r>
              <a:rPr lang="zh-TW" altLang="en-US" dirty="0" smtClean="0">
                <a:solidFill>
                  <a:schemeClr val="bg1"/>
                </a:solidFill>
                <a:latin typeface="Adobe 繁黑體 Std B" panose="020B0700000000000000" pitchFamily="34" charset="-120"/>
                <a:ea typeface="Adobe 繁黑體 Std B" panose="020B0700000000000000" pitchFamily="34" charset="-120"/>
              </a:rPr>
              <a:t>可以</a:t>
            </a:r>
            <a:r>
              <a:rPr lang="zh-TW" altLang="en-US" dirty="0">
                <a:solidFill>
                  <a:schemeClr val="bg1"/>
                </a:solidFill>
                <a:latin typeface="Adobe 繁黑體 Std B" panose="020B0700000000000000" pitchFamily="34" charset="-120"/>
                <a:ea typeface="Adobe 繁黑體 Std B" panose="020B0700000000000000" pitchFamily="34" charset="-120"/>
              </a:rPr>
              <a:t>啟用對應環境下 </a:t>
            </a:r>
            <a:r>
              <a:rPr lang="en-US" altLang="zh-TW" dirty="0" err="1">
                <a:solidFill>
                  <a:schemeClr val="bg1"/>
                </a:solidFill>
                <a:latin typeface="Adobe 繁黑體 Std B" panose="020B0700000000000000" pitchFamily="34" charset="-120"/>
                <a:ea typeface="Adobe 繁黑體 Std B" panose="020B0700000000000000" pitchFamily="34" charset="-120"/>
              </a:rPr>
              <a:t>webpack</a:t>
            </a:r>
            <a:r>
              <a:rPr lang="en-US" altLang="zh-TW" dirty="0">
                <a:solidFill>
                  <a:schemeClr val="bg1"/>
                </a:solidFill>
                <a:latin typeface="Adobe 繁黑體 Std B" panose="020B0700000000000000" pitchFamily="34" charset="-120"/>
                <a:ea typeface="Adobe 繁黑體 Std B" panose="020B0700000000000000" pitchFamily="34" charset="-120"/>
              </a:rPr>
              <a:t> </a:t>
            </a:r>
            <a:r>
              <a:rPr lang="zh-TW" altLang="en-US" dirty="0">
                <a:solidFill>
                  <a:schemeClr val="bg1"/>
                </a:solidFill>
                <a:latin typeface="Adobe 繁黑體 Std B" panose="020B0700000000000000" pitchFamily="34" charset="-120"/>
                <a:ea typeface="Adobe 繁黑體 Std B" panose="020B0700000000000000" pitchFamily="34" charset="-120"/>
              </a:rPr>
              <a:t>內置的優</a:t>
            </a:r>
            <a:r>
              <a:rPr lang="zh-TW" altLang="en-US" dirty="0" smtClean="0">
                <a:solidFill>
                  <a:schemeClr val="bg1"/>
                </a:solidFill>
                <a:latin typeface="Adobe 繁黑體 Std B" panose="020B0700000000000000" pitchFamily="34" charset="-120"/>
                <a:ea typeface="Adobe 繁黑體 Std B" panose="020B0700000000000000" pitchFamily="34" charset="-120"/>
              </a:rPr>
              <a:t>化。</a:t>
            </a:r>
          </a:p>
        </p:txBody>
      </p:sp>
    </p:spTree>
    <p:extLst>
      <p:ext uri="{BB962C8B-B14F-4D97-AF65-F5344CB8AC3E}">
        <p14:creationId xmlns:p14="http://schemas.microsoft.com/office/powerpoint/2010/main" val="1836786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37955" y="3340933"/>
            <a:ext cx="601830" cy="663732"/>
          </a:xfrm>
          <a:prstGeom prst="rect">
            <a:avLst/>
          </a:prstGeom>
        </p:spPr>
      </p:pic>
      <p:sp>
        <p:nvSpPr>
          <p:cNvPr id="6" name="矩形 5"/>
          <p:cNvSpPr/>
          <p:nvPr/>
        </p:nvSpPr>
        <p:spPr>
          <a:xfrm>
            <a:off x="4037199" y="3411189"/>
            <a:ext cx="4613187" cy="523220"/>
          </a:xfrm>
          <a:prstGeom prst="rect">
            <a:avLst/>
          </a:prstGeom>
        </p:spPr>
        <p:txBody>
          <a:bodyPr wrap="square">
            <a:spAutoFit/>
          </a:bodyPr>
          <a:lstStyle/>
          <a:p>
            <a:r>
              <a:rPr lang="zh-TW" altLang="en-US" sz="2800" dirty="0" smtClean="0">
                <a:solidFill>
                  <a:schemeClr val="bg1"/>
                </a:solidFill>
                <a:latin typeface="Adobe 黑体 Std R" panose="020B0400000000000000" pitchFamily="34" charset="-128"/>
                <a:ea typeface="Adobe 黑体 Std R" panose="020B0400000000000000" pitchFamily="34" charset="-128"/>
              </a:rPr>
              <a:t>為什麼我們需要</a:t>
            </a:r>
            <a:r>
              <a:rPr lang="en-US" altLang="zh-TW" sz="2800" dirty="0" err="1" smtClean="0">
                <a:solidFill>
                  <a:schemeClr val="bg1"/>
                </a:solidFill>
                <a:latin typeface="Adobe 黑体 Std R" panose="020B0400000000000000" pitchFamily="34" charset="-128"/>
                <a:ea typeface="Adobe 黑体 Std R" panose="020B0400000000000000" pitchFamily="34" charset="-128"/>
              </a:rPr>
              <a:t>Webpack</a:t>
            </a:r>
            <a:r>
              <a:rPr lang="en-US" altLang="zh-TW" sz="2800" dirty="0" smtClean="0">
                <a:solidFill>
                  <a:schemeClr val="bg1"/>
                </a:solidFill>
                <a:latin typeface="Adobe 黑体 Std R" panose="020B0400000000000000" pitchFamily="34" charset="-128"/>
                <a:ea typeface="Adobe 黑体 Std R" panose="020B0400000000000000" pitchFamily="34" charset="-128"/>
              </a:rPr>
              <a:t> ?</a:t>
            </a:r>
            <a:endParaRPr lang="zh-TW" altLang="en-US" sz="2800"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3664212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2421" y="3448932"/>
            <a:ext cx="601830" cy="663732"/>
          </a:xfrm>
          <a:prstGeom prst="rect">
            <a:avLst/>
          </a:prstGeom>
        </p:spPr>
      </p:pic>
      <p:sp>
        <p:nvSpPr>
          <p:cNvPr id="8" name="矩形 7"/>
          <p:cNvSpPr/>
          <p:nvPr/>
        </p:nvSpPr>
        <p:spPr>
          <a:xfrm>
            <a:off x="2601665" y="3535372"/>
            <a:ext cx="6910300"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04</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環境</a:t>
            </a:r>
            <a:r>
              <a:rPr lang="zh-TW" altLang="en-US" sz="2800" dirty="0">
                <a:solidFill>
                  <a:schemeClr val="bg1"/>
                </a:solidFill>
                <a:latin typeface="Adobe 繁黑體 Std B" panose="020B0700000000000000" pitchFamily="34" charset="-120"/>
                <a:ea typeface="Adobe 繁黑體 Std B" panose="020B0700000000000000" pitchFamily="34" charset="-120"/>
              </a:rPr>
              <a:t>變數 </a:t>
            </a:r>
            <a:r>
              <a:rPr lang="en-US" altLang="zh-TW" sz="2800" dirty="0">
                <a:solidFill>
                  <a:schemeClr val="bg1"/>
                </a:solidFill>
                <a:latin typeface="Adobe 繁黑體 Std B" panose="020B0700000000000000" pitchFamily="34" charset="-120"/>
                <a:ea typeface="Adobe 繁黑體 Std B" panose="020B0700000000000000" pitchFamily="34" charset="-120"/>
              </a:rPr>
              <a:t>NODE_ENV </a:t>
            </a:r>
            <a:r>
              <a:rPr lang="zh-TW" altLang="en-US" sz="2800" dirty="0">
                <a:solidFill>
                  <a:schemeClr val="bg1"/>
                </a:solidFill>
                <a:latin typeface="Adobe 繁黑體 Std B" panose="020B0700000000000000" pitchFamily="34" charset="-120"/>
                <a:ea typeface="Adobe 繁黑體 Std B" panose="020B0700000000000000" pitchFamily="34" charset="-120"/>
              </a:rPr>
              <a:t>的概念與使用</a:t>
            </a:r>
          </a:p>
        </p:txBody>
      </p:sp>
    </p:spTree>
    <p:extLst>
      <p:ext uri="{BB962C8B-B14F-4D97-AF65-F5344CB8AC3E}">
        <p14:creationId xmlns:p14="http://schemas.microsoft.com/office/powerpoint/2010/main" val="2709713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7609" y="3635616"/>
            <a:ext cx="4235775" cy="461665"/>
          </a:xfrm>
          <a:prstGeom prst="rect">
            <a:avLst/>
          </a:prstGeom>
        </p:spPr>
        <p:txBody>
          <a:bodyPr wrap="none">
            <a:spAutoFit/>
          </a:bodyPr>
          <a:lstStyle/>
          <a:p>
            <a:r>
              <a:rPr lang="en-US" altLang="zh-TW" sz="2400" dirty="0" err="1">
                <a:solidFill>
                  <a:schemeClr val="bg1"/>
                </a:solidFill>
              </a:rPr>
              <a:t>npm</a:t>
            </a:r>
            <a:r>
              <a:rPr lang="en-US" altLang="zh-TW" sz="2400" dirty="0">
                <a:solidFill>
                  <a:schemeClr val="bg1"/>
                </a:solidFill>
              </a:rPr>
              <a:t> install </a:t>
            </a:r>
            <a:r>
              <a:rPr lang="en-US" altLang="zh-TW" sz="2400" dirty="0" smtClean="0">
                <a:solidFill>
                  <a:schemeClr val="bg1"/>
                </a:solidFill>
              </a:rPr>
              <a:t>cross-</a:t>
            </a:r>
            <a:r>
              <a:rPr lang="en-US" altLang="zh-TW" sz="2400" dirty="0" err="1" smtClean="0">
                <a:solidFill>
                  <a:schemeClr val="bg1"/>
                </a:solidFill>
              </a:rPr>
              <a:t>env</a:t>
            </a:r>
            <a:r>
              <a:rPr lang="zh-TW" altLang="en-US" sz="2400" dirty="0" smtClean="0">
                <a:solidFill>
                  <a:schemeClr val="bg1"/>
                </a:solidFill>
              </a:rPr>
              <a:t> </a:t>
            </a:r>
            <a:r>
              <a:rPr lang="en-US" altLang="zh-TW" sz="2400" dirty="0">
                <a:solidFill>
                  <a:schemeClr val="bg1"/>
                </a:solidFill>
              </a:rPr>
              <a:t>--save-dev </a:t>
            </a:r>
            <a:endParaRPr lang="zh-TW" altLang="en-US" sz="2400" dirty="0">
              <a:solidFill>
                <a:schemeClr val="bg1"/>
              </a:solidFill>
            </a:endParaRPr>
          </a:p>
        </p:txBody>
      </p:sp>
      <p:sp>
        <p:nvSpPr>
          <p:cNvPr id="6" name="矩形 5"/>
          <p:cNvSpPr/>
          <p:nvPr/>
        </p:nvSpPr>
        <p:spPr>
          <a:xfrm>
            <a:off x="3957609" y="2931609"/>
            <a:ext cx="1859643" cy="369332"/>
          </a:xfrm>
          <a:prstGeom prst="rect">
            <a:avLst/>
          </a:prstGeom>
        </p:spPr>
        <p:txBody>
          <a:bodyPr wrap="square">
            <a:spAutoFit/>
          </a:bodyPr>
          <a:lstStyle/>
          <a:p>
            <a:r>
              <a:rPr lang="zh-TW" altLang="en-US" dirty="0" smtClean="0">
                <a:solidFill>
                  <a:schemeClr val="bg1"/>
                </a:solidFill>
                <a:latin typeface="Adobe 繁黑體 Std B" panose="020B0700000000000000" pitchFamily="34" charset="-120"/>
                <a:ea typeface="Adobe 繁黑體 Std B" panose="020B0700000000000000" pitchFamily="34" charset="-120"/>
              </a:rPr>
              <a:t>安裝 </a:t>
            </a:r>
            <a:r>
              <a:rPr lang="en-US" altLang="zh-TW" dirty="0">
                <a:solidFill>
                  <a:schemeClr val="bg1"/>
                </a:solidFill>
                <a:latin typeface="Adobe 繁黑體 Std B" panose="020B0700000000000000" pitchFamily="34" charset="-120"/>
                <a:ea typeface="Adobe 繁黑體 Std B" panose="020B0700000000000000" pitchFamily="34" charset="-120"/>
              </a:rPr>
              <a:t>cross-</a:t>
            </a:r>
            <a:r>
              <a:rPr lang="en-US" altLang="zh-TW" dirty="0" err="1">
                <a:solidFill>
                  <a:schemeClr val="bg1"/>
                </a:solidFill>
                <a:latin typeface="Adobe 繁黑體 Std B" panose="020B0700000000000000" pitchFamily="34" charset="-120"/>
                <a:ea typeface="Adobe 繁黑體 Std B" panose="020B0700000000000000" pitchFamily="34" charset="-120"/>
              </a:rPr>
              <a:t>env</a:t>
            </a:r>
            <a:r>
              <a:rPr lang="zh-TW" altLang="en-US" dirty="0" smtClean="0">
                <a:solidFill>
                  <a:schemeClr val="bg1"/>
                </a:solidFill>
                <a:latin typeface="Adobe 繁黑體 Std B" panose="020B0700000000000000" pitchFamily="34" charset="-120"/>
                <a:ea typeface="Adobe 繁黑體 Std B" panose="020B0700000000000000" pitchFamily="34" charset="-120"/>
              </a:rPr>
              <a:t> </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9300" y="2924207"/>
            <a:ext cx="348309" cy="384135"/>
          </a:xfrm>
          <a:prstGeom prst="rect">
            <a:avLst/>
          </a:prstGeom>
        </p:spPr>
      </p:pic>
    </p:spTree>
    <p:extLst>
      <p:ext uri="{BB962C8B-B14F-4D97-AF65-F5344CB8AC3E}">
        <p14:creationId xmlns:p14="http://schemas.microsoft.com/office/powerpoint/2010/main" val="34280877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81250" y="1265694"/>
            <a:ext cx="8505825" cy="4247317"/>
          </a:xfrm>
          <a:prstGeom prst="rect">
            <a:avLst/>
          </a:prstGeom>
        </p:spPr>
        <p:txBody>
          <a:bodyPr wrap="square">
            <a:spAutoFit/>
          </a:bodyPr>
          <a:lstStyle/>
          <a:p>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"04-node_env"</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"version"</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"1.0.0"</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"description"</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"main"</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"webpack.config.js"</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"scripts"</a:t>
            </a:r>
            <a:r>
              <a:rPr lang="en-US" altLang="zh-TW" dirty="0">
                <a:solidFill>
                  <a:srgbClr val="F8F8F2"/>
                </a:solidFill>
                <a:latin typeface="Consolas" panose="020B0609020204030204" pitchFamily="49" charset="0"/>
              </a:rPr>
              <a:t>: {</a:t>
            </a:r>
          </a:p>
          <a:p>
            <a:pPr lvl="2"/>
            <a:r>
              <a:rPr lang="en-US" altLang="zh-TW" i="1" dirty="0">
                <a:solidFill>
                  <a:srgbClr val="66D9EF"/>
                </a:solidFill>
                <a:latin typeface="Consolas" panose="020B0609020204030204" pitchFamily="49" charset="0"/>
              </a:rPr>
              <a:t>"start"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"cross-</a:t>
            </a:r>
            <a:r>
              <a:rPr lang="en-US" altLang="zh-TW" dirty="0" err="1">
                <a:solidFill>
                  <a:srgbClr val="FFEE99"/>
                </a:solidFill>
                <a:latin typeface="Consolas" panose="020B0609020204030204" pitchFamily="49" charset="0"/>
              </a:rPr>
              <a:t>env</a:t>
            </a:r>
            <a:r>
              <a:rPr lang="en-US" altLang="zh-TW" dirty="0">
                <a:solidFill>
                  <a:srgbClr val="FFEE99"/>
                </a:solidFill>
                <a:latin typeface="Consolas" panose="020B0609020204030204" pitchFamily="49" charset="0"/>
              </a:rPr>
              <a:t> NODE_ENV=development </a:t>
            </a:r>
            <a:r>
              <a:rPr lang="en-US" altLang="zh-TW" dirty="0" err="1">
                <a:solidFill>
                  <a:srgbClr val="FFEE99"/>
                </a:solidFill>
                <a:latin typeface="Consolas" panose="020B0609020204030204" pitchFamily="49" charset="0"/>
              </a:rPr>
              <a:t>webpack</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i="1" dirty="0">
                <a:solidFill>
                  <a:srgbClr val="66D9EF"/>
                </a:solidFill>
                <a:latin typeface="Consolas" panose="020B0609020204030204" pitchFamily="49" charset="0"/>
              </a:rPr>
              <a:t>"deploy"</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"cross-</a:t>
            </a:r>
            <a:r>
              <a:rPr lang="en-US" altLang="zh-TW" dirty="0" err="1">
                <a:solidFill>
                  <a:srgbClr val="FFEE99"/>
                </a:solidFill>
                <a:latin typeface="Consolas" panose="020B0609020204030204" pitchFamily="49" charset="0"/>
              </a:rPr>
              <a:t>env</a:t>
            </a:r>
            <a:r>
              <a:rPr lang="en-US" altLang="zh-TW" dirty="0">
                <a:solidFill>
                  <a:srgbClr val="FFEE99"/>
                </a:solidFill>
                <a:latin typeface="Consolas" panose="020B0609020204030204" pitchFamily="49" charset="0"/>
              </a:rPr>
              <a:t> NODE_ENV=production </a:t>
            </a:r>
            <a:r>
              <a:rPr lang="en-US" altLang="zh-TW" dirty="0" err="1">
                <a:solidFill>
                  <a:srgbClr val="FFEE99"/>
                </a:solidFill>
                <a:latin typeface="Consolas" panose="020B0609020204030204" pitchFamily="49" charset="0"/>
              </a:rPr>
              <a:t>webpack</a:t>
            </a:r>
            <a:r>
              <a:rPr lang="en-US" altLang="zh-TW" dirty="0">
                <a:solidFill>
                  <a:srgbClr val="FFEE99"/>
                </a:solidFill>
                <a:latin typeface="Consolas" panose="020B0609020204030204" pitchFamily="49" charset="0"/>
              </a:rPr>
              <a:t>"</a:t>
            </a:r>
            <a:endParaRPr lang="en-US" altLang="zh-TW" dirty="0">
              <a:solidFill>
                <a:srgbClr val="F8F8F2"/>
              </a:solidFill>
              <a:latin typeface="Consolas" panose="020B0609020204030204" pitchFamily="49" charset="0"/>
            </a:endParaRPr>
          </a:p>
          <a:p>
            <a:r>
              <a:rPr lang="zh-TW" altLang="en-US" dirty="0">
                <a:solidFill>
                  <a:srgbClr val="F8F8F2"/>
                </a:solidFill>
                <a:latin typeface="Consolas" panose="020B0609020204030204" pitchFamily="49" charset="0"/>
              </a:rPr>
              <a:t> </a:t>
            </a:r>
            <a:r>
              <a:rPr lang="zh-TW" altLang="en-US" dirty="0" smtClean="0">
                <a:solidFill>
                  <a:srgbClr val="F8F8F2"/>
                </a:solidFill>
                <a:latin typeface="Consolas" panose="020B0609020204030204" pitchFamily="49" charset="0"/>
              </a:rPr>
              <a:t>   </a:t>
            </a:r>
            <a:r>
              <a:rPr lang="en-US" altLang="zh-TW" dirty="0" smtClean="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pPr lvl="1"/>
            <a:r>
              <a:rPr lang="en-US" altLang="zh-TW" i="1" dirty="0">
                <a:solidFill>
                  <a:srgbClr val="66D9EF"/>
                </a:solidFill>
                <a:latin typeface="Consolas" panose="020B0609020204030204" pitchFamily="49" charset="0"/>
              </a:rPr>
              <a:t>"author"</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"license"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"ISC"</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a:t>
            </a:r>
            <a:r>
              <a:rPr lang="en-US" altLang="zh-TW" i="1" dirty="0" err="1">
                <a:solidFill>
                  <a:srgbClr val="66D9EF"/>
                </a:solidFill>
                <a:latin typeface="Consolas" panose="020B0609020204030204" pitchFamily="49" charset="0"/>
              </a:rPr>
              <a:t>devDependencies</a:t>
            </a:r>
            <a:r>
              <a:rPr lang="en-US" altLang="zh-TW" i="1" dirty="0">
                <a:solidFill>
                  <a:srgbClr val="66D9EF"/>
                </a:solidFill>
                <a:latin typeface="Consolas" panose="020B0609020204030204" pitchFamily="49" charset="0"/>
              </a:rPr>
              <a:t>"</a:t>
            </a:r>
            <a:r>
              <a:rPr lang="en-US" altLang="zh-TW" dirty="0">
                <a:solidFill>
                  <a:srgbClr val="F8F8F2"/>
                </a:solidFill>
                <a:latin typeface="Consolas" panose="020B0609020204030204" pitchFamily="49" charset="0"/>
              </a:rPr>
              <a:t>: {</a:t>
            </a:r>
          </a:p>
          <a:p>
            <a:pPr lvl="1"/>
            <a:r>
              <a:rPr lang="en-US" altLang="zh-TW" i="1" dirty="0" smtClean="0">
                <a:solidFill>
                  <a:srgbClr val="66D9EF"/>
                </a:solidFill>
                <a:latin typeface="Consolas" panose="020B0609020204030204" pitchFamily="49" charset="0"/>
              </a:rPr>
              <a:t>	"</a:t>
            </a:r>
            <a:r>
              <a:rPr lang="en-US" altLang="zh-TW" i="1" dirty="0">
                <a:solidFill>
                  <a:srgbClr val="66D9EF"/>
                </a:solidFill>
                <a:latin typeface="Consolas" panose="020B0609020204030204" pitchFamily="49" charset="0"/>
              </a:rPr>
              <a:t>cross-</a:t>
            </a:r>
            <a:r>
              <a:rPr lang="en-US" altLang="zh-TW" i="1" dirty="0" err="1">
                <a:solidFill>
                  <a:srgbClr val="66D9EF"/>
                </a:solidFill>
                <a:latin typeface="Consolas" panose="020B0609020204030204" pitchFamily="49" charset="0"/>
              </a:rPr>
              <a:t>env</a:t>
            </a:r>
            <a:r>
              <a:rPr lang="en-US" altLang="zh-TW" i="1" dirty="0">
                <a:solidFill>
                  <a:srgbClr val="66D9EF"/>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"^5.1.4"</a:t>
            </a:r>
            <a:endParaRPr lang="en-US" altLang="zh-TW" dirty="0">
              <a:solidFill>
                <a:srgbClr val="F8F8F2"/>
              </a:solidFill>
              <a:latin typeface="Consolas" panose="020B0609020204030204" pitchFamily="49" charset="0"/>
            </a:endParaRPr>
          </a:p>
          <a:p>
            <a:r>
              <a:rPr lang="zh-TW" altLang="en-US" dirty="0">
                <a:solidFill>
                  <a:srgbClr val="F8F8F2"/>
                </a:solidFill>
                <a:latin typeface="Consolas" panose="020B0609020204030204" pitchFamily="49" charset="0"/>
              </a:rPr>
              <a:t> </a:t>
            </a:r>
            <a:r>
              <a:rPr lang="zh-TW" altLang="en-US" dirty="0" smtClean="0">
                <a:solidFill>
                  <a:srgbClr val="F8F8F2"/>
                </a:solidFill>
                <a:latin typeface="Consolas" panose="020B0609020204030204" pitchFamily="49" charset="0"/>
              </a:rPr>
              <a:t>   </a:t>
            </a:r>
            <a:r>
              <a:rPr lang="en-US" altLang="zh-TW" dirty="0" smtClean="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r>
              <a:rPr lang="en-US" altLang="zh-TW" dirty="0" smtClean="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p:txBody>
      </p:sp>
    </p:spTree>
    <p:extLst>
      <p:ext uri="{BB962C8B-B14F-4D97-AF65-F5344CB8AC3E}">
        <p14:creationId xmlns:p14="http://schemas.microsoft.com/office/powerpoint/2010/main" val="3327090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45250" y="3007798"/>
            <a:ext cx="5250155" cy="646331"/>
          </a:xfrm>
          <a:prstGeom prst="rect">
            <a:avLst/>
          </a:prstGeom>
        </p:spPr>
        <p:txBody>
          <a:bodyPr wrap="none">
            <a:spAutoFit/>
          </a:bodyPr>
          <a:lstStyle/>
          <a:p>
            <a:r>
              <a:rPr lang="en-US" altLang="zh-TW" sz="3600" i="1" dirty="0" err="1">
                <a:solidFill>
                  <a:srgbClr val="66D9EF"/>
                </a:solidFill>
                <a:latin typeface="Consolas" panose="020B0609020204030204" pitchFamily="49" charset="0"/>
              </a:rPr>
              <a:t>process</a:t>
            </a:r>
            <a:r>
              <a:rPr lang="en-US" altLang="zh-TW" sz="3600" dirty="0" err="1">
                <a:solidFill>
                  <a:srgbClr val="F92672"/>
                </a:solidFill>
                <a:latin typeface="Consolas" panose="020B0609020204030204" pitchFamily="49" charset="0"/>
              </a:rPr>
              <a:t>.</a:t>
            </a:r>
            <a:r>
              <a:rPr lang="en-US" altLang="zh-TW" sz="3600" i="1" dirty="0" err="1">
                <a:solidFill>
                  <a:srgbClr val="66D9EF"/>
                </a:solidFill>
                <a:latin typeface="Consolas" panose="020B0609020204030204" pitchFamily="49" charset="0"/>
              </a:rPr>
              <a:t>env</a:t>
            </a:r>
            <a:r>
              <a:rPr lang="en-US" altLang="zh-TW" sz="3600" dirty="0" err="1">
                <a:solidFill>
                  <a:srgbClr val="F92672"/>
                </a:solidFill>
                <a:latin typeface="Consolas" panose="020B0609020204030204" pitchFamily="49" charset="0"/>
              </a:rPr>
              <a:t>.</a:t>
            </a:r>
            <a:r>
              <a:rPr lang="en-US" altLang="zh-TW" sz="3600" dirty="0" err="1">
                <a:solidFill>
                  <a:srgbClr val="F8F8F2"/>
                </a:solidFill>
                <a:latin typeface="Consolas" panose="020B0609020204030204" pitchFamily="49" charset="0"/>
              </a:rPr>
              <a:t>NODE_ENV</a:t>
            </a:r>
            <a:endParaRPr lang="en-US" altLang="zh-TW" sz="3600" b="0" dirty="0">
              <a:solidFill>
                <a:srgbClr val="F8F8F2"/>
              </a:solidFill>
              <a:effectLst/>
              <a:latin typeface="Consolas" panose="020B0609020204030204" pitchFamily="49" charset="0"/>
            </a:endParaRPr>
          </a:p>
        </p:txBody>
      </p:sp>
      <p:sp>
        <p:nvSpPr>
          <p:cNvPr id="5" name="矩形 4"/>
          <p:cNvSpPr/>
          <p:nvPr/>
        </p:nvSpPr>
        <p:spPr>
          <a:xfrm>
            <a:off x="3331650" y="3982664"/>
            <a:ext cx="5004000" cy="523220"/>
          </a:xfrm>
          <a:prstGeom prst="rect">
            <a:avLst/>
          </a:prstGeom>
        </p:spPr>
        <p:txBody>
          <a:bodyPr wrap="square">
            <a:spAutoFit/>
          </a:bodyPr>
          <a:lstStyle/>
          <a:p>
            <a:pPr algn="ctr"/>
            <a:r>
              <a:rPr lang="zh-TW" altLang="en-US" sz="2800" dirty="0" smtClean="0">
                <a:solidFill>
                  <a:schemeClr val="bg1"/>
                </a:solidFill>
                <a:latin typeface="Adobe 繁黑體 Std B" panose="020B0700000000000000" pitchFamily="34" charset="-120"/>
                <a:ea typeface="Adobe 繁黑體 Std B" panose="020B0700000000000000" pitchFamily="34" charset="-120"/>
              </a:rPr>
              <a:t>在 </a:t>
            </a:r>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webpack</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讀取 </a:t>
            </a:r>
            <a:r>
              <a:rPr lang="en-US" altLang="zh-TW" sz="2800" dirty="0" smtClean="0">
                <a:solidFill>
                  <a:srgbClr val="F8F8F2"/>
                </a:solidFill>
                <a:latin typeface="Consolas" panose="020B0609020204030204" pitchFamily="49" charset="0"/>
              </a:rPr>
              <a:t>NODE_ENV</a:t>
            </a:r>
            <a:endParaRPr lang="en-US" altLang="zh-TW" sz="2800" dirty="0">
              <a:solidFill>
                <a:srgbClr val="F8F8F2"/>
              </a:solidFill>
              <a:latin typeface="Consolas" panose="020B0609020204030204" pitchFamily="49" charset="0"/>
            </a:endParaRPr>
          </a:p>
        </p:txBody>
      </p:sp>
    </p:spTree>
    <p:extLst>
      <p:ext uri="{BB962C8B-B14F-4D97-AF65-F5344CB8AC3E}">
        <p14:creationId xmlns:p14="http://schemas.microsoft.com/office/powerpoint/2010/main" val="1875657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09909" y="3264331"/>
            <a:ext cx="6853266" cy="923330"/>
          </a:xfrm>
          <a:prstGeom prst="rect">
            <a:avLst/>
          </a:prstGeom>
        </p:spPr>
        <p:txBody>
          <a:bodyPr wrap="square">
            <a:spAutoFit/>
          </a:bodyPr>
          <a:lstStyle/>
          <a:p>
            <a:pPr>
              <a:lnSpc>
                <a:spcPct val="150000"/>
              </a:lnSpc>
            </a:pPr>
            <a:r>
              <a:rPr lang="en-US" altLang="zh-TW" dirty="0" smtClean="0">
                <a:solidFill>
                  <a:schemeClr val="bg1"/>
                </a:solidFill>
                <a:latin typeface="Adobe 繁黑體 Std B" panose="020B0700000000000000" pitchFamily="34" charset="-120"/>
                <a:ea typeface="Adobe 繁黑體 Std B" panose="020B0700000000000000" pitchFamily="34" charset="-120"/>
              </a:rPr>
              <a:t>Mac </a:t>
            </a:r>
            <a:r>
              <a:rPr lang="zh-TW" altLang="en-US" dirty="0" smtClean="0">
                <a:solidFill>
                  <a:schemeClr val="bg1"/>
                </a:solidFill>
                <a:latin typeface="Adobe 繁黑體 Std B" panose="020B0700000000000000" pitchFamily="34" charset="-120"/>
                <a:ea typeface="Adobe 繁黑體 Std B" panose="020B0700000000000000" pitchFamily="34" charset="-120"/>
              </a:rPr>
              <a:t>不用 </a:t>
            </a:r>
            <a:r>
              <a:rPr lang="en-US" altLang="zh-TW" dirty="0">
                <a:solidFill>
                  <a:schemeClr val="bg1"/>
                </a:solidFill>
                <a:latin typeface="Adobe 繁黑體 Std B" panose="020B0700000000000000" pitchFamily="34" charset="-120"/>
                <a:ea typeface="Adobe 繁黑體 Std B" panose="020B0700000000000000" pitchFamily="34" charset="-120"/>
              </a:rPr>
              <a:t>cross-</a:t>
            </a:r>
            <a:r>
              <a:rPr lang="en-US" altLang="zh-TW" dirty="0" err="1">
                <a:solidFill>
                  <a:schemeClr val="bg1"/>
                </a:solidFill>
                <a:latin typeface="Adobe 繁黑體 Std B" panose="020B0700000000000000" pitchFamily="34" charset="-120"/>
                <a:ea typeface="Adobe 繁黑體 Std B" panose="020B0700000000000000" pitchFamily="34" charset="-120"/>
              </a:rPr>
              <a:t>env</a:t>
            </a:r>
            <a:r>
              <a:rPr lang="zh-TW" altLang="en-US" dirty="0" smtClean="0">
                <a:solidFill>
                  <a:schemeClr val="bg1"/>
                </a:solidFill>
                <a:latin typeface="Adobe 繁黑體 Std B" panose="020B0700000000000000" pitchFamily="34" charset="-120"/>
                <a:ea typeface="Adobe 繁黑體 Std B" panose="020B0700000000000000" pitchFamily="34" charset="-120"/>
              </a:rPr>
              <a:t> </a:t>
            </a:r>
            <a:endParaRPr lang="en-US" altLang="zh-TW" dirty="0" smtClean="0">
              <a:solidFill>
                <a:schemeClr val="bg1"/>
              </a:solidFill>
              <a:latin typeface="Adobe 繁黑體 Std B" panose="020B0700000000000000" pitchFamily="34" charset="-120"/>
              <a:ea typeface="Adobe 繁黑體 Std B" panose="020B0700000000000000" pitchFamily="34" charset="-120"/>
            </a:endParaRPr>
          </a:p>
          <a:p>
            <a:pPr>
              <a:lnSpc>
                <a:spcPct val="150000"/>
              </a:lnSpc>
            </a:pPr>
            <a:r>
              <a:rPr lang="en-US" altLang="zh-TW" dirty="0" smtClean="0">
                <a:solidFill>
                  <a:schemeClr val="bg1"/>
                </a:solidFill>
                <a:latin typeface="Adobe 繁黑體 Std B" panose="020B0700000000000000" pitchFamily="34" charset="-120"/>
                <a:ea typeface="Adobe 繁黑體 Std B" panose="020B0700000000000000" pitchFamily="34" charset="-120"/>
              </a:rPr>
              <a:t>window</a:t>
            </a:r>
            <a:r>
              <a:rPr lang="zh-TW" altLang="en-US" dirty="0" smtClean="0">
                <a:solidFill>
                  <a:schemeClr val="bg1"/>
                </a:solidFill>
                <a:latin typeface="Adobe 繁黑體 Std B" panose="020B0700000000000000" pitchFamily="34" charset="-120"/>
                <a:ea typeface="Adobe 繁黑體 Std B" panose="020B0700000000000000" pitchFamily="34" charset="-120"/>
              </a:rPr>
              <a:t> 無法讀取 </a:t>
            </a:r>
            <a:r>
              <a:rPr lang="en-US" altLang="zh-TW" dirty="0" smtClean="0">
                <a:solidFill>
                  <a:srgbClr val="FFEE99"/>
                </a:solidFill>
                <a:latin typeface="Adobe 繁黑體 Std B" panose="020B0700000000000000" pitchFamily="34" charset="-120"/>
                <a:ea typeface="Adobe 繁黑體 Std B" panose="020B0700000000000000" pitchFamily="34" charset="-120"/>
              </a:rPr>
              <a:t>NODE_ENV</a:t>
            </a:r>
            <a:r>
              <a:rPr lang="zh-TW" altLang="en-US" dirty="0">
                <a:solidFill>
                  <a:srgbClr val="FFEE99"/>
                </a:solidFill>
                <a:latin typeface="Adobe 繁黑體 Std B" panose="020B0700000000000000" pitchFamily="34" charset="-120"/>
                <a:ea typeface="Adobe 繁黑體 Std B" panose="020B0700000000000000" pitchFamily="34" charset="-120"/>
              </a:rPr>
              <a:t> </a:t>
            </a:r>
            <a:r>
              <a:rPr lang="zh-TW" altLang="en-US" dirty="0" smtClean="0">
                <a:solidFill>
                  <a:schemeClr val="bg1"/>
                </a:solidFill>
                <a:latin typeface="Adobe 繁黑體 Std B" panose="020B0700000000000000" pitchFamily="34" charset="-120"/>
                <a:ea typeface="Adobe 繁黑體 Std B" panose="020B0700000000000000" pitchFamily="34" charset="-120"/>
              </a:rPr>
              <a:t>這個環境變數才需要 </a:t>
            </a:r>
            <a:r>
              <a:rPr lang="en-US" altLang="zh-TW" dirty="0" smtClean="0">
                <a:solidFill>
                  <a:schemeClr val="bg1"/>
                </a:solidFill>
                <a:latin typeface="Adobe 繁黑體 Std B" panose="020B0700000000000000" pitchFamily="34" charset="-120"/>
                <a:ea typeface="Adobe 繁黑體 Std B" panose="020B0700000000000000" pitchFamily="34" charset="-120"/>
              </a:rPr>
              <a:t>cross-</a:t>
            </a:r>
            <a:r>
              <a:rPr lang="en-US" altLang="zh-TW" dirty="0" err="1" smtClean="0">
                <a:solidFill>
                  <a:schemeClr val="bg1"/>
                </a:solidFill>
                <a:latin typeface="Adobe 繁黑體 Std B" panose="020B0700000000000000" pitchFamily="34" charset="-120"/>
                <a:ea typeface="Adobe 繁黑體 Std B" panose="020B0700000000000000" pitchFamily="34" charset="-120"/>
              </a:rPr>
              <a:t>env</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71755" y="3264331"/>
            <a:ext cx="595280" cy="656509"/>
          </a:xfrm>
          <a:prstGeom prst="rect">
            <a:avLst/>
          </a:prstGeom>
        </p:spPr>
      </p:pic>
    </p:spTree>
    <p:extLst>
      <p:ext uri="{BB962C8B-B14F-4D97-AF65-F5344CB8AC3E}">
        <p14:creationId xmlns:p14="http://schemas.microsoft.com/office/powerpoint/2010/main" val="1855808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7671" y="3477732"/>
            <a:ext cx="601830" cy="663732"/>
          </a:xfrm>
          <a:prstGeom prst="rect">
            <a:avLst/>
          </a:prstGeom>
        </p:spPr>
      </p:pic>
      <p:sp>
        <p:nvSpPr>
          <p:cNvPr id="3" name="矩形 2"/>
          <p:cNvSpPr/>
          <p:nvPr/>
        </p:nvSpPr>
        <p:spPr>
          <a:xfrm>
            <a:off x="3836915" y="3564172"/>
            <a:ext cx="4172410"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05</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永不</a:t>
            </a:r>
            <a:r>
              <a:rPr lang="zh-TW" altLang="en-US" sz="2800" dirty="0">
                <a:solidFill>
                  <a:schemeClr val="bg1"/>
                </a:solidFill>
                <a:latin typeface="Adobe 繁黑體 Std B" panose="020B0700000000000000" pitchFamily="34" charset="-120"/>
                <a:ea typeface="Adobe 繁黑體 Std B" panose="020B0700000000000000" pitchFamily="34" charset="-120"/>
              </a:rPr>
              <a:t>停止的 </a:t>
            </a:r>
            <a:r>
              <a:rPr lang="en-US" altLang="zh-TW" sz="2800" dirty="0">
                <a:solidFill>
                  <a:schemeClr val="bg1"/>
                </a:solidFill>
                <a:latin typeface="Adobe 繁黑體 Std B" panose="020B0700000000000000" pitchFamily="34" charset="-120"/>
                <a:ea typeface="Adobe 繁黑體 Std B" panose="020B0700000000000000" pitchFamily="34" charset="-120"/>
              </a:rPr>
              <a:t>Watch</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17358266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09775" y="1255395"/>
            <a:ext cx="8753475" cy="5078313"/>
          </a:xfrm>
          <a:prstGeom prst="rect">
            <a:avLst/>
          </a:prstGeom>
        </p:spPr>
        <p:txBody>
          <a:bodyPr wrap="square">
            <a:spAutoFit/>
          </a:bodyPr>
          <a:lstStyle/>
          <a:p>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"05-watch"</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"version"</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"1.0.0"</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"description"</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"main"</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"webpack.config.js"</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"scripts"</a:t>
            </a:r>
            <a:r>
              <a:rPr lang="en-US" altLang="zh-TW" dirty="0">
                <a:solidFill>
                  <a:srgbClr val="F8F8F2"/>
                </a:solidFill>
                <a:latin typeface="Consolas" panose="020B0609020204030204" pitchFamily="49" charset="0"/>
              </a:rPr>
              <a:t>: {</a:t>
            </a:r>
          </a:p>
          <a:p>
            <a:pPr lvl="2"/>
            <a:r>
              <a:rPr lang="en-US" altLang="zh-TW" i="1" dirty="0">
                <a:solidFill>
                  <a:srgbClr val="66D9EF"/>
                </a:solidFill>
                <a:latin typeface="Consolas" panose="020B0609020204030204" pitchFamily="49" charset="0"/>
              </a:rPr>
              <a:t>"watch"</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"cross-</a:t>
            </a:r>
            <a:r>
              <a:rPr lang="en-US" altLang="zh-TW" dirty="0" err="1">
                <a:solidFill>
                  <a:srgbClr val="FFEE99"/>
                </a:solidFill>
                <a:latin typeface="Consolas" panose="020B0609020204030204" pitchFamily="49" charset="0"/>
              </a:rPr>
              <a:t>env</a:t>
            </a:r>
            <a:r>
              <a:rPr lang="en-US" altLang="zh-TW" dirty="0">
                <a:solidFill>
                  <a:srgbClr val="FFEE99"/>
                </a:solidFill>
                <a:latin typeface="Consolas" panose="020B0609020204030204" pitchFamily="49" charset="0"/>
              </a:rPr>
              <a:t> NODE_ENV=development </a:t>
            </a:r>
            <a:r>
              <a:rPr lang="en-US" altLang="zh-TW" dirty="0" err="1">
                <a:solidFill>
                  <a:srgbClr val="FFEE99"/>
                </a:solidFill>
                <a:latin typeface="Consolas" panose="020B0609020204030204" pitchFamily="49" charset="0"/>
              </a:rPr>
              <a:t>webpack</a:t>
            </a:r>
            <a:r>
              <a:rPr lang="en-US" altLang="zh-TW" dirty="0">
                <a:solidFill>
                  <a:srgbClr val="FFEE99"/>
                </a:solidFill>
                <a:latin typeface="Consolas" panose="020B0609020204030204" pitchFamily="49" charset="0"/>
              </a:rPr>
              <a:t> --watch"</a:t>
            </a:r>
            <a:r>
              <a:rPr lang="en-US" altLang="zh-TW" dirty="0">
                <a:solidFill>
                  <a:srgbClr val="F8F8F2"/>
                </a:solidFill>
                <a:latin typeface="Consolas" panose="020B0609020204030204" pitchFamily="49" charset="0"/>
              </a:rPr>
              <a:t>,</a:t>
            </a:r>
          </a:p>
          <a:p>
            <a:pPr lvl="2"/>
            <a:r>
              <a:rPr lang="en-US" altLang="zh-TW" i="1" dirty="0">
                <a:solidFill>
                  <a:srgbClr val="66D9EF"/>
                </a:solidFill>
                <a:latin typeface="Consolas" panose="020B0609020204030204" pitchFamily="49" charset="0"/>
              </a:rPr>
              <a:t>"start"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"cross-</a:t>
            </a:r>
            <a:r>
              <a:rPr lang="en-US" altLang="zh-TW" dirty="0" err="1">
                <a:solidFill>
                  <a:srgbClr val="FFEE99"/>
                </a:solidFill>
                <a:latin typeface="Consolas" panose="020B0609020204030204" pitchFamily="49" charset="0"/>
              </a:rPr>
              <a:t>env</a:t>
            </a:r>
            <a:r>
              <a:rPr lang="en-US" altLang="zh-TW" dirty="0">
                <a:solidFill>
                  <a:srgbClr val="FFEE99"/>
                </a:solidFill>
                <a:latin typeface="Consolas" panose="020B0609020204030204" pitchFamily="49" charset="0"/>
              </a:rPr>
              <a:t> NODE_ENV=development </a:t>
            </a:r>
            <a:r>
              <a:rPr lang="en-US" altLang="zh-TW" dirty="0" err="1">
                <a:solidFill>
                  <a:srgbClr val="FFEE99"/>
                </a:solidFill>
                <a:latin typeface="Consolas" panose="020B0609020204030204" pitchFamily="49" charset="0"/>
              </a:rPr>
              <a:t>webpack</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i="1" dirty="0">
                <a:solidFill>
                  <a:srgbClr val="66D9EF"/>
                </a:solidFill>
                <a:latin typeface="Consolas" panose="020B0609020204030204" pitchFamily="49" charset="0"/>
              </a:rPr>
              <a:t>"deploy"</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"cross-</a:t>
            </a:r>
            <a:r>
              <a:rPr lang="en-US" altLang="zh-TW" dirty="0" err="1">
                <a:solidFill>
                  <a:srgbClr val="FFEE99"/>
                </a:solidFill>
                <a:latin typeface="Consolas" panose="020B0609020204030204" pitchFamily="49" charset="0"/>
              </a:rPr>
              <a:t>env</a:t>
            </a:r>
            <a:r>
              <a:rPr lang="en-US" altLang="zh-TW" dirty="0">
                <a:solidFill>
                  <a:srgbClr val="FFEE99"/>
                </a:solidFill>
                <a:latin typeface="Consolas" panose="020B0609020204030204" pitchFamily="49" charset="0"/>
              </a:rPr>
              <a:t> NODE_ENV=production </a:t>
            </a:r>
            <a:r>
              <a:rPr lang="en-US" altLang="zh-TW" dirty="0" err="1">
                <a:solidFill>
                  <a:srgbClr val="FFEE99"/>
                </a:solidFill>
                <a:latin typeface="Consolas" panose="020B0609020204030204" pitchFamily="49" charset="0"/>
              </a:rPr>
              <a:t>webpack</a:t>
            </a:r>
            <a:r>
              <a:rPr lang="en-US" altLang="zh-TW" dirty="0">
                <a:solidFill>
                  <a:srgbClr val="FFEE99"/>
                </a:solidFill>
                <a:latin typeface="Consolas" panose="020B0609020204030204" pitchFamily="49" charset="0"/>
              </a:rPr>
              <a:t>"</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"author"</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"license"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"ISC"</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a:t>
            </a:r>
            <a:r>
              <a:rPr lang="en-US" altLang="zh-TW" i="1" dirty="0" err="1">
                <a:solidFill>
                  <a:srgbClr val="66D9EF"/>
                </a:solidFill>
                <a:latin typeface="Consolas" panose="020B0609020204030204" pitchFamily="49" charset="0"/>
              </a:rPr>
              <a:t>devDependencies</a:t>
            </a:r>
            <a:r>
              <a:rPr lang="en-US" altLang="zh-TW" i="1" dirty="0">
                <a:solidFill>
                  <a:srgbClr val="66D9EF"/>
                </a:solidFill>
                <a:latin typeface="Consolas" panose="020B0609020204030204" pitchFamily="49" charset="0"/>
              </a:rPr>
              <a:t>"</a:t>
            </a:r>
            <a:r>
              <a:rPr lang="en-US" altLang="zh-TW" dirty="0">
                <a:solidFill>
                  <a:srgbClr val="F8F8F2"/>
                </a:solidFill>
                <a:latin typeface="Consolas" panose="020B0609020204030204" pitchFamily="49" charset="0"/>
              </a:rPr>
              <a:t>: {</a:t>
            </a:r>
          </a:p>
          <a:p>
            <a:pPr lvl="1"/>
            <a:r>
              <a:rPr lang="en-US" altLang="zh-TW" i="1" dirty="0" smtClean="0">
                <a:solidFill>
                  <a:srgbClr val="66D9EF"/>
                </a:solidFill>
                <a:latin typeface="Consolas" panose="020B0609020204030204" pitchFamily="49" charset="0"/>
              </a:rPr>
              <a:t>	"</a:t>
            </a:r>
            <a:r>
              <a:rPr lang="en-US" altLang="zh-TW" i="1" dirty="0">
                <a:solidFill>
                  <a:srgbClr val="66D9EF"/>
                </a:solidFill>
                <a:latin typeface="Consolas" panose="020B0609020204030204" pitchFamily="49" charset="0"/>
              </a:rPr>
              <a:t>cross-</a:t>
            </a:r>
            <a:r>
              <a:rPr lang="en-US" altLang="zh-TW" i="1" dirty="0" err="1">
                <a:solidFill>
                  <a:srgbClr val="66D9EF"/>
                </a:solidFill>
                <a:latin typeface="Consolas" panose="020B0609020204030204" pitchFamily="49" charset="0"/>
              </a:rPr>
              <a:t>env</a:t>
            </a:r>
            <a:r>
              <a:rPr lang="en-US" altLang="zh-TW" i="1" dirty="0">
                <a:solidFill>
                  <a:srgbClr val="66D9EF"/>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"^5.1.4"</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42499254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47996" y="3430107"/>
            <a:ext cx="601830" cy="663732"/>
          </a:xfrm>
          <a:prstGeom prst="rect">
            <a:avLst/>
          </a:prstGeom>
        </p:spPr>
      </p:pic>
      <p:sp>
        <p:nvSpPr>
          <p:cNvPr id="3" name="矩形 2"/>
          <p:cNvSpPr/>
          <p:nvPr/>
        </p:nvSpPr>
        <p:spPr>
          <a:xfrm>
            <a:off x="3347240" y="3516547"/>
            <a:ext cx="4743910"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06</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a:solidFill>
                  <a:schemeClr val="bg1"/>
                </a:solidFill>
                <a:latin typeface="Adobe 繁黑體 Std B" panose="020B0700000000000000" pitchFamily="34" charset="-120"/>
                <a:ea typeface="Adobe 繁黑體 Std B" panose="020B0700000000000000" pitchFamily="34" charset="-120"/>
              </a:rPr>
              <a:t>Filename</a:t>
            </a:r>
            <a:r>
              <a:rPr lang="zh-TW" altLang="en-US" sz="2800" dirty="0">
                <a:solidFill>
                  <a:schemeClr val="bg1"/>
                </a:solidFill>
                <a:latin typeface="Adobe 繁黑體 Std B" panose="020B0700000000000000" pitchFamily="34" charset="-120"/>
                <a:ea typeface="Adobe 繁黑體 Std B" panose="020B0700000000000000" pitchFamily="34" charset="-120"/>
              </a:rPr>
              <a:t>檔案名稱修正 </a:t>
            </a:r>
          </a:p>
        </p:txBody>
      </p:sp>
    </p:spTree>
    <p:extLst>
      <p:ext uri="{BB962C8B-B14F-4D97-AF65-F5344CB8AC3E}">
        <p14:creationId xmlns:p14="http://schemas.microsoft.com/office/powerpoint/2010/main" val="39558083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28975" y="1925241"/>
            <a:ext cx="6858000" cy="3693319"/>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path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A6E22E"/>
                </a:solidFill>
                <a:latin typeface="Consolas" panose="020B0609020204030204" pitchFamily="49" charset="0"/>
              </a:rPr>
              <a:t>require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'path'</a:t>
            </a:r>
            <a:r>
              <a:rPr lang="en-US" altLang="zh-TW" dirty="0">
                <a:solidFill>
                  <a:srgbClr val="F8F8F2"/>
                </a:solidFill>
                <a:latin typeface="Consolas" panose="020B0609020204030204" pitchFamily="49" charset="0"/>
              </a:rPr>
              <a:t>);</a:t>
            </a:r>
          </a:p>
          <a:p>
            <a:r>
              <a:rPr lang="en-US" altLang="zh-TW" i="1" dirty="0" err="1">
                <a:solidFill>
                  <a:srgbClr val="F92672"/>
                </a:solidFill>
                <a:latin typeface="Consolas" panose="020B0609020204030204" pitchFamily="49" charset="0"/>
              </a:rPr>
              <a:t>module.</a:t>
            </a:r>
            <a:r>
              <a:rPr lang="en-US" altLang="zh-TW" i="1" dirty="0" err="1">
                <a:solidFill>
                  <a:srgbClr val="66D9EF"/>
                </a:solidFill>
                <a:latin typeface="Consolas" panose="020B0609020204030204" pitchFamily="49" charset="0"/>
              </a:rPr>
              <a:t>exports</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p>
          <a:p>
            <a:pPr lvl="1"/>
            <a:r>
              <a:rPr lang="en-US" altLang="zh-TW" dirty="0">
                <a:solidFill>
                  <a:srgbClr val="FFEE99"/>
                </a:solidFill>
                <a:latin typeface="Consolas" panose="020B0609020204030204" pitchFamily="49" charset="0"/>
              </a:rPr>
              <a:t>context</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path</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resolve</a:t>
            </a:r>
            <a:r>
              <a:rPr lang="en-US" altLang="zh-TW" dirty="0">
                <a:solidFill>
                  <a:srgbClr val="F8F8F2"/>
                </a:solidFill>
                <a:latin typeface="Consolas" panose="020B0609020204030204" pitchFamily="49" charset="0"/>
              </a:rPr>
              <a:t>(</a:t>
            </a:r>
            <a:r>
              <a:rPr lang="en-US" altLang="zh-TW" i="1" dirty="0">
                <a:solidFill>
                  <a:srgbClr val="66D9EF"/>
                </a:solidFill>
                <a:latin typeface="Consolas" panose="020B0609020204030204" pitchFamily="49" charset="0"/>
              </a:rPr>
              <a:t>__</a:t>
            </a:r>
            <a:r>
              <a:rPr lang="en-US" altLang="zh-TW" i="1" dirty="0" err="1">
                <a:solidFill>
                  <a:srgbClr val="66D9EF"/>
                </a:solidFill>
                <a:latin typeface="Consolas" panose="020B0609020204030204" pitchFamily="49" charset="0"/>
              </a:rPr>
              <a:t>dirname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src</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entry</a:t>
            </a:r>
            <a:r>
              <a:rPr lang="en-US" altLang="zh-TW" dirty="0">
                <a:solidFill>
                  <a:srgbClr val="F8F8F2"/>
                </a:solidFill>
                <a:latin typeface="Consolas" panose="020B0609020204030204" pitchFamily="49" charset="0"/>
              </a:rPr>
              <a:t>: {</a:t>
            </a:r>
          </a:p>
          <a:p>
            <a:pPr lvl="1"/>
            <a:r>
              <a:rPr lang="en-US" altLang="zh-TW" dirty="0" smtClean="0">
                <a:solidFill>
                  <a:srgbClr val="FFEE99"/>
                </a:solidFill>
                <a:latin typeface="Consolas" panose="020B0609020204030204" pitchFamily="49" charset="0"/>
              </a:rPr>
              <a:t>	index</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'./index.js'</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output</a:t>
            </a:r>
            <a:r>
              <a:rPr lang="en-US" altLang="zh-TW" dirty="0">
                <a:solidFill>
                  <a:srgbClr val="F8F8F2"/>
                </a:solidFill>
                <a:latin typeface="Consolas" panose="020B0609020204030204" pitchFamily="49" charset="0"/>
              </a:rPr>
              <a:t>: {</a:t>
            </a:r>
          </a:p>
          <a:p>
            <a:pPr lvl="1"/>
            <a:r>
              <a:rPr lang="en-US" altLang="zh-TW" dirty="0" smtClean="0">
                <a:solidFill>
                  <a:srgbClr val="FFEE99"/>
                </a:solidFill>
                <a:latin typeface="Consolas" panose="020B0609020204030204" pitchFamily="49" charset="0"/>
              </a:rPr>
              <a:t>	path</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path</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resolve</a:t>
            </a:r>
            <a:r>
              <a:rPr lang="en-US" altLang="zh-TW" dirty="0">
                <a:solidFill>
                  <a:srgbClr val="F8F8F2"/>
                </a:solidFill>
                <a:latin typeface="Consolas" panose="020B0609020204030204" pitchFamily="49" charset="0"/>
              </a:rPr>
              <a:t>(</a:t>
            </a:r>
            <a:r>
              <a:rPr lang="en-US" altLang="zh-TW" i="1" dirty="0">
                <a:solidFill>
                  <a:srgbClr val="66D9EF"/>
                </a:solidFill>
                <a:latin typeface="Consolas" panose="020B0609020204030204" pitchFamily="49" charset="0"/>
              </a:rPr>
              <a:t>__</a:t>
            </a:r>
            <a:r>
              <a:rPr lang="en-US" altLang="zh-TW" i="1" dirty="0" err="1">
                <a:solidFill>
                  <a:srgbClr val="66D9EF"/>
                </a:solidFill>
                <a:latin typeface="Consolas" panose="020B0609020204030204" pitchFamily="49" charset="0"/>
              </a:rPr>
              <a:t>dirname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dist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smtClean="0">
                <a:solidFill>
                  <a:srgbClr val="FFEE99"/>
                </a:solidFill>
                <a:latin typeface="Consolas" panose="020B0609020204030204" pitchFamily="49" charset="0"/>
              </a:rPr>
              <a:t>	filename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'[name].</a:t>
            </a:r>
            <a:r>
              <a:rPr lang="en-US" altLang="zh-TW" dirty="0" err="1">
                <a:solidFill>
                  <a:srgbClr val="FFEE99"/>
                </a:solidFill>
                <a:latin typeface="Consolas" panose="020B0609020204030204" pitchFamily="49" charset="0"/>
              </a:rPr>
              <a:t>js</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0249866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53968" y="2825233"/>
            <a:ext cx="2027632" cy="707886"/>
          </a:xfrm>
          <a:prstGeom prst="rect">
            <a:avLst/>
          </a:prstGeom>
        </p:spPr>
        <p:txBody>
          <a:bodyPr wrap="square">
            <a:spAutoFit/>
          </a:bodyPr>
          <a:lstStyle/>
          <a:p>
            <a:r>
              <a:rPr lang="en-US" altLang="zh-TW" sz="4000" dirty="0" smtClean="0">
                <a:solidFill>
                  <a:srgbClr val="FFEE99"/>
                </a:solidFill>
                <a:latin typeface="Consolas" panose="020B0609020204030204" pitchFamily="49" charset="0"/>
              </a:rPr>
              <a:t>[</a:t>
            </a:r>
            <a:r>
              <a:rPr lang="en-US" altLang="zh-TW" sz="4000" dirty="0">
                <a:solidFill>
                  <a:srgbClr val="FFEE99"/>
                </a:solidFill>
                <a:latin typeface="Consolas" panose="020B0609020204030204" pitchFamily="49" charset="0"/>
              </a:rPr>
              <a:t>name</a:t>
            </a:r>
            <a:r>
              <a:rPr lang="en-US" altLang="zh-TW" sz="4000" dirty="0" smtClean="0">
                <a:solidFill>
                  <a:srgbClr val="FFEE99"/>
                </a:solidFill>
                <a:latin typeface="Consolas" panose="020B0609020204030204" pitchFamily="49" charset="0"/>
              </a:rPr>
              <a:t>]</a:t>
            </a:r>
            <a:endParaRPr lang="zh-TW" altLang="en-US" sz="4000" dirty="0"/>
          </a:p>
        </p:txBody>
      </p:sp>
      <p:sp>
        <p:nvSpPr>
          <p:cNvPr id="3" name="矩形 2"/>
          <p:cNvSpPr/>
          <p:nvPr/>
        </p:nvSpPr>
        <p:spPr>
          <a:xfrm>
            <a:off x="3238499" y="3609974"/>
            <a:ext cx="6505575" cy="523220"/>
          </a:xfrm>
          <a:prstGeom prst="rect">
            <a:avLst/>
          </a:prstGeom>
        </p:spPr>
        <p:txBody>
          <a:bodyPr wrap="square">
            <a:spAutoFit/>
          </a:bodyPr>
          <a:lstStyle/>
          <a:p>
            <a:r>
              <a:rPr lang="zh-TW" altLang="en-US" sz="2800" dirty="0" smtClean="0">
                <a:solidFill>
                  <a:schemeClr val="bg1"/>
                </a:solidFill>
                <a:latin typeface="Adobe 繁黑體 Std B" panose="020B0700000000000000" pitchFamily="34" charset="-120"/>
                <a:ea typeface="Adobe 繁黑體 Std B" panose="020B0700000000000000" pitchFamily="34" charset="-120"/>
              </a:rPr>
              <a:t>會依照</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entry</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的</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name</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來更改</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output</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892149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23"/>
            <a:ext cx="12192000" cy="6834354"/>
          </a:xfrm>
          <a:prstGeom prst="rect">
            <a:avLst/>
          </a:prstGeom>
        </p:spPr>
      </p:pic>
    </p:spTree>
    <p:extLst>
      <p:ext uri="{BB962C8B-B14F-4D97-AF65-F5344CB8AC3E}">
        <p14:creationId xmlns:p14="http://schemas.microsoft.com/office/powerpoint/2010/main" val="16750566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3774" y="2257424"/>
            <a:ext cx="6505575" cy="523220"/>
          </a:xfrm>
          <a:prstGeom prst="rect">
            <a:avLst/>
          </a:prstGeom>
        </p:spPr>
        <p:txBody>
          <a:bodyPr wrap="square">
            <a:spAutoFit/>
          </a:bodyPr>
          <a:lstStyle/>
          <a:p>
            <a:r>
              <a:rPr lang="zh-TW" altLang="en-US" sz="2800" dirty="0" smtClean="0">
                <a:solidFill>
                  <a:schemeClr val="bg1"/>
                </a:solidFill>
                <a:latin typeface="Adobe 繁黑體 Std B" panose="020B0700000000000000" pitchFamily="34" charset="-120"/>
                <a:ea typeface="Adobe 繁黑體 Std B" panose="020B0700000000000000" pitchFamily="34" charset="-120"/>
              </a:rPr>
              <a:t>利用</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Object</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的方式可以有多個</a:t>
            </a:r>
            <a:r>
              <a:rPr lang="en-US" altLang="zh-TW" sz="2800" dirty="0">
                <a:solidFill>
                  <a:schemeClr val="bg1"/>
                </a:solidFill>
                <a:latin typeface="Adobe 繁黑體 Std B" panose="020B0700000000000000" pitchFamily="34" charset="-120"/>
                <a:ea typeface="Adobe 繁黑體 Std B" panose="020B0700000000000000" pitchFamily="34" charset="-120"/>
              </a:rPr>
              <a:t>entry</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
        <p:nvSpPr>
          <p:cNvPr id="3" name="矩形 2"/>
          <p:cNvSpPr/>
          <p:nvPr/>
        </p:nvSpPr>
        <p:spPr>
          <a:xfrm>
            <a:off x="3952875" y="3351937"/>
            <a:ext cx="4324350" cy="1754326"/>
          </a:xfrm>
          <a:prstGeom prst="rect">
            <a:avLst/>
          </a:prstGeom>
        </p:spPr>
        <p:txBody>
          <a:bodyPr wrap="square">
            <a:spAutoFit/>
          </a:bodyPr>
          <a:lstStyle/>
          <a:p>
            <a:r>
              <a:rPr lang="en-US" altLang="zh-TW" dirty="0">
                <a:solidFill>
                  <a:srgbClr val="FFEE99"/>
                </a:solidFill>
                <a:latin typeface="Consolas" panose="020B0609020204030204" pitchFamily="49" charset="0"/>
              </a:rPr>
              <a:t>entry</a:t>
            </a:r>
            <a:r>
              <a:rPr lang="en-US" altLang="zh-TW" dirty="0">
                <a:solidFill>
                  <a:srgbClr val="F8F8F2"/>
                </a:solidFill>
                <a:latin typeface="Consolas" panose="020B0609020204030204" pitchFamily="49" charset="0"/>
              </a:rPr>
              <a:t>: {</a:t>
            </a:r>
          </a:p>
          <a:p>
            <a:pPr lvl="1"/>
            <a:r>
              <a:rPr lang="en-US" altLang="zh-TW" dirty="0">
                <a:solidFill>
                  <a:srgbClr val="FFEE99"/>
                </a:solidFill>
                <a:latin typeface="Consolas" panose="020B0609020204030204" pitchFamily="49" charset="0"/>
              </a:rPr>
              <a:t>index</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'./index.js'</a:t>
            </a:r>
            <a:r>
              <a:rPr lang="en-US" altLang="zh-TW" dirty="0">
                <a:solidFill>
                  <a:srgbClr val="F8F8F2"/>
                </a:solidFill>
                <a:latin typeface="Consolas" panose="020B0609020204030204" pitchFamily="49" charset="0"/>
              </a:rPr>
              <a:t>,</a:t>
            </a:r>
          </a:p>
          <a:p>
            <a:pPr lvl="1"/>
            <a:r>
              <a:rPr lang="en-US" altLang="zh-TW" dirty="0" smtClean="0">
                <a:solidFill>
                  <a:srgbClr val="FFEE99"/>
                </a:solidFill>
                <a:latin typeface="Consolas" panose="020B0609020204030204" pitchFamily="49" charset="0"/>
              </a:rPr>
              <a:t>about</a:t>
            </a:r>
            <a:r>
              <a:rPr lang="en-US" altLang="zh-TW" dirty="0" smtClean="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'./about.js'</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address</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'./address.js'</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home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'./home.js'</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0476" y="2275817"/>
            <a:ext cx="431834" cy="476251"/>
          </a:xfrm>
          <a:prstGeom prst="rect">
            <a:avLst/>
          </a:prstGeom>
        </p:spPr>
      </p:pic>
    </p:spTree>
    <p:extLst>
      <p:ext uri="{BB962C8B-B14F-4D97-AF65-F5344CB8AC3E}">
        <p14:creationId xmlns:p14="http://schemas.microsoft.com/office/powerpoint/2010/main" val="852376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0590" y="3277123"/>
            <a:ext cx="601830" cy="663732"/>
          </a:xfrm>
          <a:prstGeom prst="rect">
            <a:avLst/>
          </a:prstGeom>
        </p:spPr>
      </p:pic>
      <p:sp>
        <p:nvSpPr>
          <p:cNvPr id="3" name="矩形 2"/>
          <p:cNvSpPr/>
          <p:nvPr/>
        </p:nvSpPr>
        <p:spPr>
          <a:xfrm>
            <a:off x="4919834" y="3363563"/>
            <a:ext cx="2670495"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07</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CSS Loader</a:t>
            </a:r>
            <a:r>
              <a:rPr lang="zh-TW" altLang="en-US" sz="2800" dirty="0">
                <a:solidFill>
                  <a:schemeClr val="bg1"/>
                </a:solidFill>
                <a:latin typeface="Adobe 繁黑體 Std B" panose="020B0700000000000000" pitchFamily="34" charset="-120"/>
                <a:ea typeface="Adobe 繁黑體 Std B" panose="020B0700000000000000" pitchFamily="34" charset="-120"/>
              </a:rPr>
              <a:t> </a:t>
            </a:r>
          </a:p>
        </p:txBody>
      </p:sp>
    </p:spTree>
    <p:extLst>
      <p:ext uri="{BB962C8B-B14F-4D97-AF65-F5344CB8AC3E}">
        <p14:creationId xmlns:p14="http://schemas.microsoft.com/office/powerpoint/2010/main" val="34392737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92145" y="2878041"/>
            <a:ext cx="5794779" cy="1384995"/>
          </a:xfrm>
          <a:prstGeom prst="rect">
            <a:avLst/>
          </a:prstGeom>
        </p:spPr>
        <p:txBody>
          <a:bodyPr wrap="square">
            <a:spAutoFit/>
          </a:bodyPr>
          <a:lstStyle/>
          <a:p>
            <a:pPr>
              <a:lnSpc>
                <a:spcPct val="150000"/>
              </a:lnSpc>
            </a:pPr>
            <a:r>
              <a:rPr lang="en-US" altLang="zh-TW" sz="2800" dirty="0" smtClean="0">
                <a:solidFill>
                  <a:schemeClr val="bg1"/>
                </a:solidFill>
                <a:latin typeface="Adobe 繁黑體 Std B" panose="020B0700000000000000" pitchFamily="34" charset="-120"/>
                <a:ea typeface="Adobe 繁黑體 Std B" panose="020B0700000000000000" pitchFamily="34" charset="-120"/>
              </a:rPr>
              <a:t>Loader </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是為了可以去讀取解析除了 </a:t>
            </a:r>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js</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以外的檔案。</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3427" y="2987364"/>
            <a:ext cx="546058" cy="602224"/>
          </a:xfrm>
          <a:prstGeom prst="rect">
            <a:avLst/>
          </a:prstGeom>
        </p:spPr>
      </p:pic>
    </p:spTree>
    <p:extLst>
      <p:ext uri="{BB962C8B-B14F-4D97-AF65-F5344CB8AC3E}">
        <p14:creationId xmlns:p14="http://schemas.microsoft.com/office/powerpoint/2010/main" val="26723894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28029" y="3333347"/>
            <a:ext cx="6284477" cy="646331"/>
          </a:xfrm>
          <a:prstGeom prst="rect">
            <a:avLst/>
          </a:prstGeom>
        </p:spPr>
        <p:txBody>
          <a:bodyPr wrap="none">
            <a:spAutoFit/>
          </a:bodyPr>
          <a:lstStyle/>
          <a:p>
            <a:r>
              <a:rPr lang="zh-TW" altLang="en-US" sz="3600" dirty="0">
                <a:solidFill>
                  <a:schemeClr val="bg1"/>
                </a:solidFill>
              </a:rPr>
              <a:t>npm install --save-dev css-loader</a:t>
            </a:r>
          </a:p>
        </p:txBody>
      </p:sp>
    </p:spTree>
    <p:extLst>
      <p:ext uri="{BB962C8B-B14F-4D97-AF65-F5344CB8AC3E}">
        <p14:creationId xmlns:p14="http://schemas.microsoft.com/office/powerpoint/2010/main" val="34759736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83263" y="2723318"/>
            <a:ext cx="6096000" cy="2308324"/>
          </a:xfrm>
          <a:prstGeom prst="rect">
            <a:avLst/>
          </a:prstGeom>
        </p:spPr>
        <p:txBody>
          <a:bodyPr>
            <a:spAutoFit/>
          </a:bodyPr>
          <a:lstStyle/>
          <a:p>
            <a:r>
              <a:rPr lang="en-US" altLang="zh-TW" dirty="0" smtClean="0">
                <a:solidFill>
                  <a:srgbClr val="FFEE99"/>
                </a:solidFill>
                <a:latin typeface="Consolas" panose="020B0609020204030204" pitchFamily="49" charset="0"/>
              </a:rPr>
              <a:t>module</a:t>
            </a:r>
            <a:r>
              <a:rPr lang="en-US" altLang="zh-TW" dirty="0">
                <a:solidFill>
                  <a:srgbClr val="F8F8F2"/>
                </a:solidFill>
                <a:latin typeface="Consolas" panose="020B0609020204030204" pitchFamily="49" charset="0"/>
              </a:rPr>
              <a:t>: {</a:t>
            </a:r>
          </a:p>
          <a:p>
            <a:r>
              <a:rPr lang="zh-TW" altLang="en-US" dirty="0">
                <a:solidFill>
                  <a:srgbClr val="FFEE99"/>
                </a:solidFill>
                <a:latin typeface="Consolas" panose="020B0609020204030204" pitchFamily="49" charset="0"/>
              </a:rPr>
              <a:t> </a:t>
            </a:r>
            <a:r>
              <a:rPr lang="zh-TW" altLang="en-US" dirty="0" smtClean="0">
                <a:solidFill>
                  <a:srgbClr val="FFEE99"/>
                </a:solidFill>
                <a:latin typeface="Consolas" panose="020B0609020204030204" pitchFamily="49" charset="0"/>
              </a:rPr>
              <a:t>   </a:t>
            </a:r>
            <a:r>
              <a:rPr lang="en-US" altLang="zh-TW" dirty="0" smtClean="0">
                <a:solidFill>
                  <a:srgbClr val="FFEE99"/>
                </a:solidFill>
                <a:latin typeface="Consolas" panose="020B0609020204030204" pitchFamily="49" charset="0"/>
              </a:rPr>
              <a:t>rules</a:t>
            </a:r>
            <a:r>
              <a:rPr lang="en-US" altLang="zh-TW" dirty="0">
                <a:solidFill>
                  <a:srgbClr val="F8F8F2"/>
                </a:solidFill>
                <a:latin typeface="Consolas" panose="020B0609020204030204" pitchFamily="49" charset="0"/>
              </a:rPr>
              <a:t>: [</a:t>
            </a:r>
          </a:p>
          <a:p>
            <a:pPr lvl="1"/>
            <a:r>
              <a:rPr lang="en-US" altLang="zh-TW" dirty="0" smtClean="0">
                <a:solidFill>
                  <a:srgbClr val="F8F8F2"/>
                </a:solidFill>
                <a:latin typeface="Consolas" panose="020B0609020204030204" pitchFamily="49" charset="0"/>
              </a:rPr>
              <a:t>	{</a:t>
            </a:r>
            <a:endParaRPr lang="en-US" altLang="zh-TW" dirty="0">
              <a:solidFill>
                <a:srgbClr val="F8F8F2"/>
              </a:solidFill>
              <a:latin typeface="Consolas" panose="020B0609020204030204" pitchFamily="49" charset="0"/>
            </a:endParaRPr>
          </a:p>
          <a:p>
            <a:pPr lvl="3"/>
            <a:r>
              <a:rPr lang="en-US" altLang="zh-TW" dirty="0">
                <a:solidFill>
                  <a:srgbClr val="FFEE99"/>
                </a:solidFill>
                <a:latin typeface="Consolas" panose="020B0609020204030204" pitchFamily="49" charset="0"/>
              </a:rPr>
              <a:t>test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 /</a:t>
            </a:r>
            <a:r>
              <a:rPr lang="en-US" altLang="zh-TW" dirty="0">
                <a:solidFill>
                  <a:srgbClr val="FF80F4"/>
                </a:solidFill>
                <a:latin typeface="Consolas" panose="020B0609020204030204" pitchFamily="49" charset="0"/>
              </a:rPr>
              <a:t>\.</a:t>
            </a:r>
            <a:r>
              <a:rPr lang="en-US" altLang="zh-TW" dirty="0" err="1">
                <a:solidFill>
                  <a:srgbClr val="FFEE99"/>
                </a:solidFill>
                <a:latin typeface="Consolas" panose="020B0609020204030204" pitchFamily="49" charset="0"/>
              </a:rPr>
              <a:t>css</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3"/>
            <a:r>
              <a:rPr lang="en-US" altLang="zh-TW" dirty="0">
                <a:solidFill>
                  <a:srgbClr val="FF80F4"/>
                </a:solidFill>
                <a:latin typeface="Consolas" panose="020B0609020204030204" pitchFamily="49" charset="0"/>
              </a:rPr>
              <a:t>use</a:t>
            </a:r>
            <a:r>
              <a:rPr lang="en-US" altLang="zh-TW" dirty="0" smtClean="0">
                <a:solidFill>
                  <a:srgbClr val="F8F8F2"/>
                </a:solidFill>
                <a:latin typeface="Consolas" panose="020B0609020204030204" pitchFamily="49" charset="0"/>
              </a:rPr>
              <a:t>:</a:t>
            </a:r>
            <a:r>
              <a:rPr lang="zh-TW" altLang="en-US" dirty="0" smtClean="0">
                <a:solidFill>
                  <a:srgbClr val="F8F8F2"/>
                </a:solidFill>
                <a:latin typeface="Consolas" panose="020B0609020204030204" pitchFamily="49" charset="0"/>
              </a:rPr>
              <a:t> </a:t>
            </a:r>
            <a:r>
              <a:rPr lang="en-US" altLang="zh-TW" dirty="0" smtClean="0">
                <a:solidFill>
                  <a:srgbClr val="F8F8F2"/>
                </a:solidFill>
                <a:latin typeface="Consolas" panose="020B0609020204030204" pitchFamily="49" charset="0"/>
              </a:rPr>
              <a:t>[</a:t>
            </a:r>
            <a:r>
              <a:rPr lang="en-US" altLang="zh-TW" dirty="0" smtClean="0">
                <a:solidFill>
                  <a:srgbClr val="FFEE99"/>
                </a:solidFill>
                <a:latin typeface="Consolas" panose="020B0609020204030204" pitchFamily="49" charset="0"/>
              </a:rPr>
              <a:t>'style-loader'</a:t>
            </a:r>
            <a:r>
              <a:rPr lang="en-US" altLang="zh-TW" dirty="0" smtClean="0">
                <a:solidFill>
                  <a:srgbClr val="F8F8F2"/>
                </a:solidFill>
                <a:latin typeface="Consolas" panose="020B0609020204030204" pitchFamily="49" charset="0"/>
              </a:rPr>
              <a:t>,</a:t>
            </a:r>
            <a:r>
              <a:rPr lang="en-US" altLang="zh-TW" dirty="0" smtClean="0">
                <a:solidFill>
                  <a:srgbClr val="FFEE99"/>
                </a:solidFill>
                <a:latin typeface="Consolas" panose="020B0609020204030204" pitchFamily="49" charset="0"/>
              </a:rPr>
              <a:t>'</a:t>
            </a:r>
            <a:r>
              <a:rPr lang="en-US" altLang="zh-TW" dirty="0" err="1" smtClean="0">
                <a:solidFill>
                  <a:srgbClr val="FFEE99"/>
                </a:solidFill>
                <a:latin typeface="Consolas" panose="020B0609020204030204" pitchFamily="49" charset="0"/>
              </a:rPr>
              <a:t>css</a:t>
            </a:r>
            <a:r>
              <a:rPr lang="en-US" altLang="zh-TW" dirty="0" smtClean="0">
                <a:solidFill>
                  <a:srgbClr val="FFEE99"/>
                </a:solidFill>
                <a:latin typeface="Consolas" panose="020B0609020204030204" pitchFamily="49" charset="0"/>
              </a:rPr>
              <a:t>-loader</a:t>
            </a:r>
            <a:r>
              <a:rPr lang="en-US" altLang="zh-TW" dirty="0">
                <a:solidFill>
                  <a:srgbClr val="FFEE99"/>
                </a:solidFill>
                <a:latin typeface="Consolas" panose="020B0609020204030204" pitchFamily="49" charset="0"/>
              </a:rPr>
              <a:t>'</a:t>
            </a:r>
            <a:r>
              <a:rPr lang="en-US" altLang="zh-TW" dirty="0" smtClean="0">
                <a:solidFill>
                  <a:srgbClr val="F8F8F2"/>
                </a:solidFill>
                <a:latin typeface="Consolas" panose="020B0609020204030204" pitchFamily="49" charset="0"/>
              </a:rPr>
              <a:t>]</a:t>
            </a:r>
          </a:p>
          <a:p>
            <a:pPr lvl="2"/>
            <a:r>
              <a:rPr lang="en-US" altLang="zh-TW" dirty="0" smtClean="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5067877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83738" y="1850353"/>
            <a:ext cx="6756973" cy="738664"/>
          </a:xfrm>
          <a:prstGeom prst="rect">
            <a:avLst/>
          </a:prstGeom>
        </p:spPr>
        <p:txBody>
          <a:bodyPr wrap="square">
            <a:spAutoFit/>
          </a:bodyPr>
          <a:lstStyle/>
          <a:p>
            <a:pPr>
              <a:lnSpc>
                <a:spcPct val="150000"/>
              </a:lnSpc>
            </a:pPr>
            <a:r>
              <a:rPr lang="en-US" altLang="zh-TW" sz="2800" dirty="0" smtClean="0">
                <a:solidFill>
                  <a:schemeClr val="bg1"/>
                </a:solidFill>
                <a:latin typeface="Adobe 繁黑體 Std B" panose="020B0700000000000000" pitchFamily="34" charset="-120"/>
                <a:ea typeface="Adobe 繁黑體 Std B" panose="020B0700000000000000" pitchFamily="34" charset="-120"/>
              </a:rPr>
              <a:t>Loader </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的順序都是由後面執行到前面的。</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
        <p:nvSpPr>
          <p:cNvPr id="4" name="矩形 3"/>
          <p:cNvSpPr/>
          <p:nvPr/>
        </p:nvSpPr>
        <p:spPr>
          <a:xfrm>
            <a:off x="3841020" y="3086846"/>
            <a:ext cx="4598974" cy="1200329"/>
          </a:xfrm>
          <a:prstGeom prst="rect">
            <a:avLst/>
          </a:prstGeom>
        </p:spPr>
        <p:txBody>
          <a:bodyPr wrap="square">
            <a:spAutoFit/>
          </a:bodyPr>
          <a:lstStyle/>
          <a:p>
            <a:r>
              <a:rPr lang="en-US" altLang="zh-TW" dirty="0" smtClean="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	</a:t>
            </a:r>
            <a:r>
              <a:rPr lang="en-US" altLang="zh-TW" dirty="0" smtClean="0">
                <a:solidFill>
                  <a:srgbClr val="FFEE99"/>
                </a:solidFill>
                <a:latin typeface="Consolas" panose="020B0609020204030204" pitchFamily="49" charset="0"/>
              </a:rPr>
              <a:t>'style-loader'</a:t>
            </a:r>
            <a:r>
              <a:rPr lang="en-US" altLang="zh-TW" dirty="0" smtClean="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	</a:t>
            </a:r>
            <a:r>
              <a:rPr lang="en-US" altLang="zh-TW" dirty="0" smtClean="0">
                <a:solidFill>
                  <a:srgbClr val="FFEE99"/>
                </a:solidFill>
                <a:latin typeface="Consolas" panose="020B0609020204030204" pitchFamily="49" charset="0"/>
              </a:rPr>
              <a:t>'</a:t>
            </a:r>
            <a:r>
              <a:rPr lang="en-US" altLang="zh-TW" dirty="0" err="1" smtClean="0">
                <a:solidFill>
                  <a:srgbClr val="FFEE99"/>
                </a:solidFill>
                <a:latin typeface="Consolas" panose="020B0609020204030204" pitchFamily="49" charset="0"/>
              </a:rPr>
              <a:t>css</a:t>
            </a:r>
            <a:r>
              <a:rPr lang="en-US" altLang="zh-TW" dirty="0" smtClean="0">
                <a:solidFill>
                  <a:srgbClr val="FFEE99"/>
                </a:solidFill>
                <a:latin typeface="Consolas" panose="020B0609020204030204" pitchFamily="49" charset="0"/>
              </a:rPr>
              <a:t>-loader'</a:t>
            </a:r>
          </a:p>
          <a:p>
            <a:r>
              <a:rPr lang="en-US" altLang="zh-TW" dirty="0" smtClean="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9" name="向上箭號 8"/>
          <p:cNvSpPr/>
          <p:nvPr/>
        </p:nvSpPr>
        <p:spPr>
          <a:xfrm>
            <a:off x="6983427" y="3221040"/>
            <a:ext cx="372234" cy="931939"/>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0" name="矩形 9"/>
          <p:cNvSpPr/>
          <p:nvPr/>
        </p:nvSpPr>
        <p:spPr>
          <a:xfrm>
            <a:off x="2314198" y="4785004"/>
            <a:ext cx="6756973" cy="425116"/>
          </a:xfrm>
          <a:prstGeom prst="rect">
            <a:avLst/>
          </a:prstGeom>
        </p:spPr>
        <p:txBody>
          <a:bodyPr wrap="square">
            <a:spAutoFit/>
          </a:bodyPr>
          <a:lstStyle/>
          <a:p>
            <a:pPr algn="ctr">
              <a:lnSpc>
                <a:spcPct val="150000"/>
              </a:lnSpc>
            </a:pPr>
            <a:r>
              <a:rPr lang="zh-TW" altLang="en-US" sz="1600" dirty="0" smtClean="0">
                <a:solidFill>
                  <a:schemeClr val="bg1"/>
                </a:solidFill>
                <a:latin typeface="Adobe 繁黑體 Std B" panose="020B0700000000000000" pitchFamily="34" charset="-120"/>
                <a:ea typeface="Adobe 繁黑體 Std B" panose="020B0700000000000000" pitchFamily="34" charset="-120"/>
              </a:rPr>
              <a:t>所以會先使用</a:t>
            </a:r>
            <a:r>
              <a:rPr lang="en-US" altLang="zh-TW" sz="1600" dirty="0" err="1" smtClean="0">
                <a:solidFill>
                  <a:schemeClr val="bg1"/>
                </a:solidFill>
                <a:latin typeface="Adobe 繁黑體 Std B" panose="020B0700000000000000" pitchFamily="34" charset="-120"/>
                <a:ea typeface="Adobe 繁黑體 Std B" panose="020B0700000000000000" pitchFamily="34" charset="-120"/>
              </a:rPr>
              <a:t>css</a:t>
            </a:r>
            <a:r>
              <a:rPr lang="en-US" altLang="zh-TW" sz="1600" dirty="0" smtClean="0">
                <a:solidFill>
                  <a:schemeClr val="bg1"/>
                </a:solidFill>
                <a:latin typeface="Adobe 繁黑體 Std B" panose="020B0700000000000000" pitchFamily="34" charset="-120"/>
                <a:ea typeface="Adobe 繁黑體 Std B" panose="020B0700000000000000" pitchFamily="34" charset="-120"/>
              </a:rPr>
              <a:t>-loader</a:t>
            </a:r>
            <a:r>
              <a:rPr lang="zh-TW" altLang="en-US" sz="1600" dirty="0" smtClean="0">
                <a:solidFill>
                  <a:schemeClr val="bg1"/>
                </a:solidFill>
                <a:latin typeface="Adobe 繁黑體 Std B" panose="020B0700000000000000" pitchFamily="34" charset="-120"/>
                <a:ea typeface="Adobe 繁黑體 Std B" panose="020B0700000000000000" pitchFamily="34" charset="-120"/>
              </a:rPr>
              <a:t>後再執行</a:t>
            </a:r>
            <a:r>
              <a:rPr lang="en-US" altLang="zh-TW" sz="1600" dirty="0" smtClean="0">
                <a:solidFill>
                  <a:schemeClr val="bg1"/>
                </a:solidFill>
                <a:latin typeface="Adobe 繁黑體 Std B" panose="020B0700000000000000" pitchFamily="34" charset="-120"/>
                <a:ea typeface="Adobe 繁黑體 Std B" panose="020B0700000000000000" pitchFamily="34" charset="-120"/>
              </a:rPr>
              <a:t>style-loader</a:t>
            </a:r>
            <a:endParaRPr lang="zh-TW" altLang="en-US" sz="1600" dirty="0">
              <a:solidFill>
                <a:schemeClr val="bg1"/>
              </a:solidFill>
              <a:latin typeface="Adobe 繁黑體 Std B" panose="020B0700000000000000" pitchFamily="34" charset="-120"/>
              <a:ea typeface="Adobe 繁黑體 Std B" panose="020B0700000000000000" pitchFamily="34" charset="-120"/>
            </a:endParaRPr>
          </a:p>
        </p:txBody>
      </p:sp>
      <p:pic>
        <p:nvPicPr>
          <p:cNvPr id="11" name="圖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4198" y="1947148"/>
            <a:ext cx="546058" cy="602224"/>
          </a:xfrm>
          <a:prstGeom prst="rect">
            <a:avLst/>
          </a:prstGeom>
        </p:spPr>
      </p:pic>
    </p:spTree>
    <p:extLst>
      <p:ext uri="{BB962C8B-B14F-4D97-AF65-F5344CB8AC3E}">
        <p14:creationId xmlns:p14="http://schemas.microsoft.com/office/powerpoint/2010/main" val="20692788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654063" y="3020940"/>
            <a:ext cx="6465660" cy="1384995"/>
          </a:xfrm>
          <a:prstGeom prst="rect">
            <a:avLst/>
          </a:prstGeom>
        </p:spPr>
        <p:txBody>
          <a:bodyPr wrap="square">
            <a:spAutoFit/>
          </a:bodyPr>
          <a:lstStyle/>
          <a:p>
            <a:pPr algn="ctr">
              <a:lnSpc>
                <a:spcPct val="150000"/>
              </a:lnSpc>
            </a:pPr>
            <a:r>
              <a:rPr lang="en-US" altLang="zh-TW" sz="2800" dirty="0" smtClean="0">
                <a:solidFill>
                  <a:schemeClr val="bg1"/>
                </a:solidFill>
                <a:latin typeface="Adobe 繁黑體 Std B" panose="020B0700000000000000" pitchFamily="34" charset="-120"/>
                <a:ea typeface="Adobe 繁黑體 Std B" panose="020B0700000000000000" pitchFamily="34" charset="-120"/>
              </a:rPr>
              <a:t>style-loader </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會將</a:t>
            </a:r>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css</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放入</a:t>
            </a:r>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js</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中去執行，就不會產生單獨的 </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css</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檔案</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8791267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1577" y="3236663"/>
            <a:ext cx="601830" cy="663732"/>
          </a:xfrm>
          <a:prstGeom prst="rect">
            <a:avLst/>
          </a:prstGeom>
        </p:spPr>
      </p:pic>
      <p:sp>
        <p:nvSpPr>
          <p:cNvPr id="3" name="矩形 2"/>
          <p:cNvSpPr/>
          <p:nvPr/>
        </p:nvSpPr>
        <p:spPr>
          <a:xfrm>
            <a:off x="4879374" y="3236663"/>
            <a:ext cx="3269305"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08</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獨立拆分</a:t>
            </a:r>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css</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檔</a:t>
            </a:r>
            <a:r>
              <a:rPr lang="zh-TW" altLang="en-US" sz="2800" dirty="0">
                <a:solidFill>
                  <a:schemeClr val="bg1"/>
                </a:solidFill>
                <a:latin typeface="Adobe 繁黑體 Std B" panose="020B0700000000000000" pitchFamily="34" charset="-120"/>
                <a:ea typeface="Adobe 繁黑體 Std B" panose="020B0700000000000000" pitchFamily="34" charset="-120"/>
              </a:rPr>
              <a:t> </a:t>
            </a:r>
          </a:p>
        </p:txBody>
      </p:sp>
      <p:sp>
        <p:nvSpPr>
          <p:cNvPr id="4" name="矩形 3"/>
          <p:cNvSpPr/>
          <p:nvPr/>
        </p:nvSpPr>
        <p:spPr>
          <a:xfrm>
            <a:off x="5316344" y="3694025"/>
            <a:ext cx="2563522" cy="307777"/>
          </a:xfrm>
          <a:prstGeom prst="rect">
            <a:avLst/>
          </a:prstGeom>
        </p:spPr>
        <p:txBody>
          <a:bodyPr wrap="none">
            <a:spAutoFit/>
          </a:bodyPr>
          <a:lstStyle/>
          <a:p>
            <a:r>
              <a:rPr lang="en-US" altLang="zh-TW" sz="1400" b="1" dirty="0">
                <a:solidFill>
                  <a:schemeClr val="bg1"/>
                </a:solidFill>
                <a:latin typeface="Adobe 繁黑體 Std B" panose="020B0700000000000000" pitchFamily="34" charset="-120"/>
                <a:ea typeface="Adobe 繁黑體 Std B" panose="020B0700000000000000" pitchFamily="34" charset="-120"/>
              </a:rPr>
              <a:t>Extract-text-</a:t>
            </a:r>
            <a:r>
              <a:rPr lang="en-US" altLang="zh-TW" sz="1400" b="1" dirty="0" err="1">
                <a:solidFill>
                  <a:schemeClr val="bg1"/>
                </a:solidFill>
                <a:latin typeface="Adobe 繁黑體 Std B" panose="020B0700000000000000" pitchFamily="34" charset="-120"/>
                <a:ea typeface="Adobe 繁黑體 Std B" panose="020B0700000000000000" pitchFamily="34" charset="-120"/>
              </a:rPr>
              <a:t>webpack</a:t>
            </a:r>
            <a:r>
              <a:rPr lang="en-US" altLang="zh-TW" sz="1400" b="1" dirty="0">
                <a:solidFill>
                  <a:schemeClr val="bg1"/>
                </a:solidFill>
                <a:latin typeface="Adobe 繁黑體 Std B" panose="020B0700000000000000" pitchFamily="34" charset="-120"/>
                <a:ea typeface="Adobe 繁黑體 Std B" panose="020B0700000000000000" pitchFamily="34" charset="-120"/>
              </a:rPr>
              <a:t>-plugin </a:t>
            </a:r>
            <a:endParaRPr lang="zh-TW" altLang="en-US" sz="1400" b="1"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41209055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73115" y="3373806"/>
            <a:ext cx="8519512" cy="523220"/>
          </a:xfrm>
          <a:prstGeom prst="rect">
            <a:avLst/>
          </a:prstGeom>
        </p:spPr>
        <p:txBody>
          <a:bodyPr wrap="none">
            <a:spAutoFit/>
          </a:bodyPr>
          <a:lstStyle/>
          <a:p>
            <a:r>
              <a:rPr lang="zh-TW" altLang="en-US" sz="2800" dirty="0">
                <a:solidFill>
                  <a:schemeClr val="bg1"/>
                </a:solidFill>
              </a:rPr>
              <a:t>npm install --save-dev extract-text-webpack-plugin@next</a:t>
            </a:r>
          </a:p>
        </p:txBody>
      </p:sp>
    </p:spTree>
    <p:extLst>
      <p:ext uri="{BB962C8B-B14F-4D97-AF65-F5344CB8AC3E}">
        <p14:creationId xmlns:p14="http://schemas.microsoft.com/office/powerpoint/2010/main" val="40218011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19400" y="652225"/>
            <a:ext cx="7334250" cy="5693866"/>
          </a:xfrm>
          <a:prstGeom prst="rect">
            <a:avLst/>
          </a:prstGeom>
        </p:spPr>
        <p:txBody>
          <a:bodyPr wrap="square">
            <a:spAutoFit/>
          </a:bodyPr>
          <a:lstStyle/>
          <a:p>
            <a:r>
              <a:rPr lang="en-US" altLang="zh-TW" sz="1400" b="1" i="1" dirty="0" err="1">
                <a:solidFill>
                  <a:srgbClr val="66D9EF"/>
                </a:solidFill>
                <a:latin typeface="Consolas" panose="020B0609020204030204" pitchFamily="49" charset="0"/>
              </a:rPr>
              <a:t>var</a:t>
            </a:r>
            <a:r>
              <a:rPr lang="en-US" altLang="zh-TW" sz="1400" b="1" dirty="0">
                <a:solidFill>
                  <a:srgbClr val="F8F8F2"/>
                </a:solidFill>
                <a:latin typeface="Consolas" panose="020B0609020204030204" pitchFamily="49" charset="0"/>
              </a:rPr>
              <a:t> path </a:t>
            </a:r>
            <a:r>
              <a:rPr lang="en-US" altLang="zh-TW" sz="1400" b="1" dirty="0">
                <a:solidFill>
                  <a:srgbClr val="F92672"/>
                </a:solidFill>
                <a:latin typeface="Consolas" panose="020B0609020204030204" pitchFamily="49" charset="0"/>
              </a:rPr>
              <a:t>=</a:t>
            </a:r>
            <a:r>
              <a:rPr lang="en-US" altLang="zh-TW" sz="1400" b="1" dirty="0">
                <a:solidFill>
                  <a:srgbClr val="F8F8F2"/>
                </a:solidFill>
                <a:latin typeface="Consolas" panose="020B0609020204030204" pitchFamily="49" charset="0"/>
              </a:rPr>
              <a:t> </a:t>
            </a:r>
            <a:r>
              <a:rPr lang="en-US" altLang="zh-TW" sz="1400" b="1" dirty="0">
                <a:solidFill>
                  <a:srgbClr val="A6E22E"/>
                </a:solidFill>
                <a:latin typeface="Consolas" panose="020B0609020204030204" pitchFamily="49" charset="0"/>
              </a:rPr>
              <a:t>require</a:t>
            </a:r>
            <a:r>
              <a:rPr lang="en-US" altLang="zh-TW" sz="1400" b="1" dirty="0">
                <a:solidFill>
                  <a:srgbClr val="F8F8F2"/>
                </a:solidFill>
                <a:latin typeface="Consolas" panose="020B0609020204030204" pitchFamily="49" charset="0"/>
              </a:rPr>
              <a:t>(</a:t>
            </a:r>
            <a:r>
              <a:rPr lang="en-US" altLang="zh-TW" sz="1400" b="1" dirty="0">
                <a:solidFill>
                  <a:srgbClr val="FFEE99"/>
                </a:solidFill>
                <a:latin typeface="Consolas" panose="020B0609020204030204" pitchFamily="49" charset="0"/>
              </a:rPr>
              <a:t>'path'</a:t>
            </a:r>
            <a:r>
              <a:rPr lang="en-US" altLang="zh-TW" sz="1400" b="1" dirty="0">
                <a:solidFill>
                  <a:srgbClr val="F8F8F2"/>
                </a:solidFill>
                <a:latin typeface="Consolas" panose="020B0609020204030204" pitchFamily="49" charset="0"/>
              </a:rPr>
              <a:t>);</a:t>
            </a:r>
          </a:p>
          <a:p>
            <a:r>
              <a:rPr lang="en-US" altLang="zh-TW" sz="1400" b="1" i="1" dirty="0" err="1">
                <a:solidFill>
                  <a:srgbClr val="66D9EF"/>
                </a:solidFill>
                <a:latin typeface="Consolas" panose="020B0609020204030204" pitchFamily="49" charset="0"/>
              </a:rPr>
              <a:t>var</a:t>
            </a:r>
            <a:r>
              <a:rPr lang="en-US" altLang="zh-TW" sz="1400" b="1" dirty="0">
                <a:solidFill>
                  <a:srgbClr val="F8F8F2"/>
                </a:solidFill>
                <a:latin typeface="Consolas" panose="020B0609020204030204" pitchFamily="49" charset="0"/>
              </a:rPr>
              <a:t> </a:t>
            </a:r>
            <a:r>
              <a:rPr lang="en-US" altLang="zh-TW" sz="1400" b="1" dirty="0" err="1">
                <a:solidFill>
                  <a:srgbClr val="F8F8F2"/>
                </a:solidFill>
                <a:latin typeface="Consolas" panose="020B0609020204030204" pitchFamily="49" charset="0"/>
              </a:rPr>
              <a:t>ExtractTextPlugin</a:t>
            </a:r>
            <a:r>
              <a:rPr lang="en-US" altLang="zh-TW" sz="1400" b="1" dirty="0">
                <a:solidFill>
                  <a:srgbClr val="F8F8F2"/>
                </a:solidFill>
                <a:latin typeface="Consolas" panose="020B0609020204030204" pitchFamily="49" charset="0"/>
              </a:rPr>
              <a:t> </a:t>
            </a:r>
            <a:r>
              <a:rPr lang="en-US" altLang="zh-TW" sz="1400" b="1" dirty="0">
                <a:solidFill>
                  <a:srgbClr val="F92672"/>
                </a:solidFill>
                <a:latin typeface="Consolas" panose="020B0609020204030204" pitchFamily="49" charset="0"/>
              </a:rPr>
              <a:t>=</a:t>
            </a:r>
            <a:r>
              <a:rPr lang="en-US" altLang="zh-TW" sz="1400" b="1" dirty="0">
                <a:solidFill>
                  <a:srgbClr val="F8F8F2"/>
                </a:solidFill>
                <a:latin typeface="Consolas" panose="020B0609020204030204" pitchFamily="49" charset="0"/>
              </a:rPr>
              <a:t> </a:t>
            </a:r>
            <a:r>
              <a:rPr lang="en-US" altLang="zh-TW" sz="1400" b="1" dirty="0">
                <a:solidFill>
                  <a:srgbClr val="A6E22E"/>
                </a:solidFill>
                <a:latin typeface="Consolas" panose="020B0609020204030204" pitchFamily="49" charset="0"/>
              </a:rPr>
              <a:t>require</a:t>
            </a:r>
            <a:r>
              <a:rPr lang="en-US" altLang="zh-TW" sz="1400" b="1" dirty="0">
                <a:solidFill>
                  <a:srgbClr val="F8F8F2"/>
                </a:solidFill>
                <a:latin typeface="Consolas" panose="020B0609020204030204" pitchFamily="49" charset="0"/>
              </a:rPr>
              <a:t>(</a:t>
            </a:r>
            <a:r>
              <a:rPr lang="en-US" altLang="zh-TW" sz="1400" b="1" dirty="0">
                <a:solidFill>
                  <a:srgbClr val="FFEE99"/>
                </a:solidFill>
                <a:latin typeface="Consolas" panose="020B0609020204030204" pitchFamily="49" charset="0"/>
              </a:rPr>
              <a:t>'extract-text-</a:t>
            </a:r>
            <a:r>
              <a:rPr lang="en-US" altLang="zh-TW" sz="1400" b="1" dirty="0" err="1">
                <a:solidFill>
                  <a:srgbClr val="FFEE99"/>
                </a:solidFill>
                <a:latin typeface="Consolas" panose="020B0609020204030204" pitchFamily="49" charset="0"/>
              </a:rPr>
              <a:t>webpack</a:t>
            </a:r>
            <a:r>
              <a:rPr lang="en-US" altLang="zh-TW" sz="1400" b="1" dirty="0">
                <a:solidFill>
                  <a:srgbClr val="FFEE99"/>
                </a:solidFill>
                <a:latin typeface="Consolas" panose="020B0609020204030204" pitchFamily="49" charset="0"/>
              </a:rPr>
              <a:t>-plugin'</a:t>
            </a:r>
            <a:r>
              <a:rPr lang="en-US" altLang="zh-TW" sz="1400" b="1" dirty="0">
                <a:solidFill>
                  <a:srgbClr val="F8F8F2"/>
                </a:solidFill>
                <a:latin typeface="Consolas" panose="020B0609020204030204" pitchFamily="49" charset="0"/>
              </a:rPr>
              <a:t>);</a:t>
            </a:r>
          </a:p>
          <a:p>
            <a:r>
              <a:rPr lang="en-US" altLang="zh-TW" sz="1400" b="1" i="1" dirty="0" err="1">
                <a:solidFill>
                  <a:srgbClr val="66D9EF"/>
                </a:solidFill>
                <a:latin typeface="Consolas" panose="020B0609020204030204" pitchFamily="49" charset="0"/>
              </a:rPr>
              <a:t>var</a:t>
            </a:r>
            <a:r>
              <a:rPr lang="en-US" altLang="zh-TW" sz="1400" b="1" dirty="0">
                <a:solidFill>
                  <a:srgbClr val="F8F8F2"/>
                </a:solidFill>
                <a:latin typeface="Consolas" panose="020B0609020204030204" pitchFamily="49" charset="0"/>
              </a:rPr>
              <a:t> </a:t>
            </a:r>
            <a:r>
              <a:rPr lang="en-US" altLang="zh-TW" sz="1400" b="1" dirty="0" err="1">
                <a:solidFill>
                  <a:srgbClr val="F8F8F2"/>
                </a:solidFill>
                <a:latin typeface="Consolas" panose="020B0609020204030204" pitchFamily="49" charset="0"/>
              </a:rPr>
              <a:t>extractCSS</a:t>
            </a:r>
            <a:r>
              <a:rPr lang="en-US" altLang="zh-TW" sz="1400" b="1" dirty="0">
                <a:solidFill>
                  <a:srgbClr val="F8F8F2"/>
                </a:solidFill>
                <a:latin typeface="Consolas" panose="020B0609020204030204" pitchFamily="49" charset="0"/>
              </a:rPr>
              <a:t> </a:t>
            </a:r>
            <a:r>
              <a:rPr lang="en-US" altLang="zh-TW" sz="1400" b="1" dirty="0">
                <a:solidFill>
                  <a:srgbClr val="F92672"/>
                </a:solidFill>
                <a:latin typeface="Consolas" panose="020B0609020204030204" pitchFamily="49" charset="0"/>
              </a:rPr>
              <a:t>=</a:t>
            </a:r>
            <a:r>
              <a:rPr lang="en-US" altLang="zh-TW" sz="1400" b="1" dirty="0">
                <a:solidFill>
                  <a:srgbClr val="F8F8F2"/>
                </a:solidFill>
                <a:latin typeface="Consolas" panose="020B0609020204030204" pitchFamily="49" charset="0"/>
              </a:rPr>
              <a:t> </a:t>
            </a:r>
            <a:r>
              <a:rPr lang="en-US" altLang="zh-TW" sz="1400" b="1" dirty="0">
                <a:solidFill>
                  <a:srgbClr val="F92672"/>
                </a:solidFill>
                <a:latin typeface="Consolas" panose="020B0609020204030204" pitchFamily="49" charset="0"/>
              </a:rPr>
              <a:t>new</a:t>
            </a:r>
            <a:r>
              <a:rPr lang="en-US" altLang="zh-TW" sz="1400" b="1" dirty="0">
                <a:solidFill>
                  <a:srgbClr val="F8F8F2"/>
                </a:solidFill>
                <a:latin typeface="Consolas" panose="020B0609020204030204" pitchFamily="49" charset="0"/>
              </a:rPr>
              <a:t> </a:t>
            </a:r>
            <a:r>
              <a:rPr lang="en-US" altLang="zh-TW" sz="1400" b="1" dirty="0" err="1">
                <a:solidFill>
                  <a:srgbClr val="A6E22E"/>
                </a:solidFill>
                <a:latin typeface="Consolas" panose="020B0609020204030204" pitchFamily="49" charset="0"/>
              </a:rPr>
              <a:t>ExtractTextPlugin</a:t>
            </a:r>
            <a:r>
              <a:rPr lang="en-US" altLang="zh-TW" sz="1400" b="1" dirty="0">
                <a:solidFill>
                  <a:srgbClr val="F8F8F2"/>
                </a:solidFill>
                <a:latin typeface="Consolas" panose="020B0609020204030204" pitchFamily="49" charset="0"/>
              </a:rPr>
              <a:t>(</a:t>
            </a:r>
            <a:r>
              <a:rPr lang="en-US" altLang="zh-TW" sz="1400" b="1" dirty="0">
                <a:solidFill>
                  <a:srgbClr val="FFEE99"/>
                </a:solidFill>
                <a:latin typeface="Consolas" panose="020B0609020204030204" pitchFamily="49" charset="0"/>
              </a:rPr>
              <a:t>'</a:t>
            </a:r>
            <a:r>
              <a:rPr lang="en-US" altLang="zh-TW" sz="1400" b="1" dirty="0" err="1">
                <a:solidFill>
                  <a:srgbClr val="FFEE99"/>
                </a:solidFill>
                <a:latin typeface="Consolas" panose="020B0609020204030204" pitchFamily="49" charset="0"/>
              </a:rPr>
              <a:t>css</a:t>
            </a:r>
            <a:r>
              <a:rPr lang="en-US" altLang="zh-TW" sz="1400" b="1" dirty="0">
                <a:solidFill>
                  <a:srgbClr val="FFEE99"/>
                </a:solidFill>
                <a:latin typeface="Consolas" panose="020B0609020204030204" pitchFamily="49" charset="0"/>
              </a:rPr>
              <a:t>/[name].</a:t>
            </a:r>
            <a:r>
              <a:rPr lang="en-US" altLang="zh-TW" sz="1400" b="1" dirty="0" err="1">
                <a:solidFill>
                  <a:srgbClr val="FFEE99"/>
                </a:solidFill>
                <a:latin typeface="Consolas" panose="020B0609020204030204" pitchFamily="49" charset="0"/>
              </a:rPr>
              <a:t>css</a:t>
            </a:r>
            <a:r>
              <a:rPr lang="en-US" altLang="zh-TW" sz="1400" b="1" dirty="0">
                <a:solidFill>
                  <a:srgbClr val="FFEE99"/>
                </a:solidFill>
                <a:latin typeface="Consolas" panose="020B0609020204030204" pitchFamily="49" charset="0"/>
              </a:rPr>
              <a:t>'</a:t>
            </a:r>
            <a:r>
              <a:rPr lang="en-US" altLang="zh-TW" sz="1400" b="1" dirty="0">
                <a:solidFill>
                  <a:srgbClr val="F8F8F2"/>
                </a:solidFill>
                <a:latin typeface="Consolas" panose="020B0609020204030204" pitchFamily="49" charset="0"/>
              </a:rPr>
              <a:t>);</a:t>
            </a:r>
          </a:p>
          <a:p>
            <a:r>
              <a:rPr lang="en-US" altLang="zh-TW" sz="1400" b="1" i="1" dirty="0" err="1">
                <a:solidFill>
                  <a:srgbClr val="F92672"/>
                </a:solidFill>
                <a:latin typeface="Consolas" panose="020B0609020204030204" pitchFamily="49" charset="0"/>
              </a:rPr>
              <a:t>module.</a:t>
            </a:r>
            <a:r>
              <a:rPr lang="en-US" altLang="zh-TW" sz="1400" b="1" i="1" dirty="0" err="1">
                <a:solidFill>
                  <a:srgbClr val="66D9EF"/>
                </a:solidFill>
                <a:latin typeface="Consolas" panose="020B0609020204030204" pitchFamily="49" charset="0"/>
              </a:rPr>
              <a:t>exports</a:t>
            </a:r>
            <a:r>
              <a:rPr lang="en-US" altLang="zh-TW" sz="1400" b="1" dirty="0">
                <a:solidFill>
                  <a:srgbClr val="F8F8F2"/>
                </a:solidFill>
                <a:latin typeface="Consolas" panose="020B0609020204030204" pitchFamily="49" charset="0"/>
              </a:rPr>
              <a:t> </a:t>
            </a:r>
            <a:r>
              <a:rPr lang="en-US" altLang="zh-TW" sz="1400" b="1" dirty="0">
                <a:solidFill>
                  <a:srgbClr val="F92672"/>
                </a:solidFill>
                <a:latin typeface="Consolas" panose="020B0609020204030204" pitchFamily="49" charset="0"/>
              </a:rPr>
              <a:t>=</a:t>
            </a:r>
            <a:r>
              <a:rPr lang="en-US" altLang="zh-TW" sz="1400" b="1" dirty="0">
                <a:solidFill>
                  <a:srgbClr val="F8F8F2"/>
                </a:solidFill>
                <a:latin typeface="Consolas" panose="020B0609020204030204" pitchFamily="49" charset="0"/>
              </a:rPr>
              <a:t> {</a:t>
            </a:r>
          </a:p>
          <a:p>
            <a:pPr lvl="1"/>
            <a:r>
              <a:rPr lang="en-US" altLang="zh-TW" sz="1400" b="1" dirty="0">
                <a:solidFill>
                  <a:srgbClr val="FFEE99"/>
                </a:solidFill>
                <a:latin typeface="Consolas" panose="020B0609020204030204" pitchFamily="49" charset="0"/>
              </a:rPr>
              <a:t>context</a:t>
            </a:r>
            <a:r>
              <a:rPr lang="en-US" altLang="zh-TW" sz="1400" b="1" dirty="0">
                <a:solidFill>
                  <a:srgbClr val="F8F8F2"/>
                </a:solidFill>
                <a:latin typeface="Consolas" panose="020B0609020204030204" pitchFamily="49" charset="0"/>
              </a:rPr>
              <a:t>: </a:t>
            </a:r>
            <a:r>
              <a:rPr lang="en-US" altLang="zh-TW" sz="1400" b="1" dirty="0" err="1">
                <a:solidFill>
                  <a:srgbClr val="F8F8F2"/>
                </a:solidFill>
                <a:latin typeface="Consolas" panose="020B0609020204030204" pitchFamily="49" charset="0"/>
              </a:rPr>
              <a:t>path</a:t>
            </a:r>
            <a:r>
              <a:rPr lang="en-US" altLang="zh-TW" sz="1400" b="1" dirty="0" err="1">
                <a:solidFill>
                  <a:srgbClr val="F92672"/>
                </a:solidFill>
                <a:latin typeface="Consolas" panose="020B0609020204030204" pitchFamily="49" charset="0"/>
              </a:rPr>
              <a:t>.</a:t>
            </a:r>
            <a:r>
              <a:rPr lang="en-US" altLang="zh-TW" sz="1400" b="1" dirty="0" err="1">
                <a:solidFill>
                  <a:srgbClr val="A6E22E"/>
                </a:solidFill>
                <a:latin typeface="Consolas" panose="020B0609020204030204" pitchFamily="49" charset="0"/>
              </a:rPr>
              <a:t>resolve</a:t>
            </a:r>
            <a:r>
              <a:rPr lang="en-US" altLang="zh-TW" sz="1400" b="1" dirty="0">
                <a:solidFill>
                  <a:srgbClr val="F8F8F2"/>
                </a:solidFill>
                <a:latin typeface="Consolas" panose="020B0609020204030204" pitchFamily="49" charset="0"/>
              </a:rPr>
              <a:t>(</a:t>
            </a:r>
            <a:r>
              <a:rPr lang="en-US" altLang="zh-TW" sz="1400" b="1" i="1" dirty="0">
                <a:solidFill>
                  <a:srgbClr val="66D9EF"/>
                </a:solidFill>
                <a:latin typeface="Consolas" panose="020B0609020204030204" pitchFamily="49" charset="0"/>
              </a:rPr>
              <a:t>__</a:t>
            </a:r>
            <a:r>
              <a:rPr lang="en-US" altLang="zh-TW" sz="1400" b="1" i="1" dirty="0" err="1">
                <a:solidFill>
                  <a:srgbClr val="66D9EF"/>
                </a:solidFill>
                <a:latin typeface="Consolas" panose="020B0609020204030204" pitchFamily="49" charset="0"/>
              </a:rPr>
              <a:t>dirname</a:t>
            </a:r>
            <a:r>
              <a:rPr lang="en-US" altLang="zh-TW" sz="1400" b="1" dirty="0">
                <a:solidFill>
                  <a:srgbClr val="F8F8F2"/>
                </a:solidFill>
                <a:latin typeface="Consolas" panose="020B0609020204030204" pitchFamily="49" charset="0"/>
              </a:rPr>
              <a:t>, </a:t>
            </a:r>
            <a:r>
              <a:rPr lang="en-US" altLang="zh-TW" sz="1400" b="1" dirty="0">
                <a:solidFill>
                  <a:srgbClr val="FFEE99"/>
                </a:solidFill>
                <a:latin typeface="Consolas" panose="020B0609020204030204" pitchFamily="49" charset="0"/>
              </a:rPr>
              <a:t>'</a:t>
            </a:r>
            <a:r>
              <a:rPr lang="en-US" altLang="zh-TW" sz="1400" b="1" dirty="0" err="1">
                <a:solidFill>
                  <a:srgbClr val="FFEE99"/>
                </a:solidFill>
                <a:latin typeface="Consolas" panose="020B0609020204030204" pitchFamily="49" charset="0"/>
              </a:rPr>
              <a:t>src</a:t>
            </a:r>
            <a:r>
              <a:rPr lang="en-US" altLang="zh-TW" sz="1400" b="1" dirty="0">
                <a:solidFill>
                  <a:srgbClr val="FFEE99"/>
                </a:solidFill>
                <a:latin typeface="Consolas" panose="020B0609020204030204" pitchFamily="49" charset="0"/>
              </a:rPr>
              <a:t>'</a:t>
            </a:r>
            <a:r>
              <a:rPr lang="en-US" altLang="zh-TW" sz="1400" b="1" dirty="0">
                <a:solidFill>
                  <a:srgbClr val="F8F8F2"/>
                </a:solidFill>
                <a:latin typeface="Consolas" panose="020B0609020204030204" pitchFamily="49" charset="0"/>
              </a:rPr>
              <a:t>),</a:t>
            </a:r>
          </a:p>
          <a:p>
            <a:pPr lvl="1"/>
            <a:r>
              <a:rPr lang="en-US" altLang="zh-TW" sz="1400" b="1" dirty="0">
                <a:solidFill>
                  <a:srgbClr val="FFEE99"/>
                </a:solidFill>
                <a:latin typeface="Consolas" panose="020B0609020204030204" pitchFamily="49" charset="0"/>
              </a:rPr>
              <a:t>entry</a:t>
            </a:r>
            <a:r>
              <a:rPr lang="en-US" altLang="zh-TW" sz="1400" b="1" dirty="0">
                <a:solidFill>
                  <a:srgbClr val="F8F8F2"/>
                </a:solidFill>
                <a:latin typeface="Consolas" panose="020B0609020204030204" pitchFamily="49" charset="0"/>
              </a:rPr>
              <a:t>: {</a:t>
            </a:r>
          </a:p>
          <a:p>
            <a:pPr lvl="2"/>
            <a:r>
              <a:rPr lang="en-US" altLang="zh-TW" sz="1400" b="1" dirty="0">
                <a:solidFill>
                  <a:srgbClr val="FFEE99"/>
                </a:solidFill>
                <a:latin typeface="Consolas" panose="020B0609020204030204" pitchFamily="49" charset="0"/>
              </a:rPr>
              <a:t>index</a:t>
            </a:r>
            <a:r>
              <a:rPr lang="en-US" altLang="zh-TW" sz="1400" b="1" dirty="0">
                <a:solidFill>
                  <a:srgbClr val="F8F8F2"/>
                </a:solidFill>
                <a:latin typeface="Consolas" panose="020B0609020204030204" pitchFamily="49" charset="0"/>
              </a:rPr>
              <a:t>: </a:t>
            </a:r>
            <a:r>
              <a:rPr lang="en-US" altLang="zh-TW" sz="1400" b="1" dirty="0">
                <a:solidFill>
                  <a:srgbClr val="FFEE99"/>
                </a:solidFill>
                <a:latin typeface="Consolas" panose="020B0609020204030204" pitchFamily="49" charset="0"/>
              </a:rPr>
              <a:t>'./</a:t>
            </a:r>
            <a:r>
              <a:rPr lang="en-US" altLang="zh-TW" sz="1400" b="1" dirty="0" err="1">
                <a:solidFill>
                  <a:srgbClr val="FFEE99"/>
                </a:solidFill>
                <a:latin typeface="Consolas" panose="020B0609020204030204" pitchFamily="49" charset="0"/>
              </a:rPr>
              <a:t>js</a:t>
            </a:r>
            <a:r>
              <a:rPr lang="en-US" altLang="zh-TW" sz="1400" b="1" dirty="0">
                <a:solidFill>
                  <a:srgbClr val="FFEE99"/>
                </a:solidFill>
                <a:latin typeface="Consolas" panose="020B0609020204030204" pitchFamily="49" charset="0"/>
              </a:rPr>
              <a:t>/index.js'</a:t>
            </a:r>
            <a:r>
              <a:rPr lang="en-US" altLang="zh-TW" sz="1400" b="1" dirty="0">
                <a:solidFill>
                  <a:srgbClr val="F8F8F2"/>
                </a:solidFill>
                <a:latin typeface="Consolas" panose="020B0609020204030204" pitchFamily="49" charset="0"/>
              </a:rPr>
              <a:t>,</a:t>
            </a:r>
          </a:p>
          <a:p>
            <a:pPr lvl="2"/>
            <a:r>
              <a:rPr lang="en-US" altLang="zh-TW" sz="1400" b="1" dirty="0">
                <a:solidFill>
                  <a:srgbClr val="FFEE99"/>
                </a:solidFill>
                <a:latin typeface="Consolas" panose="020B0609020204030204" pitchFamily="49" charset="0"/>
              </a:rPr>
              <a:t>about</a:t>
            </a:r>
            <a:r>
              <a:rPr lang="en-US" altLang="zh-TW" sz="1400" b="1" dirty="0">
                <a:solidFill>
                  <a:srgbClr val="F8F8F2"/>
                </a:solidFill>
                <a:latin typeface="Consolas" panose="020B0609020204030204" pitchFamily="49" charset="0"/>
              </a:rPr>
              <a:t>: </a:t>
            </a:r>
            <a:r>
              <a:rPr lang="en-US" altLang="zh-TW" sz="1400" b="1" dirty="0">
                <a:solidFill>
                  <a:srgbClr val="FFEE99"/>
                </a:solidFill>
                <a:latin typeface="Consolas" panose="020B0609020204030204" pitchFamily="49" charset="0"/>
              </a:rPr>
              <a:t>'./</a:t>
            </a:r>
            <a:r>
              <a:rPr lang="en-US" altLang="zh-TW" sz="1400" b="1" dirty="0" err="1">
                <a:solidFill>
                  <a:srgbClr val="FFEE99"/>
                </a:solidFill>
                <a:latin typeface="Consolas" panose="020B0609020204030204" pitchFamily="49" charset="0"/>
              </a:rPr>
              <a:t>js</a:t>
            </a:r>
            <a:r>
              <a:rPr lang="en-US" altLang="zh-TW" sz="1400" b="1" dirty="0">
                <a:solidFill>
                  <a:srgbClr val="FFEE99"/>
                </a:solidFill>
                <a:latin typeface="Consolas" panose="020B0609020204030204" pitchFamily="49" charset="0"/>
              </a:rPr>
              <a:t>/about.js'</a:t>
            </a:r>
            <a:endParaRPr lang="en-US" altLang="zh-TW" sz="1400" b="1" dirty="0">
              <a:solidFill>
                <a:srgbClr val="F8F8F2"/>
              </a:solidFill>
              <a:latin typeface="Consolas" panose="020B0609020204030204" pitchFamily="49" charset="0"/>
            </a:endParaRPr>
          </a:p>
          <a:p>
            <a:pPr lvl="1"/>
            <a:r>
              <a:rPr lang="en-US" altLang="zh-TW" sz="1400" b="1" dirty="0">
                <a:solidFill>
                  <a:srgbClr val="F8F8F2"/>
                </a:solidFill>
                <a:latin typeface="Consolas" panose="020B0609020204030204" pitchFamily="49" charset="0"/>
              </a:rPr>
              <a:t>},</a:t>
            </a:r>
          </a:p>
          <a:p>
            <a:pPr lvl="1"/>
            <a:r>
              <a:rPr lang="en-US" altLang="zh-TW" sz="1400" b="1" dirty="0">
                <a:solidFill>
                  <a:srgbClr val="FFEE99"/>
                </a:solidFill>
                <a:latin typeface="Consolas" panose="020B0609020204030204" pitchFamily="49" charset="0"/>
              </a:rPr>
              <a:t>output</a:t>
            </a:r>
            <a:r>
              <a:rPr lang="en-US" altLang="zh-TW" sz="1400" b="1" dirty="0">
                <a:solidFill>
                  <a:srgbClr val="F8F8F2"/>
                </a:solidFill>
                <a:latin typeface="Consolas" panose="020B0609020204030204" pitchFamily="49" charset="0"/>
              </a:rPr>
              <a:t>: {</a:t>
            </a:r>
          </a:p>
          <a:p>
            <a:pPr lvl="2"/>
            <a:r>
              <a:rPr lang="en-US" altLang="zh-TW" sz="1400" b="1" dirty="0">
                <a:solidFill>
                  <a:srgbClr val="FFEE99"/>
                </a:solidFill>
                <a:latin typeface="Consolas" panose="020B0609020204030204" pitchFamily="49" charset="0"/>
              </a:rPr>
              <a:t>path</a:t>
            </a:r>
            <a:r>
              <a:rPr lang="en-US" altLang="zh-TW" sz="1400" b="1" dirty="0">
                <a:solidFill>
                  <a:srgbClr val="F8F8F2"/>
                </a:solidFill>
                <a:latin typeface="Consolas" panose="020B0609020204030204" pitchFamily="49" charset="0"/>
              </a:rPr>
              <a:t>: </a:t>
            </a:r>
            <a:r>
              <a:rPr lang="en-US" altLang="zh-TW" sz="1400" b="1" dirty="0" err="1">
                <a:solidFill>
                  <a:srgbClr val="F8F8F2"/>
                </a:solidFill>
                <a:latin typeface="Consolas" panose="020B0609020204030204" pitchFamily="49" charset="0"/>
              </a:rPr>
              <a:t>path</a:t>
            </a:r>
            <a:r>
              <a:rPr lang="en-US" altLang="zh-TW" sz="1400" b="1" dirty="0" err="1">
                <a:solidFill>
                  <a:srgbClr val="F92672"/>
                </a:solidFill>
                <a:latin typeface="Consolas" panose="020B0609020204030204" pitchFamily="49" charset="0"/>
              </a:rPr>
              <a:t>.</a:t>
            </a:r>
            <a:r>
              <a:rPr lang="en-US" altLang="zh-TW" sz="1400" b="1" dirty="0" err="1">
                <a:solidFill>
                  <a:srgbClr val="A6E22E"/>
                </a:solidFill>
                <a:latin typeface="Consolas" panose="020B0609020204030204" pitchFamily="49" charset="0"/>
              </a:rPr>
              <a:t>resolve</a:t>
            </a:r>
            <a:r>
              <a:rPr lang="en-US" altLang="zh-TW" sz="1400" b="1" dirty="0">
                <a:solidFill>
                  <a:srgbClr val="F8F8F2"/>
                </a:solidFill>
                <a:latin typeface="Consolas" panose="020B0609020204030204" pitchFamily="49" charset="0"/>
              </a:rPr>
              <a:t>(</a:t>
            </a:r>
            <a:r>
              <a:rPr lang="en-US" altLang="zh-TW" sz="1400" b="1" i="1" dirty="0">
                <a:solidFill>
                  <a:srgbClr val="66D9EF"/>
                </a:solidFill>
                <a:latin typeface="Consolas" panose="020B0609020204030204" pitchFamily="49" charset="0"/>
              </a:rPr>
              <a:t>__</a:t>
            </a:r>
            <a:r>
              <a:rPr lang="en-US" altLang="zh-TW" sz="1400" b="1" i="1" dirty="0" err="1">
                <a:solidFill>
                  <a:srgbClr val="66D9EF"/>
                </a:solidFill>
                <a:latin typeface="Consolas" panose="020B0609020204030204" pitchFamily="49" charset="0"/>
              </a:rPr>
              <a:t>dirname</a:t>
            </a:r>
            <a:r>
              <a:rPr lang="en-US" altLang="zh-TW" sz="1400" b="1" dirty="0">
                <a:solidFill>
                  <a:srgbClr val="F8F8F2"/>
                </a:solidFill>
                <a:latin typeface="Consolas" panose="020B0609020204030204" pitchFamily="49" charset="0"/>
              </a:rPr>
              <a:t>, </a:t>
            </a:r>
            <a:r>
              <a:rPr lang="en-US" altLang="zh-TW" sz="1400" b="1" dirty="0">
                <a:solidFill>
                  <a:srgbClr val="FFEE99"/>
                </a:solidFill>
                <a:latin typeface="Consolas" panose="020B0609020204030204" pitchFamily="49" charset="0"/>
              </a:rPr>
              <a:t>'</a:t>
            </a:r>
            <a:r>
              <a:rPr lang="en-US" altLang="zh-TW" sz="1400" b="1" dirty="0" err="1">
                <a:solidFill>
                  <a:srgbClr val="FFEE99"/>
                </a:solidFill>
                <a:latin typeface="Consolas" panose="020B0609020204030204" pitchFamily="49" charset="0"/>
              </a:rPr>
              <a:t>dist</a:t>
            </a:r>
            <a:r>
              <a:rPr lang="en-US" altLang="zh-TW" sz="1400" b="1" dirty="0">
                <a:solidFill>
                  <a:srgbClr val="FFEE99"/>
                </a:solidFill>
                <a:latin typeface="Consolas" panose="020B0609020204030204" pitchFamily="49" charset="0"/>
              </a:rPr>
              <a:t>'</a:t>
            </a:r>
            <a:r>
              <a:rPr lang="en-US" altLang="zh-TW" sz="1400" b="1" dirty="0">
                <a:solidFill>
                  <a:srgbClr val="F8F8F2"/>
                </a:solidFill>
                <a:latin typeface="Consolas" panose="020B0609020204030204" pitchFamily="49" charset="0"/>
              </a:rPr>
              <a:t>),</a:t>
            </a:r>
          </a:p>
          <a:p>
            <a:pPr lvl="2"/>
            <a:r>
              <a:rPr lang="en-US" altLang="zh-TW" sz="1400" b="1" dirty="0">
                <a:solidFill>
                  <a:srgbClr val="FFEE99"/>
                </a:solidFill>
                <a:latin typeface="Consolas" panose="020B0609020204030204" pitchFamily="49" charset="0"/>
              </a:rPr>
              <a:t>filename</a:t>
            </a:r>
            <a:r>
              <a:rPr lang="en-US" altLang="zh-TW" sz="1400" b="1" dirty="0">
                <a:solidFill>
                  <a:srgbClr val="F8F8F2"/>
                </a:solidFill>
                <a:latin typeface="Consolas" panose="020B0609020204030204" pitchFamily="49" charset="0"/>
              </a:rPr>
              <a:t>: </a:t>
            </a:r>
            <a:r>
              <a:rPr lang="en-US" altLang="zh-TW" sz="1400" b="1" dirty="0">
                <a:solidFill>
                  <a:srgbClr val="FFEE99"/>
                </a:solidFill>
                <a:latin typeface="Consolas" panose="020B0609020204030204" pitchFamily="49" charset="0"/>
              </a:rPr>
              <a:t>'./</a:t>
            </a:r>
            <a:r>
              <a:rPr lang="en-US" altLang="zh-TW" sz="1400" b="1" dirty="0" err="1">
                <a:solidFill>
                  <a:srgbClr val="FFEE99"/>
                </a:solidFill>
                <a:latin typeface="Consolas" panose="020B0609020204030204" pitchFamily="49" charset="0"/>
              </a:rPr>
              <a:t>js</a:t>
            </a:r>
            <a:r>
              <a:rPr lang="en-US" altLang="zh-TW" sz="1400" b="1" dirty="0">
                <a:solidFill>
                  <a:srgbClr val="FFEE99"/>
                </a:solidFill>
                <a:latin typeface="Consolas" panose="020B0609020204030204" pitchFamily="49" charset="0"/>
              </a:rPr>
              <a:t>/[name].</a:t>
            </a:r>
            <a:r>
              <a:rPr lang="en-US" altLang="zh-TW" sz="1400" b="1" dirty="0" err="1">
                <a:solidFill>
                  <a:srgbClr val="FFEE99"/>
                </a:solidFill>
                <a:latin typeface="Consolas" panose="020B0609020204030204" pitchFamily="49" charset="0"/>
              </a:rPr>
              <a:t>js</a:t>
            </a:r>
            <a:r>
              <a:rPr lang="en-US" altLang="zh-TW" sz="1400" b="1" dirty="0">
                <a:solidFill>
                  <a:srgbClr val="FFEE99"/>
                </a:solidFill>
                <a:latin typeface="Consolas" panose="020B0609020204030204" pitchFamily="49" charset="0"/>
              </a:rPr>
              <a:t>'</a:t>
            </a:r>
            <a:r>
              <a:rPr lang="en-US" altLang="zh-TW" sz="1400" b="1" dirty="0">
                <a:solidFill>
                  <a:srgbClr val="F8F8F2"/>
                </a:solidFill>
                <a:latin typeface="Consolas" panose="020B0609020204030204" pitchFamily="49" charset="0"/>
              </a:rPr>
              <a:t>,</a:t>
            </a:r>
          </a:p>
          <a:p>
            <a:pPr lvl="1"/>
            <a:r>
              <a:rPr lang="en-US" altLang="zh-TW" sz="1400" b="1" dirty="0">
                <a:solidFill>
                  <a:srgbClr val="F8F8F2"/>
                </a:solidFill>
                <a:latin typeface="Consolas" panose="020B0609020204030204" pitchFamily="49" charset="0"/>
              </a:rPr>
              <a:t>},</a:t>
            </a:r>
          </a:p>
          <a:p>
            <a:pPr lvl="1"/>
            <a:r>
              <a:rPr lang="en-US" altLang="zh-TW" sz="1400" b="1" dirty="0">
                <a:solidFill>
                  <a:srgbClr val="FFEE99"/>
                </a:solidFill>
                <a:latin typeface="Consolas" panose="020B0609020204030204" pitchFamily="49" charset="0"/>
              </a:rPr>
              <a:t>module</a:t>
            </a:r>
            <a:r>
              <a:rPr lang="en-US" altLang="zh-TW" sz="1400" b="1" dirty="0">
                <a:solidFill>
                  <a:srgbClr val="F8F8F2"/>
                </a:solidFill>
                <a:latin typeface="Consolas" panose="020B0609020204030204" pitchFamily="49" charset="0"/>
              </a:rPr>
              <a:t>: {</a:t>
            </a:r>
          </a:p>
          <a:p>
            <a:pPr lvl="2"/>
            <a:r>
              <a:rPr lang="en-US" altLang="zh-TW" sz="1400" b="1" dirty="0">
                <a:solidFill>
                  <a:srgbClr val="FFEE99"/>
                </a:solidFill>
                <a:latin typeface="Consolas" panose="020B0609020204030204" pitchFamily="49" charset="0"/>
              </a:rPr>
              <a:t>rules</a:t>
            </a:r>
            <a:r>
              <a:rPr lang="en-US" altLang="zh-TW" sz="1400" b="1" dirty="0">
                <a:solidFill>
                  <a:srgbClr val="F8F8F2"/>
                </a:solidFill>
                <a:latin typeface="Consolas" panose="020B0609020204030204" pitchFamily="49" charset="0"/>
              </a:rPr>
              <a:t>: [</a:t>
            </a:r>
          </a:p>
          <a:p>
            <a:pPr lvl="3"/>
            <a:r>
              <a:rPr lang="en-US" altLang="zh-TW" sz="1400" b="1" dirty="0">
                <a:solidFill>
                  <a:srgbClr val="F8F8F2"/>
                </a:solidFill>
                <a:latin typeface="Consolas" panose="020B0609020204030204" pitchFamily="49" charset="0"/>
              </a:rPr>
              <a:t>{</a:t>
            </a:r>
          </a:p>
          <a:p>
            <a:pPr lvl="4"/>
            <a:r>
              <a:rPr lang="en-US" altLang="zh-TW" sz="1400" b="1" dirty="0">
                <a:solidFill>
                  <a:srgbClr val="FFEE99"/>
                </a:solidFill>
                <a:latin typeface="Consolas" panose="020B0609020204030204" pitchFamily="49" charset="0"/>
              </a:rPr>
              <a:t>test</a:t>
            </a:r>
            <a:r>
              <a:rPr lang="en-US" altLang="zh-TW" sz="1400" b="1" dirty="0">
                <a:solidFill>
                  <a:srgbClr val="F8F8F2"/>
                </a:solidFill>
                <a:latin typeface="Consolas" panose="020B0609020204030204" pitchFamily="49" charset="0"/>
              </a:rPr>
              <a:t>:</a:t>
            </a:r>
            <a:r>
              <a:rPr lang="en-US" altLang="zh-TW" sz="1400" b="1" dirty="0">
                <a:solidFill>
                  <a:srgbClr val="FFEE99"/>
                </a:solidFill>
                <a:latin typeface="Consolas" panose="020B0609020204030204" pitchFamily="49" charset="0"/>
              </a:rPr>
              <a:t> /</a:t>
            </a:r>
            <a:r>
              <a:rPr lang="en-US" altLang="zh-TW" sz="1400" b="1" dirty="0">
                <a:solidFill>
                  <a:srgbClr val="FF80F4"/>
                </a:solidFill>
                <a:latin typeface="Consolas" panose="020B0609020204030204" pitchFamily="49" charset="0"/>
              </a:rPr>
              <a:t>\.</a:t>
            </a:r>
            <a:r>
              <a:rPr lang="en-US" altLang="zh-TW" sz="1400" b="1" dirty="0" err="1">
                <a:solidFill>
                  <a:srgbClr val="FFEE99"/>
                </a:solidFill>
                <a:latin typeface="Consolas" panose="020B0609020204030204" pitchFamily="49" charset="0"/>
              </a:rPr>
              <a:t>css</a:t>
            </a:r>
            <a:r>
              <a:rPr lang="en-US" altLang="zh-TW" sz="1400" b="1" dirty="0">
                <a:solidFill>
                  <a:srgbClr val="F92672"/>
                </a:solidFill>
                <a:latin typeface="Consolas" panose="020B0609020204030204" pitchFamily="49" charset="0"/>
              </a:rPr>
              <a:t>$</a:t>
            </a:r>
            <a:r>
              <a:rPr lang="en-US" altLang="zh-TW" sz="1400" b="1" dirty="0">
                <a:solidFill>
                  <a:srgbClr val="FFEE99"/>
                </a:solidFill>
                <a:latin typeface="Consolas" panose="020B0609020204030204" pitchFamily="49" charset="0"/>
              </a:rPr>
              <a:t>/</a:t>
            </a:r>
            <a:r>
              <a:rPr lang="en-US" altLang="zh-TW" sz="1400" b="1" dirty="0">
                <a:solidFill>
                  <a:srgbClr val="F8F8F2"/>
                </a:solidFill>
                <a:latin typeface="Consolas" panose="020B0609020204030204" pitchFamily="49" charset="0"/>
              </a:rPr>
              <a:t>,</a:t>
            </a:r>
          </a:p>
          <a:p>
            <a:pPr lvl="4"/>
            <a:r>
              <a:rPr lang="en-US" altLang="zh-TW" sz="1400" b="1" dirty="0">
                <a:solidFill>
                  <a:srgbClr val="FFEE99"/>
                </a:solidFill>
                <a:latin typeface="Consolas" panose="020B0609020204030204" pitchFamily="49" charset="0"/>
              </a:rPr>
              <a:t>use</a:t>
            </a:r>
            <a:r>
              <a:rPr lang="en-US" altLang="zh-TW" sz="1400" b="1" dirty="0">
                <a:solidFill>
                  <a:srgbClr val="F8F8F2"/>
                </a:solidFill>
                <a:latin typeface="Consolas" panose="020B0609020204030204" pitchFamily="49" charset="0"/>
              </a:rPr>
              <a:t>: </a:t>
            </a:r>
            <a:r>
              <a:rPr lang="en-US" altLang="zh-TW" sz="1400" b="1" dirty="0" err="1">
                <a:solidFill>
                  <a:srgbClr val="F8F8F2"/>
                </a:solidFill>
                <a:latin typeface="Consolas" panose="020B0609020204030204" pitchFamily="49" charset="0"/>
              </a:rPr>
              <a:t>extractCSS</a:t>
            </a:r>
            <a:r>
              <a:rPr lang="en-US" altLang="zh-TW" sz="1400" b="1" dirty="0" err="1">
                <a:solidFill>
                  <a:srgbClr val="F92672"/>
                </a:solidFill>
                <a:latin typeface="Consolas" panose="020B0609020204030204" pitchFamily="49" charset="0"/>
              </a:rPr>
              <a:t>.</a:t>
            </a:r>
            <a:r>
              <a:rPr lang="en-US" altLang="zh-TW" sz="1400" b="1" dirty="0" err="1">
                <a:solidFill>
                  <a:srgbClr val="A6E22E"/>
                </a:solidFill>
                <a:latin typeface="Consolas" panose="020B0609020204030204" pitchFamily="49" charset="0"/>
              </a:rPr>
              <a:t>extract</a:t>
            </a:r>
            <a:r>
              <a:rPr lang="en-US" altLang="zh-TW" sz="1400" b="1" dirty="0">
                <a:solidFill>
                  <a:srgbClr val="F8F8F2"/>
                </a:solidFill>
                <a:latin typeface="Consolas" panose="020B0609020204030204" pitchFamily="49" charset="0"/>
              </a:rPr>
              <a:t>([</a:t>
            </a:r>
            <a:r>
              <a:rPr lang="en-US" altLang="zh-TW" sz="1400" b="1" dirty="0">
                <a:solidFill>
                  <a:srgbClr val="FFEE99"/>
                </a:solidFill>
                <a:latin typeface="Consolas" panose="020B0609020204030204" pitchFamily="49" charset="0"/>
              </a:rPr>
              <a:t>'</a:t>
            </a:r>
            <a:r>
              <a:rPr lang="en-US" altLang="zh-TW" sz="1400" b="1" dirty="0" err="1">
                <a:solidFill>
                  <a:srgbClr val="FFEE99"/>
                </a:solidFill>
                <a:latin typeface="Consolas" panose="020B0609020204030204" pitchFamily="49" charset="0"/>
              </a:rPr>
              <a:t>css</a:t>
            </a:r>
            <a:r>
              <a:rPr lang="en-US" altLang="zh-TW" sz="1400" b="1" dirty="0">
                <a:solidFill>
                  <a:srgbClr val="FFEE99"/>
                </a:solidFill>
                <a:latin typeface="Consolas" panose="020B0609020204030204" pitchFamily="49" charset="0"/>
              </a:rPr>
              <a:t>-loader'</a:t>
            </a:r>
            <a:r>
              <a:rPr lang="en-US" altLang="zh-TW" sz="1400" b="1" dirty="0">
                <a:solidFill>
                  <a:srgbClr val="F8F8F2"/>
                </a:solidFill>
                <a:latin typeface="Consolas" panose="020B0609020204030204" pitchFamily="49" charset="0"/>
              </a:rPr>
              <a:t>])</a:t>
            </a:r>
          </a:p>
          <a:p>
            <a:pPr lvl="3"/>
            <a:r>
              <a:rPr lang="en-US" altLang="zh-TW" sz="1400" b="1" dirty="0">
                <a:solidFill>
                  <a:srgbClr val="F8F8F2"/>
                </a:solidFill>
                <a:latin typeface="Consolas" panose="020B0609020204030204" pitchFamily="49" charset="0"/>
              </a:rPr>
              <a:t>}</a:t>
            </a:r>
          </a:p>
          <a:p>
            <a:pPr lvl="2"/>
            <a:r>
              <a:rPr lang="en-US" altLang="zh-TW" sz="1400" b="1" dirty="0">
                <a:solidFill>
                  <a:srgbClr val="F8F8F2"/>
                </a:solidFill>
                <a:latin typeface="Consolas" panose="020B0609020204030204" pitchFamily="49" charset="0"/>
              </a:rPr>
              <a:t>]</a:t>
            </a:r>
          </a:p>
          <a:p>
            <a:pPr lvl="1"/>
            <a:r>
              <a:rPr lang="en-US" altLang="zh-TW" sz="1400" b="1" dirty="0">
                <a:solidFill>
                  <a:srgbClr val="F8F8F2"/>
                </a:solidFill>
                <a:latin typeface="Consolas" panose="020B0609020204030204" pitchFamily="49" charset="0"/>
              </a:rPr>
              <a:t>},</a:t>
            </a:r>
          </a:p>
          <a:p>
            <a:pPr lvl="1"/>
            <a:r>
              <a:rPr lang="en-US" altLang="zh-TW" sz="1400" b="1" dirty="0" smtClean="0">
                <a:solidFill>
                  <a:srgbClr val="FFEE99"/>
                </a:solidFill>
                <a:latin typeface="Consolas" panose="020B0609020204030204" pitchFamily="49" charset="0"/>
              </a:rPr>
              <a:t>plugins</a:t>
            </a:r>
            <a:r>
              <a:rPr lang="en-US" altLang="zh-TW" sz="1400" b="1" dirty="0">
                <a:solidFill>
                  <a:srgbClr val="F8F8F2"/>
                </a:solidFill>
                <a:latin typeface="Consolas" panose="020B0609020204030204" pitchFamily="49" charset="0"/>
              </a:rPr>
              <a:t>: [</a:t>
            </a:r>
          </a:p>
          <a:p>
            <a:pPr lvl="1"/>
            <a:r>
              <a:rPr lang="en-US" altLang="zh-TW" sz="1400" b="1" dirty="0" smtClean="0">
                <a:solidFill>
                  <a:srgbClr val="F8F8F2"/>
                </a:solidFill>
                <a:latin typeface="Consolas" panose="020B0609020204030204" pitchFamily="49" charset="0"/>
              </a:rPr>
              <a:t>	</a:t>
            </a:r>
            <a:r>
              <a:rPr lang="en-US" altLang="zh-TW" sz="1400" b="1" dirty="0" err="1" smtClean="0">
                <a:solidFill>
                  <a:srgbClr val="F8F8F2"/>
                </a:solidFill>
                <a:latin typeface="Consolas" panose="020B0609020204030204" pitchFamily="49" charset="0"/>
              </a:rPr>
              <a:t>extractCSS</a:t>
            </a:r>
            <a:endParaRPr lang="en-US" altLang="zh-TW" sz="1400" b="1" dirty="0">
              <a:solidFill>
                <a:srgbClr val="F8F8F2"/>
              </a:solidFill>
              <a:latin typeface="Consolas" panose="020B0609020204030204" pitchFamily="49" charset="0"/>
            </a:endParaRPr>
          </a:p>
          <a:p>
            <a:pPr lvl="1"/>
            <a:r>
              <a:rPr lang="en-US" altLang="zh-TW" sz="1400" b="1" dirty="0">
                <a:solidFill>
                  <a:srgbClr val="F8F8F2"/>
                </a:solidFill>
                <a:latin typeface="Consolas" panose="020B0609020204030204" pitchFamily="49" charset="0"/>
              </a:rPr>
              <a:t>]</a:t>
            </a:r>
          </a:p>
          <a:p>
            <a:r>
              <a:rPr lang="en-US" altLang="zh-TW" sz="1400" b="1" dirty="0" smtClean="0">
                <a:solidFill>
                  <a:srgbClr val="F8F8F2"/>
                </a:solidFill>
                <a:latin typeface="Consolas" panose="020B0609020204030204" pitchFamily="49" charset="0"/>
              </a:rPr>
              <a:t>}</a:t>
            </a:r>
            <a:r>
              <a:rPr lang="en-US" altLang="zh-TW" sz="1400" b="1" dirty="0">
                <a:solidFill>
                  <a:srgbClr val="F8F8F2"/>
                </a:solidFill>
                <a:latin typeface="Consolas" panose="020B0609020204030204" pitchFamily="49" charset="0"/>
              </a:rPr>
              <a:t/>
            </a:r>
            <a:br>
              <a:rPr lang="en-US" altLang="zh-TW" sz="1400" b="1" dirty="0">
                <a:solidFill>
                  <a:srgbClr val="F8F8F2"/>
                </a:solidFill>
                <a:latin typeface="Consolas" panose="020B0609020204030204" pitchFamily="49" charset="0"/>
              </a:rPr>
            </a:br>
            <a:endParaRPr lang="en-US" altLang="zh-TW" sz="1400" b="1"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4112484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20"/>
            <a:ext cx="12192000" cy="6846559"/>
          </a:xfrm>
          <a:prstGeom prst="rect">
            <a:avLst/>
          </a:prstGeom>
        </p:spPr>
      </p:pic>
    </p:spTree>
    <p:extLst>
      <p:ext uri="{BB962C8B-B14F-4D97-AF65-F5344CB8AC3E}">
        <p14:creationId xmlns:p14="http://schemas.microsoft.com/office/powerpoint/2010/main" val="41031334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20839" y="3291918"/>
            <a:ext cx="7185161" cy="738664"/>
          </a:xfrm>
          <a:prstGeom prst="rect">
            <a:avLst/>
          </a:prstGeom>
        </p:spPr>
        <p:txBody>
          <a:bodyPr wrap="square">
            <a:spAutoFit/>
          </a:bodyPr>
          <a:lstStyle/>
          <a:p>
            <a:pPr>
              <a:lnSpc>
                <a:spcPct val="150000"/>
              </a:lnSpc>
            </a:pPr>
            <a:r>
              <a:rPr lang="en-US" altLang="zh-TW" sz="2800" dirty="0" smtClean="0">
                <a:solidFill>
                  <a:schemeClr val="bg1"/>
                </a:solidFill>
                <a:latin typeface="Adobe 繁黑體 Std B" panose="020B0700000000000000" pitchFamily="34" charset="-120"/>
                <a:ea typeface="Adobe 繁黑體 Std B" panose="020B0700000000000000" pitchFamily="34" charset="-120"/>
              </a:rPr>
              <a:t>P</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lugin</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s</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就是拿來解決 </a:t>
            </a:r>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laoder</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做不到的事情</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42613388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23804" y="2370394"/>
            <a:ext cx="7786041" cy="1754326"/>
          </a:xfrm>
          <a:prstGeom prst="rect">
            <a:avLst/>
          </a:prstGeom>
        </p:spPr>
        <p:txBody>
          <a:bodyPr wrap="square">
            <a:spAutoFit/>
          </a:bodyPr>
          <a:lstStyle/>
          <a:p>
            <a:pPr>
              <a:lnSpc>
                <a:spcPct val="150000"/>
              </a:lnSpc>
            </a:pPr>
            <a:r>
              <a:rPr lang="zh-TW" altLang="en-US" dirty="0">
                <a:solidFill>
                  <a:schemeClr val="bg1"/>
                </a:solidFill>
                <a:latin typeface="Adobe 繁黑體 Std B" panose="020B0700000000000000" pitchFamily="34" charset="-120"/>
                <a:ea typeface="Adobe 繁黑體 Std B" panose="020B0700000000000000" pitchFamily="34" charset="-120"/>
              </a:rPr>
              <a:t>extract-text-webpack-plugi</a:t>
            </a:r>
            <a:r>
              <a:rPr lang="zh-TW" altLang="en-US" dirty="0" smtClean="0">
                <a:solidFill>
                  <a:schemeClr val="bg1"/>
                </a:solidFill>
                <a:latin typeface="Adobe 繁黑體 Std B" panose="020B0700000000000000" pitchFamily="34" charset="-120"/>
                <a:ea typeface="Adobe 繁黑體 Std B" panose="020B0700000000000000" pitchFamily="34" charset="-120"/>
              </a:rPr>
              <a:t>n 目前</a:t>
            </a:r>
            <a:r>
              <a:rPr lang="en-US" altLang="zh-TW" dirty="0" smtClean="0">
                <a:solidFill>
                  <a:schemeClr val="bg1"/>
                </a:solidFill>
                <a:latin typeface="Adobe 繁黑體 Std B" panose="020B0700000000000000" pitchFamily="34" charset="-120"/>
                <a:ea typeface="Adobe 繁黑體 Std B" panose="020B0700000000000000" pitchFamily="34" charset="-120"/>
              </a:rPr>
              <a:t>release</a:t>
            </a:r>
            <a:r>
              <a:rPr lang="zh-TW" altLang="en-US" dirty="0" smtClean="0">
                <a:solidFill>
                  <a:schemeClr val="bg1"/>
                </a:solidFill>
                <a:latin typeface="Adobe 繁黑體 Std B" panose="020B0700000000000000" pitchFamily="34" charset="-120"/>
                <a:ea typeface="Adobe 繁黑體 Std B" panose="020B0700000000000000" pitchFamily="34" charset="-120"/>
              </a:rPr>
              <a:t>的版本</a:t>
            </a:r>
            <a:r>
              <a:rPr lang="en-US" altLang="zh-TW" dirty="0" smtClean="0">
                <a:solidFill>
                  <a:schemeClr val="bg1"/>
                </a:solidFill>
                <a:latin typeface="Adobe 繁黑體 Std B" panose="020B0700000000000000" pitchFamily="34" charset="-120"/>
                <a:ea typeface="Adobe 繁黑體 Std B" panose="020B0700000000000000" pitchFamily="34" charset="-120"/>
              </a:rPr>
              <a:t>v3.0.2</a:t>
            </a:r>
            <a:r>
              <a:rPr lang="zh-TW" altLang="en-US" dirty="0" smtClean="0">
                <a:solidFill>
                  <a:schemeClr val="bg1"/>
                </a:solidFill>
                <a:latin typeface="Adobe 繁黑體 Std B" panose="020B0700000000000000" pitchFamily="34" charset="-120"/>
                <a:ea typeface="Adobe 繁黑體 Std B" panose="020B0700000000000000" pitchFamily="34" charset="-120"/>
              </a:rPr>
              <a:t>，目</a:t>
            </a:r>
            <a:r>
              <a:rPr lang="en-US" altLang="zh-TW" dirty="0" smtClean="0">
                <a:solidFill>
                  <a:schemeClr val="bg1"/>
                </a:solidFill>
                <a:latin typeface="Adobe 繁黑體 Std B" panose="020B0700000000000000" pitchFamily="34" charset="-120"/>
                <a:ea typeface="Adobe 繁黑體 Std B" panose="020B0700000000000000" pitchFamily="34" charset="-120"/>
              </a:rPr>
              <a:t>webpack4</a:t>
            </a:r>
            <a:r>
              <a:rPr lang="zh-TW" altLang="en-US" dirty="0" smtClean="0">
                <a:solidFill>
                  <a:schemeClr val="bg1"/>
                </a:solidFill>
                <a:latin typeface="Adobe 繁黑體 Std B" panose="020B0700000000000000" pitchFamily="34" charset="-120"/>
                <a:ea typeface="Adobe 繁黑體 Std B" panose="020B0700000000000000" pitchFamily="34" charset="-120"/>
              </a:rPr>
              <a:t>無法使用，是因為版本號對不上，所以必須用</a:t>
            </a:r>
            <a:r>
              <a:rPr lang="en-US" altLang="zh-TW" dirty="0" smtClean="0">
                <a:solidFill>
                  <a:schemeClr val="bg1"/>
                </a:solidFill>
                <a:latin typeface="Adobe 繁黑體 Std B" panose="020B0700000000000000" pitchFamily="34" charset="-120"/>
                <a:ea typeface="Adobe 繁黑體 Std B" panose="020B0700000000000000" pitchFamily="34" charset="-120"/>
              </a:rPr>
              <a:t>v4.0.0-beta.0</a:t>
            </a:r>
            <a:r>
              <a:rPr lang="zh-TW" altLang="en-US" dirty="0" smtClean="0">
                <a:solidFill>
                  <a:schemeClr val="bg1"/>
                </a:solidFill>
                <a:latin typeface="Adobe 繁黑體 Std B" panose="020B0700000000000000" pitchFamily="34" charset="-120"/>
                <a:ea typeface="Adobe 繁黑體 Std B" panose="020B0700000000000000" pitchFamily="34" charset="-120"/>
              </a:rPr>
              <a:t>的版本才可以，所以在</a:t>
            </a:r>
            <a:r>
              <a:rPr lang="en-US" altLang="zh-TW" dirty="0" err="1" smtClean="0">
                <a:solidFill>
                  <a:schemeClr val="bg1"/>
                </a:solidFill>
                <a:latin typeface="Adobe 繁黑體 Std B" panose="020B0700000000000000" pitchFamily="34" charset="-120"/>
                <a:ea typeface="Adobe 繁黑體 Std B" panose="020B0700000000000000" pitchFamily="34" charset="-120"/>
              </a:rPr>
              <a:t>npm</a:t>
            </a:r>
            <a:r>
              <a:rPr lang="zh-TW" altLang="en-US" dirty="0" smtClean="0">
                <a:solidFill>
                  <a:schemeClr val="bg1"/>
                </a:solidFill>
                <a:latin typeface="Adobe 繁黑體 Std B" panose="020B0700000000000000" pitchFamily="34" charset="-120"/>
                <a:ea typeface="Adobe 繁黑體 Std B" panose="020B0700000000000000" pitchFamily="34" charset="-120"/>
              </a:rPr>
              <a:t>安裝的時候需要加上@</a:t>
            </a:r>
            <a:r>
              <a:rPr lang="zh-TW" altLang="en-US" dirty="0">
                <a:solidFill>
                  <a:schemeClr val="bg1"/>
                </a:solidFill>
                <a:latin typeface="Adobe 繁黑體 Std B" panose="020B0700000000000000" pitchFamily="34" charset="-120"/>
                <a:ea typeface="Adobe 繁黑體 Std B" panose="020B0700000000000000" pitchFamily="34" charset="-120"/>
              </a:rPr>
              <a:t>nex</a:t>
            </a:r>
            <a:r>
              <a:rPr lang="zh-TW" altLang="en-US" dirty="0" smtClean="0">
                <a:solidFill>
                  <a:schemeClr val="bg1"/>
                </a:solidFill>
                <a:latin typeface="Adobe 繁黑體 Std B" panose="020B0700000000000000" pitchFamily="34" charset="-120"/>
                <a:ea typeface="Adobe 繁黑體 Std B" panose="020B0700000000000000" pitchFamily="34" charset="-120"/>
              </a:rPr>
              <a:t>t，不加的話只會安裝目前</a:t>
            </a:r>
            <a:r>
              <a:rPr lang="en-US" altLang="zh-TW" dirty="0" smtClean="0">
                <a:solidFill>
                  <a:schemeClr val="bg1"/>
                </a:solidFill>
                <a:latin typeface="Adobe 繁黑體 Std B" panose="020B0700000000000000" pitchFamily="34" charset="-120"/>
                <a:ea typeface="Adobe 繁黑體 Std B" panose="020B0700000000000000" pitchFamily="34" charset="-120"/>
              </a:rPr>
              <a:t>release</a:t>
            </a:r>
            <a:r>
              <a:rPr lang="zh-TW" altLang="en-US" dirty="0" smtClean="0">
                <a:solidFill>
                  <a:schemeClr val="bg1"/>
                </a:solidFill>
                <a:latin typeface="Adobe 繁黑體 Std B" panose="020B0700000000000000" pitchFamily="34" charset="-120"/>
                <a:ea typeface="Adobe 繁黑體 Std B" panose="020B0700000000000000" pitchFamily="34" charset="-120"/>
              </a:rPr>
              <a:t>的版本，加上的話會安裝最新的版本號</a:t>
            </a:r>
            <a:r>
              <a:rPr lang="en-US" altLang="zh-TW" dirty="0" smtClean="0">
                <a:solidFill>
                  <a:schemeClr val="bg1"/>
                </a:solidFill>
                <a:latin typeface="Adobe 繁黑體 Std B" panose="020B0700000000000000" pitchFamily="34" charset="-120"/>
                <a:ea typeface="Adobe 繁黑體 Std B" panose="020B0700000000000000" pitchFamily="34" charset="-120"/>
              </a:rPr>
              <a:t>~</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2887351" y="4545802"/>
            <a:ext cx="6458945" cy="507831"/>
          </a:xfrm>
          <a:prstGeom prst="rect">
            <a:avLst/>
          </a:prstGeom>
        </p:spPr>
        <p:txBody>
          <a:bodyPr wrap="square">
            <a:spAutoFit/>
          </a:bodyPr>
          <a:lstStyle/>
          <a:p>
            <a:pPr algn="ctr">
              <a:lnSpc>
                <a:spcPct val="150000"/>
              </a:lnSpc>
            </a:pPr>
            <a:r>
              <a:rPr lang="zh-TW" altLang="en-US"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未來</a:t>
            </a:r>
            <a:r>
              <a:rPr lang="en-US" altLang="zh-TW"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v4.0.0</a:t>
            </a:r>
            <a:r>
              <a:rPr lang="zh-TW" altLang="en-US"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版本</a:t>
            </a:r>
            <a:r>
              <a:rPr lang="en-US" altLang="zh-TW"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release</a:t>
            </a:r>
            <a:r>
              <a:rPr lang="zh-TW" altLang="en-US" dirty="0" smtClean="0">
                <a:solidFill>
                  <a:schemeClr val="accent1">
                    <a:lumMod val="60000"/>
                    <a:lumOff val="40000"/>
                  </a:schemeClr>
                </a:solidFill>
                <a:latin typeface="Adobe 繁黑體 Std B" panose="020B0700000000000000" pitchFamily="34" charset="-120"/>
                <a:ea typeface="Adobe 繁黑體 Std B" panose="020B0700000000000000" pitchFamily="34" charset="-120"/>
              </a:rPr>
              <a:t>的話就可以不用加上</a:t>
            </a:r>
            <a:r>
              <a:rPr lang="zh-TW" altLang="en-US" dirty="0">
                <a:solidFill>
                  <a:schemeClr val="accent1">
                    <a:lumMod val="60000"/>
                    <a:lumOff val="40000"/>
                  </a:schemeClr>
                </a:solidFill>
                <a:latin typeface="Adobe 繁黑體 Std B" panose="020B0700000000000000" pitchFamily="34" charset="-120"/>
                <a:ea typeface="Adobe 繁黑體 Std B" panose="020B0700000000000000" pitchFamily="34" charset="-120"/>
              </a:rPr>
              <a:t>@next</a:t>
            </a:r>
          </a:p>
        </p:txBody>
      </p:sp>
    </p:spTree>
    <p:extLst>
      <p:ext uri="{BB962C8B-B14F-4D97-AF65-F5344CB8AC3E}">
        <p14:creationId xmlns:p14="http://schemas.microsoft.com/office/powerpoint/2010/main" val="22117716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605210479"/>
              </p:ext>
            </p:extLst>
          </p:nvPr>
        </p:nvGraphicFramePr>
        <p:xfrm>
          <a:off x="1975357" y="2775567"/>
          <a:ext cx="8128000" cy="1849120"/>
        </p:xfrm>
        <a:graphic>
          <a:graphicData uri="http://schemas.openxmlformats.org/drawingml/2006/table">
            <a:tbl>
              <a:tblPr firstRow="1" bandRow="1">
                <a:tableStyleId>{5C22544A-7EE6-4342-B048-85BDC9FD1C3A}</a:tableStyleId>
              </a:tblPr>
              <a:tblGrid>
                <a:gridCol w="4064000"/>
                <a:gridCol w="4064000"/>
              </a:tblGrid>
              <a:tr h="257026">
                <a:tc>
                  <a:txBody>
                    <a:bodyPr/>
                    <a:lstStyle/>
                    <a:p>
                      <a:pPr algn="ctr"/>
                      <a:r>
                        <a:rPr lang="zh-TW" altLang="en-US" b="0" dirty="0" smtClean="0">
                          <a:latin typeface="Adobe 繁黑體 Std B" panose="020B0700000000000000" pitchFamily="34" charset="-120"/>
                          <a:ea typeface="Adobe 繁黑體 Std B" panose="020B0700000000000000" pitchFamily="34" charset="-120"/>
                        </a:rPr>
                        <a:t>獨立</a:t>
                      </a:r>
                      <a:r>
                        <a:rPr lang="en-US" altLang="zh-TW" b="0" dirty="0" smtClean="0">
                          <a:latin typeface="Adobe 繁黑體 Std B" panose="020B0700000000000000" pitchFamily="34" charset="-120"/>
                          <a:ea typeface="Adobe 繁黑體 Std B" panose="020B0700000000000000" pitchFamily="34" charset="-120"/>
                        </a:rPr>
                        <a:t>CSS</a:t>
                      </a:r>
                      <a:endParaRPr lang="zh-TW" altLang="en-US" b="0" dirty="0">
                        <a:latin typeface="Adobe 繁黑體 Std B" panose="020B0700000000000000" pitchFamily="34" charset="-120"/>
                        <a:ea typeface="Adobe 繁黑體 Std B" panose="020B0700000000000000" pitchFamily="34" charset="-120"/>
                      </a:endParaRPr>
                    </a:p>
                  </a:txBody>
                  <a:tcPr/>
                </a:tc>
                <a:tc>
                  <a:txBody>
                    <a:bodyPr/>
                    <a:lstStyle/>
                    <a:p>
                      <a:pPr algn="ctr"/>
                      <a:r>
                        <a:rPr lang="zh-TW" altLang="en-US" b="0" dirty="0" smtClean="0">
                          <a:latin typeface="Adobe 繁黑體 Std B" panose="020B0700000000000000" pitchFamily="34" charset="-120"/>
                          <a:ea typeface="Adobe 繁黑體 Std B" panose="020B0700000000000000" pitchFamily="34" charset="-120"/>
                        </a:rPr>
                        <a:t>沒有獨立</a:t>
                      </a:r>
                      <a:r>
                        <a:rPr lang="en-US" altLang="zh-TW" b="0" dirty="0" smtClean="0">
                          <a:latin typeface="Adobe 繁黑體 Std B" panose="020B0700000000000000" pitchFamily="34" charset="-120"/>
                          <a:ea typeface="Adobe 繁黑體 Std B" panose="020B0700000000000000" pitchFamily="34" charset="-120"/>
                        </a:rPr>
                        <a:t>CSS</a:t>
                      </a:r>
                      <a:endParaRPr lang="zh-TW" altLang="en-US" b="0" dirty="0">
                        <a:latin typeface="Adobe 繁黑體 Std B" panose="020B0700000000000000" pitchFamily="34" charset="-120"/>
                        <a:ea typeface="Adobe 繁黑體 Std B" panose="020B0700000000000000" pitchFamily="34" charset="-120"/>
                      </a:endParaRPr>
                    </a:p>
                  </a:txBody>
                  <a:tcPr/>
                </a:tc>
              </a:tr>
              <a:tr h="370840">
                <a:tc>
                  <a:txBody>
                    <a:bodyPr/>
                    <a:lstStyle/>
                    <a:p>
                      <a:pPr algn="ctr"/>
                      <a:r>
                        <a:rPr lang="zh-TW" altLang="en-US"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減少</a:t>
                      </a:r>
                      <a:r>
                        <a:rPr lang="en-US" altLang="zh-CN"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style</a:t>
                      </a:r>
                      <a:r>
                        <a:rPr lang="zh-TW" altLang="en-US"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標籤</a:t>
                      </a:r>
                      <a:r>
                        <a:rPr lang="zh-CN" altLang="en-US"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 </a:t>
                      </a:r>
                      <a:r>
                        <a:rPr lang="en-US" altLang="zh-CN"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a:t>
                      </a:r>
                      <a:r>
                        <a:rPr lang="zh-TW" altLang="en-US"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舊</a:t>
                      </a:r>
                      <a:r>
                        <a:rPr lang="zh-CN" altLang="en-US"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版本的 </a:t>
                      </a:r>
                      <a:r>
                        <a:rPr lang="en-US" altLang="zh-CN"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IE </a:t>
                      </a:r>
                      <a:r>
                        <a:rPr lang="zh-CN" altLang="en-US"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有限制</a:t>
                      </a:r>
                      <a:r>
                        <a:rPr lang="en-US" altLang="zh-CN"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a:t>
                      </a:r>
                      <a:endParaRPr lang="zh-TW" altLang="en-US" b="0" dirty="0">
                        <a:latin typeface="Adobe 繁黑體 Std B" panose="020B0700000000000000" pitchFamily="34" charset="-120"/>
                        <a:ea typeface="Adobe 繁黑體 Std B" panose="020B0700000000000000" pitchFamily="34" charset="-120"/>
                      </a:endParaRPr>
                    </a:p>
                  </a:txBody>
                  <a:tcPr/>
                </a:tc>
                <a:tc>
                  <a:txBody>
                    <a:bodyPr/>
                    <a:lstStyle/>
                    <a:p>
                      <a:pPr algn="ctr"/>
                      <a:r>
                        <a:rPr lang="zh-TW" altLang="en-US"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減少額外的 </a:t>
                      </a:r>
                      <a:r>
                        <a:rPr lang="en-US" altLang="zh-TW"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HTTP </a:t>
                      </a:r>
                      <a:r>
                        <a:rPr lang="zh-TW" altLang="en-US"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請求</a:t>
                      </a:r>
                      <a:endParaRPr lang="zh-TW" altLang="en-US" b="0" dirty="0">
                        <a:latin typeface="Adobe 繁黑體 Std B" panose="020B0700000000000000" pitchFamily="34" charset="-120"/>
                        <a:ea typeface="Adobe 繁黑體 Std B" panose="020B0700000000000000" pitchFamily="34" charset="-120"/>
                      </a:endParaRPr>
                    </a:p>
                  </a:txBody>
                  <a:tcPr/>
                </a:tc>
              </a:tr>
              <a:tr h="370840">
                <a:tc>
                  <a:txBody>
                    <a:bodyPr/>
                    <a:lstStyle/>
                    <a:p>
                      <a:pPr algn="ctr"/>
                      <a:r>
                        <a:rPr lang="zh-TW" altLang="en-US"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瀏覽器運行時</a:t>
                      </a:r>
                      <a:r>
                        <a:rPr lang="en-US" altLang="zh-TW"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(runtime)</a:t>
                      </a:r>
                      <a:r>
                        <a:rPr lang="zh-TW" altLang="en-US"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優先讀取</a:t>
                      </a:r>
                      <a:r>
                        <a:rPr lang="en-US" altLang="zh-TW"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CSS</a:t>
                      </a:r>
                      <a:endParaRPr lang="zh-TW" altLang="en-US" b="0" dirty="0">
                        <a:latin typeface="Adobe 繁黑體 Std B" panose="020B0700000000000000" pitchFamily="34" charset="-120"/>
                        <a:ea typeface="Adobe 繁黑體 Std B" panose="020B0700000000000000" pitchFamily="34" charset="-12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JS</a:t>
                      </a:r>
                      <a:r>
                        <a:rPr lang="en-US" altLang="zh-TW" sz="1800" b="0" i="0" kern="1200" baseline="0" dirty="0" smtClean="0">
                          <a:solidFill>
                            <a:schemeClr val="dk1"/>
                          </a:solidFill>
                          <a:effectLst/>
                          <a:latin typeface="Adobe 繁黑體 Std B" panose="020B0700000000000000" pitchFamily="34" charset="-120"/>
                          <a:ea typeface="Adobe 繁黑體 Std B" panose="020B0700000000000000" pitchFamily="34" charset="-120"/>
                          <a:cs typeface="+mn-cs"/>
                        </a:rPr>
                        <a:t> &amp; </a:t>
                      </a:r>
                      <a:r>
                        <a:rPr lang="en-US" altLang="zh-TW"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CSS </a:t>
                      </a:r>
                      <a:r>
                        <a:rPr lang="zh-TW" altLang="en-US"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同時載入完成</a:t>
                      </a:r>
                      <a:endParaRPr lang="zh-TW" altLang="en-US" b="0" dirty="0" smtClean="0">
                        <a:latin typeface="Adobe 繁黑體 Std B" panose="020B0700000000000000" pitchFamily="34" charset="-120"/>
                        <a:ea typeface="Adobe 繁黑體 Std B" panose="020B0700000000000000" pitchFamily="34" charset="-120"/>
                      </a:endParaRPr>
                    </a:p>
                  </a:txBody>
                  <a:tcPr/>
                </a:tc>
              </a:tr>
              <a:tr h="370840">
                <a:tc>
                  <a:txBody>
                    <a:bodyPr/>
                    <a:lstStyle/>
                    <a:p>
                      <a:pPr algn="ctr"/>
                      <a:r>
                        <a:rPr lang="en-US" altLang="zh-TW"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CSS </a:t>
                      </a:r>
                      <a:r>
                        <a:rPr lang="zh-TW" altLang="en-US" sz="1800" b="0" i="0" kern="1200" dirty="0" smtClean="0">
                          <a:solidFill>
                            <a:schemeClr val="dk1"/>
                          </a:solidFill>
                          <a:effectLst/>
                          <a:latin typeface="Adobe 繁黑體 Std B" panose="020B0700000000000000" pitchFamily="34" charset="-120"/>
                          <a:ea typeface="Adobe 繁黑體 Std B" panose="020B0700000000000000" pitchFamily="34" charset="-120"/>
                          <a:cs typeface="+mn-cs"/>
                        </a:rPr>
                        <a:t>單獨暫存</a:t>
                      </a:r>
                      <a:endParaRPr lang="zh-TW" altLang="en-US" b="0" dirty="0">
                        <a:latin typeface="Adobe 繁黑體 Std B" panose="020B0700000000000000" pitchFamily="34" charset="-120"/>
                        <a:ea typeface="Adobe 繁黑體 Std B" panose="020B0700000000000000" pitchFamily="34" charset="-120"/>
                      </a:endParaRPr>
                    </a:p>
                  </a:txBody>
                  <a:tcPr/>
                </a:tc>
                <a:tc>
                  <a:txBody>
                    <a:bodyPr/>
                    <a:lstStyle/>
                    <a:p>
                      <a:pPr algn="ctr"/>
                      <a:r>
                        <a:rPr lang="zh-TW" altLang="en-US" b="0" dirty="0" smtClean="0">
                          <a:latin typeface="Adobe 繁黑體 Std B" panose="020B0700000000000000" pitchFamily="34" charset="-120"/>
                          <a:ea typeface="Adobe 繁黑體 Std B" panose="020B0700000000000000" pitchFamily="34" charset="-120"/>
                        </a:rPr>
                        <a:t>減少多餘的</a:t>
                      </a:r>
                      <a:r>
                        <a:rPr lang="en-US" altLang="zh-TW" b="0" dirty="0" err="1" smtClean="0">
                          <a:latin typeface="Adobe 繁黑體 Std B" panose="020B0700000000000000" pitchFamily="34" charset="-120"/>
                          <a:ea typeface="Adobe 繁黑體 Std B" panose="020B0700000000000000" pitchFamily="34" charset="-120"/>
                        </a:rPr>
                        <a:t>css</a:t>
                      </a:r>
                      <a:r>
                        <a:rPr lang="zh-TW" altLang="en-US" b="0" dirty="0" smtClean="0">
                          <a:latin typeface="Adobe 繁黑體 Std B" panose="020B0700000000000000" pitchFamily="34" charset="-120"/>
                          <a:ea typeface="Adobe 繁黑體 Std B" panose="020B0700000000000000" pitchFamily="34" charset="-120"/>
                        </a:rPr>
                        <a:t>檔案</a:t>
                      </a:r>
                      <a:endParaRPr lang="zh-TW" altLang="en-US" b="0" dirty="0">
                        <a:latin typeface="Adobe 繁黑體 Std B" panose="020B0700000000000000" pitchFamily="34" charset="-120"/>
                        <a:ea typeface="Adobe 繁黑體 Std B" panose="020B0700000000000000" pitchFamily="34" charset="-120"/>
                      </a:endParaRPr>
                    </a:p>
                  </a:txBody>
                  <a:tcPr/>
                </a:tc>
              </a:tr>
              <a:tr h="370840">
                <a:tc>
                  <a:txBody>
                    <a:bodyPr/>
                    <a:lstStyle/>
                    <a:p>
                      <a:pPr algn="ctr"/>
                      <a:r>
                        <a:rPr lang="en-US" altLang="zh-TW" b="0" dirty="0" smtClean="0">
                          <a:latin typeface="Adobe 繁黑體 Std B" panose="020B0700000000000000" pitchFamily="34" charset="-120"/>
                          <a:ea typeface="Adobe 繁黑體 Std B" panose="020B0700000000000000" pitchFamily="34" charset="-120"/>
                        </a:rPr>
                        <a:t>CSS</a:t>
                      </a:r>
                      <a:r>
                        <a:rPr lang="zh-TW" altLang="en-US" b="0" dirty="0" smtClean="0">
                          <a:latin typeface="Adobe 繁黑體 Std B" panose="020B0700000000000000" pitchFamily="34" charset="-120"/>
                          <a:ea typeface="Adobe 繁黑體 Std B" panose="020B0700000000000000" pitchFamily="34" charset="-120"/>
                        </a:rPr>
                        <a:t>單獨載入並行</a:t>
                      </a:r>
                      <a:endParaRPr lang="zh-TW" altLang="en-US" b="0" dirty="0">
                        <a:latin typeface="Adobe 繁黑體 Std B" panose="020B0700000000000000" pitchFamily="34" charset="-120"/>
                        <a:ea typeface="Adobe 繁黑體 Std B" panose="020B0700000000000000" pitchFamily="34" charset="-120"/>
                      </a:endParaRPr>
                    </a:p>
                  </a:txBody>
                  <a:tcPr/>
                </a:tc>
                <a:tc>
                  <a:txBody>
                    <a:bodyPr/>
                    <a:lstStyle/>
                    <a:p>
                      <a:pPr algn="ctr"/>
                      <a:r>
                        <a:rPr lang="zh-TW" altLang="en-US" b="0" dirty="0" smtClean="0">
                          <a:latin typeface="Adobe 繁黑體 Std B" panose="020B0700000000000000" pitchFamily="34" charset="-120"/>
                          <a:ea typeface="Adobe 繁黑體 Std B" panose="020B0700000000000000" pitchFamily="34" charset="-120"/>
                        </a:rPr>
                        <a:t>組件化更加乾淨的專案架構</a:t>
                      </a:r>
                      <a:endParaRPr lang="zh-TW" altLang="en-US" b="0" dirty="0">
                        <a:latin typeface="Adobe 繁黑體 Std B" panose="020B0700000000000000" pitchFamily="34" charset="-120"/>
                        <a:ea typeface="Adobe 繁黑體 Std B" panose="020B0700000000000000" pitchFamily="34" charset="-120"/>
                      </a:endParaRPr>
                    </a:p>
                  </a:txBody>
                  <a:tcPr/>
                </a:tc>
              </a:tr>
            </a:tbl>
          </a:graphicData>
        </a:graphic>
      </p:graphicFrame>
    </p:spTree>
    <p:extLst>
      <p:ext uri="{BB962C8B-B14F-4D97-AF65-F5344CB8AC3E}">
        <p14:creationId xmlns:p14="http://schemas.microsoft.com/office/powerpoint/2010/main" val="27825705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2352" y="3451988"/>
            <a:ext cx="601830" cy="663732"/>
          </a:xfrm>
          <a:prstGeom prst="rect">
            <a:avLst/>
          </a:prstGeom>
        </p:spPr>
      </p:pic>
      <p:sp>
        <p:nvSpPr>
          <p:cNvPr id="3" name="矩形 2"/>
          <p:cNvSpPr/>
          <p:nvPr/>
        </p:nvSpPr>
        <p:spPr>
          <a:xfrm>
            <a:off x="2260149" y="3522244"/>
            <a:ext cx="7522176"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09</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err="1">
                <a:solidFill>
                  <a:schemeClr val="bg1"/>
                </a:solidFill>
                <a:latin typeface="Adobe 繁黑體 Std B" panose="020B0700000000000000" pitchFamily="34" charset="-120"/>
                <a:ea typeface="Adobe 繁黑體 Std B" panose="020B0700000000000000" pitchFamily="34" charset="-120"/>
              </a:rPr>
              <a:t>PostCSS</a:t>
            </a:r>
            <a:r>
              <a:rPr lang="en-US" altLang="zh-TW" sz="2800" dirty="0">
                <a:solidFill>
                  <a:schemeClr val="bg1"/>
                </a:solidFill>
                <a:latin typeface="Adobe 繁黑體 Std B" panose="020B0700000000000000" pitchFamily="34" charset="-120"/>
                <a:ea typeface="Adobe 繁黑體 Std B" panose="020B0700000000000000" pitchFamily="34" charset="-120"/>
              </a:rPr>
              <a:t> </a:t>
            </a:r>
            <a:r>
              <a:rPr lang="zh-TW" altLang="en-US" sz="2800" dirty="0">
                <a:solidFill>
                  <a:schemeClr val="bg1"/>
                </a:solidFill>
                <a:latin typeface="Adobe 繁黑體 Std B" panose="020B0700000000000000" pitchFamily="34" charset="-120"/>
                <a:ea typeface="Adobe 繁黑體 Std B" panose="020B0700000000000000" pitchFamily="34" charset="-120"/>
              </a:rPr>
              <a:t>與 </a:t>
            </a:r>
            <a:r>
              <a:rPr lang="en-US" altLang="zh-TW" sz="2800" dirty="0" err="1">
                <a:solidFill>
                  <a:schemeClr val="bg1"/>
                </a:solidFill>
                <a:latin typeface="Adobe 繁黑體 Std B" panose="020B0700000000000000" pitchFamily="34" charset="-120"/>
                <a:ea typeface="Adobe 繁黑體 Std B" panose="020B0700000000000000" pitchFamily="34" charset="-120"/>
              </a:rPr>
              <a:t>autoprefixer</a:t>
            </a:r>
            <a:r>
              <a:rPr lang="en-US" altLang="zh-TW" sz="2800" dirty="0">
                <a:solidFill>
                  <a:schemeClr val="bg1"/>
                </a:solidFill>
                <a:latin typeface="Adobe 繁黑體 Std B" panose="020B0700000000000000" pitchFamily="34" charset="-120"/>
                <a:ea typeface="Adobe 繁黑體 Std B" panose="020B0700000000000000" pitchFamily="34" charset="-120"/>
              </a:rPr>
              <a:t> CSS</a:t>
            </a:r>
            <a:r>
              <a:rPr lang="zh-TW" altLang="en-US" sz="2800" dirty="0">
                <a:solidFill>
                  <a:schemeClr val="bg1"/>
                </a:solidFill>
                <a:latin typeface="Adobe 繁黑體 Std B" panose="020B0700000000000000" pitchFamily="34" charset="-120"/>
                <a:ea typeface="Adobe 繁黑體 Std B" panose="020B0700000000000000" pitchFamily="34" charset="-120"/>
              </a:rPr>
              <a:t>瀏覽器相容性</a:t>
            </a:r>
          </a:p>
        </p:txBody>
      </p:sp>
    </p:spTree>
    <p:extLst>
      <p:ext uri="{BB962C8B-B14F-4D97-AF65-F5344CB8AC3E}">
        <p14:creationId xmlns:p14="http://schemas.microsoft.com/office/powerpoint/2010/main" val="6567809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52673" y="3163521"/>
            <a:ext cx="8191502" cy="523220"/>
          </a:xfrm>
          <a:prstGeom prst="rect">
            <a:avLst/>
          </a:prstGeom>
        </p:spPr>
        <p:txBody>
          <a:bodyPr wrap="square">
            <a:spAutoFit/>
          </a:bodyPr>
          <a:lstStyle/>
          <a:p>
            <a:r>
              <a:rPr lang="en-US" altLang="zh-TW" sz="2800" dirty="0" err="1">
                <a:solidFill>
                  <a:schemeClr val="bg1"/>
                </a:solidFill>
                <a:latin typeface="Adobe 繁黑體 Std B" panose="020B0700000000000000" pitchFamily="34" charset="-120"/>
                <a:ea typeface="Adobe 繁黑體 Std B" panose="020B0700000000000000" pitchFamily="34" charset="-120"/>
              </a:rPr>
              <a:t>PostCSS</a:t>
            </a:r>
            <a:r>
              <a:rPr lang="en-US" altLang="zh-TW" sz="2800" dirty="0">
                <a:solidFill>
                  <a:schemeClr val="bg1"/>
                </a:solidFill>
                <a:latin typeface="Adobe 繁黑體 Std B" panose="020B0700000000000000" pitchFamily="34" charset="-120"/>
                <a:ea typeface="Adobe 繁黑體 Std B" panose="020B0700000000000000" pitchFamily="34" charset="-120"/>
              </a:rPr>
              <a:t> </a:t>
            </a:r>
            <a:r>
              <a:rPr lang="zh-TW" altLang="en-US" sz="2800" dirty="0">
                <a:solidFill>
                  <a:schemeClr val="bg1"/>
                </a:solidFill>
                <a:latin typeface="Adobe 繁黑體 Std B" panose="020B0700000000000000" pitchFamily="34" charset="-120"/>
                <a:ea typeface="Adobe 繁黑體 Std B" panose="020B0700000000000000" pitchFamily="34" charset="-120"/>
              </a:rPr>
              <a:t>是一個使用 </a:t>
            </a:r>
            <a:r>
              <a:rPr lang="en-US" altLang="zh-TW" sz="2800" dirty="0">
                <a:solidFill>
                  <a:schemeClr val="bg1"/>
                </a:solidFill>
                <a:latin typeface="Adobe 繁黑體 Std B" panose="020B0700000000000000" pitchFamily="34" charset="-120"/>
                <a:ea typeface="Adobe 繁黑體 Std B" panose="020B0700000000000000" pitchFamily="34" charset="-120"/>
              </a:rPr>
              <a:t>JavaScript </a:t>
            </a:r>
            <a:r>
              <a:rPr lang="zh-TW" altLang="en-US" sz="2800" dirty="0">
                <a:solidFill>
                  <a:schemeClr val="bg1"/>
                </a:solidFill>
                <a:latin typeface="Adobe 繁黑體 Std B" panose="020B0700000000000000" pitchFamily="34" charset="-120"/>
                <a:ea typeface="Adobe 繁黑體 Std B" panose="020B0700000000000000" pitchFamily="34" charset="-120"/>
              </a:rPr>
              <a:t>轉換 </a:t>
            </a:r>
            <a:r>
              <a:rPr lang="en-US" altLang="zh-TW" sz="2800" dirty="0">
                <a:solidFill>
                  <a:schemeClr val="bg1"/>
                </a:solidFill>
                <a:latin typeface="Adobe 繁黑體 Std B" panose="020B0700000000000000" pitchFamily="34" charset="-120"/>
                <a:ea typeface="Adobe 繁黑體 Std B" panose="020B0700000000000000" pitchFamily="34" charset="-120"/>
              </a:rPr>
              <a:t>CSS </a:t>
            </a:r>
            <a:r>
              <a:rPr lang="zh-TW" altLang="en-US" sz="2800" dirty="0">
                <a:solidFill>
                  <a:schemeClr val="bg1"/>
                </a:solidFill>
                <a:latin typeface="Adobe 繁黑體 Std B" panose="020B0700000000000000" pitchFamily="34" charset="-120"/>
                <a:ea typeface="Adobe 繁黑體 Std B" panose="020B0700000000000000" pitchFamily="34" charset="-120"/>
              </a:rPr>
              <a:t>的工具</a:t>
            </a:r>
          </a:p>
        </p:txBody>
      </p:sp>
      <p:sp>
        <p:nvSpPr>
          <p:cNvPr id="2" name="矩形 1"/>
          <p:cNvSpPr/>
          <p:nvPr/>
        </p:nvSpPr>
        <p:spPr>
          <a:xfrm>
            <a:off x="2705098" y="3818662"/>
            <a:ext cx="6953252" cy="369332"/>
          </a:xfrm>
          <a:prstGeom prst="rect">
            <a:avLst/>
          </a:prstGeom>
        </p:spPr>
        <p:txBody>
          <a:bodyPr wrap="square">
            <a:spAutoFit/>
          </a:bodyPr>
          <a:lstStyle/>
          <a:p>
            <a:pPr algn="ctr"/>
            <a:r>
              <a:rPr lang="zh-TW" altLang="en-US" dirty="0" smtClean="0">
                <a:solidFill>
                  <a:schemeClr val="bg1"/>
                </a:solidFill>
                <a:latin typeface="Adobe 繁黑體 Std B" panose="020B0700000000000000" pitchFamily="34" charset="-120"/>
                <a:ea typeface="Adobe 繁黑體 Std B" panose="020B0700000000000000" pitchFamily="34" charset="-120"/>
              </a:rPr>
              <a:t>搭配 </a:t>
            </a:r>
            <a:r>
              <a:rPr lang="en-US" altLang="zh-TW" dirty="0" smtClean="0">
                <a:solidFill>
                  <a:schemeClr val="bg1"/>
                </a:solidFill>
                <a:latin typeface="Adobe 繁黑體 Std B" panose="020B0700000000000000" pitchFamily="34" charset="-120"/>
                <a:ea typeface="Adobe 繁黑體 Std B" panose="020B0700000000000000" pitchFamily="34" charset="-120"/>
              </a:rPr>
              <a:t>a</a:t>
            </a:r>
            <a:r>
              <a:rPr lang="zh-TW" altLang="en-US" dirty="0" smtClean="0">
                <a:solidFill>
                  <a:schemeClr val="bg1"/>
                </a:solidFill>
                <a:latin typeface="Adobe 繁黑體 Std B" panose="020B0700000000000000" pitchFamily="34" charset="-120"/>
                <a:ea typeface="Adobe 繁黑體 Std B" panose="020B0700000000000000" pitchFamily="34" charset="-120"/>
              </a:rPr>
              <a:t>utoprefixer 加入瀏覽器的p</a:t>
            </a:r>
            <a:r>
              <a:rPr lang="zh-TW" altLang="en-US" dirty="0">
                <a:solidFill>
                  <a:schemeClr val="bg1"/>
                </a:solidFill>
                <a:latin typeface="Adobe 繁黑體 Std B" panose="020B0700000000000000" pitchFamily="34" charset="-120"/>
                <a:ea typeface="Adobe 繁黑體 Std B" panose="020B0700000000000000" pitchFamily="34" charset="-120"/>
              </a:rPr>
              <a:t>refi</a:t>
            </a:r>
            <a:r>
              <a:rPr lang="zh-TW" altLang="en-US" dirty="0" smtClean="0">
                <a:solidFill>
                  <a:schemeClr val="bg1"/>
                </a:solidFill>
                <a:latin typeface="Adobe 繁黑體 Std B" panose="020B0700000000000000" pitchFamily="34" charset="-120"/>
                <a:ea typeface="Adobe 繁黑體 Std B" panose="020B0700000000000000" pitchFamily="34" charset="-120"/>
              </a:rPr>
              <a:t>x，如</a:t>
            </a:r>
            <a:r>
              <a:rPr lang="zh-TW" altLang="en-US" dirty="0">
                <a:solidFill>
                  <a:schemeClr val="bg1"/>
                </a:solidFill>
                <a:latin typeface="Adobe 繁黑體 Std B" panose="020B0700000000000000" pitchFamily="34" charset="-120"/>
                <a:ea typeface="Adobe 繁黑體 Std B" panose="020B0700000000000000" pitchFamily="34" charset="-120"/>
              </a:rPr>
              <a:t>：-webkit-、-moz</a:t>
            </a:r>
            <a:r>
              <a:rPr lang="zh-TW" altLang="en-US" dirty="0" smtClean="0">
                <a:solidFill>
                  <a:schemeClr val="bg1"/>
                </a:solidFill>
                <a:latin typeface="Adobe 繁黑體 Std B" panose="020B0700000000000000" pitchFamily="34" charset="-120"/>
                <a:ea typeface="Adobe 繁黑體 Std B" panose="020B0700000000000000" pitchFamily="34" charset="-120"/>
              </a:rPr>
              <a:t>- 等</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98523" y="3219449"/>
            <a:ext cx="373161" cy="411543"/>
          </a:xfrm>
          <a:prstGeom prst="rect">
            <a:avLst/>
          </a:prstGeom>
        </p:spPr>
      </p:pic>
    </p:spTree>
    <p:extLst>
      <p:ext uri="{BB962C8B-B14F-4D97-AF65-F5344CB8AC3E}">
        <p14:creationId xmlns:p14="http://schemas.microsoft.com/office/powerpoint/2010/main" val="23727706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85999" y="3382060"/>
            <a:ext cx="8020051" cy="523220"/>
          </a:xfrm>
          <a:prstGeom prst="rect">
            <a:avLst/>
          </a:prstGeom>
        </p:spPr>
        <p:txBody>
          <a:bodyPr wrap="square">
            <a:spAutoFit/>
          </a:bodyPr>
          <a:lstStyle/>
          <a:p>
            <a:r>
              <a:rPr lang="zh-TW" altLang="en-US" sz="2800" dirty="0">
                <a:solidFill>
                  <a:schemeClr val="bg1"/>
                </a:solidFill>
              </a:rPr>
              <a:t>npm install </a:t>
            </a:r>
            <a:r>
              <a:rPr lang="zh-TW" altLang="en-US" sz="2800" dirty="0" smtClean="0">
                <a:solidFill>
                  <a:schemeClr val="bg1"/>
                </a:solidFill>
              </a:rPr>
              <a:t>postcss</a:t>
            </a:r>
            <a:r>
              <a:rPr lang="zh-TW" altLang="en-US" sz="2800" dirty="0">
                <a:solidFill>
                  <a:schemeClr val="bg1"/>
                </a:solidFill>
              </a:rPr>
              <a:t>-loader autoprefixer </a:t>
            </a:r>
            <a:r>
              <a:rPr lang="zh-TW" altLang="en-US" sz="2800" dirty="0" smtClean="0">
                <a:solidFill>
                  <a:schemeClr val="bg1"/>
                </a:solidFill>
              </a:rPr>
              <a:t>-</a:t>
            </a:r>
            <a:r>
              <a:rPr lang="zh-TW" altLang="en-US" sz="2800" dirty="0">
                <a:solidFill>
                  <a:schemeClr val="bg1"/>
                </a:solidFill>
              </a:rPr>
              <a:t>-save-dev</a:t>
            </a:r>
          </a:p>
        </p:txBody>
      </p:sp>
    </p:spTree>
    <p:extLst>
      <p:ext uri="{BB962C8B-B14F-4D97-AF65-F5344CB8AC3E}">
        <p14:creationId xmlns:p14="http://schemas.microsoft.com/office/powerpoint/2010/main" val="10623172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89869" y="1244083"/>
            <a:ext cx="6230256" cy="523220"/>
          </a:xfrm>
          <a:prstGeom prst="rect">
            <a:avLst/>
          </a:prstGeom>
        </p:spPr>
        <p:txBody>
          <a:bodyPr wrap="square">
            <a:spAutoFit/>
          </a:bodyPr>
          <a:lstStyle/>
          <a:p>
            <a:r>
              <a:rPr lang="zh-TW" altLang="en-US" sz="2800" b="1" dirty="0" smtClean="0">
                <a:solidFill>
                  <a:schemeClr val="bg1"/>
                </a:solidFill>
                <a:latin typeface="Adobe 繁黑體 Std B" panose="020B0700000000000000" pitchFamily="34" charset="-120"/>
                <a:ea typeface="Adobe 繁黑體 Std B" panose="020B0700000000000000" pitchFamily="34" charset="-120"/>
              </a:rPr>
              <a:t>開一個新的檔案 postcss</a:t>
            </a:r>
            <a:r>
              <a:rPr lang="zh-TW" altLang="en-US" sz="2800" b="1" dirty="0">
                <a:solidFill>
                  <a:schemeClr val="bg1"/>
                </a:solidFill>
                <a:latin typeface="Adobe 繁黑體 Std B" panose="020B0700000000000000" pitchFamily="34" charset="-120"/>
                <a:ea typeface="Adobe 繁黑體 Std B" panose="020B0700000000000000" pitchFamily="34" charset="-120"/>
              </a:rPr>
              <a:t>.config.js</a:t>
            </a:r>
          </a:p>
        </p:txBody>
      </p:sp>
      <p:sp>
        <p:nvSpPr>
          <p:cNvPr id="5" name="矩形 4"/>
          <p:cNvSpPr/>
          <p:nvPr/>
        </p:nvSpPr>
        <p:spPr>
          <a:xfrm>
            <a:off x="2595109" y="1978789"/>
            <a:ext cx="4800601" cy="3970318"/>
          </a:xfrm>
          <a:prstGeom prst="rect">
            <a:avLst/>
          </a:prstGeom>
        </p:spPr>
        <p:txBody>
          <a:bodyPr wrap="square">
            <a:spAutoFit/>
          </a:bodyPr>
          <a:lstStyle/>
          <a:p>
            <a:r>
              <a:rPr lang="en-US" altLang="zh-TW" i="1" dirty="0" err="1">
                <a:solidFill>
                  <a:srgbClr val="F92672"/>
                </a:solidFill>
                <a:latin typeface="Consolas" panose="020B0609020204030204" pitchFamily="49" charset="0"/>
              </a:rPr>
              <a:t>module.</a:t>
            </a:r>
            <a:r>
              <a:rPr lang="en-US" altLang="zh-TW" i="1" dirty="0" err="1">
                <a:solidFill>
                  <a:srgbClr val="66D9EF"/>
                </a:solidFill>
                <a:latin typeface="Consolas" panose="020B0609020204030204" pitchFamily="49" charset="0"/>
              </a:rPr>
              <a:t>exports</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p>
          <a:p>
            <a:pPr lvl="1"/>
            <a:r>
              <a:rPr lang="en-US" altLang="zh-TW" dirty="0">
                <a:solidFill>
                  <a:srgbClr val="FFEE99"/>
                </a:solidFill>
                <a:latin typeface="Consolas" panose="020B0609020204030204" pitchFamily="49" charset="0"/>
              </a:rPr>
              <a:t>plugins</a:t>
            </a:r>
            <a:r>
              <a:rPr lang="en-US" altLang="zh-TW" dirty="0">
                <a:solidFill>
                  <a:srgbClr val="F8F8F2"/>
                </a:solidFill>
                <a:latin typeface="Consolas" panose="020B0609020204030204" pitchFamily="49" charset="0"/>
              </a:rPr>
              <a:t>: [</a:t>
            </a:r>
          </a:p>
          <a:p>
            <a:pPr lvl="2"/>
            <a:r>
              <a:rPr lang="en-US" altLang="zh-TW" dirty="0">
                <a:solidFill>
                  <a:srgbClr val="A6E22E"/>
                </a:solidFill>
                <a:latin typeface="Consolas" panose="020B0609020204030204" pitchFamily="49" charset="0"/>
              </a:rPr>
              <a:t>require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autoprefixer</a:t>
            </a:r>
            <a:r>
              <a:rPr lang="en-US" altLang="zh-TW" dirty="0" smtClean="0">
                <a:solidFill>
                  <a:srgbClr val="FFEE99"/>
                </a:solidFill>
                <a:latin typeface="Consolas" panose="020B0609020204030204" pitchFamily="49" charset="0"/>
              </a:rPr>
              <a:t>'</a:t>
            </a:r>
            <a:r>
              <a:rPr lang="en-US" altLang="zh-TW" dirty="0" smtClean="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pPr lvl="3"/>
            <a:r>
              <a:rPr lang="en-US" altLang="zh-TW" dirty="0" smtClean="0">
                <a:solidFill>
                  <a:srgbClr val="FFEE99"/>
                </a:solidFill>
                <a:latin typeface="Consolas" panose="020B0609020204030204" pitchFamily="49" charset="0"/>
              </a:rPr>
              <a:t>browsers</a:t>
            </a:r>
            <a:r>
              <a:rPr lang="en-US" altLang="zh-TW" dirty="0">
                <a:solidFill>
                  <a:srgbClr val="F8F8F2"/>
                </a:solidFill>
                <a:latin typeface="Consolas" panose="020B0609020204030204" pitchFamily="49" charset="0"/>
              </a:rPr>
              <a:t>: </a:t>
            </a:r>
            <a:r>
              <a:rPr lang="en-US" altLang="zh-TW" dirty="0" smtClean="0">
                <a:solidFill>
                  <a:srgbClr val="F8F8F2"/>
                </a:solidFill>
                <a:latin typeface="Consolas" panose="020B0609020204030204" pitchFamily="49" charset="0"/>
              </a:rPr>
              <a:t>[</a:t>
            </a:r>
          </a:p>
          <a:p>
            <a:pPr lvl="4"/>
            <a:r>
              <a:rPr lang="en-US" altLang="zh-TW" dirty="0" smtClean="0">
                <a:solidFill>
                  <a:srgbClr val="FFEE99"/>
                </a:solidFill>
                <a:latin typeface="Consolas" panose="020B0609020204030204" pitchFamily="49" charset="0"/>
              </a:rPr>
              <a:t>'&gt; </a:t>
            </a:r>
            <a:r>
              <a:rPr lang="en-US" altLang="zh-TW" dirty="0">
                <a:solidFill>
                  <a:srgbClr val="FFEE99"/>
                </a:solidFill>
                <a:latin typeface="Consolas" panose="020B0609020204030204" pitchFamily="49" charset="0"/>
              </a:rPr>
              <a:t>1%'</a:t>
            </a:r>
            <a:r>
              <a:rPr lang="en-US" altLang="zh-TW" dirty="0">
                <a:solidFill>
                  <a:srgbClr val="F8F8F2"/>
                </a:solidFill>
                <a:latin typeface="Consolas" panose="020B0609020204030204" pitchFamily="49" charset="0"/>
              </a:rPr>
              <a:t>, </a:t>
            </a:r>
            <a:endParaRPr lang="en-US" altLang="zh-TW" dirty="0" smtClean="0">
              <a:solidFill>
                <a:srgbClr val="F8F8F2"/>
              </a:solidFill>
              <a:latin typeface="Consolas" panose="020B0609020204030204" pitchFamily="49" charset="0"/>
            </a:endParaRPr>
          </a:p>
          <a:p>
            <a:pPr lvl="4"/>
            <a:r>
              <a:rPr lang="en-US" altLang="zh-TW" dirty="0" smtClean="0">
                <a:solidFill>
                  <a:srgbClr val="FFEE99"/>
                </a:solidFill>
                <a:latin typeface="Consolas" panose="020B0609020204030204" pitchFamily="49" charset="0"/>
              </a:rPr>
              <a:t>'last </a:t>
            </a:r>
            <a:r>
              <a:rPr lang="en-US" altLang="zh-TW" dirty="0">
                <a:solidFill>
                  <a:srgbClr val="FFEE99"/>
                </a:solidFill>
                <a:latin typeface="Consolas" panose="020B0609020204030204" pitchFamily="49" charset="0"/>
              </a:rPr>
              <a:t>5 versions'</a:t>
            </a:r>
            <a:r>
              <a:rPr lang="en-US" altLang="zh-TW" dirty="0">
                <a:solidFill>
                  <a:srgbClr val="F8F8F2"/>
                </a:solidFill>
                <a:latin typeface="Consolas" panose="020B0609020204030204" pitchFamily="49" charset="0"/>
              </a:rPr>
              <a:t>, </a:t>
            </a:r>
            <a:endParaRPr lang="en-US" altLang="zh-TW" dirty="0" smtClean="0">
              <a:solidFill>
                <a:srgbClr val="F8F8F2"/>
              </a:solidFill>
              <a:latin typeface="Consolas" panose="020B0609020204030204" pitchFamily="49" charset="0"/>
            </a:endParaRPr>
          </a:p>
          <a:p>
            <a:pPr lvl="4"/>
            <a:r>
              <a:rPr lang="en-US" altLang="zh-TW" dirty="0" smtClean="0">
                <a:solidFill>
                  <a:srgbClr val="FFEE99"/>
                </a:solidFill>
                <a:latin typeface="Consolas" panose="020B0609020204030204" pitchFamily="49" charset="0"/>
              </a:rPr>
              <a:t>'Firefox </a:t>
            </a:r>
            <a:r>
              <a:rPr lang="en-US" altLang="zh-TW" dirty="0">
                <a:solidFill>
                  <a:srgbClr val="FFEE99"/>
                </a:solidFill>
                <a:latin typeface="Consolas" panose="020B0609020204030204" pitchFamily="49" charset="0"/>
              </a:rPr>
              <a:t>&gt;= 45'</a:t>
            </a:r>
            <a:r>
              <a:rPr lang="en-US" altLang="zh-TW" dirty="0">
                <a:solidFill>
                  <a:srgbClr val="F8F8F2"/>
                </a:solidFill>
                <a:latin typeface="Consolas" panose="020B0609020204030204" pitchFamily="49" charset="0"/>
              </a:rPr>
              <a:t>, </a:t>
            </a:r>
            <a:endParaRPr lang="en-US" altLang="zh-TW" dirty="0" smtClean="0">
              <a:solidFill>
                <a:srgbClr val="F8F8F2"/>
              </a:solidFill>
              <a:latin typeface="Consolas" panose="020B0609020204030204" pitchFamily="49" charset="0"/>
            </a:endParaRPr>
          </a:p>
          <a:p>
            <a:pPr lvl="4"/>
            <a:r>
              <a:rPr lang="en-US" altLang="zh-TW" dirty="0" smtClean="0">
                <a:solidFill>
                  <a:srgbClr val="FFEE99"/>
                </a:solidFill>
                <a:latin typeface="Consolas" panose="020B0609020204030204" pitchFamily="49" charset="0"/>
              </a:rPr>
              <a:t>'iOS </a:t>
            </a:r>
            <a:r>
              <a:rPr lang="en-US" altLang="zh-TW" dirty="0">
                <a:solidFill>
                  <a:srgbClr val="FFEE99"/>
                </a:solidFill>
                <a:latin typeface="Consolas" panose="020B0609020204030204" pitchFamily="49" charset="0"/>
              </a:rPr>
              <a:t>&gt;=8'</a:t>
            </a:r>
            <a:r>
              <a:rPr lang="en-US" altLang="zh-TW" dirty="0">
                <a:solidFill>
                  <a:srgbClr val="F8F8F2"/>
                </a:solidFill>
                <a:latin typeface="Consolas" panose="020B0609020204030204" pitchFamily="49" charset="0"/>
              </a:rPr>
              <a:t>, </a:t>
            </a:r>
            <a:endParaRPr lang="en-US" altLang="zh-TW" dirty="0" smtClean="0">
              <a:solidFill>
                <a:srgbClr val="F8F8F2"/>
              </a:solidFill>
              <a:latin typeface="Consolas" panose="020B0609020204030204" pitchFamily="49" charset="0"/>
            </a:endParaRPr>
          </a:p>
          <a:p>
            <a:pPr lvl="4"/>
            <a:r>
              <a:rPr lang="en-US" altLang="zh-TW" dirty="0" smtClean="0">
                <a:solidFill>
                  <a:srgbClr val="FFEE99"/>
                </a:solidFill>
                <a:latin typeface="Consolas" panose="020B0609020204030204" pitchFamily="49" charset="0"/>
              </a:rPr>
              <a:t>'Safari </a:t>
            </a:r>
            <a:r>
              <a:rPr lang="en-US" altLang="zh-TW" dirty="0">
                <a:solidFill>
                  <a:srgbClr val="FFEE99"/>
                </a:solidFill>
                <a:latin typeface="Consolas" panose="020B0609020204030204" pitchFamily="49" charset="0"/>
              </a:rPr>
              <a:t>&gt;=8</a:t>
            </a:r>
            <a:r>
              <a:rPr lang="en-US" altLang="zh-TW" dirty="0" smtClean="0">
                <a:solidFill>
                  <a:srgbClr val="FFEE99"/>
                </a:solidFill>
                <a:latin typeface="Consolas" panose="020B0609020204030204" pitchFamily="49" charset="0"/>
              </a:rPr>
              <a:t>'</a:t>
            </a:r>
            <a:r>
              <a:rPr lang="en-US" altLang="zh-TW" dirty="0" smtClean="0">
                <a:solidFill>
                  <a:srgbClr val="F8F8F2"/>
                </a:solidFill>
                <a:latin typeface="Consolas" panose="020B0609020204030204" pitchFamily="49" charset="0"/>
              </a:rPr>
              <a:t>,</a:t>
            </a:r>
          </a:p>
          <a:p>
            <a:pPr lvl="4"/>
            <a:r>
              <a:rPr lang="en-US" altLang="zh-TW" dirty="0" smtClean="0">
                <a:solidFill>
                  <a:srgbClr val="FFEE99"/>
                </a:solidFill>
                <a:latin typeface="Consolas" panose="020B0609020204030204" pitchFamily="49" charset="0"/>
              </a:rPr>
              <a:t>'</a:t>
            </a:r>
            <a:r>
              <a:rPr lang="en-US" altLang="zh-TW" dirty="0" err="1" smtClean="0">
                <a:solidFill>
                  <a:srgbClr val="FFEE99"/>
                </a:solidFill>
                <a:latin typeface="Consolas" panose="020B0609020204030204" pitchFamily="49" charset="0"/>
              </a:rPr>
              <a:t>ie</a:t>
            </a:r>
            <a:r>
              <a:rPr lang="en-US" altLang="zh-TW" dirty="0" smtClean="0">
                <a:solidFill>
                  <a:srgbClr val="FFEE99"/>
                </a:solidFill>
                <a:latin typeface="Consolas" panose="020B0609020204030204" pitchFamily="49" charset="0"/>
              </a:rPr>
              <a:t> </a:t>
            </a:r>
            <a:r>
              <a:rPr lang="en-US" altLang="zh-TW" dirty="0">
                <a:solidFill>
                  <a:srgbClr val="FFEE99"/>
                </a:solidFill>
                <a:latin typeface="Consolas" panose="020B0609020204030204" pitchFamily="49" charset="0"/>
              </a:rPr>
              <a:t>&gt;= 10'</a:t>
            </a:r>
            <a:endParaRPr lang="en-US" altLang="zh-TW" dirty="0" smtClean="0">
              <a:solidFill>
                <a:srgbClr val="FFEE99"/>
              </a:solidFill>
              <a:latin typeface="Consolas" panose="020B0609020204030204" pitchFamily="49" charset="0"/>
            </a:endParaRPr>
          </a:p>
          <a:p>
            <a:pPr lvl="3"/>
            <a:r>
              <a:rPr lang="en-US" altLang="zh-TW" dirty="0" smtClean="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pPr lvl="2"/>
            <a:r>
              <a:rPr lang="en-US" altLang="zh-TW" dirty="0" smtClean="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6" name="矩形 5"/>
          <p:cNvSpPr/>
          <p:nvPr/>
        </p:nvSpPr>
        <p:spPr>
          <a:xfrm>
            <a:off x="7395710" y="6160593"/>
            <a:ext cx="4393767" cy="369332"/>
          </a:xfrm>
          <a:prstGeom prst="rect">
            <a:avLst/>
          </a:prstGeom>
        </p:spPr>
        <p:txBody>
          <a:bodyPr wrap="none">
            <a:spAutoFit/>
          </a:bodyPr>
          <a:lstStyle/>
          <a:p>
            <a:r>
              <a:rPr lang="zh-TW" altLang="en-US" dirty="0">
                <a:solidFill>
                  <a:schemeClr val="accent1">
                    <a:lumMod val="40000"/>
                    <a:lumOff val="60000"/>
                  </a:schemeClr>
                </a:solidFill>
              </a:rPr>
              <a:t>https://github.com/browserslist/browserslist</a:t>
            </a:r>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087" y="1282238"/>
            <a:ext cx="370682" cy="408809"/>
          </a:xfrm>
          <a:prstGeom prst="rect">
            <a:avLst/>
          </a:prstGeom>
        </p:spPr>
      </p:pic>
    </p:spTree>
    <p:extLst>
      <p:ext uri="{BB962C8B-B14F-4D97-AF65-F5344CB8AC3E}">
        <p14:creationId xmlns:p14="http://schemas.microsoft.com/office/powerpoint/2010/main" val="40982197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15200" y="2557338"/>
            <a:ext cx="4260000" cy="2031325"/>
          </a:xfrm>
          <a:prstGeom prst="rect">
            <a:avLst/>
          </a:prstGeom>
        </p:spPr>
        <p:txBody>
          <a:bodyPr wrap="square">
            <a:spAutoFit/>
          </a:bodyPr>
          <a:lstStyle/>
          <a:p>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test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 /</a:t>
            </a:r>
            <a:r>
              <a:rPr lang="en-US" altLang="zh-TW" dirty="0">
                <a:solidFill>
                  <a:srgbClr val="FF80F4"/>
                </a:solidFill>
                <a:latin typeface="Consolas" panose="020B0609020204030204" pitchFamily="49" charset="0"/>
              </a:rPr>
              <a:t>\.</a:t>
            </a:r>
            <a:r>
              <a:rPr lang="en-US" altLang="zh-TW" dirty="0" err="1">
                <a:solidFill>
                  <a:srgbClr val="FFEE99"/>
                </a:solidFill>
                <a:latin typeface="Consolas" panose="020B0609020204030204" pitchFamily="49" charset="0"/>
              </a:rPr>
              <a:t>css</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use</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extractCSS</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extract</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css</a:t>
            </a:r>
            <a:r>
              <a:rPr lang="en-US" altLang="zh-TW" dirty="0">
                <a:solidFill>
                  <a:srgbClr val="FFEE99"/>
                </a:solidFill>
                <a:latin typeface="Consolas" panose="020B0609020204030204" pitchFamily="49" charset="0"/>
              </a:rPr>
              <a:t>-loader'</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postcss</a:t>
            </a:r>
            <a:r>
              <a:rPr lang="en-US" altLang="zh-TW" dirty="0">
                <a:solidFill>
                  <a:srgbClr val="FFEE99"/>
                </a:solidFill>
                <a:latin typeface="Consolas" panose="020B0609020204030204" pitchFamily="49" charset="0"/>
              </a:rPr>
              <a:t>-loader'</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4476500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277" y="3236663"/>
            <a:ext cx="601830" cy="663732"/>
          </a:xfrm>
          <a:prstGeom prst="rect">
            <a:avLst/>
          </a:prstGeom>
        </p:spPr>
      </p:pic>
      <p:sp>
        <p:nvSpPr>
          <p:cNvPr id="3" name="矩形 2"/>
          <p:cNvSpPr/>
          <p:nvPr/>
        </p:nvSpPr>
        <p:spPr>
          <a:xfrm>
            <a:off x="4384074" y="3306919"/>
            <a:ext cx="4274151"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10</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FileLoader</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搬移檔案</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8003111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4442" y="2995215"/>
            <a:ext cx="1131768" cy="858779"/>
          </a:xfrm>
          <a:prstGeom prst="rect">
            <a:avLst/>
          </a:prstGeom>
        </p:spPr>
      </p:pic>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405" y="2995215"/>
            <a:ext cx="1131768" cy="858779"/>
          </a:xfrm>
          <a:prstGeom prst="rect">
            <a:avLst/>
          </a:prstGeom>
        </p:spPr>
      </p:pic>
      <p:sp>
        <p:nvSpPr>
          <p:cNvPr id="5" name="矩形 4"/>
          <p:cNvSpPr/>
          <p:nvPr/>
        </p:nvSpPr>
        <p:spPr>
          <a:xfrm>
            <a:off x="3787781" y="3985724"/>
            <a:ext cx="825090" cy="523220"/>
          </a:xfrm>
          <a:prstGeom prst="rect">
            <a:avLst/>
          </a:prstGeom>
        </p:spPr>
        <p:txBody>
          <a:bodyPr wrap="square">
            <a:spAutoFit/>
          </a:bodyPr>
          <a:lstStyle/>
          <a:p>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src</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7330744" y="3985725"/>
            <a:ext cx="825090" cy="523220"/>
          </a:xfrm>
          <a:prstGeom prst="rect">
            <a:avLst/>
          </a:prstGeom>
        </p:spPr>
        <p:txBody>
          <a:bodyPr wrap="square">
            <a:spAutoFit/>
          </a:bodyPr>
          <a:lstStyle/>
          <a:p>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dist</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
        <p:nvSpPr>
          <p:cNvPr id="7" name="向右箭號 6"/>
          <p:cNvSpPr/>
          <p:nvPr/>
        </p:nvSpPr>
        <p:spPr>
          <a:xfrm>
            <a:off x="5615758" y="3311315"/>
            <a:ext cx="712099" cy="42939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8" name="矩形 7"/>
          <p:cNvSpPr/>
          <p:nvPr/>
        </p:nvSpPr>
        <p:spPr>
          <a:xfrm>
            <a:off x="3707271" y="4482115"/>
            <a:ext cx="848546" cy="338554"/>
          </a:xfrm>
          <a:prstGeom prst="rect">
            <a:avLst/>
          </a:prstGeom>
        </p:spPr>
        <p:txBody>
          <a:bodyPr wrap="square">
            <a:spAutoFit/>
          </a:bodyPr>
          <a:lstStyle/>
          <a:p>
            <a:r>
              <a:rPr lang="zh-TW" altLang="en-US" sz="1600" dirty="0" smtClean="0">
                <a:solidFill>
                  <a:schemeClr val="bg1"/>
                </a:solidFill>
                <a:latin typeface="Adobe 繁黑體 Std B" panose="020B0700000000000000" pitchFamily="34" charset="-120"/>
                <a:ea typeface="Adobe 繁黑體 Std B" panose="020B0700000000000000" pitchFamily="34" charset="-120"/>
              </a:rPr>
              <a:t>待編譯</a:t>
            </a:r>
            <a:endParaRPr lang="zh-TW" altLang="en-US" sz="1600" dirty="0">
              <a:solidFill>
                <a:schemeClr val="bg1"/>
              </a:solidFill>
              <a:latin typeface="Adobe 繁黑體 Std B" panose="020B0700000000000000" pitchFamily="34" charset="-120"/>
              <a:ea typeface="Adobe 繁黑體 Std B" panose="020B0700000000000000" pitchFamily="34" charset="-120"/>
            </a:endParaRPr>
          </a:p>
        </p:txBody>
      </p:sp>
      <p:sp>
        <p:nvSpPr>
          <p:cNvPr id="9" name="矩形 8"/>
          <p:cNvSpPr/>
          <p:nvPr/>
        </p:nvSpPr>
        <p:spPr>
          <a:xfrm>
            <a:off x="7330744" y="4457839"/>
            <a:ext cx="848546" cy="338554"/>
          </a:xfrm>
          <a:prstGeom prst="rect">
            <a:avLst/>
          </a:prstGeom>
        </p:spPr>
        <p:txBody>
          <a:bodyPr wrap="square">
            <a:spAutoFit/>
          </a:bodyPr>
          <a:lstStyle/>
          <a:p>
            <a:r>
              <a:rPr lang="zh-TW" altLang="en-US" sz="1600" dirty="0" smtClean="0">
                <a:solidFill>
                  <a:schemeClr val="bg1"/>
                </a:solidFill>
                <a:latin typeface="Adobe 繁黑體 Std B" panose="020B0700000000000000" pitchFamily="34" charset="-120"/>
                <a:ea typeface="Adobe 繁黑體 Std B" panose="020B0700000000000000" pitchFamily="34" charset="-120"/>
              </a:rPr>
              <a:t>已編譯</a:t>
            </a:r>
            <a:endParaRPr lang="zh-TW" altLang="en-US" sz="16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69014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20"/>
            <a:ext cx="12192000" cy="6846559"/>
          </a:xfrm>
          <a:prstGeom prst="rect">
            <a:avLst/>
          </a:prstGeom>
        </p:spPr>
      </p:pic>
    </p:spTree>
    <p:extLst>
      <p:ext uri="{BB962C8B-B14F-4D97-AF65-F5344CB8AC3E}">
        <p14:creationId xmlns:p14="http://schemas.microsoft.com/office/powerpoint/2010/main" val="39127897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7761" y="3214171"/>
            <a:ext cx="654290" cy="910488"/>
          </a:xfrm>
          <a:prstGeom prst="rect">
            <a:avLst/>
          </a:prstGeom>
        </p:spPr>
      </p:pic>
      <p:sp>
        <p:nvSpPr>
          <p:cNvPr id="10" name="矩形 9"/>
          <p:cNvSpPr/>
          <p:nvPr/>
        </p:nvSpPr>
        <p:spPr>
          <a:xfrm>
            <a:off x="5241324" y="3407805"/>
            <a:ext cx="2331051" cy="523220"/>
          </a:xfrm>
          <a:prstGeom prst="rect">
            <a:avLst/>
          </a:prstGeom>
        </p:spPr>
        <p:txBody>
          <a:bodyPr wrap="square">
            <a:spAutoFit/>
          </a:bodyPr>
          <a:lstStyle/>
          <a:p>
            <a:r>
              <a:rPr lang="zh-TW" altLang="en-US" sz="2800" dirty="0" smtClean="0">
                <a:solidFill>
                  <a:schemeClr val="bg1"/>
                </a:solidFill>
                <a:latin typeface="Adobe 繁黑體 Std B" panose="020B0700000000000000" pitchFamily="34" charset="-120"/>
                <a:ea typeface="Adobe 繁黑體 Std B" panose="020B0700000000000000" pitchFamily="34" charset="-120"/>
              </a:rPr>
              <a:t>那 </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HTML</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呢</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1116010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20870" y="3320534"/>
            <a:ext cx="6308522" cy="646331"/>
          </a:xfrm>
          <a:prstGeom prst="rect">
            <a:avLst/>
          </a:prstGeom>
        </p:spPr>
        <p:txBody>
          <a:bodyPr wrap="none">
            <a:spAutoFit/>
          </a:bodyPr>
          <a:lstStyle/>
          <a:p>
            <a:pPr algn="ctr"/>
            <a:r>
              <a:rPr lang="zh-TW" altLang="en-US" sz="3600" dirty="0">
                <a:solidFill>
                  <a:schemeClr val="bg1"/>
                </a:solidFill>
              </a:rPr>
              <a:t>npm install file-loader --save-dev</a:t>
            </a:r>
          </a:p>
        </p:txBody>
      </p:sp>
    </p:spTree>
    <p:extLst>
      <p:ext uri="{BB962C8B-B14F-4D97-AF65-F5344CB8AC3E}">
        <p14:creationId xmlns:p14="http://schemas.microsoft.com/office/powerpoint/2010/main" val="9143226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38525" y="2288739"/>
            <a:ext cx="6096000" cy="2585323"/>
          </a:xfrm>
          <a:prstGeom prst="rect">
            <a:avLst/>
          </a:prstGeom>
        </p:spPr>
        <p:txBody>
          <a:bodyPr>
            <a:spAutoFit/>
          </a:bodyPr>
          <a:lstStyle/>
          <a:p>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test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 /</a:t>
            </a:r>
            <a:r>
              <a:rPr lang="en-US" altLang="zh-TW" dirty="0">
                <a:solidFill>
                  <a:srgbClr val="FF80F4"/>
                </a:solidFill>
                <a:latin typeface="Consolas" panose="020B0609020204030204" pitchFamily="49" charset="0"/>
              </a:rPr>
              <a:t>\.</a:t>
            </a:r>
            <a:r>
              <a:rPr lang="en-US" altLang="zh-TW" dirty="0">
                <a:solidFill>
                  <a:srgbClr val="FFEE99"/>
                </a:solidFill>
                <a:latin typeface="Consolas" panose="020B0609020204030204" pitchFamily="49" charset="0"/>
              </a:rPr>
              <a:t>html</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use</a:t>
            </a:r>
            <a:r>
              <a:rPr lang="en-US" altLang="zh-TW" dirty="0">
                <a:solidFill>
                  <a:srgbClr val="F8F8F2"/>
                </a:solidFill>
                <a:latin typeface="Consolas" panose="020B0609020204030204" pitchFamily="49" charset="0"/>
              </a:rPr>
              <a:t>: [{</a:t>
            </a:r>
          </a:p>
          <a:p>
            <a:pPr lvl="2"/>
            <a:r>
              <a:rPr lang="en-US" altLang="zh-TW" dirty="0">
                <a:solidFill>
                  <a:srgbClr val="FFEE99"/>
                </a:solidFill>
                <a:latin typeface="Consolas" panose="020B0609020204030204" pitchFamily="49" charset="0"/>
              </a:rPr>
              <a:t>loader</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'file-loader'</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options</a:t>
            </a:r>
            <a:r>
              <a:rPr lang="en-US" altLang="zh-TW" dirty="0">
                <a:solidFill>
                  <a:srgbClr val="F8F8F2"/>
                </a:solidFill>
                <a:latin typeface="Consolas" panose="020B0609020204030204" pitchFamily="49" charset="0"/>
              </a:rPr>
              <a:t>: {</a:t>
            </a:r>
          </a:p>
          <a:p>
            <a:pPr lvl="2"/>
            <a:r>
              <a:rPr lang="en-US" altLang="zh-TW" dirty="0" smtClean="0">
                <a:solidFill>
                  <a:srgbClr val="FFEE99"/>
                </a:solidFill>
                <a:latin typeface="Consolas" panose="020B0609020204030204" pitchFamily="49" charset="0"/>
              </a:rPr>
              <a:t>	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'[path][name].[</a:t>
            </a:r>
            <a:r>
              <a:rPr lang="en-US" altLang="zh-TW" dirty="0" err="1">
                <a:solidFill>
                  <a:srgbClr val="FFEE99"/>
                </a:solidFill>
                <a:latin typeface="Consolas" panose="020B0609020204030204" pitchFamily="49" charset="0"/>
              </a:rPr>
              <a:t>ext</a:t>
            </a:r>
            <a:r>
              <a:rPr lang="en-US" altLang="zh-TW" dirty="0">
                <a:solidFill>
                  <a:srgbClr val="FFEE99"/>
                </a:solidFill>
                <a:latin typeface="Consolas" panose="020B0609020204030204" pitchFamily="49" charset="0"/>
              </a:rPr>
              <a:t>]'</a:t>
            </a:r>
            <a:endParaRPr lang="en-US" altLang="zh-TW" dirty="0">
              <a:solidFill>
                <a:srgbClr val="F8F8F2"/>
              </a:solidFill>
              <a:latin typeface="Consolas" panose="020B0609020204030204" pitchFamily="49" charset="0"/>
            </a:endParaRPr>
          </a:p>
          <a:p>
            <a:pPr lvl="2"/>
            <a:r>
              <a:rPr lang="en-US" altLang="zh-TW" dirty="0">
                <a:solidFill>
                  <a:srgbClr val="F8F8F2"/>
                </a:solidFill>
                <a:latin typeface="Consolas" panose="020B0609020204030204" pitchFamily="49" charset="0"/>
              </a:rPr>
              <a:t>} </a:t>
            </a: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4148310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00449" y="3031689"/>
            <a:ext cx="4752975" cy="584775"/>
          </a:xfrm>
          <a:prstGeom prst="rect">
            <a:avLst/>
          </a:prstGeom>
        </p:spPr>
        <p:txBody>
          <a:bodyPr wrap="square">
            <a:spAutoFit/>
          </a:bodyPr>
          <a:lstStyle/>
          <a:p>
            <a:pPr algn="ctr"/>
            <a:r>
              <a:rPr lang="en-US" altLang="zh-TW" sz="3200" dirty="0" smtClean="0">
                <a:solidFill>
                  <a:srgbClr val="FFEE99"/>
                </a:solidFill>
                <a:latin typeface="Consolas" panose="020B0609020204030204" pitchFamily="49" charset="0"/>
              </a:rPr>
              <a:t>'[</a:t>
            </a:r>
            <a:r>
              <a:rPr lang="en-US" altLang="zh-TW" sz="3200" dirty="0">
                <a:solidFill>
                  <a:srgbClr val="FFEE99"/>
                </a:solidFill>
                <a:latin typeface="Consolas" panose="020B0609020204030204" pitchFamily="49" charset="0"/>
              </a:rPr>
              <a:t>path][name].[</a:t>
            </a:r>
            <a:r>
              <a:rPr lang="en-US" altLang="zh-TW" sz="3200" dirty="0" err="1">
                <a:solidFill>
                  <a:srgbClr val="FFEE99"/>
                </a:solidFill>
                <a:latin typeface="Consolas" panose="020B0609020204030204" pitchFamily="49" charset="0"/>
              </a:rPr>
              <a:t>ext</a:t>
            </a:r>
            <a:r>
              <a:rPr lang="en-US" altLang="zh-TW" sz="3200" dirty="0" smtClean="0">
                <a:solidFill>
                  <a:srgbClr val="FFEE99"/>
                </a:solidFill>
                <a:latin typeface="Consolas" panose="020B0609020204030204" pitchFamily="49" charset="0"/>
              </a:rPr>
              <a:t>]'</a:t>
            </a:r>
            <a:endParaRPr lang="en-US" altLang="zh-TW" sz="3200" b="0" dirty="0">
              <a:solidFill>
                <a:srgbClr val="F8F8F2"/>
              </a:solidFill>
              <a:effectLst/>
              <a:latin typeface="Consolas" panose="020B0609020204030204" pitchFamily="49" charset="0"/>
            </a:endParaRPr>
          </a:p>
        </p:txBody>
      </p:sp>
      <p:sp>
        <p:nvSpPr>
          <p:cNvPr id="3" name="矩形 2"/>
          <p:cNvSpPr/>
          <p:nvPr/>
        </p:nvSpPr>
        <p:spPr>
          <a:xfrm>
            <a:off x="4258807" y="3716892"/>
            <a:ext cx="697627" cy="400110"/>
          </a:xfrm>
          <a:prstGeom prst="rect">
            <a:avLst/>
          </a:prstGeom>
        </p:spPr>
        <p:txBody>
          <a:bodyPr wrap="none">
            <a:spAutoFit/>
          </a:bodyPr>
          <a:lstStyle/>
          <a:p>
            <a:pPr algn="ctr"/>
            <a:r>
              <a:rPr lang="zh-TW" altLang="en-US" sz="2000" dirty="0" smtClean="0">
                <a:solidFill>
                  <a:schemeClr val="bg1"/>
                </a:solidFill>
                <a:latin typeface="Adobe 繁黑體 Std B" panose="020B0700000000000000" pitchFamily="34" charset="-120"/>
                <a:ea typeface="Adobe 繁黑體 Std B" panose="020B0700000000000000" pitchFamily="34" charset="-120"/>
              </a:rPr>
              <a:t>路徑</a:t>
            </a:r>
            <a:endParaRPr lang="zh-TW" altLang="en-US" sz="2000" dirty="0">
              <a:solidFill>
                <a:schemeClr val="bg1"/>
              </a:solidFill>
              <a:latin typeface="Adobe 繁黑體 Std B" panose="020B0700000000000000" pitchFamily="34" charset="-120"/>
              <a:ea typeface="Adobe 繁黑體 Std B" panose="020B0700000000000000" pitchFamily="34" charset="-120"/>
            </a:endParaRPr>
          </a:p>
        </p:txBody>
      </p:sp>
      <p:sp>
        <p:nvSpPr>
          <p:cNvPr id="4" name="矩形 3"/>
          <p:cNvSpPr/>
          <p:nvPr/>
        </p:nvSpPr>
        <p:spPr>
          <a:xfrm>
            <a:off x="5637646" y="3716892"/>
            <a:ext cx="697627" cy="400110"/>
          </a:xfrm>
          <a:prstGeom prst="rect">
            <a:avLst/>
          </a:prstGeom>
        </p:spPr>
        <p:txBody>
          <a:bodyPr wrap="none">
            <a:spAutoFit/>
          </a:bodyPr>
          <a:lstStyle/>
          <a:p>
            <a:pPr algn="ctr"/>
            <a:r>
              <a:rPr lang="zh-TW" altLang="en-US" sz="2000" dirty="0" smtClean="0">
                <a:solidFill>
                  <a:schemeClr val="bg1"/>
                </a:solidFill>
                <a:latin typeface="Adobe 繁黑體 Std B" panose="020B0700000000000000" pitchFamily="34" charset="-120"/>
                <a:ea typeface="Adobe 繁黑體 Std B" panose="020B0700000000000000" pitchFamily="34" charset="-120"/>
              </a:rPr>
              <a:t>檔名</a:t>
            </a:r>
            <a:endParaRPr lang="zh-TW" altLang="en-US" sz="2000" dirty="0">
              <a:solidFill>
                <a:schemeClr val="bg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7000070" y="3697841"/>
            <a:ext cx="954107" cy="400110"/>
          </a:xfrm>
          <a:prstGeom prst="rect">
            <a:avLst/>
          </a:prstGeom>
        </p:spPr>
        <p:txBody>
          <a:bodyPr wrap="none">
            <a:spAutoFit/>
          </a:bodyPr>
          <a:lstStyle/>
          <a:p>
            <a:pPr algn="ctr"/>
            <a:r>
              <a:rPr lang="zh-TW" altLang="en-US" sz="2000" dirty="0" smtClean="0">
                <a:solidFill>
                  <a:schemeClr val="bg1"/>
                </a:solidFill>
                <a:latin typeface="Adobe 繁黑體 Std B" panose="020B0700000000000000" pitchFamily="34" charset="-120"/>
                <a:ea typeface="Adobe 繁黑體 Std B" panose="020B0700000000000000" pitchFamily="34" charset="-120"/>
              </a:rPr>
              <a:t>副檔名</a:t>
            </a:r>
            <a:endParaRPr lang="zh-TW" altLang="en-US" sz="20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9904564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14700" y="3286810"/>
            <a:ext cx="6096000" cy="584775"/>
          </a:xfrm>
          <a:prstGeom prst="rect">
            <a:avLst/>
          </a:prstGeom>
        </p:spPr>
        <p:txBody>
          <a:bodyPr>
            <a:spAutoFit/>
          </a:bodyPr>
          <a:lstStyle/>
          <a:p>
            <a:r>
              <a:rPr lang="en-US" altLang="zh-TW" sz="3200" dirty="0" smtClean="0">
                <a:solidFill>
                  <a:srgbClr val="F92672"/>
                </a:solidFill>
                <a:latin typeface="Consolas" panose="020B0609020204030204" pitchFamily="49" charset="0"/>
              </a:rPr>
              <a:t>import</a:t>
            </a:r>
            <a:r>
              <a:rPr lang="en-US" altLang="zh-TW" sz="3200" dirty="0" smtClean="0">
                <a:solidFill>
                  <a:srgbClr val="F8F8F2"/>
                </a:solidFill>
                <a:latin typeface="Consolas" panose="020B0609020204030204" pitchFamily="49" charset="0"/>
              </a:rPr>
              <a:t> </a:t>
            </a:r>
            <a:r>
              <a:rPr lang="en-US" altLang="zh-TW" sz="3200" dirty="0">
                <a:solidFill>
                  <a:srgbClr val="FFEE99"/>
                </a:solidFill>
                <a:latin typeface="Consolas" panose="020B0609020204030204" pitchFamily="49" charset="0"/>
              </a:rPr>
              <a:t>"../index.html"</a:t>
            </a:r>
            <a:r>
              <a:rPr lang="en-US" altLang="zh-TW" sz="3200" dirty="0">
                <a:solidFill>
                  <a:srgbClr val="F8F8F2"/>
                </a:solidFill>
                <a:latin typeface="Consolas" panose="020B0609020204030204" pitchFamily="49" charset="0"/>
              </a:rPr>
              <a:t>;</a:t>
            </a:r>
            <a:endParaRPr lang="en-US" altLang="zh-TW" sz="3200" b="0" dirty="0">
              <a:solidFill>
                <a:srgbClr val="F8F8F2"/>
              </a:solidFill>
              <a:effectLst/>
              <a:latin typeface="Consolas" panose="020B0609020204030204" pitchFamily="49" charset="0"/>
            </a:endParaRPr>
          </a:p>
        </p:txBody>
      </p:sp>
      <p:sp>
        <p:nvSpPr>
          <p:cNvPr id="4" name="矩形 3"/>
          <p:cNvSpPr/>
          <p:nvPr/>
        </p:nvSpPr>
        <p:spPr>
          <a:xfrm>
            <a:off x="3668283" y="4164567"/>
            <a:ext cx="4469492" cy="400110"/>
          </a:xfrm>
          <a:prstGeom prst="rect">
            <a:avLst/>
          </a:prstGeom>
        </p:spPr>
        <p:txBody>
          <a:bodyPr wrap="none">
            <a:spAutoFit/>
          </a:bodyPr>
          <a:lstStyle/>
          <a:p>
            <a:pPr algn="ctr"/>
            <a:r>
              <a:rPr lang="zh-TW" altLang="en-US" sz="2000" dirty="0" smtClean="0">
                <a:solidFill>
                  <a:schemeClr val="bg1"/>
                </a:solidFill>
                <a:latin typeface="Adobe 繁黑體 Std B" panose="020B0700000000000000" pitchFamily="34" charset="-120"/>
                <a:ea typeface="Adobe 繁黑體 Std B" panose="020B0700000000000000" pitchFamily="34" charset="-120"/>
              </a:rPr>
              <a:t>直接在</a:t>
            </a:r>
            <a:r>
              <a:rPr lang="en-US" altLang="zh-TW" sz="20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000" dirty="0" err="1" smtClean="0">
                <a:solidFill>
                  <a:schemeClr val="bg1"/>
                </a:solidFill>
                <a:latin typeface="Adobe 繁黑體 Std B" panose="020B0700000000000000" pitchFamily="34" charset="-120"/>
                <a:ea typeface="Adobe 繁黑體 Std B" panose="020B0700000000000000" pitchFamily="34" charset="-120"/>
              </a:rPr>
              <a:t>js</a:t>
            </a:r>
            <a:r>
              <a:rPr lang="en-US" altLang="zh-TW" sz="2000" dirty="0" smtClean="0">
                <a:solidFill>
                  <a:schemeClr val="bg1"/>
                </a:solidFill>
                <a:latin typeface="Adobe 繁黑體 Std B" panose="020B0700000000000000" pitchFamily="34" charset="-120"/>
                <a:ea typeface="Adobe 繁黑體 Std B" panose="020B0700000000000000" pitchFamily="34" charset="-120"/>
              </a:rPr>
              <a:t> </a:t>
            </a:r>
            <a:r>
              <a:rPr lang="zh-TW" altLang="en-US" sz="2000" dirty="0" smtClean="0">
                <a:solidFill>
                  <a:schemeClr val="bg1"/>
                </a:solidFill>
                <a:latin typeface="Adobe 繁黑體 Std B" panose="020B0700000000000000" pitchFamily="34" charset="-120"/>
                <a:ea typeface="Adobe 繁黑體 Std B" panose="020B0700000000000000" pitchFamily="34" charset="-120"/>
              </a:rPr>
              <a:t>裡面 </a:t>
            </a:r>
            <a:r>
              <a:rPr lang="en-US" altLang="zh-TW" sz="2000" dirty="0" smtClean="0">
                <a:solidFill>
                  <a:schemeClr val="bg1"/>
                </a:solidFill>
                <a:latin typeface="Adobe 繁黑體 Std B" panose="020B0700000000000000" pitchFamily="34" charset="-120"/>
                <a:ea typeface="Adobe 繁黑體 Std B" panose="020B0700000000000000" pitchFamily="34" charset="-120"/>
              </a:rPr>
              <a:t>import</a:t>
            </a:r>
            <a:r>
              <a:rPr lang="zh-TW" altLang="en-US" sz="2000" dirty="0" smtClean="0">
                <a:solidFill>
                  <a:schemeClr val="bg1"/>
                </a:solidFill>
                <a:latin typeface="Adobe 繁黑體 Std B" panose="020B0700000000000000" pitchFamily="34" charset="-120"/>
                <a:ea typeface="Adobe 繁黑體 Std B" panose="020B0700000000000000" pitchFamily="34" charset="-120"/>
              </a:rPr>
              <a:t>，就可以搬檔囉</a:t>
            </a:r>
            <a:endParaRPr lang="zh-TW" altLang="en-US" sz="20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3837601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9891" y="3366135"/>
            <a:ext cx="601830" cy="663732"/>
          </a:xfrm>
          <a:prstGeom prst="rect">
            <a:avLst/>
          </a:prstGeom>
        </p:spPr>
      </p:pic>
      <p:sp>
        <p:nvSpPr>
          <p:cNvPr id="3" name="矩形 2"/>
          <p:cNvSpPr/>
          <p:nvPr/>
        </p:nvSpPr>
        <p:spPr>
          <a:xfrm>
            <a:off x="4877688" y="3436391"/>
            <a:ext cx="4274151"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11 </a:t>
            </a:r>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SassLoader</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42809808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63892" y="3300978"/>
            <a:ext cx="7393371" cy="523220"/>
          </a:xfrm>
          <a:prstGeom prst="rect">
            <a:avLst/>
          </a:prstGeom>
        </p:spPr>
        <p:txBody>
          <a:bodyPr wrap="none">
            <a:spAutoFit/>
          </a:bodyPr>
          <a:lstStyle/>
          <a:p>
            <a:r>
              <a:rPr lang="zh-TW" altLang="en-US" sz="2800" dirty="0">
                <a:solidFill>
                  <a:schemeClr val="bg1"/>
                </a:solidFill>
                <a:latin typeface="Adobe 繁黑體 Std B" panose="020B0700000000000000" pitchFamily="34" charset="-120"/>
                <a:ea typeface="Adobe 繁黑體 Std B" panose="020B0700000000000000" pitchFamily="34" charset="-120"/>
              </a:rPr>
              <a:t>npm install sass-loader node-sass </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a:t>
            </a:r>
            <a:r>
              <a:rPr lang="zh-TW" altLang="en-US" sz="2800" dirty="0">
                <a:solidFill>
                  <a:schemeClr val="bg1"/>
                </a:solidFill>
                <a:latin typeface="Adobe 繁黑體 Std B" panose="020B0700000000000000" pitchFamily="34" charset="-120"/>
                <a:ea typeface="Adobe 繁黑體 Std B" panose="020B0700000000000000" pitchFamily="34" charset="-120"/>
              </a:rPr>
              <a:t>-save-dev</a:t>
            </a:r>
          </a:p>
        </p:txBody>
      </p:sp>
    </p:spTree>
    <p:extLst>
      <p:ext uri="{BB962C8B-B14F-4D97-AF65-F5344CB8AC3E}">
        <p14:creationId xmlns:p14="http://schemas.microsoft.com/office/powerpoint/2010/main" val="36821659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40425" y="2136340"/>
            <a:ext cx="5691398" cy="2862322"/>
          </a:xfrm>
          <a:prstGeom prst="rect">
            <a:avLst/>
          </a:prstGeom>
        </p:spPr>
        <p:txBody>
          <a:bodyPr wrap="square">
            <a:spAutoFit/>
          </a:bodyPr>
          <a:lstStyle/>
          <a:p>
            <a:r>
              <a:rPr lang="en-US" altLang="zh-TW" sz="2000" dirty="0">
                <a:solidFill>
                  <a:srgbClr val="F8F8F2"/>
                </a:solidFill>
                <a:latin typeface="Consolas" panose="020B0609020204030204" pitchFamily="49" charset="0"/>
              </a:rPr>
              <a:t>{</a:t>
            </a:r>
          </a:p>
          <a:p>
            <a:pPr lvl="1"/>
            <a:r>
              <a:rPr lang="en-US" altLang="zh-TW" sz="2000" dirty="0">
                <a:solidFill>
                  <a:srgbClr val="FFEE99"/>
                </a:solidFill>
                <a:latin typeface="Consolas" panose="020B0609020204030204" pitchFamily="49" charset="0"/>
              </a:rPr>
              <a:t>test</a:t>
            </a:r>
            <a:r>
              <a:rPr lang="en-US" altLang="zh-TW" sz="2000" dirty="0">
                <a:solidFill>
                  <a:srgbClr val="F8F8F2"/>
                </a:solidFill>
                <a:latin typeface="Consolas" panose="020B0609020204030204" pitchFamily="49" charset="0"/>
              </a:rPr>
              <a:t>:</a:t>
            </a:r>
            <a:r>
              <a:rPr lang="en-US" altLang="zh-TW" sz="2000" dirty="0">
                <a:solidFill>
                  <a:srgbClr val="FFEE99"/>
                </a:solidFill>
                <a:latin typeface="Consolas" panose="020B0609020204030204" pitchFamily="49" charset="0"/>
              </a:rPr>
              <a:t> /</a:t>
            </a:r>
            <a:r>
              <a:rPr lang="en-US" altLang="zh-TW" sz="2000" dirty="0">
                <a:solidFill>
                  <a:srgbClr val="FF80F4"/>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err="1">
                <a:solidFill>
                  <a:srgbClr val="FFEE99"/>
                </a:solidFill>
                <a:latin typeface="Consolas" panose="020B0609020204030204" pitchFamily="49" charset="0"/>
              </a:rPr>
              <a:t>sass</a:t>
            </a:r>
            <a:r>
              <a:rPr lang="en-US" altLang="zh-TW" sz="2000" dirty="0" err="1">
                <a:solidFill>
                  <a:srgbClr val="F92672"/>
                </a:solidFill>
                <a:latin typeface="Consolas" panose="020B0609020204030204" pitchFamily="49" charset="0"/>
              </a:rPr>
              <a:t>|</a:t>
            </a:r>
            <a:r>
              <a:rPr lang="en-US" altLang="zh-TW" sz="2000" dirty="0" err="1">
                <a:solidFill>
                  <a:srgbClr val="FFEE99"/>
                </a:solidFill>
                <a:latin typeface="Consolas" panose="020B0609020204030204" pitchFamily="49" charset="0"/>
              </a:rPr>
              <a:t>scss</a:t>
            </a:r>
            <a:r>
              <a:rPr lang="en-US" altLang="zh-TW" sz="2000" dirty="0">
                <a:solidFill>
                  <a:srgbClr val="FFEE99"/>
                </a:solidFill>
                <a:latin typeface="Consolas" panose="020B0609020204030204" pitchFamily="49" charset="0"/>
              </a:rPr>
              <a:t>)</a:t>
            </a:r>
            <a:r>
              <a:rPr lang="en-US" altLang="zh-TW" sz="2000" dirty="0">
                <a:solidFill>
                  <a:srgbClr val="F92672"/>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8F8F2"/>
                </a:solidFill>
                <a:latin typeface="Consolas" panose="020B0609020204030204" pitchFamily="49" charset="0"/>
              </a:rPr>
              <a:t>,</a:t>
            </a:r>
          </a:p>
          <a:p>
            <a:pPr lvl="1"/>
            <a:r>
              <a:rPr lang="en-US" altLang="zh-TW" sz="2000" dirty="0">
                <a:solidFill>
                  <a:srgbClr val="FFEE99"/>
                </a:solidFill>
                <a:latin typeface="Consolas" panose="020B0609020204030204" pitchFamily="49" charset="0"/>
              </a:rPr>
              <a:t>use</a:t>
            </a:r>
            <a:r>
              <a:rPr lang="en-US" altLang="zh-TW" sz="2000" dirty="0">
                <a:solidFill>
                  <a:srgbClr val="F8F8F2"/>
                </a:solidFill>
                <a:latin typeface="Consolas" panose="020B0609020204030204" pitchFamily="49" charset="0"/>
              </a:rPr>
              <a:t>: [</a:t>
            </a:r>
          </a:p>
          <a:p>
            <a:pPr lvl="2"/>
            <a:r>
              <a:rPr lang="en-US" altLang="zh-TW" sz="2000" dirty="0">
                <a:solidFill>
                  <a:srgbClr val="FFEE99"/>
                </a:solidFill>
                <a:latin typeface="Consolas" panose="020B0609020204030204" pitchFamily="49" charset="0"/>
              </a:rPr>
              <a:t>'style-loader'</a:t>
            </a:r>
            <a:r>
              <a:rPr lang="en-US" altLang="zh-TW" sz="2000" dirty="0">
                <a:solidFill>
                  <a:srgbClr val="F8F8F2"/>
                </a:solidFill>
                <a:latin typeface="Consolas" panose="020B0609020204030204" pitchFamily="49" charset="0"/>
              </a:rPr>
              <a:t>,</a:t>
            </a:r>
          </a:p>
          <a:p>
            <a:pPr lvl="2"/>
            <a:r>
              <a:rPr lang="en-US" altLang="zh-TW" sz="2000" dirty="0">
                <a:solidFill>
                  <a:srgbClr val="FFEE99"/>
                </a:solidFill>
                <a:latin typeface="Consolas" panose="020B0609020204030204" pitchFamily="49" charset="0"/>
              </a:rPr>
              <a:t>'</a:t>
            </a:r>
            <a:r>
              <a:rPr lang="en-US" altLang="zh-TW" sz="2000" dirty="0" err="1">
                <a:solidFill>
                  <a:srgbClr val="FFEE99"/>
                </a:solidFill>
                <a:latin typeface="Consolas" panose="020B0609020204030204" pitchFamily="49" charset="0"/>
              </a:rPr>
              <a:t>css</a:t>
            </a:r>
            <a:r>
              <a:rPr lang="en-US" altLang="zh-TW" sz="2000" dirty="0">
                <a:solidFill>
                  <a:srgbClr val="FFEE99"/>
                </a:solidFill>
                <a:latin typeface="Consolas" panose="020B0609020204030204" pitchFamily="49" charset="0"/>
              </a:rPr>
              <a:t>-loader'</a:t>
            </a:r>
            <a:r>
              <a:rPr lang="en-US" altLang="zh-TW" sz="2000" dirty="0">
                <a:solidFill>
                  <a:srgbClr val="F8F8F2"/>
                </a:solidFill>
                <a:latin typeface="Consolas" panose="020B0609020204030204" pitchFamily="49" charset="0"/>
              </a:rPr>
              <a:t>,</a:t>
            </a:r>
          </a:p>
          <a:p>
            <a:pPr lvl="2"/>
            <a:r>
              <a:rPr lang="en-US" altLang="zh-TW" sz="2000" dirty="0">
                <a:solidFill>
                  <a:srgbClr val="FFEE99"/>
                </a:solidFill>
                <a:latin typeface="Consolas" panose="020B0609020204030204" pitchFamily="49" charset="0"/>
              </a:rPr>
              <a:t>'</a:t>
            </a:r>
            <a:r>
              <a:rPr lang="en-US" altLang="zh-TW" sz="2000" dirty="0" err="1">
                <a:solidFill>
                  <a:srgbClr val="FFEE99"/>
                </a:solidFill>
                <a:latin typeface="Consolas" panose="020B0609020204030204" pitchFamily="49" charset="0"/>
              </a:rPr>
              <a:t>postcss</a:t>
            </a:r>
            <a:r>
              <a:rPr lang="en-US" altLang="zh-TW" sz="2000" dirty="0">
                <a:solidFill>
                  <a:srgbClr val="FFEE99"/>
                </a:solidFill>
                <a:latin typeface="Consolas" panose="020B0609020204030204" pitchFamily="49" charset="0"/>
              </a:rPr>
              <a:t>-loader'</a:t>
            </a:r>
            <a:r>
              <a:rPr lang="en-US" altLang="zh-TW" sz="2000" dirty="0">
                <a:solidFill>
                  <a:srgbClr val="F8F8F2"/>
                </a:solidFill>
                <a:latin typeface="Consolas" panose="020B0609020204030204" pitchFamily="49" charset="0"/>
              </a:rPr>
              <a:t>,</a:t>
            </a:r>
          </a:p>
          <a:p>
            <a:pPr lvl="2"/>
            <a:r>
              <a:rPr lang="en-US" altLang="zh-TW" sz="2000" dirty="0">
                <a:solidFill>
                  <a:srgbClr val="FFEE99"/>
                </a:solidFill>
                <a:latin typeface="Consolas" panose="020B0609020204030204" pitchFamily="49" charset="0"/>
              </a:rPr>
              <a:t>'sass-loader'</a:t>
            </a:r>
            <a:endParaRPr lang="en-US" altLang="zh-TW" sz="2000" dirty="0">
              <a:solidFill>
                <a:srgbClr val="F8F8F2"/>
              </a:solidFill>
              <a:latin typeface="Consolas" panose="020B0609020204030204" pitchFamily="49" charset="0"/>
            </a:endParaRPr>
          </a:p>
          <a:p>
            <a:pPr lvl="1"/>
            <a:r>
              <a:rPr lang="en-US" altLang="zh-TW" sz="2000" dirty="0">
                <a:solidFill>
                  <a:srgbClr val="F8F8F2"/>
                </a:solidFill>
                <a:latin typeface="Consolas" panose="020B0609020204030204" pitchFamily="49" charset="0"/>
              </a:rPr>
              <a:t>]</a:t>
            </a:r>
          </a:p>
          <a:p>
            <a:r>
              <a:rPr lang="en-US" altLang="zh-TW" sz="2000" dirty="0">
                <a:solidFill>
                  <a:srgbClr val="F8F8F2"/>
                </a:solidFill>
                <a:latin typeface="Consolas" panose="020B0609020204030204" pitchFamily="49" charset="0"/>
              </a:rPr>
              <a:t>}</a:t>
            </a:r>
            <a:endParaRPr lang="en-US" altLang="zh-TW" sz="20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5418666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4369" y="3277122"/>
            <a:ext cx="601830" cy="663732"/>
          </a:xfrm>
          <a:prstGeom prst="rect">
            <a:avLst/>
          </a:prstGeom>
        </p:spPr>
      </p:pic>
      <p:sp>
        <p:nvSpPr>
          <p:cNvPr id="3" name="矩形 2"/>
          <p:cNvSpPr/>
          <p:nvPr/>
        </p:nvSpPr>
        <p:spPr>
          <a:xfrm>
            <a:off x="4392166" y="3347378"/>
            <a:ext cx="4274151"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12</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webpack</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-dev-server</a:t>
            </a:r>
            <a:endParaRPr lang="en-US" altLang="zh-TW" sz="28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7193170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60772" y="3041098"/>
            <a:ext cx="7309805" cy="1200329"/>
          </a:xfrm>
          <a:prstGeom prst="rect">
            <a:avLst/>
          </a:prstGeom>
        </p:spPr>
        <p:txBody>
          <a:bodyPr wrap="square">
            <a:spAutoFit/>
          </a:bodyPr>
          <a:lstStyle/>
          <a:p>
            <a:pPr algn="ctr">
              <a:lnSpc>
                <a:spcPct val="150000"/>
              </a:lnSpc>
            </a:pPr>
            <a:r>
              <a:rPr lang="zh-TW" altLang="en-US" sz="2400" dirty="0">
                <a:solidFill>
                  <a:schemeClr val="bg1"/>
                </a:solidFill>
                <a:latin typeface="Adobe 繁黑體 Std B" panose="020B0700000000000000" pitchFamily="34" charset="-120"/>
                <a:ea typeface="Adobe 繁黑體 Std B" panose="020B0700000000000000" pitchFamily="34" charset="-120"/>
              </a:rPr>
              <a:t>webpack-dev-server 可以啟動server</a:t>
            </a:r>
            <a:r>
              <a:rPr lang="zh-TW" altLang="en-US" sz="2400" dirty="0" smtClean="0">
                <a:solidFill>
                  <a:schemeClr val="bg1"/>
                </a:solidFill>
                <a:latin typeface="Adobe 繁黑體 Std B" panose="020B0700000000000000" pitchFamily="34" charset="-120"/>
                <a:ea typeface="Adobe 繁黑體 Std B" panose="020B0700000000000000" pitchFamily="34" charset="-120"/>
              </a:rPr>
              <a:t>環境</a:t>
            </a:r>
            <a:endParaRPr lang="en-US" altLang="zh-TW" sz="2400" dirty="0" smtClean="0">
              <a:solidFill>
                <a:schemeClr val="bg1"/>
              </a:solidFill>
              <a:latin typeface="Adobe 繁黑體 Std B" panose="020B0700000000000000" pitchFamily="34" charset="-120"/>
              <a:ea typeface="Adobe 繁黑體 Std B" panose="020B0700000000000000" pitchFamily="34" charset="-120"/>
            </a:endParaRPr>
          </a:p>
          <a:p>
            <a:pPr algn="ctr">
              <a:lnSpc>
                <a:spcPct val="150000"/>
              </a:lnSpc>
            </a:pPr>
            <a:r>
              <a:rPr lang="zh-TW" altLang="en-US" sz="2400" dirty="0" smtClean="0">
                <a:solidFill>
                  <a:schemeClr val="bg1"/>
                </a:solidFill>
                <a:latin typeface="Adobe 繁黑體 Std B" panose="020B0700000000000000" pitchFamily="34" charset="-120"/>
                <a:ea typeface="Adobe 繁黑體 Std B" panose="020B0700000000000000" pitchFamily="34" charset="-120"/>
              </a:rPr>
              <a:t>透過</a:t>
            </a:r>
            <a:r>
              <a:rPr lang="zh-TW" altLang="en-US" sz="2400" dirty="0">
                <a:solidFill>
                  <a:schemeClr val="bg1"/>
                </a:solidFill>
                <a:latin typeface="Adobe 繁黑體 Std B" panose="020B0700000000000000" pitchFamily="34" charset="-120"/>
                <a:ea typeface="Adobe 繁黑體 Std B" panose="020B0700000000000000" pitchFamily="34" charset="-120"/>
              </a:rPr>
              <a:t>localhost 開啟開發中的網頁</a:t>
            </a:r>
          </a:p>
        </p:txBody>
      </p:sp>
    </p:spTree>
    <p:extLst>
      <p:ext uri="{BB962C8B-B14F-4D97-AF65-F5344CB8AC3E}">
        <p14:creationId xmlns:p14="http://schemas.microsoft.com/office/powerpoint/2010/main" val="294029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
            <a:ext cx="12192000" cy="6839712"/>
          </a:xfrm>
          <a:prstGeom prst="rect">
            <a:avLst/>
          </a:prstGeom>
        </p:spPr>
      </p:pic>
    </p:spTree>
    <p:extLst>
      <p:ext uri="{BB962C8B-B14F-4D97-AF65-F5344CB8AC3E}">
        <p14:creationId xmlns:p14="http://schemas.microsoft.com/office/powerpoint/2010/main" val="21571237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86354" y="3320534"/>
            <a:ext cx="8177560" cy="646331"/>
          </a:xfrm>
          <a:prstGeom prst="rect">
            <a:avLst/>
          </a:prstGeom>
        </p:spPr>
        <p:txBody>
          <a:bodyPr wrap="none">
            <a:spAutoFit/>
          </a:bodyPr>
          <a:lstStyle/>
          <a:p>
            <a:pPr algn="ctr"/>
            <a:r>
              <a:rPr lang="zh-TW" altLang="en-US" sz="3600" dirty="0">
                <a:solidFill>
                  <a:schemeClr val="bg1"/>
                </a:solidFill>
              </a:rPr>
              <a:t>npm install </a:t>
            </a:r>
            <a:r>
              <a:rPr lang="en-US" altLang="zh-TW" sz="3600" dirty="0" err="1" smtClean="0">
                <a:solidFill>
                  <a:schemeClr val="bg1"/>
                </a:solidFill>
              </a:rPr>
              <a:t>webpack</a:t>
            </a:r>
            <a:r>
              <a:rPr lang="en-US" altLang="zh-TW" sz="3600" dirty="0" smtClean="0">
                <a:solidFill>
                  <a:schemeClr val="bg1"/>
                </a:solidFill>
              </a:rPr>
              <a:t>-dev-server</a:t>
            </a:r>
            <a:r>
              <a:rPr lang="zh-TW" altLang="en-US" sz="3600" dirty="0" smtClean="0">
                <a:solidFill>
                  <a:schemeClr val="bg1"/>
                </a:solidFill>
              </a:rPr>
              <a:t> </a:t>
            </a:r>
            <a:r>
              <a:rPr lang="zh-TW" altLang="en-US" sz="3600" dirty="0">
                <a:solidFill>
                  <a:schemeClr val="bg1"/>
                </a:solidFill>
              </a:rPr>
              <a:t>--save-dev</a:t>
            </a:r>
          </a:p>
        </p:txBody>
      </p:sp>
    </p:spTree>
    <p:extLst>
      <p:ext uri="{BB962C8B-B14F-4D97-AF65-F5344CB8AC3E}">
        <p14:creationId xmlns:p14="http://schemas.microsoft.com/office/powerpoint/2010/main" val="22841136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68191" y="1051684"/>
            <a:ext cx="6096000" cy="5078313"/>
          </a:xfrm>
          <a:prstGeom prst="rect">
            <a:avLst/>
          </a:prstGeom>
        </p:spPr>
        <p:txBody>
          <a:bodyPr>
            <a:spAutoFit/>
          </a:bodyPr>
          <a:lstStyle/>
          <a:p>
            <a:r>
              <a:rPr lang="en-US" altLang="zh-TW" dirty="0" err="1">
                <a:solidFill>
                  <a:srgbClr val="FFEE99"/>
                </a:solidFill>
                <a:latin typeface="Consolas" panose="020B0609020204030204" pitchFamily="49" charset="0"/>
              </a:rPr>
              <a:t>devServer</a:t>
            </a:r>
            <a:r>
              <a:rPr lang="en-US" altLang="zh-TW" dirty="0">
                <a:solidFill>
                  <a:srgbClr val="F8F8F2"/>
                </a:solidFill>
                <a:latin typeface="Consolas" panose="020B0609020204030204" pitchFamily="49" charset="0"/>
              </a:rPr>
              <a:t>: {</a:t>
            </a:r>
          </a:p>
          <a:p>
            <a:pPr lvl="1"/>
            <a:r>
              <a:rPr lang="en-US" altLang="zh-TW" dirty="0">
                <a:solidFill>
                  <a:srgbClr val="FFEE99"/>
                </a:solidFill>
                <a:latin typeface="Consolas" panose="020B0609020204030204" pitchFamily="49" charset="0"/>
              </a:rPr>
              <a:t>compress</a:t>
            </a:r>
            <a:r>
              <a:rPr lang="en-US" altLang="zh-TW" dirty="0">
                <a:solidFill>
                  <a:srgbClr val="F8F8F2"/>
                </a:solidFill>
                <a:latin typeface="Consolas" panose="020B0609020204030204" pitchFamily="49" charset="0"/>
              </a:rPr>
              <a:t>: </a:t>
            </a:r>
            <a:r>
              <a:rPr lang="en-US" altLang="zh-TW" dirty="0" smtClean="0">
                <a:solidFill>
                  <a:srgbClr val="FF80F4"/>
                </a:solidFill>
                <a:latin typeface="Consolas" panose="020B0609020204030204" pitchFamily="49" charset="0"/>
              </a:rPr>
              <a:t>true</a:t>
            </a:r>
            <a:r>
              <a:rPr lang="en-US" altLang="zh-TW" dirty="0" smtClean="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pPr lvl="1"/>
            <a:r>
              <a:rPr lang="en-US" altLang="zh-TW" dirty="0">
                <a:solidFill>
                  <a:srgbClr val="FFEE99"/>
                </a:solidFill>
                <a:latin typeface="Consolas" panose="020B0609020204030204" pitchFamily="49" charset="0"/>
              </a:rPr>
              <a:t>port</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3000</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stats</a:t>
            </a:r>
            <a:r>
              <a:rPr lang="en-US" altLang="zh-TW" dirty="0">
                <a:solidFill>
                  <a:srgbClr val="F8F8F2"/>
                </a:solidFill>
                <a:latin typeface="Consolas" panose="020B0609020204030204" pitchFamily="49" charset="0"/>
              </a:rPr>
              <a:t>: {</a:t>
            </a:r>
          </a:p>
          <a:p>
            <a:pPr lvl="2"/>
            <a:r>
              <a:rPr lang="en-US" altLang="zh-TW" dirty="0">
                <a:solidFill>
                  <a:srgbClr val="FFEE99"/>
                </a:solidFill>
                <a:latin typeface="Consolas" panose="020B0609020204030204" pitchFamily="49" charset="0"/>
              </a:rPr>
              <a:t>assets</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true</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cached</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false</a:t>
            </a:r>
            <a:r>
              <a:rPr lang="en-US" altLang="zh-TW" dirty="0">
                <a:solidFill>
                  <a:srgbClr val="F8F8F2"/>
                </a:solidFill>
                <a:latin typeface="Consolas" panose="020B0609020204030204" pitchFamily="49" charset="0"/>
              </a:rPr>
              <a:t>,</a:t>
            </a:r>
          </a:p>
          <a:p>
            <a:pPr lvl="2"/>
            <a:r>
              <a:rPr lang="en-US" altLang="zh-TW" dirty="0" err="1">
                <a:solidFill>
                  <a:srgbClr val="FFEE99"/>
                </a:solidFill>
                <a:latin typeface="Consolas" panose="020B0609020204030204" pitchFamily="49" charset="0"/>
              </a:rPr>
              <a:t>chunkModules</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false</a:t>
            </a:r>
            <a:r>
              <a:rPr lang="en-US" altLang="zh-TW" dirty="0">
                <a:solidFill>
                  <a:srgbClr val="F8F8F2"/>
                </a:solidFill>
                <a:latin typeface="Consolas" panose="020B0609020204030204" pitchFamily="49" charset="0"/>
              </a:rPr>
              <a:t>,</a:t>
            </a:r>
          </a:p>
          <a:p>
            <a:pPr lvl="2"/>
            <a:r>
              <a:rPr lang="en-US" altLang="zh-TW" dirty="0" err="1">
                <a:solidFill>
                  <a:srgbClr val="FFEE99"/>
                </a:solidFill>
                <a:latin typeface="Consolas" panose="020B0609020204030204" pitchFamily="49" charset="0"/>
              </a:rPr>
              <a:t>chunkOrigins</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false</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chunks</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false</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colors</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true</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hash</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false</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modules</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false</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reasons</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false</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source</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false</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version</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false</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warnings</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false</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7678871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49214" y="564420"/>
            <a:ext cx="2622513" cy="369332"/>
          </a:xfrm>
          <a:prstGeom prst="rect">
            <a:avLst/>
          </a:prstGeom>
        </p:spPr>
        <p:txBody>
          <a:bodyPr wrap="none">
            <a:spAutoFit/>
          </a:bodyPr>
          <a:lstStyle/>
          <a:p>
            <a:pPr>
              <a:spcAft>
                <a:spcPts val="0"/>
              </a:spcAft>
            </a:pPr>
            <a:r>
              <a:rPr lang="en-US" altLang="zh-TW" b="1" kern="100" dirty="0" err="1">
                <a:solidFill>
                  <a:schemeClr val="bg1"/>
                </a:solidFill>
                <a:latin typeface="Calibri" panose="020F0502020204030204" pitchFamily="34" charset="0"/>
                <a:cs typeface="Times New Roman" panose="02020603050405020304" pitchFamily="18" charset="0"/>
              </a:rPr>
              <a:t>webpack</a:t>
            </a:r>
            <a:r>
              <a:rPr lang="en-US" altLang="zh-TW" b="1" kern="100" dirty="0">
                <a:solidFill>
                  <a:schemeClr val="bg1"/>
                </a:solidFill>
                <a:latin typeface="Calibri" panose="020F0502020204030204" pitchFamily="34" charset="0"/>
                <a:cs typeface="Times New Roman" panose="02020603050405020304" pitchFamily="18" charset="0"/>
              </a:rPr>
              <a:t>-dev-server stats</a:t>
            </a:r>
            <a:endParaRPr lang="zh-TW" altLang="zh-TW" kern="100" dirty="0">
              <a:solidFill>
                <a:schemeClr val="bg1"/>
              </a:solidFill>
              <a:latin typeface="Calibri" panose="020F0502020204030204" pitchFamily="34" charset="0"/>
              <a:cs typeface="Times New Roman" panose="02020603050405020304" pitchFamily="18" charset="0"/>
            </a:endParaRP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327" y="580604"/>
            <a:ext cx="334887" cy="369332"/>
          </a:xfrm>
          <a:prstGeom prst="rect">
            <a:avLst/>
          </a:prstGeom>
        </p:spPr>
      </p:pic>
      <p:sp>
        <p:nvSpPr>
          <p:cNvPr id="6" name="矩形 5"/>
          <p:cNvSpPr/>
          <p:nvPr/>
        </p:nvSpPr>
        <p:spPr>
          <a:xfrm>
            <a:off x="4837198" y="564420"/>
            <a:ext cx="6491652" cy="5885265"/>
          </a:xfrm>
          <a:prstGeom prst="rect">
            <a:avLst/>
          </a:prstGeom>
        </p:spPr>
        <p:txBody>
          <a:bodyPr wrap="square">
            <a:spAutoFit/>
          </a:bodyPr>
          <a:lstStyle/>
          <a:p>
            <a:pPr>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stats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assets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加入資源訊息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err="1">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builtAt</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加入建構日期和建構時間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cached</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加入暫存（但未建構）模塊的信息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err="1">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cachedAssets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顯示暫存的資源（設置為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`false`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則僅顯示輸出的文件）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children</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children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訊息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chunks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chunk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訊息（設置為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`false`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能允許較少的冗长輸出）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err="1">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chunkModules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將建構模塊信息加入到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chunk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信息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colors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等同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a:t>
            </a:r>
            <a:r>
              <a:rPr lang="en-US" altLang="zh-TW" sz="1050" b="1" dirty="0" err="1">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webpack</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--colors` </a:t>
            </a:r>
            <a:endPar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err="1">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entrypoints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false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通過對應的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bundle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顯示入口起點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errors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加入錯誤訊息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hash</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compilation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的</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hash </a:t>
            </a:r>
            <a:endPar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err="1">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maxModules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15</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設置要顯示的模塊的最大數量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modules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加入建構模塊訊息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err="1">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moduleTrace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顯示警告</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錯誤的依賴和來源（</a:t>
            </a:r>
            <a:r>
              <a:rPr lang="en-US" altLang="zh-TW" sz="1050" b="1" dirty="0" err="1">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webpack</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2.5.0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開始）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performance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當文件大小超过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a:t>
            </a:r>
            <a:r>
              <a:rPr lang="en-US" altLang="zh-TW" sz="1050" b="1" dirty="0" err="1">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performance.maxAssetSize</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顯示性能提示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err="1">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providedExports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false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顯示模塊的輸出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err="1">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publicPath</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public path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的訊息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reasons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加入模塊被引入的原因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source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false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加入模塊的源码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err="1">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usedExports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false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顯示哪个模塊導出被用到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version</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 </a:t>
            </a:r>
            <a:r>
              <a:rPr lang="en-US" altLang="zh-TW" sz="1050" b="1" dirty="0" err="1">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webpack</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版本信息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warnings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smtClean="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加入警告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a:lnSpc>
                <a:spcPct val="150000"/>
              </a:lnSpc>
            </a:pP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a:t>
            </a:r>
            <a:endParaRPr lang="en-US" altLang="zh-TW" sz="1050" b="1" dirty="0">
              <a:solidFill>
                <a:srgbClr val="F8F8F2"/>
              </a:solidFill>
              <a:effectLst/>
              <a:latin typeface="Adobe 繁黑體 Std B" panose="020B0700000000000000" pitchFamily="34" charset="-120"/>
              <a:ea typeface="Adobe 繁黑體 Std B" panose="020B0700000000000000" pitchFamily="34" charset="-120"/>
              <a:cs typeface="Consolas" panose="020B0609020204030204" pitchFamily="49" charset="0"/>
            </a:endParaRPr>
          </a:p>
        </p:txBody>
      </p:sp>
    </p:spTree>
    <p:extLst>
      <p:ext uri="{BB962C8B-B14F-4D97-AF65-F5344CB8AC3E}">
        <p14:creationId xmlns:p14="http://schemas.microsoft.com/office/powerpoint/2010/main" val="27833620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9925" y="2427038"/>
            <a:ext cx="2207436" cy="400110"/>
          </a:xfrm>
          <a:prstGeom prst="rect">
            <a:avLst/>
          </a:prstGeom>
        </p:spPr>
        <p:txBody>
          <a:bodyPr wrap="square">
            <a:spAutoFit/>
          </a:bodyPr>
          <a:lstStyle/>
          <a:p>
            <a:pPr>
              <a:spcAft>
                <a:spcPts val="0"/>
              </a:spcAft>
            </a:pPr>
            <a:r>
              <a:rPr lang="en-US" altLang="zh-TW" sz="2000" kern="100" dirty="0" err="1">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package.json</a:t>
            </a:r>
            <a:endParaRPr lang="zh-TW" altLang="zh-TW" sz="2000"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p:txBody>
      </p:sp>
      <p:sp>
        <p:nvSpPr>
          <p:cNvPr id="3" name="矩形 2"/>
          <p:cNvSpPr/>
          <p:nvPr/>
        </p:nvSpPr>
        <p:spPr>
          <a:xfrm>
            <a:off x="989926" y="3106449"/>
            <a:ext cx="10290372" cy="1184940"/>
          </a:xfrm>
          <a:prstGeom prst="rect">
            <a:avLst/>
          </a:prstGeom>
        </p:spPr>
        <p:txBody>
          <a:bodyPr wrap="square">
            <a:spAutoFit/>
          </a:bodyPr>
          <a:lstStyle/>
          <a:p>
            <a:r>
              <a:rPr lang="en-US" altLang="zh-TW" sz="1100" i="1" dirty="0">
                <a:solidFill>
                  <a:srgbClr val="66D9EF"/>
                </a:solidFill>
                <a:latin typeface="Consolas" panose="020B0609020204030204" pitchFamily="49" charset="0"/>
              </a:rPr>
              <a:t>"scripts"</a:t>
            </a:r>
            <a:r>
              <a:rPr lang="en-US" altLang="zh-TW" sz="1100" dirty="0">
                <a:solidFill>
                  <a:srgbClr val="F8F8F2"/>
                </a:solidFill>
                <a:latin typeface="Consolas" panose="020B0609020204030204" pitchFamily="49" charset="0"/>
              </a:rPr>
              <a:t>: {</a:t>
            </a:r>
          </a:p>
          <a:p>
            <a:pPr lvl="1"/>
            <a:r>
              <a:rPr lang="en-US" altLang="zh-TW" sz="1100" i="1" dirty="0">
                <a:solidFill>
                  <a:srgbClr val="66D9EF"/>
                </a:solidFill>
                <a:latin typeface="Consolas" panose="020B0609020204030204" pitchFamily="49" charset="0"/>
              </a:rPr>
              <a:t>"watch"</a:t>
            </a:r>
            <a:r>
              <a:rPr lang="en-US" altLang="zh-TW" sz="1100" dirty="0">
                <a:solidFill>
                  <a:srgbClr val="F8F8F2"/>
                </a:solidFill>
                <a:latin typeface="Consolas" panose="020B0609020204030204" pitchFamily="49" charset="0"/>
              </a:rPr>
              <a:t>: </a:t>
            </a:r>
            <a:r>
              <a:rPr lang="en-US" altLang="zh-TW" sz="1100" dirty="0">
                <a:solidFill>
                  <a:srgbClr val="FFEE99"/>
                </a:solidFill>
                <a:latin typeface="Consolas" panose="020B0609020204030204" pitchFamily="49" charset="0"/>
              </a:rPr>
              <a:t>"cross-</a:t>
            </a:r>
            <a:r>
              <a:rPr lang="en-US" altLang="zh-TW" sz="1100" dirty="0" err="1">
                <a:solidFill>
                  <a:srgbClr val="FFEE99"/>
                </a:solidFill>
                <a:latin typeface="Consolas" panose="020B0609020204030204" pitchFamily="49" charset="0"/>
              </a:rPr>
              <a:t>env</a:t>
            </a:r>
            <a:r>
              <a:rPr lang="en-US" altLang="zh-TW" sz="1100" dirty="0">
                <a:solidFill>
                  <a:srgbClr val="FFEE99"/>
                </a:solidFill>
                <a:latin typeface="Consolas" panose="020B0609020204030204" pitchFamily="49" charset="0"/>
              </a:rPr>
              <a:t> NODE_ENV=development </a:t>
            </a:r>
            <a:r>
              <a:rPr lang="en-US" altLang="zh-TW" sz="1100" dirty="0" err="1">
                <a:solidFill>
                  <a:srgbClr val="FFEE99"/>
                </a:solidFill>
                <a:latin typeface="Consolas" panose="020B0609020204030204" pitchFamily="49" charset="0"/>
              </a:rPr>
              <a:t>webpack</a:t>
            </a:r>
            <a:r>
              <a:rPr lang="en-US" altLang="zh-TW" sz="1100" dirty="0">
                <a:solidFill>
                  <a:srgbClr val="FFEE99"/>
                </a:solidFill>
                <a:latin typeface="Consolas" panose="020B0609020204030204" pitchFamily="49" charset="0"/>
              </a:rPr>
              <a:t> --mode development --watch"</a:t>
            </a:r>
            <a:r>
              <a:rPr lang="en-US" altLang="zh-TW" sz="1100" dirty="0">
                <a:solidFill>
                  <a:srgbClr val="F8F8F2"/>
                </a:solidFill>
                <a:latin typeface="Consolas" panose="020B0609020204030204" pitchFamily="49" charset="0"/>
              </a:rPr>
              <a:t>,</a:t>
            </a:r>
          </a:p>
          <a:p>
            <a:pPr lvl="1"/>
            <a:r>
              <a:rPr lang="en-US" altLang="zh-TW" sz="1100" i="1" dirty="0" smtClean="0">
                <a:solidFill>
                  <a:srgbClr val="66D9EF"/>
                </a:solidFill>
                <a:latin typeface="Consolas" panose="020B0609020204030204" pitchFamily="49" charset="0"/>
              </a:rPr>
              <a:t>"start"</a:t>
            </a:r>
            <a:r>
              <a:rPr lang="en-US" altLang="zh-TW" sz="1100" dirty="0" smtClean="0">
                <a:solidFill>
                  <a:srgbClr val="F8F8F2"/>
                </a:solidFill>
                <a:latin typeface="Consolas" panose="020B0609020204030204" pitchFamily="49" charset="0"/>
              </a:rPr>
              <a:t>: </a:t>
            </a:r>
            <a:r>
              <a:rPr lang="en-US" altLang="zh-TW" sz="1100" dirty="0" smtClean="0">
                <a:solidFill>
                  <a:srgbClr val="FFEE99"/>
                </a:solidFill>
                <a:latin typeface="Consolas" panose="020B0609020204030204" pitchFamily="49" charset="0"/>
              </a:rPr>
              <a:t>"cross-</a:t>
            </a:r>
            <a:r>
              <a:rPr lang="en-US" altLang="zh-TW" sz="1100" dirty="0" err="1" smtClean="0">
                <a:solidFill>
                  <a:srgbClr val="FFEE99"/>
                </a:solidFill>
                <a:latin typeface="Consolas" panose="020B0609020204030204" pitchFamily="49" charset="0"/>
              </a:rPr>
              <a:t>env</a:t>
            </a:r>
            <a:r>
              <a:rPr lang="en-US" altLang="zh-TW" sz="1100" dirty="0" smtClean="0">
                <a:solidFill>
                  <a:srgbClr val="FFEE99"/>
                </a:solidFill>
                <a:latin typeface="Consolas" panose="020B0609020204030204" pitchFamily="49" charset="0"/>
              </a:rPr>
              <a:t> NODE_ENV=development </a:t>
            </a:r>
            <a:r>
              <a:rPr lang="en-US" altLang="zh-TW" sz="1100" dirty="0" err="1" smtClean="0">
                <a:solidFill>
                  <a:srgbClr val="FFEE99"/>
                </a:solidFill>
                <a:latin typeface="Consolas" panose="020B0609020204030204" pitchFamily="49" charset="0"/>
              </a:rPr>
              <a:t>webpack</a:t>
            </a:r>
            <a:r>
              <a:rPr lang="en-US" altLang="zh-TW" sz="1100" dirty="0" smtClean="0">
                <a:solidFill>
                  <a:srgbClr val="FFEE99"/>
                </a:solidFill>
                <a:latin typeface="Consolas" panose="020B0609020204030204" pitchFamily="49" charset="0"/>
              </a:rPr>
              <a:t> --mode development"</a:t>
            </a:r>
            <a:r>
              <a:rPr lang="en-US" altLang="zh-TW" sz="1100" dirty="0" smtClean="0">
                <a:solidFill>
                  <a:srgbClr val="F8F8F2"/>
                </a:solidFill>
                <a:latin typeface="Consolas" panose="020B0609020204030204" pitchFamily="49" charset="0"/>
              </a:rPr>
              <a:t>,</a:t>
            </a:r>
          </a:p>
          <a:p>
            <a:pPr lvl="1"/>
            <a:r>
              <a:rPr lang="en-US" altLang="zh-TW" sz="1100" i="1" dirty="0" smtClean="0">
                <a:solidFill>
                  <a:srgbClr val="66D9EF"/>
                </a:solidFill>
                <a:latin typeface="Consolas" panose="020B0609020204030204" pitchFamily="49" charset="0"/>
              </a:rPr>
              <a:t>"deploy"</a:t>
            </a:r>
            <a:r>
              <a:rPr lang="en-US" altLang="zh-TW" sz="1100" dirty="0" smtClean="0">
                <a:solidFill>
                  <a:srgbClr val="F8F8F2"/>
                </a:solidFill>
                <a:latin typeface="Consolas" panose="020B0609020204030204" pitchFamily="49" charset="0"/>
              </a:rPr>
              <a:t>: </a:t>
            </a:r>
            <a:r>
              <a:rPr lang="en-US" altLang="zh-TW" sz="1100" dirty="0" smtClean="0">
                <a:solidFill>
                  <a:srgbClr val="FFEE99"/>
                </a:solidFill>
                <a:latin typeface="Consolas" panose="020B0609020204030204" pitchFamily="49" charset="0"/>
              </a:rPr>
              <a:t>"cross-</a:t>
            </a:r>
            <a:r>
              <a:rPr lang="en-US" altLang="zh-TW" sz="1100" dirty="0" err="1" smtClean="0">
                <a:solidFill>
                  <a:srgbClr val="FFEE99"/>
                </a:solidFill>
                <a:latin typeface="Consolas" panose="020B0609020204030204" pitchFamily="49" charset="0"/>
              </a:rPr>
              <a:t>env</a:t>
            </a:r>
            <a:r>
              <a:rPr lang="en-US" altLang="zh-TW" sz="1100" dirty="0" smtClean="0">
                <a:solidFill>
                  <a:srgbClr val="FFEE99"/>
                </a:solidFill>
                <a:latin typeface="Consolas" panose="020B0609020204030204" pitchFamily="49" charset="0"/>
              </a:rPr>
              <a:t> NODE_ENV=production </a:t>
            </a:r>
            <a:r>
              <a:rPr lang="en-US" altLang="zh-TW" sz="1100" dirty="0" err="1" smtClean="0">
                <a:solidFill>
                  <a:srgbClr val="FFEE99"/>
                </a:solidFill>
                <a:latin typeface="Consolas" panose="020B0609020204030204" pitchFamily="49" charset="0"/>
              </a:rPr>
              <a:t>webpack</a:t>
            </a:r>
            <a:r>
              <a:rPr lang="en-US" altLang="zh-TW" sz="1100" dirty="0" smtClean="0">
                <a:solidFill>
                  <a:srgbClr val="FFEE99"/>
                </a:solidFill>
                <a:latin typeface="Consolas" panose="020B0609020204030204" pitchFamily="49" charset="0"/>
              </a:rPr>
              <a:t> --mode production"</a:t>
            </a:r>
            <a:r>
              <a:rPr lang="en-US" altLang="zh-TW" sz="1100" dirty="0" smtClean="0">
                <a:solidFill>
                  <a:srgbClr val="F8F8F2"/>
                </a:solidFill>
                <a:latin typeface="Consolas" panose="020B0609020204030204" pitchFamily="49" charset="0"/>
              </a:rPr>
              <a:t>,</a:t>
            </a:r>
          </a:p>
          <a:p>
            <a:pPr lvl="1"/>
            <a:r>
              <a:rPr lang="en-US" altLang="zh-TW" sz="1600" i="1" dirty="0" smtClean="0">
                <a:solidFill>
                  <a:srgbClr val="66D9EF"/>
                </a:solidFill>
                <a:latin typeface="Consolas" panose="020B0609020204030204" pitchFamily="49" charset="0"/>
              </a:rPr>
              <a:t>"dev"</a:t>
            </a:r>
            <a:r>
              <a:rPr lang="en-US" altLang="zh-TW" sz="1600" dirty="0" smtClean="0">
                <a:solidFill>
                  <a:srgbClr val="F8F8F2"/>
                </a:solidFill>
                <a:latin typeface="Consolas" panose="020B0609020204030204" pitchFamily="49" charset="0"/>
              </a:rPr>
              <a:t>: </a:t>
            </a:r>
            <a:r>
              <a:rPr lang="en-US" altLang="zh-TW" sz="1600" dirty="0" smtClean="0">
                <a:solidFill>
                  <a:srgbClr val="FFEE99"/>
                </a:solidFill>
                <a:latin typeface="Consolas" panose="020B0609020204030204" pitchFamily="49" charset="0"/>
              </a:rPr>
              <a:t>"cross-</a:t>
            </a:r>
            <a:r>
              <a:rPr lang="en-US" altLang="zh-TW" sz="1600" dirty="0" err="1" smtClean="0">
                <a:solidFill>
                  <a:srgbClr val="FFEE99"/>
                </a:solidFill>
                <a:latin typeface="Consolas" panose="020B0609020204030204" pitchFamily="49" charset="0"/>
              </a:rPr>
              <a:t>env</a:t>
            </a:r>
            <a:r>
              <a:rPr lang="en-US" altLang="zh-TW" sz="1600" dirty="0" smtClean="0">
                <a:solidFill>
                  <a:srgbClr val="FFEE99"/>
                </a:solidFill>
                <a:latin typeface="Consolas" panose="020B0609020204030204" pitchFamily="49" charset="0"/>
              </a:rPr>
              <a:t> NODE_ENV=development </a:t>
            </a:r>
            <a:r>
              <a:rPr lang="en-US" altLang="zh-TW" sz="1600" dirty="0" err="1" smtClean="0">
                <a:solidFill>
                  <a:srgbClr val="FFEE99"/>
                </a:solidFill>
                <a:latin typeface="Consolas" panose="020B0609020204030204" pitchFamily="49" charset="0"/>
              </a:rPr>
              <a:t>webpack</a:t>
            </a:r>
            <a:r>
              <a:rPr lang="en-US" altLang="zh-TW" sz="1600" dirty="0" smtClean="0">
                <a:solidFill>
                  <a:srgbClr val="FFEE99"/>
                </a:solidFill>
                <a:latin typeface="Consolas" panose="020B0609020204030204" pitchFamily="49" charset="0"/>
              </a:rPr>
              <a:t>-dev-server --mode development --open"</a:t>
            </a:r>
            <a:endParaRPr lang="en-US" altLang="zh-TW" sz="1600" dirty="0" smtClean="0">
              <a:solidFill>
                <a:srgbClr val="F8F8F2"/>
              </a:solidFill>
              <a:latin typeface="Consolas" panose="020B0609020204030204" pitchFamily="49" charset="0"/>
            </a:endParaRPr>
          </a:p>
          <a:p>
            <a:r>
              <a:rPr lang="en-US" altLang="zh-TW" sz="1100" dirty="0" smtClean="0">
                <a:solidFill>
                  <a:srgbClr val="F8F8F2"/>
                </a:solidFill>
                <a:latin typeface="Consolas" panose="020B0609020204030204" pitchFamily="49" charset="0"/>
              </a:rPr>
              <a:t>},</a:t>
            </a:r>
            <a:endParaRPr lang="en-US" altLang="zh-TW" sz="11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6424356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2585" y="3269030"/>
            <a:ext cx="601830" cy="663732"/>
          </a:xfrm>
          <a:prstGeom prst="rect">
            <a:avLst/>
          </a:prstGeom>
        </p:spPr>
      </p:pic>
      <p:sp>
        <p:nvSpPr>
          <p:cNvPr id="3" name="矩形 2"/>
          <p:cNvSpPr/>
          <p:nvPr/>
        </p:nvSpPr>
        <p:spPr>
          <a:xfrm>
            <a:off x="5290383" y="3347169"/>
            <a:ext cx="1976266"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13 </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Babel</a:t>
            </a:r>
          </a:p>
        </p:txBody>
      </p:sp>
    </p:spTree>
    <p:extLst>
      <p:ext uri="{BB962C8B-B14F-4D97-AF65-F5344CB8AC3E}">
        <p14:creationId xmlns:p14="http://schemas.microsoft.com/office/powerpoint/2010/main" val="15312017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86237" y="3389057"/>
            <a:ext cx="9187158" cy="369332"/>
          </a:xfrm>
          <a:prstGeom prst="rect">
            <a:avLst/>
          </a:prstGeom>
        </p:spPr>
        <p:txBody>
          <a:bodyPr wrap="square">
            <a:spAutoFit/>
          </a:bodyPr>
          <a:lstStyle/>
          <a:p>
            <a:pPr algn="ctr"/>
            <a:r>
              <a:rPr lang="zh-TW" altLang="en-US" dirty="0">
                <a:solidFill>
                  <a:schemeClr val="bg1"/>
                </a:solidFill>
                <a:latin typeface="Adobe 繁黑體 Std B" panose="020B0700000000000000" pitchFamily="34" charset="-120"/>
                <a:ea typeface="Adobe 繁黑體 Std B" panose="020B0700000000000000" pitchFamily="34" charset="-120"/>
              </a:rPr>
              <a:t>npm install babel-loader @babel/core @babel/preset-env --save-dev</a:t>
            </a:r>
          </a:p>
        </p:txBody>
      </p:sp>
    </p:spTree>
    <p:extLst>
      <p:ext uri="{BB962C8B-B14F-4D97-AF65-F5344CB8AC3E}">
        <p14:creationId xmlns:p14="http://schemas.microsoft.com/office/powerpoint/2010/main" val="9864397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89727" y="3274833"/>
            <a:ext cx="10133925" cy="882165"/>
          </a:xfrm>
          <a:prstGeom prst="rect">
            <a:avLst/>
          </a:prstGeom>
        </p:spPr>
        <p:txBody>
          <a:bodyPr wrap="square">
            <a:spAutoFit/>
          </a:bodyPr>
          <a:lstStyle/>
          <a:p>
            <a:pPr>
              <a:lnSpc>
                <a:spcPct val="150000"/>
              </a:lnSpc>
            </a:pPr>
            <a:r>
              <a:rPr lang="en-US" altLang="zh-TW" dirty="0">
                <a:solidFill>
                  <a:schemeClr val="bg1"/>
                </a:solidFill>
                <a:latin typeface="Adobe 繁黑體 Std B" panose="020B0700000000000000" pitchFamily="34" charset="-120"/>
                <a:ea typeface="Adobe 繁黑體 Std B" panose="020B0700000000000000" pitchFamily="34" charset="-120"/>
              </a:rPr>
              <a:t>@babel/core</a:t>
            </a:r>
            <a:r>
              <a:rPr lang="zh-TW" altLang="en-US" dirty="0">
                <a:solidFill>
                  <a:schemeClr val="bg1"/>
                </a:solidFill>
                <a:latin typeface="Adobe 繁黑體 Std B" panose="020B0700000000000000" pitchFamily="34" charset="-120"/>
                <a:ea typeface="Adobe 繁黑體 Std B" panose="020B0700000000000000" pitchFamily="34" charset="-120"/>
              </a:rPr>
              <a:t>： 程式需要調用</a:t>
            </a:r>
            <a:r>
              <a:rPr lang="en-US" altLang="zh-TW" dirty="0">
                <a:solidFill>
                  <a:schemeClr val="bg1"/>
                </a:solidFill>
                <a:latin typeface="Adobe 繁黑體 Std B" panose="020B0700000000000000" pitchFamily="34" charset="-120"/>
                <a:ea typeface="Adobe 繁黑體 Std B" panose="020B0700000000000000" pitchFamily="34" charset="-120"/>
              </a:rPr>
              <a:t>Babel</a:t>
            </a:r>
            <a:r>
              <a:rPr lang="zh-TW" altLang="en-US" dirty="0">
                <a:solidFill>
                  <a:schemeClr val="bg1"/>
                </a:solidFill>
                <a:latin typeface="Adobe 繁黑體 Std B" panose="020B0700000000000000" pitchFamily="34" charset="-120"/>
                <a:ea typeface="Adobe 繁黑體 Std B" panose="020B0700000000000000" pitchFamily="34" charset="-120"/>
              </a:rPr>
              <a:t>的</a:t>
            </a:r>
            <a:r>
              <a:rPr lang="en-US" altLang="zh-TW" dirty="0">
                <a:solidFill>
                  <a:schemeClr val="bg1"/>
                </a:solidFill>
                <a:latin typeface="Adobe 繁黑體 Std B" panose="020B0700000000000000" pitchFamily="34" charset="-120"/>
                <a:ea typeface="Adobe 繁黑體 Std B" panose="020B0700000000000000" pitchFamily="34" charset="-120"/>
              </a:rPr>
              <a:t>API</a:t>
            </a:r>
            <a:r>
              <a:rPr lang="zh-TW" altLang="en-US" dirty="0">
                <a:solidFill>
                  <a:schemeClr val="bg1"/>
                </a:solidFill>
                <a:latin typeface="Adobe 繁黑體 Std B" panose="020B0700000000000000" pitchFamily="34" charset="-120"/>
                <a:ea typeface="Adobe 繁黑體 Std B" panose="020B0700000000000000" pitchFamily="34" charset="-120"/>
              </a:rPr>
              <a:t>進行編譯。</a:t>
            </a:r>
          </a:p>
          <a:p>
            <a:pPr>
              <a:lnSpc>
                <a:spcPct val="150000"/>
              </a:lnSpc>
            </a:pPr>
            <a:r>
              <a:rPr lang="en-US" altLang="zh-TW" dirty="0">
                <a:solidFill>
                  <a:schemeClr val="bg1"/>
                </a:solidFill>
                <a:latin typeface="Adobe 繁黑體 Std B" panose="020B0700000000000000" pitchFamily="34" charset="-120"/>
                <a:ea typeface="Adobe 繁黑體 Std B" panose="020B0700000000000000" pitchFamily="34" charset="-120"/>
              </a:rPr>
              <a:t>@babel/preset-</a:t>
            </a:r>
            <a:r>
              <a:rPr lang="en-US" altLang="zh-TW" dirty="0" err="1">
                <a:solidFill>
                  <a:schemeClr val="bg1"/>
                </a:solidFill>
                <a:latin typeface="Adobe 繁黑體 Std B" panose="020B0700000000000000" pitchFamily="34" charset="-120"/>
                <a:ea typeface="Adobe 繁黑體 Std B" panose="020B0700000000000000" pitchFamily="34" charset="-120"/>
              </a:rPr>
              <a:t>env</a:t>
            </a:r>
            <a:r>
              <a:rPr lang="zh-TW" altLang="en-US" dirty="0">
                <a:solidFill>
                  <a:schemeClr val="bg1"/>
                </a:solidFill>
                <a:latin typeface="Adobe 繁黑體 Std B" panose="020B0700000000000000" pitchFamily="34" charset="-120"/>
                <a:ea typeface="Adobe 繁黑體 Std B" panose="020B0700000000000000" pitchFamily="34" charset="-120"/>
              </a:rPr>
              <a:t>：可以使用最新版本的</a:t>
            </a:r>
            <a:r>
              <a:rPr lang="en-US" altLang="zh-TW" dirty="0">
                <a:solidFill>
                  <a:schemeClr val="bg1"/>
                </a:solidFill>
                <a:latin typeface="Adobe 繁黑體 Std B" panose="020B0700000000000000" pitchFamily="34" charset="-120"/>
                <a:ea typeface="Adobe 繁黑體 Std B" panose="020B0700000000000000" pitchFamily="34" charset="-120"/>
              </a:rPr>
              <a:t>JavaScript</a:t>
            </a:r>
            <a:r>
              <a:rPr lang="zh-TW" altLang="en-US" dirty="0">
                <a:solidFill>
                  <a:schemeClr val="bg1"/>
                </a:solidFill>
                <a:latin typeface="Adobe 繁黑體 Std B" panose="020B0700000000000000" pitchFamily="34" charset="-120"/>
                <a:ea typeface="Adobe 繁黑體 Std B" panose="020B0700000000000000" pitchFamily="34" charset="-120"/>
              </a:rPr>
              <a:t>然後去編譯，不用去理會哪些語法需要轉換。</a:t>
            </a:r>
            <a:endParaRPr lang="zh-TW" altLang="en-US" b="0" i="0" dirty="0">
              <a:solidFill>
                <a:schemeClr val="bg1"/>
              </a:solidFill>
              <a:effectLst/>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42784495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86082" y="2949280"/>
            <a:ext cx="4064899" cy="1200329"/>
          </a:xfrm>
          <a:prstGeom prst="rect">
            <a:avLst/>
          </a:prstGeom>
        </p:spPr>
        <p:txBody>
          <a:bodyPr wrap="square">
            <a:spAutoFit/>
          </a:bodyPr>
          <a:lstStyle/>
          <a:p>
            <a:r>
              <a:rPr lang="en-US" altLang="zh-TW" dirty="0" smtClean="0">
                <a:solidFill>
                  <a:srgbClr val="F8F8F2"/>
                </a:solidFill>
                <a:latin typeface="Consolas" panose="020B0609020204030204" pitchFamily="49" charset="0"/>
              </a:rPr>
              <a:t>{</a:t>
            </a:r>
            <a:endParaRPr lang="en-US" altLang="zh-TW" dirty="0">
              <a:solidFill>
                <a:srgbClr val="F8F8F2"/>
              </a:solidFill>
              <a:latin typeface="Consolas" panose="020B0609020204030204" pitchFamily="49" charset="0"/>
            </a:endParaRPr>
          </a:p>
          <a:p>
            <a:pPr lvl="1"/>
            <a:r>
              <a:rPr lang="en-US" altLang="zh-TW" dirty="0">
                <a:solidFill>
                  <a:srgbClr val="FFEE99"/>
                </a:solidFill>
                <a:latin typeface="Consolas" panose="020B0609020204030204" pitchFamily="49" charset="0"/>
              </a:rPr>
              <a:t>test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 /</a:t>
            </a:r>
            <a:r>
              <a:rPr lang="en-US" altLang="zh-TW" dirty="0">
                <a:solidFill>
                  <a:srgbClr val="FF80F4"/>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js</a:t>
            </a:r>
            <a:r>
              <a:rPr lang="en-US" altLang="zh-TW" dirty="0">
                <a:solidFill>
                  <a:srgbClr val="FFEE99"/>
                </a:solidFill>
                <a:latin typeface="Consolas" panose="020B0609020204030204" pitchFamily="49" charset="0"/>
              </a:rPr>
              <a:t>)</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use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'babel-loader'</a:t>
            </a:r>
            <a:endParaRPr lang="en-US" altLang="zh-TW" dirty="0">
              <a:solidFill>
                <a:srgbClr val="F8F8F2"/>
              </a:solidFill>
              <a:latin typeface="Consolas" panose="020B0609020204030204" pitchFamily="49" charset="0"/>
            </a:endParaRP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7115893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00619" y="2743255"/>
            <a:ext cx="2000869" cy="369332"/>
          </a:xfrm>
          <a:prstGeom prst="rect">
            <a:avLst/>
          </a:prstGeom>
        </p:spPr>
        <p:txBody>
          <a:bodyPr wrap="none">
            <a:spAutoFit/>
          </a:bodyPr>
          <a:lstStyle/>
          <a:p>
            <a:r>
              <a:rPr lang="zh-TW" altLang="en-US" dirty="0" smtClean="0">
                <a:solidFill>
                  <a:schemeClr val="bg1"/>
                </a:solidFill>
                <a:latin typeface="Adobe 繁黑體 Std B" panose="020B0700000000000000" pitchFamily="34" charset="-120"/>
                <a:ea typeface="Adobe 繁黑體 Std B" panose="020B0700000000000000" pitchFamily="34" charset="-120"/>
              </a:rPr>
              <a:t>新增一個 .babelrc</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sp>
        <p:nvSpPr>
          <p:cNvPr id="3" name="矩形 2"/>
          <p:cNvSpPr/>
          <p:nvPr/>
        </p:nvSpPr>
        <p:spPr>
          <a:xfrm>
            <a:off x="3535882" y="3347661"/>
            <a:ext cx="6096000" cy="923330"/>
          </a:xfrm>
          <a:prstGeom prst="rect">
            <a:avLst/>
          </a:prstGeom>
        </p:spPr>
        <p:txBody>
          <a:bodyPr>
            <a:spAutoFit/>
          </a:bodyPr>
          <a:lstStyle/>
          <a:p>
            <a:r>
              <a:rPr lang="en-US" altLang="zh-TW" dirty="0">
                <a:solidFill>
                  <a:srgbClr val="F8F8F2"/>
                </a:solidFill>
                <a:latin typeface="Consolas" panose="020B0609020204030204" pitchFamily="49" charset="0"/>
              </a:rPr>
              <a:t>{</a:t>
            </a:r>
          </a:p>
          <a:p>
            <a:r>
              <a:rPr lang="en-US" altLang="zh-TW" i="1" dirty="0">
                <a:solidFill>
                  <a:srgbClr val="66D9EF"/>
                </a:solidFill>
                <a:latin typeface="Consolas" panose="020B0609020204030204" pitchFamily="49" charset="0"/>
              </a:rPr>
              <a:t> </a:t>
            </a:r>
            <a:r>
              <a:rPr lang="en-US" altLang="zh-TW" i="1" dirty="0" smtClean="0">
                <a:solidFill>
                  <a:srgbClr val="66D9EF"/>
                </a:solidFill>
                <a:latin typeface="Consolas" panose="020B0609020204030204" pitchFamily="49" charset="0"/>
              </a:rPr>
              <a:t>    "</a:t>
            </a:r>
            <a:r>
              <a:rPr lang="en-US" altLang="zh-TW" i="1" dirty="0">
                <a:solidFill>
                  <a:srgbClr val="66D9EF"/>
                </a:solidFill>
                <a:latin typeface="Consolas" panose="020B0609020204030204" pitchFamily="49" charset="0"/>
              </a:rPr>
              <a:t>presets"</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"@babel/preset-</a:t>
            </a:r>
            <a:r>
              <a:rPr lang="en-US" altLang="zh-TW" dirty="0" err="1">
                <a:solidFill>
                  <a:srgbClr val="FFEE99"/>
                </a:solidFill>
                <a:latin typeface="Consolas" panose="020B0609020204030204" pitchFamily="49" charset="0"/>
              </a:rPr>
              <a:t>env</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6755990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7725" y="3260938"/>
            <a:ext cx="601830" cy="663732"/>
          </a:xfrm>
          <a:prstGeom prst="rect">
            <a:avLst/>
          </a:prstGeom>
        </p:spPr>
      </p:pic>
      <p:sp>
        <p:nvSpPr>
          <p:cNvPr id="3" name="矩形 2"/>
          <p:cNvSpPr/>
          <p:nvPr/>
        </p:nvSpPr>
        <p:spPr>
          <a:xfrm>
            <a:off x="4335523" y="3331194"/>
            <a:ext cx="3974998"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14</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Import</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and Require</a:t>
            </a:r>
          </a:p>
        </p:txBody>
      </p:sp>
    </p:spTree>
    <p:extLst>
      <p:ext uri="{BB962C8B-B14F-4D97-AF65-F5344CB8AC3E}">
        <p14:creationId xmlns:p14="http://schemas.microsoft.com/office/powerpoint/2010/main" val="2841831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
            <a:ext cx="12192000" cy="6839712"/>
          </a:xfrm>
          <a:prstGeom prst="rect">
            <a:avLst/>
          </a:prstGeom>
        </p:spPr>
      </p:pic>
    </p:spTree>
    <p:extLst>
      <p:ext uri="{BB962C8B-B14F-4D97-AF65-F5344CB8AC3E}">
        <p14:creationId xmlns:p14="http://schemas.microsoft.com/office/powerpoint/2010/main" val="226909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54386" y="3007795"/>
            <a:ext cx="7018492" cy="1292662"/>
          </a:xfrm>
          <a:prstGeom prst="rect">
            <a:avLst/>
          </a:prstGeom>
        </p:spPr>
        <p:txBody>
          <a:bodyPr wrap="square">
            <a:spAutoFit/>
          </a:bodyPr>
          <a:lstStyle/>
          <a:p>
            <a:pPr>
              <a:lnSpc>
                <a:spcPct val="150000"/>
              </a:lnSpc>
              <a:spcAft>
                <a:spcPts val="0"/>
              </a:spcAft>
            </a:pPr>
            <a:r>
              <a:rPr lang="en-US" altLang="zh-TW" sz="2400"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Node</a:t>
            </a:r>
            <a:r>
              <a:rPr lang="zh-TW" altLang="zh-TW" sz="2400" kern="100" dirty="0">
                <a:solidFill>
                  <a:schemeClr val="bg1"/>
                </a:solidFill>
                <a:latin typeface="Adobe 繁黑體 Std B" panose="020B0700000000000000" pitchFamily="34" charset="-120"/>
                <a:ea typeface="Adobe 繁黑體 Std B" panose="020B0700000000000000" pitchFamily="34" charset="-120"/>
                <a:cs typeface="Arial" panose="020B0604020202020204" pitchFamily="34" charset="0"/>
              </a:rPr>
              <a:t>應用由模塊組成，採用</a:t>
            </a:r>
            <a:r>
              <a:rPr lang="en-US" altLang="zh-TW" sz="2400"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en-US" altLang="zh-TW" sz="2400" kern="100" dirty="0" err="1">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CommonJS</a:t>
            </a:r>
            <a:r>
              <a:rPr lang="en-US" altLang="zh-TW" sz="2400"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zh-TW" altLang="zh-TW" sz="2400" kern="100" dirty="0">
                <a:solidFill>
                  <a:schemeClr val="bg1"/>
                </a:solidFill>
                <a:latin typeface="Adobe 繁黑體 Std B" panose="020B0700000000000000" pitchFamily="34" charset="-120"/>
                <a:ea typeface="Adobe 繁黑體 Std B" panose="020B0700000000000000" pitchFamily="34" charset="-120"/>
                <a:cs typeface="Arial" panose="020B0604020202020204" pitchFamily="34" charset="0"/>
              </a:rPr>
              <a:t>模塊規範</a:t>
            </a:r>
            <a:endParaRPr lang="zh-TW" altLang="zh-TW" sz="2400"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pPr>
            <a:r>
              <a:rPr lang="zh-TW" altLang="zh-TW" sz="14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Arial" panose="020B0604020202020204" pitchFamily="34" charset="0"/>
              </a:rPr>
              <a:t>每個文件就是一個模塊，有自己的作用域。在一個文件裡面定義的變數、</a:t>
            </a:r>
            <a:r>
              <a:rPr lang="en-US" altLang="zh-TW" sz="1400" dirty="0">
                <a:solidFill>
                  <a:schemeClr val="accent1">
                    <a:lumMod val="40000"/>
                    <a:lumOff val="60000"/>
                  </a:schemeClr>
                </a:solidFill>
                <a:latin typeface="Adobe 繁黑體 Std B" panose="020B0700000000000000" pitchFamily="34" charset="-120"/>
                <a:ea typeface="Adobe 繁黑體 Std B" panose="020B0700000000000000" pitchFamily="34" charset="-120"/>
              </a:rPr>
              <a:t>function</a:t>
            </a:r>
            <a:r>
              <a:rPr lang="zh-TW" altLang="zh-TW" sz="14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Arial" panose="020B0604020202020204" pitchFamily="34" charset="0"/>
              </a:rPr>
              <a:t>、類別，都是私有的。</a:t>
            </a:r>
            <a:endParaRPr lang="zh-TW" altLang="en-US" sz="1400" dirty="0">
              <a:solidFill>
                <a:schemeClr val="accent1">
                  <a:lumMod val="40000"/>
                  <a:lumOff val="6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6564332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106897285"/>
              </p:ext>
            </p:extLst>
          </p:nvPr>
        </p:nvGraphicFramePr>
        <p:xfrm>
          <a:off x="2889755" y="3147277"/>
          <a:ext cx="6529374" cy="1112520"/>
        </p:xfrm>
        <a:graphic>
          <a:graphicData uri="http://schemas.openxmlformats.org/drawingml/2006/table">
            <a:tbl>
              <a:tblPr firstRow="1" bandRow="1">
                <a:tableStyleId>{5C22544A-7EE6-4342-B048-85BDC9FD1C3A}</a:tableStyleId>
              </a:tblPr>
              <a:tblGrid>
                <a:gridCol w="2928418"/>
                <a:gridCol w="3600956"/>
              </a:tblGrid>
              <a:tr h="370840">
                <a:tc>
                  <a:txBody>
                    <a:bodyPr/>
                    <a:lstStyle/>
                    <a:p>
                      <a:r>
                        <a:rPr lang="zh-TW" altLang="en-US" dirty="0" smtClean="0">
                          <a:solidFill>
                            <a:schemeClr val="tx1"/>
                          </a:solidFill>
                          <a:latin typeface="Adobe 繁黑體 Std B" panose="020B0700000000000000" pitchFamily="34" charset="-120"/>
                          <a:ea typeface="Adobe 繁黑體 Std B" panose="020B0700000000000000" pitchFamily="34" charset="-120"/>
                        </a:rPr>
                        <a:t>輸出</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zh-TW" altLang="en-US" dirty="0" smtClean="0">
                          <a:solidFill>
                            <a:schemeClr val="tx1"/>
                          </a:solidFill>
                          <a:latin typeface="Adobe 繁黑體 Std B" panose="020B0700000000000000" pitchFamily="34" charset="-120"/>
                          <a:ea typeface="Adobe 繁黑體 Std B" panose="020B0700000000000000" pitchFamily="34" charset="-120"/>
                        </a:rPr>
                        <a:t>引入</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r>
              <a:tr h="370840">
                <a:tc>
                  <a:txBody>
                    <a:bodyPr/>
                    <a:lstStyle/>
                    <a:p>
                      <a:r>
                        <a:rPr lang="en-US" altLang="zh-TW" sz="1800" kern="1200" dirty="0" err="1" smtClean="0">
                          <a:solidFill>
                            <a:schemeClr val="tx1"/>
                          </a:solidFill>
                          <a:effectLst/>
                          <a:latin typeface="Adobe 繁黑體 Std B" panose="020B0700000000000000" pitchFamily="34" charset="-120"/>
                          <a:ea typeface="Adobe 繁黑體 Std B" panose="020B0700000000000000" pitchFamily="34" charset="-120"/>
                          <a:cs typeface="+mn-cs"/>
                        </a:rPr>
                        <a:t>module.exports</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en-US" altLang="zh-TW" sz="1800" kern="1200" dirty="0" err="1" smtClean="0">
                          <a:solidFill>
                            <a:schemeClr val="tx1"/>
                          </a:solidFill>
                          <a:effectLst/>
                          <a:latin typeface="Adobe 繁黑體 Std B" panose="020B0700000000000000" pitchFamily="34" charset="-120"/>
                          <a:ea typeface="Adobe 繁黑體 Std B" panose="020B0700000000000000" pitchFamily="34" charset="-120"/>
                          <a:cs typeface="+mn-cs"/>
                        </a:rPr>
                        <a:t>var</a:t>
                      </a:r>
                      <a:r>
                        <a:rPr lang="zh-TW" altLang="en-US"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名稱</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 require(“</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模塊擋名</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r>
              <a:tr h="370840">
                <a:tc>
                  <a:txBody>
                    <a:bodyPr/>
                    <a:lstStyle/>
                    <a:p>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export  default</a:t>
                      </a:r>
                      <a:r>
                        <a:rPr lang="zh-TW" altLang="en-US"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Import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名稱</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from“</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模塊擋名</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r>
            </a:tbl>
          </a:graphicData>
        </a:graphic>
      </p:graphicFrame>
    </p:spTree>
    <p:extLst>
      <p:ext uri="{BB962C8B-B14F-4D97-AF65-F5344CB8AC3E}">
        <p14:creationId xmlns:p14="http://schemas.microsoft.com/office/powerpoint/2010/main" val="27879537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90761" y="2886415"/>
            <a:ext cx="6096000" cy="1477328"/>
          </a:xfrm>
          <a:prstGeom prst="rect">
            <a:avLst/>
          </a:prstGeom>
        </p:spPr>
        <p:txBody>
          <a:bodyPr>
            <a:spAutoFit/>
          </a:bodyPr>
          <a:lstStyle/>
          <a:p>
            <a:pPr>
              <a:lnSpc>
                <a:spcPct val="150000"/>
              </a:lnSpc>
              <a:spcAft>
                <a:spcPts val="0"/>
              </a:spcAft>
            </a:pPr>
            <a:r>
              <a:rPr lang="en-US" altLang="zh-TW" sz="2400" b="1"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require </a:t>
            </a:r>
            <a:r>
              <a:rPr lang="zh-TW" altLang="zh-TW" sz="2400" b="1"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與</a:t>
            </a:r>
            <a:r>
              <a:rPr lang="en-US" altLang="zh-TW" sz="2400" b="1"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 import</a:t>
            </a:r>
            <a:endParaRPr lang="zh-TW" altLang="zh-TW" sz="2400"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spcAft>
                <a:spcPts val="0"/>
              </a:spcAft>
            </a:pPr>
            <a:r>
              <a:rPr lang="en-US"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require </a:t>
            </a:r>
            <a:r>
              <a:rPr lang="en-US" altLang="zh-TW" kern="1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 =&gt; </a:t>
            </a:r>
            <a:r>
              <a:rPr lang="zh-TW" altLang="zh-TW" kern="1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是</a:t>
            </a:r>
            <a:r>
              <a:rPr lang="zh-TW"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在</a:t>
            </a:r>
            <a:r>
              <a:rPr lang="en-US"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es6</a:t>
            </a:r>
            <a:r>
              <a:rPr lang="zh-TW"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出現前的</a:t>
            </a:r>
            <a:r>
              <a:rPr lang="zh-TW" altLang="zh-TW" kern="1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模</a:t>
            </a:r>
            <a:r>
              <a:rPr lang="zh-TW" altLang="en-US" kern="1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組</a:t>
            </a:r>
            <a:r>
              <a:rPr lang="zh-TW" altLang="zh-TW" kern="1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化</a:t>
            </a:r>
            <a:r>
              <a:rPr lang="zh-TW"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開發方式</a:t>
            </a:r>
            <a:endParaRPr lang="zh-TW"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spcAft>
                <a:spcPts val="0"/>
              </a:spcAft>
            </a:pPr>
            <a:r>
              <a:rPr lang="en-US"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import </a:t>
            </a:r>
            <a:r>
              <a:rPr lang="en-US" altLang="zh-TW" kern="1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en-US"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en-US" altLang="zh-TW" kern="1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=&gt; </a:t>
            </a:r>
            <a:r>
              <a:rPr lang="zh-TW" altLang="zh-TW" kern="1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是</a:t>
            </a:r>
            <a:r>
              <a:rPr lang="en-US"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es6</a:t>
            </a:r>
            <a:r>
              <a:rPr lang="zh-TW"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出現後的</a:t>
            </a:r>
            <a:r>
              <a:rPr lang="zh-TW" altLang="zh-TW" kern="1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模</a:t>
            </a:r>
            <a:r>
              <a:rPr lang="zh-TW" altLang="en-US"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組</a:t>
            </a:r>
            <a:r>
              <a:rPr lang="zh-TW" altLang="zh-TW" kern="1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化</a:t>
            </a:r>
            <a:r>
              <a:rPr lang="zh-TW"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開發方式</a:t>
            </a:r>
            <a:endParaRPr lang="zh-TW"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p:txBody>
      </p:sp>
    </p:spTree>
    <p:extLst>
      <p:ext uri="{BB962C8B-B14F-4D97-AF65-F5344CB8AC3E}">
        <p14:creationId xmlns:p14="http://schemas.microsoft.com/office/powerpoint/2010/main" val="27571708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5267" y="3448451"/>
            <a:ext cx="601830" cy="663732"/>
          </a:xfrm>
          <a:prstGeom prst="rect">
            <a:avLst/>
          </a:prstGeom>
        </p:spPr>
      </p:pic>
      <p:sp>
        <p:nvSpPr>
          <p:cNvPr id="3" name="矩形 2"/>
          <p:cNvSpPr/>
          <p:nvPr/>
        </p:nvSpPr>
        <p:spPr>
          <a:xfrm>
            <a:off x="2943065" y="3518707"/>
            <a:ext cx="5585312"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15 </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Proposal-class-properties </a:t>
            </a:r>
            <a:endParaRPr lang="zh-TW" altLang="en-US" sz="2800" dirty="0"/>
          </a:p>
        </p:txBody>
      </p:sp>
    </p:spTree>
    <p:extLst>
      <p:ext uri="{BB962C8B-B14F-4D97-AF65-F5344CB8AC3E}">
        <p14:creationId xmlns:p14="http://schemas.microsoft.com/office/powerpoint/2010/main" val="32732880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53870" y="3445700"/>
            <a:ext cx="9438010" cy="461665"/>
          </a:xfrm>
          <a:prstGeom prst="rect">
            <a:avLst/>
          </a:prstGeom>
        </p:spPr>
        <p:txBody>
          <a:bodyPr wrap="square">
            <a:spAutoFit/>
          </a:bodyPr>
          <a:lstStyle/>
          <a:p>
            <a:pPr algn="ctr"/>
            <a:r>
              <a:rPr lang="en-US" altLang="zh-TW" sz="2400" dirty="0" err="1">
                <a:solidFill>
                  <a:schemeClr val="bg1"/>
                </a:solidFill>
                <a:latin typeface="Adobe 黑体 Std R" panose="020B0400000000000000" pitchFamily="34" charset="-128"/>
                <a:ea typeface="Adobe 黑体 Std R" panose="020B0400000000000000" pitchFamily="34" charset="-128"/>
              </a:rPr>
              <a:t>npm</a:t>
            </a:r>
            <a:r>
              <a:rPr lang="en-US" altLang="zh-TW" sz="2400" dirty="0">
                <a:solidFill>
                  <a:schemeClr val="bg1"/>
                </a:solidFill>
                <a:latin typeface="Adobe 黑体 Std R" panose="020B0400000000000000" pitchFamily="34" charset="-128"/>
                <a:ea typeface="Adobe 黑体 Std R" panose="020B0400000000000000" pitchFamily="34" charset="-128"/>
              </a:rPr>
              <a:t> </a:t>
            </a:r>
            <a:r>
              <a:rPr lang="en-US" altLang="zh-TW" sz="2400" dirty="0" smtClean="0">
                <a:solidFill>
                  <a:schemeClr val="bg1"/>
                </a:solidFill>
                <a:latin typeface="Adobe 黑体 Std R" panose="020B0400000000000000" pitchFamily="34" charset="-128"/>
                <a:ea typeface="Adobe 黑体 Std R" panose="020B0400000000000000" pitchFamily="34" charset="-128"/>
              </a:rPr>
              <a:t>install @babel/plugin-proposal-class-properties </a:t>
            </a:r>
            <a:r>
              <a:rPr lang="en-US" altLang="zh-TW" sz="2400" dirty="0">
                <a:solidFill>
                  <a:schemeClr val="bg1"/>
                </a:solidFill>
                <a:latin typeface="Adobe 黑体 Std R" panose="020B0400000000000000" pitchFamily="34" charset="-128"/>
                <a:ea typeface="Adobe 黑体 Std R" panose="020B0400000000000000" pitchFamily="34" charset="-128"/>
              </a:rPr>
              <a:t> --save-dev </a:t>
            </a:r>
            <a:endParaRPr lang="zh-TW" altLang="en-US" sz="2400"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32531657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81559" y="3078754"/>
            <a:ext cx="8887752" cy="1200329"/>
          </a:xfrm>
          <a:prstGeom prst="rect">
            <a:avLst/>
          </a:prstGeom>
        </p:spPr>
        <p:txBody>
          <a:bodyPr wrap="square">
            <a:spAutoFit/>
          </a:bodyPr>
          <a:lstStyle/>
          <a:p>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"presets"</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"@babel/preset-</a:t>
            </a:r>
            <a:r>
              <a:rPr lang="en-US" altLang="zh-TW" dirty="0" err="1">
                <a:solidFill>
                  <a:srgbClr val="FFEE99"/>
                </a:solidFill>
                <a:latin typeface="Consolas" panose="020B0609020204030204" pitchFamily="49" charset="0"/>
              </a:rPr>
              <a:t>env</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"plugins"</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"@babel/plugin-proposal-class-properties"</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5" name="矩形 4"/>
          <p:cNvSpPr/>
          <p:nvPr/>
        </p:nvSpPr>
        <p:spPr>
          <a:xfrm>
            <a:off x="2481559" y="2664650"/>
            <a:ext cx="1026243" cy="369332"/>
          </a:xfrm>
          <a:prstGeom prst="rect">
            <a:avLst/>
          </a:prstGeom>
        </p:spPr>
        <p:txBody>
          <a:bodyPr wrap="none">
            <a:spAutoFit/>
          </a:bodyPr>
          <a:lstStyle/>
          <a:p>
            <a:r>
              <a:rPr lang="zh-TW" altLang="en-US" dirty="0" smtClean="0">
                <a:solidFill>
                  <a:schemeClr val="bg1"/>
                </a:solidFill>
                <a:latin typeface="Adobe 繁黑體 Std B" panose="020B0700000000000000" pitchFamily="34" charset="-120"/>
                <a:ea typeface="Adobe 繁黑體 Std B" panose="020B0700000000000000" pitchFamily="34" charset="-120"/>
              </a:rPr>
              <a:t>.babelrc</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17949492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87746" y="2129795"/>
            <a:ext cx="8707030" cy="2862322"/>
          </a:xfrm>
          <a:prstGeom prst="rect">
            <a:avLst/>
          </a:prstGeom>
        </p:spPr>
        <p:txBody>
          <a:bodyPr wrap="square">
            <a:spAutoFit/>
          </a:bodyPr>
          <a:lstStyle/>
          <a:p>
            <a:r>
              <a:rPr lang="en-US" altLang="zh-TW" sz="1200" dirty="0">
                <a:solidFill>
                  <a:srgbClr val="8C8C8C"/>
                </a:solidFill>
                <a:latin typeface="Consolas" panose="020B0609020204030204" pitchFamily="49" charset="0"/>
              </a:rPr>
              <a:t>//</a:t>
            </a:r>
            <a:r>
              <a:rPr lang="zh-TW" altLang="en-US" sz="1200" dirty="0">
                <a:solidFill>
                  <a:srgbClr val="8C8C8C"/>
                </a:solidFill>
                <a:latin typeface="Consolas" panose="020B0609020204030204" pitchFamily="49" charset="0"/>
              </a:rPr>
              <a:t>正統 </a:t>
            </a:r>
            <a:r>
              <a:rPr lang="en-US" altLang="zh-TW" sz="1200" dirty="0">
                <a:solidFill>
                  <a:srgbClr val="8C8C8C"/>
                </a:solidFill>
                <a:latin typeface="Consolas" panose="020B0609020204030204" pitchFamily="49" charset="0"/>
              </a:rPr>
              <a:t>class </a:t>
            </a:r>
            <a:r>
              <a:rPr lang="zh-TW" altLang="en-US" sz="1200" dirty="0">
                <a:solidFill>
                  <a:srgbClr val="8C8C8C"/>
                </a:solidFill>
                <a:latin typeface="Consolas" panose="020B0609020204030204" pitchFamily="49" charset="0"/>
              </a:rPr>
              <a:t>需要 </a:t>
            </a:r>
            <a:r>
              <a:rPr lang="en-US" altLang="zh-TW" sz="1200" dirty="0">
                <a:solidFill>
                  <a:srgbClr val="8C8C8C"/>
                </a:solidFill>
                <a:latin typeface="Consolas" panose="020B0609020204030204" pitchFamily="49" charset="0"/>
              </a:rPr>
              <a:t>bind </a:t>
            </a:r>
            <a:r>
              <a:rPr lang="zh-TW" altLang="en-US" sz="1200" dirty="0">
                <a:solidFill>
                  <a:srgbClr val="8C8C8C"/>
                </a:solidFill>
                <a:latin typeface="Consolas" panose="020B0609020204030204" pitchFamily="49" charset="0"/>
              </a:rPr>
              <a:t>才可以拿到 </a:t>
            </a:r>
            <a:r>
              <a:rPr lang="en-US" altLang="zh-TW" sz="1200" dirty="0">
                <a:solidFill>
                  <a:srgbClr val="8C8C8C"/>
                </a:solidFill>
                <a:latin typeface="Consolas" panose="020B0609020204030204" pitchFamily="49" charset="0"/>
              </a:rPr>
              <a:t>this</a:t>
            </a:r>
            <a:endParaRPr lang="en-US" altLang="zh-TW" sz="1200" dirty="0">
              <a:solidFill>
                <a:srgbClr val="F8F8F2"/>
              </a:solidFill>
              <a:latin typeface="Consolas" panose="020B0609020204030204" pitchFamily="49" charset="0"/>
            </a:endParaRPr>
          </a:p>
          <a:p>
            <a:r>
              <a:rPr lang="en-US" altLang="zh-TW" sz="1200" i="1" dirty="0">
                <a:solidFill>
                  <a:srgbClr val="66D9EF"/>
                </a:solidFill>
                <a:latin typeface="Consolas" panose="020B0609020204030204" pitchFamily="49" charset="0"/>
              </a:rPr>
              <a:t>class</a:t>
            </a:r>
            <a:r>
              <a:rPr lang="en-US" altLang="zh-TW" sz="1200" dirty="0">
                <a:solidFill>
                  <a:srgbClr val="F8F8F2"/>
                </a:solidFill>
                <a:latin typeface="Consolas" panose="020B0609020204030204" pitchFamily="49" charset="0"/>
              </a:rPr>
              <a:t> </a:t>
            </a:r>
            <a:r>
              <a:rPr lang="en-US" altLang="zh-TW" sz="1200" u="sng" dirty="0">
                <a:solidFill>
                  <a:srgbClr val="A6E22E"/>
                </a:solidFill>
                <a:latin typeface="Consolas" panose="020B0609020204030204" pitchFamily="49" charset="0"/>
              </a:rPr>
              <a:t>Index</a:t>
            </a:r>
            <a:r>
              <a:rPr lang="en-US" altLang="zh-TW" sz="1200" dirty="0">
                <a:solidFill>
                  <a:srgbClr val="F8F8F2"/>
                </a:solidFill>
                <a:latin typeface="Consolas" panose="020B0609020204030204" pitchFamily="49" charset="0"/>
              </a:rPr>
              <a:t>{</a:t>
            </a:r>
          </a:p>
          <a:p>
            <a:pPr lvl="1"/>
            <a:r>
              <a:rPr lang="en-US" altLang="zh-TW" sz="1200" dirty="0">
                <a:solidFill>
                  <a:srgbClr val="A6E22E"/>
                </a:solidFill>
                <a:latin typeface="Consolas" panose="020B0609020204030204" pitchFamily="49" charset="0"/>
              </a:rPr>
              <a:t>constructor</a:t>
            </a:r>
            <a:r>
              <a:rPr lang="en-US" altLang="zh-TW" sz="1200" dirty="0">
                <a:solidFill>
                  <a:srgbClr val="F8F8F2"/>
                </a:solidFill>
                <a:latin typeface="Consolas" panose="020B0609020204030204" pitchFamily="49" charset="0"/>
              </a:rPr>
              <a:t>(){</a:t>
            </a:r>
          </a:p>
          <a:p>
            <a:pPr lvl="2"/>
            <a:r>
              <a:rPr lang="en-US" altLang="zh-TW" sz="1200" dirty="0">
                <a:solidFill>
                  <a:srgbClr val="F8F8F2"/>
                </a:solidFill>
                <a:latin typeface="Consolas" panose="020B0609020204030204" pitchFamily="49" charset="0"/>
              </a:rPr>
              <a:t>this</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name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"mike"</a:t>
            </a:r>
            <a:r>
              <a:rPr lang="en-US" altLang="zh-TW" sz="1200" dirty="0">
                <a:solidFill>
                  <a:srgbClr val="F8F8F2"/>
                </a:solidFill>
                <a:latin typeface="Consolas" panose="020B0609020204030204" pitchFamily="49" charset="0"/>
              </a:rPr>
              <a:t>;</a:t>
            </a:r>
          </a:p>
          <a:p>
            <a:pPr lvl="2"/>
            <a:r>
              <a:rPr lang="en-US" altLang="zh-TW" sz="1200" dirty="0" err="1">
                <a:solidFill>
                  <a:srgbClr val="F8F8F2"/>
                </a:solidFill>
                <a:latin typeface="Consolas" panose="020B0609020204030204" pitchFamily="49" charset="0"/>
              </a:rPr>
              <a:t>this</a:t>
            </a:r>
            <a:r>
              <a:rPr lang="en-US" altLang="zh-TW" sz="1200" dirty="0" err="1">
                <a:solidFill>
                  <a:srgbClr val="F92672"/>
                </a:solidFill>
                <a:latin typeface="Consolas" panose="020B0609020204030204" pitchFamily="49" charset="0"/>
              </a:rPr>
              <a:t>.</a:t>
            </a:r>
            <a:r>
              <a:rPr lang="en-US" altLang="zh-TW" sz="1200" dirty="0" err="1">
                <a:solidFill>
                  <a:srgbClr val="F8F8F2"/>
                </a:solidFill>
                <a:latin typeface="Consolas" panose="020B0609020204030204" pitchFamily="49" charset="0"/>
              </a:rPr>
              <a:t>address</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a:t>
            </a:r>
            <a:r>
              <a:rPr lang="zh-TW" altLang="en-US" sz="1200" dirty="0">
                <a:solidFill>
                  <a:srgbClr val="FFEE99"/>
                </a:solidFill>
                <a:latin typeface="Consolas" panose="020B0609020204030204" pitchFamily="49" charset="0"/>
              </a:rPr>
              <a:t>台灣</a:t>
            </a:r>
            <a:r>
              <a:rPr lang="en-US" altLang="zh-TW" sz="1200" dirty="0">
                <a:solidFill>
                  <a:srgbClr val="FFEE99"/>
                </a:solidFill>
                <a:latin typeface="Consolas" panose="020B0609020204030204" pitchFamily="49" charset="0"/>
              </a:rPr>
              <a:t>"</a:t>
            </a:r>
            <a:r>
              <a:rPr lang="en-US" altLang="zh-TW" sz="1200" dirty="0">
                <a:solidFill>
                  <a:srgbClr val="F8F8F2"/>
                </a:solidFill>
                <a:latin typeface="Consolas" panose="020B0609020204030204" pitchFamily="49" charset="0"/>
              </a:rPr>
              <a:t>;</a:t>
            </a:r>
          </a:p>
          <a:p>
            <a:pPr lvl="2"/>
            <a:r>
              <a:rPr lang="en-US" altLang="zh-TW" sz="1200" i="1" dirty="0" err="1">
                <a:solidFill>
                  <a:srgbClr val="66D9EF"/>
                </a:solidFill>
                <a:latin typeface="Consolas" panose="020B0609020204030204" pitchFamily="49" charset="0"/>
              </a:rPr>
              <a:t>document</a:t>
            </a:r>
            <a:r>
              <a:rPr lang="en-US" altLang="zh-TW" sz="1200" dirty="0" err="1">
                <a:solidFill>
                  <a:srgbClr val="F92672"/>
                </a:solidFill>
                <a:latin typeface="Consolas" panose="020B0609020204030204" pitchFamily="49" charset="0"/>
              </a:rPr>
              <a:t>.</a:t>
            </a:r>
            <a:r>
              <a:rPr lang="en-US" altLang="zh-TW" sz="1200" dirty="0" err="1">
                <a:solidFill>
                  <a:srgbClr val="A6E22E"/>
                </a:solidFill>
                <a:latin typeface="Consolas" panose="020B0609020204030204" pitchFamily="49" charset="0"/>
              </a:rPr>
              <a:t>querySelector</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'.myBtn1'</a:t>
            </a:r>
            <a:r>
              <a:rPr lang="en-US" altLang="zh-TW" sz="1200" dirty="0">
                <a:solidFill>
                  <a:srgbClr val="F8F8F2"/>
                </a:solidFill>
                <a:latin typeface="Consolas" panose="020B0609020204030204" pitchFamily="49" charset="0"/>
              </a:rPr>
              <a:t>)</a:t>
            </a:r>
            <a:r>
              <a:rPr lang="en-US" altLang="zh-TW" sz="1200" dirty="0">
                <a:solidFill>
                  <a:srgbClr val="F92672"/>
                </a:solidFill>
                <a:latin typeface="Consolas" panose="020B0609020204030204" pitchFamily="49" charset="0"/>
              </a:rPr>
              <a:t>.</a:t>
            </a:r>
            <a:r>
              <a:rPr lang="en-US" altLang="zh-TW" sz="1200" dirty="0" err="1">
                <a:solidFill>
                  <a:srgbClr val="A6E22E"/>
                </a:solidFill>
                <a:latin typeface="Consolas" panose="020B0609020204030204" pitchFamily="49" charset="0"/>
              </a:rPr>
              <a:t>addEventListener</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'click'</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this</a:t>
            </a:r>
            <a:r>
              <a:rPr lang="en-US" altLang="zh-TW" sz="1200" dirty="0" err="1">
                <a:solidFill>
                  <a:srgbClr val="F92672"/>
                </a:solidFill>
                <a:latin typeface="Consolas" panose="020B0609020204030204" pitchFamily="49" charset="0"/>
              </a:rPr>
              <a:t>.</a:t>
            </a:r>
            <a:r>
              <a:rPr lang="en-US" altLang="zh-TW" sz="1200" dirty="0" err="1">
                <a:solidFill>
                  <a:srgbClr val="F8F8F2"/>
                </a:solidFill>
                <a:latin typeface="Consolas" panose="020B0609020204030204" pitchFamily="49" charset="0"/>
              </a:rPr>
              <a:t>OpenStateFn</a:t>
            </a:r>
            <a:r>
              <a:rPr lang="en-US" altLang="zh-TW" sz="1200" dirty="0" err="1">
                <a:solidFill>
                  <a:srgbClr val="F92672"/>
                </a:solidFill>
                <a:latin typeface="Consolas" panose="020B0609020204030204" pitchFamily="49" charset="0"/>
              </a:rPr>
              <a:t>.</a:t>
            </a:r>
            <a:r>
              <a:rPr lang="en-US" altLang="zh-TW" sz="1200" dirty="0" err="1">
                <a:solidFill>
                  <a:srgbClr val="A6E22E"/>
                </a:solidFill>
                <a:latin typeface="Consolas" panose="020B0609020204030204" pitchFamily="49" charset="0"/>
              </a:rPr>
              <a:t>bind</a:t>
            </a:r>
            <a:r>
              <a:rPr lang="en-US" altLang="zh-TW" sz="1200" dirty="0">
                <a:solidFill>
                  <a:srgbClr val="F8F8F2"/>
                </a:solidFill>
                <a:latin typeface="Consolas" panose="020B0609020204030204" pitchFamily="49" charset="0"/>
              </a:rPr>
              <a:t>(this));</a:t>
            </a:r>
          </a:p>
          <a:p>
            <a:pPr lvl="1"/>
            <a:r>
              <a:rPr lang="en-US" altLang="zh-TW" sz="1200" dirty="0">
                <a:solidFill>
                  <a:srgbClr val="F8F8F2"/>
                </a:solidFill>
                <a:latin typeface="Consolas" panose="020B0609020204030204" pitchFamily="49" charset="0"/>
              </a:rPr>
              <a:t>}</a:t>
            </a:r>
          </a:p>
          <a:p>
            <a:pPr lvl="1"/>
            <a:r>
              <a:rPr lang="en-US" altLang="zh-TW" sz="1200" dirty="0" err="1">
                <a:solidFill>
                  <a:srgbClr val="A6E22E"/>
                </a:solidFill>
                <a:latin typeface="Consolas" panose="020B0609020204030204" pitchFamily="49" charset="0"/>
              </a:rPr>
              <a:t>OpenStateFn</a:t>
            </a:r>
            <a:r>
              <a:rPr lang="en-US" altLang="zh-TW" sz="1200" dirty="0">
                <a:solidFill>
                  <a:srgbClr val="F8F8F2"/>
                </a:solidFill>
                <a:latin typeface="Consolas" panose="020B0609020204030204" pitchFamily="49" charset="0"/>
              </a:rPr>
              <a:t>(){</a:t>
            </a:r>
          </a:p>
          <a:p>
            <a:pPr lvl="2"/>
            <a:r>
              <a:rPr lang="en-US" altLang="zh-TW" sz="1200" i="1" dirty="0">
                <a:solidFill>
                  <a:srgbClr val="66D9EF"/>
                </a:solidFill>
                <a:latin typeface="Consolas" panose="020B0609020204030204" pitchFamily="49" charset="0"/>
              </a:rPr>
              <a:t>console</a:t>
            </a:r>
            <a:r>
              <a:rPr lang="en-US" altLang="zh-TW" sz="1200" dirty="0">
                <a:solidFill>
                  <a:srgbClr val="F92672"/>
                </a:solidFill>
                <a:latin typeface="Consolas" panose="020B0609020204030204" pitchFamily="49" charset="0"/>
              </a:rPr>
              <a:t>.</a:t>
            </a:r>
            <a:r>
              <a:rPr lang="en-US" altLang="zh-TW" sz="1200" dirty="0">
                <a:solidFill>
                  <a:srgbClr val="66D9EF"/>
                </a:solidFill>
                <a:latin typeface="Consolas" panose="020B0609020204030204" pitchFamily="49" charset="0"/>
              </a:rPr>
              <a:t>log</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"Index:</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a:t>
            </a:r>
            <a:r>
              <a:rPr lang="en-US" altLang="zh-TW" sz="1200" dirty="0">
                <a:solidFill>
                  <a:srgbClr val="F8F8F2"/>
                </a:solidFill>
                <a:latin typeface="Consolas" panose="020B0609020204030204" pitchFamily="49" charset="0"/>
              </a:rPr>
              <a:t>,{</a:t>
            </a:r>
          </a:p>
          <a:p>
            <a:pPr lvl="3"/>
            <a:r>
              <a:rPr lang="en-US" altLang="zh-TW" sz="1200" dirty="0">
                <a:solidFill>
                  <a:srgbClr val="FFEE99"/>
                </a:solidFill>
                <a:latin typeface="Consolas" panose="020B0609020204030204" pitchFamily="49" charset="0"/>
              </a:rPr>
              <a:t>name</a:t>
            </a:r>
            <a:r>
              <a:rPr lang="en-US" altLang="zh-TW" sz="1200" dirty="0">
                <a:solidFill>
                  <a:srgbClr val="F8F8F2"/>
                </a:solidFill>
                <a:latin typeface="Consolas" panose="020B0609020204030204" pitchFamily="49" charset="0"/>
              </a:rPr>
              <a:t>: this</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name,</a:t>
            </a:r>
          </a:p>
          <a:p>
            <a:pPr lvl="3"/>
            <a:r>
              <a:rPr lang="en-US" altLang="zh-TW" sz="1200" dirty="0">
                <a:solidFill>
                  <a:srgbClr val="FFEE99"/>
                </a:solidFill>
                <a:latin typeface="Consolas" panose="020B0609020204030204" pitchFamily="49" charset="0"/>
              </a:rPr>
              <a:t>address</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this</a:t>
            </a:r>
            <a:r>
              <a:rPr lang="en-US" altLang="zh-TW" sz="1200" dirty="0" err="1">
                <a:solidFill>
                  <a:srgbClr val="F92672"/>
                </a:solidFill>
                <a:latin typeface="Consolas" panose="020B0609020204030204" pitchFamily="49" charset="0"/>
              </a:rPr>
              <a:t>.</a:t>
            </a:r>
            <a:r>
              <a:rPr lang="en-US" altLang="zh-TW" sz="1200" dirty="0" err="1">
                <a:solidFill>
                  <a:srgbClr val="F8F8F2"/>
                </a:solidFill>
                <a:latin typeface="Consolas" panose="020B0609020204030204" pitchFamily="49" charset="0"/>
              </a:rPr>
              <a:t>address</a:t>
            </a:r>
            <a:endParaRPr lang="en-US" altLang="zh-TW" sz="1200" dirty="0">
              <a:solidFill>
                <a:srgbClr val="F8F8F2"/>
              </a:solidFill>
              <a:latin typeface="Consolas" panose="020B0609020204030204" pitchFamily="49" charset="0"/>
            </a:endParaRPr>
          </a:p>
          <a:p>
            <a:pPr lvl="2"/>
            <a:r>
              <a:rPr lang="en-US" altLang="zh-TW" sz="1200" dirty="0">
                <a:solidFill>
                  <a:srgbClr val="F8F8F2"/>
                </a:solidFill>
                <a:latin typeface="Consolas" panose="020B0609020204030204" pitchFamily="49" charset="0"/>
              </a:rPr>
              <a:t>});</a:t>
            </a:r>
          </a:p>
          <a:p>
            <a:pPr lvl="1"/>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a:t>
            </a:r>
          </a:p>
          <a:p>
            <a:r>
              <a:rPr lang="en-US" altLang="zh-TW" sz="1200" dirty="0">
                <a:solidFill>
                  <a:srgbClr val="F92672"/>
                </a:solidFill>
                <a:latin typeface="Consolas" panose="020B0609020204030204" pitchFamily="49" charset="0"/>
              </a:rPr>
              <a:t>new</a:t>
            </a:r>
            <a:r>
              <a:rPr lang="en-US" altLang="zh-TW" sz="1200" dirty="0">
                <a:solidFill>
                  <a:srgbClr val="F8F8F2"/>
                </a:solidFill>
                <a:latin typeface="Consolas" panose="020B0609020204030204" pitchFamily="49" charset="0"/>
              </a:rPr>
              <a:t> </a:t>
            </a:r>
            <a:r>
              <a:rPr lang="en-US" altLang="zh-TW" sz="1200" dirty="0">
                <a:solidFill>
                  <a:srgbClr val="A6E22E"/>
                </a:solidFill>
                <a:latin typeface="Consolas" panose="020B0609020204030204" pitchFamily="49" charset="0"/>
              </a:rPr>
              <a:t>Index</a:t>
            </a:r>
            <a:r>
              <a:rPr lang="en-US" altLang="zh-TW" sz="1200" dirty="0">
                <a:solidFill>
                  <a:srgbClr val="F8F8F2"/>
                </a:solidFill>
                <a:latin typeface="Consolas" panose="020B0609020204030204" pitchFamily="49" charset="0"/>
              </a:rPr>
              <a:t>();</a:t>
            </a:r>
            <a:endParaRPr lang="en-US" altLang="zh-TW"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6250138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2414" y="1631506"/>
            <a:ext cx="8359073" cy="3785652"/>
          </a:xfrm>
          <a:prstGeom prst="rect">
            <a:avLst/>
          </a:prstGeom>
        </p:spPr>
        <p:txBody>
          <a:bodyPr wrap="square">
            <a:spAutoFit/>
          </a:bodyPr>
          <a:lstStyle/>
          <a:p>
            <a:r>
              <a:rPr lang="en-US" altLang="zh-TW" sz="1200" dirty="0">
                <a:solidFill>
                  <a:srgbClr val="F8F8F2"/>
                </a:solidFill>
                <a:latin typeface="Consolas" panose="020B0609020204030204" pitchFamily="49" charset="0"/>
              </a:rPr>
              <a:t/>
            </a:r>
            <a:br>
              <a:rPr lang="en-US" altLang="zh-TW" sz="1200" dirty="0">
                <a:solidFill>
                  <a:srgbClr val="F8F8F2"/>
                </a:solidFill>
                <a:latin typeface="Consolas" panose="020B0609020204030204" pitchFamily="49" charset="0"/>
              </a:rPr>
            </a:br>
            <a:r>
              <a:rPr lang="en-US" altLang="zh-TW" sz="1200" dirty="0">
                <a:solidFill>
                  <a:srgbClr val="8C8C8C"/>
                </a:solidFill>
                <a:latin typeface="Consolas" panose="020B0609020204030204" pitchFamily="49" charset="0"/>
              </a:rPr>
              <a:t>//Babel </a:t>
            </a:r>
            <a:r>
              <a:rPr lang="zh-TW" altLang="en-US" sz="1200" dirty="0">
                <a:solidFill>
                  <a:srgbClr val="8C8C8C"/>
                </a:solidFill>
                <a:latin typeface="Consolas" panose="020B0609020204030204" pitchFamily="49" charset="0"/>
              </a:rPr>
              <a:t>提供的 </a:t>
            </a:r>
            <a:r>
              <a:rPr lang="en-US" altLang="zh-TW" sz="1200" dirty="0">
                <a:solidFill>
                  <a:srgbClr val="8C8C8C"/>
                </a:solidFill>
                <a:latin typeface="Consolas" panose="020B0609020204030204" pitchFamily="49" charset="0"/>
              </a:rPr>
              <a:t>plugin-proposal-class-properties </a:t>
            </a:r>
            <a:r>
              <a:rPr lang="zh-TW" altLang="en-US" sz="1200" dirty="0">
                <a:solidFill>
                  <a:srgbClr val="8C8C8C"/>
                </a:solidFill>
                <a:latin typeface="Consolas" panose="020B0609020204030204" pitchFamily="49" charset="0"/>
              </a:rPr>
              <a:t>寫法可以避免 </a:t>
            </a:r>
            <a:r>
              <a:rPr lang="en-US" altLang="zh-TW" sz="1200" dirty="0">
                <a:solidFill>
                  <a:srgbClr val="8C8C8C"/>
                </a:solidFill>
                <a:latin typeface="Consolas" panose="020B0609020204030204" pitchFamily="49" charset="0"/>
              </a:rPr>
              <a:t>bind</a:t>
            </a:r>
            <a:endParaRPr lang="en-US" altLang="zh-TW" sz="1200" dirty="0">
              <a:solidFill>
                <a:srgbClr val="F8F8F2"/>
              </a:solidFill>
              <a:latin typeface="Consolas" panose="020B0609020204030204" pitchFamily="49" charset="0"/>
            </a:endParaRPr>
          </a:p>
          <a:p>
            <a:r>
              <a:rPr lang="en-US" altLang="zh-TW" sz="1200" i="1" dirty="0">
                <a:solidFill>
                  <a:srgbClr val="66D9EF"/>
                </a:solidFill>
                <a:latin typeface="Consolas" panose="020B0609020204030204" pitchFamily="49" charset="0"/>
              </a:rPr>
              <a:t>class</a:t>
            </a:r>
            <a:r>
              <a:rPr lang="en-US" altLang="zh-TW" sz="1200" dirty="0">
                <a:solidFill>
                  <a:srgbClr val="F8F8F2"/>
                </a:solidFill>
                <a:latin typeface="Consolas" panose="020B0609020204030204" pitchFamily="49" charset="0"/>
              </a:rPr>
              <a:t> </a:t>
            </a:r>
            <a:r>
              <a:rPr lang="en-US" altLang="zh-TW" sz="1200" u="sng" dirty="0" err="1">
                <a:solidFill>
                  <a:srgbClr val="A6E22E"/>
                </a:solidFill>
                <a:latin typeface="Consolas" panose="020B0609020204030204" pitchFamily="49" charset="0"/>
              </a:rPr>
              <a:t>IndexBabel</a:t>
            </a:r>
            <a:r>
              <a:rPr lang="en-US" altLang="zh-TW" sz="1200" dirty="0">
                <a:solidFill>
                  <a:srgbClr val="F8F8F2"/>
                </a:solidFill>
                <a:latin typeface="Consolas" panose="020B0609020204030204" pitchFamily="49" charset="0"/>
              </a:rPr>
              <a:t>{</a:t>
            </a:r>
          </a:p>
          <a:p>
            <a:pPr lvl="1"/>
            <a:r>
              <a:rPr lang="en-US" altLang="zh-TW" sz="1200" dirty="0">
                <a:solidFill>
                  <a:srgbClr val="F8F8F2"/>
                </a:solidFill>
                <a:latin typeface="Consolas" panose="020B0609020204030204" pitchFamily="49" charset="0"/>
              </a:rPr>
              <a:t/>
            </a:r>
            <a:br>
              <a:rPr lang="en-US" altLang="zh-TW" sz="1200" dirty="0">
                <a:solidFill>
                  <a:srgbClr val="F8F8F2"/>
                </a:solidFill>
                <a:latin typeface="Consolas" panose="020B0609020204030204" pitchFamily="49" charset="0"/>
              </a:rPr>
            </a:br>
            <a:r>
              <a:rPr lang="en-US" altLang="zh-TW" sz="1200" dirty="0">
                <a:solidFill>
                  <a:srgbClr val="F8F8F2"/>
                </a:solidFill>
                <a:latin typeface="Consolas" panose="020B0609020204030204" pitchFamily="49" charset="0"/>
              </a:rPr>
              <a:t>name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"mike"</a:t>
            </a:r>
            <a:r>
              <a:rPr lang="en-US" altLang="zh-TW" sz="1200" dirty="0">
                <a:solidFill>
                  <a:srgbClr val="F8F8F2"/>
                </a:solidFill>
                <a:latin typeface="Consolas" panose="020B0609020204030204" pitchFamily="49" charset="0"/>
              </a:rPr>
              <a:t>;</a:t>
            </a:r>
          </a:p>
          <a:p>
            <a:pPr lvl="1"/>
            <a:r>
              <a:rPr lang="en-US" altLang="zh-TW" sz="1200" dirty="0">
                <a:solidFill>
                  <a:srgbClr val="F8F8F2"/>
                </a:solidFill>
                <a:latin typeface="Consolas" panose="020B0609020204030204" pitchFamily="49" charset="0"/>
              </a:rPr>
              <a:t>address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a:t>
            </a:r>
            <a:r>
              <a:rPr lang="zh-TW" altLang="en-US" sz="1200" dirty="0">
                <a:solidFill>
                  <a:srgbClr val="FFEE99"/>
                </a:solidFill>
                <a:latin typeface="Consolas" panose="020B0609020204030204" pitchFamily="49" charset="0"/>
              </a:rPr>
              <a:t>台灣</a:t>
            </a:r>
            <a:r>
              <a:rPr lang="en-US" altLang="zh-TW" sz="1200" dirty="0">
                <a:solidFill>
                  <a:srgbClr val="FFEE99"/>
                </a:solidFill>
                <a:latin typeface="Consolas" panose="020B0609020204030204" pitchFamily="49" charset="0"/>
              </a:rPr>
              <a:t>"</a:t>
            </a:r>
            <a:r>
              <a:rPr lang="en-US" altLang="zh-TW" sz="1200" dirty="0">
                <a:solidFill>
                  <a:srgbClr val="F8F8F2"/>
                </a:solidFill>
                <a:latin typeface="Consolas" panose="020B0609020204030204" pitchFamily="49" charset="0"/>
              </a:rPr>
              <a:t>;</a:t>
            </a:r>
          </a:p>
          <a:p>
            <a:pPr lvl="1"/>
            <a:r>
              <a:rPr lang="en-US" altLang="zh-TW" sz="1200" dirty="0">
                <a:solidFill>
                  <a:srgbClr val="F8F8F2"/>
                </a:solidFill>
                <a:latin typeface="Consolas" panose="020B0609020204030204" pitchFamily="49" charset="0"/>
              </a:rPr>
              <a:t/>
            </a:r>
            <a:br>
              <a:rPr lang="en-US" altLang="zh-TW" sz="1200" dirty="0">
                <a:solidFill>
                  <a:srgbClr val="F8F8F2"/>
                </a:solidFill>
                <a:latin typeface="Consolas" panose="020B0609020204030204" pitchFamily="49" charset="0"/>
              </a:rPr>
            </a:br>
            <a:r>
              <a:rPr lang="en-US" altLang="zh-TW" sz="1200" dirty="0">
                <a:solidFill>
                  <a:srgbClr val="A6E22E"/>
                </a:solidFill>
                <a:latin typeface="Consolas" panose="020B0609020204030204" pitchFamily="49" charset="0"/>
              </a:rPr>
              <a:t>constructor</a:t>
            </a:r>
            <a:r>
              <a:rPr lang="en-US" altLang="zh-TW" sz="1200" dirty="0">
                <a:solidFill>
                  <a:srgbClr val="F8F8F2"/>
                </a:solidFill>
                <a:latin typeface="Consolas" panose="020B0609020204030204" pitchFamily="49" charset="0"/>
              </a:rPr>
              <a:t>(){</a:t>
            </a:r>
          </a:p>
          <a:p>
            <a:pPr lvl="1"/>
            <a:r>
              <a:rPr lang="en-US" altLang="zh-TW" sz="1200" i="1" dirty="0" smtClean="0">
                <a:solidFill>
                  <a:srgbClr val="66D9EF"/>
                </a:solidFill>
                <a:latin typeface="Consolas" panose="020B0609020204030204" pitchFamily="49" charset="0"/>
              </a:rPr>
              <a:t>	</a:t>
            </a:r>
            <a:r>
              <a:rPr lang="en-US" altLang="zh-TW" sz="1200" i="1" dirty="0" err="1" smtClean="0">
                <a:solidFill>
                  <a:srgbClr val="66D9EF"/>
                </a:solidFill>
                <a:latin typeface="Consolas" panose="020B0609020204030204" pitchFamily="49" charset="0"/>
              </a:rPr>
              <a:t>document</a:t>
            </a:r>
            <a:r>
              <a:rPr lang="en-US" altLang="zh-TW" sz="1200" dirty="0" err="1" smtClean="0">
                <a:solidFill>
                  <a:srgbClr val="F92672"/>
                </a:solidFill>
                <a:latin typeface="Consolas" panose="020B0609020204030204" pitchFamily="49" charset="0"/>
              </a:rPr>
              <a:t>.</a:t>
            </a:r>
            <a:r>
              <a:rPr lang="en-US" altLang="zh-TW" sz="1200" dirty="0" err="1" smtClean="0">
                <a:solidFill>
                  <a:srgbClr val="A6E22E"/>
                </a:solidFill>
                <a:latin typeface="Consolas" panose="020B0609020204030204" pitchFamily="49" charset="0"/>
              </a:rPr>
              <a:t>querySelector</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'.myBtn2'</a:t>
            </a:r>
            <a:r>
              <a:rPr lang="en-US" altLang="zh-TW" sz="1200" dirty="0">
                <a:solidFill>
                  <a:srgbClr val="F8F8F2"/>
                </a:solidFill>
                <a:latin typeface="Consolas" panose="020B0609020204030204" pitchFamily="49" charset="0"/>
              </a:rPr>
              <a:t>)</a:t>
            </a:r>
            <a:r>
              <a:rPr lang="en-US" altLang="zh-TW" sz="1200" dirty="0">
                <a:solidFill>
                  <a:srgbClr val="F92672"/>
                </a:solidFill>
                <a:latin typeface="Consolas" panose="020B0609020204030204" pitchFamily="49" charset="0"/>
              </a:rPr>
              <a:t>.</a:t>
            </a:r>
            <a:r>
              <a:rPr lang="en-US" altLang="zh-TW" sz="1200" dirty="0" err="1">
                <a:solidFill>
                  <a:srgbClr val="A6E22E"/>
                </a:solidFill>
                <a:latin typeface="Consolas" panose="020B0609020204030204" pitchFamily="49" charset="0"/>
              </a:rPr>
              <a:t>addEventListener</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'click'</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this</a:t>
            </a:r>
            <a:r>
              <a:rPr lang="en-US" altLang="zh-TW" sz="1200" dirty="0" err="1">
                <a:solidFill>
                  <a:srgbClr val="F92672"/>
                </a:solidFill>
                <a:latin typeface="Consolas" panose="020B0609020204030204" pitchFamily="49" charset="0"/>
              </a:rPr>
              <a:t>.</a:t>
            </a:r>
            <a:r>
              <a:rPr lang="en-US" altLang="zh-TW" sz="1200" dirty="0" err="1">
                <a:solidFill>
                  <a:srgbClr val="F8F8F2"/>
                </a:solidFill>
                <a:latin typeface="Consolas" panose="020B0609020204030204" pitchFamily="49" charset="0"/>
              </a:rPr>
              <a:t>OpenStateFn</a:t>
            </a:r>
            <a:r>
              <a:rPr lang="en-US" altLang="zh-TW" sz="1200" dirty="0">
                <a:solidFill>
                  <a:srgbClr val="F8F8F2"/>
                </a:solidFill>
                <a:latin typeface="Consolas" panose="020B0609020204030204" pitchFamily="49" charset="0"/>
              </a:rPr>
              <a:t>);</a:t>
            </a:r>
          </a:p>
          <a:p>
            <a:pPr lvl="1"/>
            <a:r>
              <a:rPr lang="en-US" altLang="zh-TW" sz="1200" smtClean="0">
                <a:solidFill>
                  <a:srgbClr val="F8F8F2"/>
                </a:solidFill>
                <a:latin typeface="Consolas" panose="020B0609020204030204" pitchFamily="49" charset="0"/>
              </a:rPr>
              <a:t>}</a:t>
            </a:r>
          </a:p>
          <a:p>
            <a:pPr lvl="1"/>
            <a:endParaRPr lang="en-US" altLang="zh-TW" sz="1200" dirty="0">
              <a:solidFill>
                <a:srgbClr val="F8F8F2"/>
              </a:solidFill>
              <a:latin typeface="Consolas" panose="020B0609020204030204" pitchFamily="49" charset="0"/>
            </a:endParaRPr>
          </a:p>
          <a:p>
            <a:pPr lvl="1"/>
            <a:r>
              <a:rPr lang="en-US" altLang="zh-TW" sz="1200" dirty="0" err="1">
                <a:solidFill>
                  <a:srgbClr val="A6E22E"/>
                </a:solidFill>
                <a:latin typeface="Consolas" panose="020B0609020204030204" pitchFamily="49" charset="0"/>
              </a:rPr>
              <a:t>OpenStateFn</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 </a:t>
            </a:r>
            <a:r>
              <a:rPr lang="en-US" altLang="zh-TW" sz="1200" i="1" dirty="0">
                <a:solidFill>
                  <a:srgbClr val="66D9EF"/>
                </a:solidFill>
                <a:latin typeface="Consolas" panose="020B0609020204030204" pitchFamily="49" charset="0"/>
              </a:rPr>
              <a:t>=&gt;</a:t>
            </a:r>
            <a:r>
              <a:rPr lang="en-US" altLang="zh-TW" sz="1200" dirty="0">
                <a:solidFill>
                  <a:srgbClr val="F8F8F2"/>
                </a:solidFill>
                <a:latin typeface="Consolas" panose="020B0609020204030204" pitchFamily="49" charset="0"/>
              </a:rPr>
              <a:t>{</a:t>
            </a:r>
          </a:p>
          <a:p>
            <a:pPr lvl="2"/>
            <a:r>
              <a:rPr lang="en-US" altLang="zh-TW" sz="1200" i="1" dirty="0">
                <a:solidFill>
                  <a:srgbClr val="66D9EF"/>
                </a:solidFill>
                <a:latin typeface="Consolas" panose="020B0609020204030204" pitchFamily="49" charset="0"/>
              </a:rPr>
              <a:t>console</a:t>
            </a:r>
            <a:r>
              <a:rPr lang="en-US" altLang="zh-TW" sz="1200" dirty="0">
                <a:solidFill>
                  <a:srgbClr val="F92672"/>
                </a:solidFill>
                <a:latin typeface="Consolas" panose="020B0609020204030204" pitchFamily="49" charset="0"/>
              </a:rPr>
              <a:t>.</a:t>
            </a:r>
            <a:r>
              <a:rPr lang="en-US" altLang="zh-TW" sz="1200" dirty="0">
                <a:solidFill>
                  <a:srgbClr val="66D9EF"/>
                </a:solidFill>
                <a:latin typeface="Consolas" panose="020B0609020204030204" pitchFamily="49" charset="0"/>
              </a:rPr>
              <a:t>log</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IndexClass</a:t>
            </a:r>
            <a:r>
              <a:rPr lang="en-US" altLang="zh-TW" sz="1200" dirty="0">
                <a:solidFill>
                  <a:srgbClr val="FFEE99"/>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a:t>
            </a:r>
            <a:r>
              <a:rPr lang="en-US" altLang="zh-TW" sz="1200" dirty="0">
                <a:solidFill>
                  <a:srgbClr val="F8F8F2"/>
                </a:solidFill>
                <a:latin typeface="Consolas" panose="020B0609020204030204" pitchFamily="49" charset="0"/>
              </a:rPr>
              <a:t>,{</a:t>
            </a:r>
          </a:p>
          <a:p>
            <a:pPr lvl="3"/>
            <a:r>
              <a:rPr lang="en-US" altLang="zh-TW" sz="1200" dirty="0">
                <a:solidFill>
                  <a:srgbClr val="FFEE99"/>
                </a:solidFill>
                <a:latin typeface="Consolas" panose="020B0609020204030204" pitchFamily="49" charset="0"/>
              </a:rPr>
              <a:t>name</a:t>
            </a:r>
            <a:r>
              <a:rPr lang="en-US" altLang="zh-TW" sz="1200" dirty="0">
                <a:solidFill>
                  <a:srgbClr val="F8F8F2"/>
                </a:solidFill>
                <a:latin typeface="Consolas" panose="020B0609020204030204" pitchFamily="49" charset="0"/>
              </a:rPr>
              <a:t>: this</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name,</a:t>
            </a:r>
          </a:p>
          <a:p>
            <a:pPr lvl="3"/>
            <a:r>
              <a:rPr lang="en-US" altLang="zh-TW" sz="1200" dirty="0">
                <a:solidFill>
                  <a:srgbClr val="FFEE99"/>
                </a:solidFill>
                <a:latin typeface="Consolas" panose="020B0609020204030204" pitchFamily="49" charset="0"/>
              </a:rPr>
              <a:t>address</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this</a:t>
            </a:r>
            <a:r>
              <a:rPr lang="en-US" altLang="zh-TW" sz="1200" dirty="0" err="1">
                <a:solidFill>
                  <a:srgbClr val="F92672"/>
                </a:solidFill>
                <a:latin typeface="Consolas" panose="020B0609020204030204" pitchFamily="49" charset="0"/>
              </a:rPr>
              <a:t>.</a:t>
            </a:r>
            <a:r>
              <a:rPr lang="en-US" altLang="zh-TW" sz="1200" dirty="0" err="1">
                <a:solidFill>
                  <a:srgbClr val="F8F8F2"/>
                </a:solidFill>
                <a:latin typeface="Consolas" panose="020B0609020204030204" pitchFamily="49" charset="0"/>
              </a:rPr>
              <a:t>address</a:t>
            </a:r>
            <a:endParaRPr lang="en-US" altLang="zh-TW" sz="1200" dirty="0">
              <a:solidFill>
                <a:srgbClr val="F8F8F2"/>
              </a:solidFill>
              <a:latin typeface="Consolas" panose="020B0609020204030204" pitchFamily="49" charset="0"/>
            </a:endParaRPr>
          </a:p>
          <a:p>
            <a:pPr lvl="2"/>
            <a:r>
              <a:rPr lang="en-US" altLang="zh-TW" sz="1200" dirty="0">
                <a:solidFill>
                  <a:srgbClr val="F8F8F2"/>
                </a:solidFill>
                <a:latin typeface="Consolas" panose="020B0609020204030204" pitchFamily="49" charset="0"/>
              </a:rPr>
              <a:t>});</a:t>
            </a:r>
          </a:p>
          <a:p>
            <a:pPr lvl="1"/>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
            </a:r>
            <a:br>
              <a:rPr lang="en-US" altLang="zh-TW" sz="1200" dirty="0">
                <a:solidFill>
                  <a:srgbClr val="F8F8F2"/>
                </a:solidFill>
                <a:latin typeface="Consolas" panose="020B0609020204030204" pitchFamily="49" charset="0"/>
              </a:rPr>
            </a:br>
            <a:r>
              <a:rPr lang="en-US" altLang="zh-TW" sz="1200" dirty="0">
                <a:solidFill>
                  <a:srgbClr val="F8F8F2"/>
                </a:solidFill>
                <a:latin typeface="Consolas" panose="020B0609020204030204" pitchFamily="49" charset="0"/>
              </a:rPr>
              <a:t>}</a:t>
            </a:r>
          </a:p>
          <a:p>
            <a:r>
              <a:rPr lang="en-US" altLang="zh-TW" sz="1200" dirty="0">
                <a:solidFill>
                  <a:srgbClr val="F92672"/>
                </a:solidFill>
                <a:latin typeface="Consolas" panose="020B0609020204030204" pitchFamily="49" charset="0"/>
              </a:rPr>
              <a:t>new</a:t>
            </a:r>
            <a:r>
              <a:rPr lang="en-US" altLang="zh-TW" sz="1200" dirty="0">
                <a:solidFill>
                  <a:srgbClr val="F8F8F2"/>
                </a:solidFill>
                <a:latin typeface="Consolas" panose="020B0609020204030204" pitchFamily="49" charset="0"/>
              </a:rPr>
              <a:t> </a:t>
            </a:r>
            <a:r>
              <a:rPr lang="en-US" altLang="zh-TW" sz="1200" dirty="0" err="1">
                <a:solidFill>
                  <a:srgbClr val="A6E22E"/>
                </a:solidFill>
                <a:latin typeface="Consolas" panose="020B0609020204030204" pitchFamily="49" charset="0"/>
              </a:rPr>
              <a:t>IndexBabel</a:t>
            </a:r>
            <a:r>
              <a:rPr lang="en-US" altLang="zh-TW" sz="1200" dirty="0">
                <a:solidFill>
                  <a:srgbClr val="F8F8F2"/>
                </a:solidFill>
                <a:latin typeface="Consolas" panose="020B0609020204030204" pitchFamily="49" charset="0"/>
              </a:rPr>
              <a:t>();</a:t>
            </a:r>
            <a:endParaRPr lang="en-US" altLang="zh-TW"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40726565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8578" y="3204294"/>
            <a:ext cx="601830" cy="663732"/>
          </a:xfrm>
          <a:prstGeom prst="rect">
            <a:avLst/>
          </a:prstGeom>
        </p:spPr>
      </p:pic>
      <p:sp>
        <p:nvSpPr>
          <p:cNvPr id="3" name="矩形 2"/>
          <p:cNvSpPr/>
          <p:nvPr/>
        </p:nvSpPr>
        <p:spPr>
          <a:xfrm>
            <a:off x="4586376" y="3274550"/>
            <a:ext cx="3974998"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16 babel/</a:t>
            </a:r>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polyfill</a:t>
            </a:r>
            <a:endParaRPr lang="zh-TW" altLang="en-US" sz="2800" dirty="0"/>
          </a:p>
        </p:txBody>
      </p:sp>
    </p:spTree>
    <p:extLst>
      <p:ext uri="{BB962C8B-B14F-4D97-AF65-F5344CB8AC3E}">
        <p14:creationId xmlns:p14="http://schemas.microsoft.com/office/powerpoint/2010/main" val="33574319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16438" y="1917239"/>
            <a:ext cx="2295821" cy="461665"/>
          </a:xfrm>
          <a:prstGeom prst="rect">
            <a:avLst/>
          </a:prstGeom>
        </p:spPr>
        <p:txBody>
          <a:bodyPr wrap="none">
            <a:spAutoFit/>
          </a:bodyPr>
          <a:lstStyle/>
          <a:p>
            <a:r>
              <a:rPr lang="en-US" altLang="zh-TW" sz="2400" dirty="0">
                <a:solidFill>
                  <a:schemeClr val="bg1"/>
                </a:solidFill>
                <a:latin typeface="Adobe 繁黑體 Std B" panose="020B0700000000000000" pitchFamily="34" charset="-120"/>
                <a:ea typeface="Adobe 繁黑體 Std B" panose="020B0700000000000000" pitchFamily="34" charset="-120"/>
              </a:rPr>
              <a:t>@babel/</a:t>
            </a:r>
            <a:r>
              <a:rPr lang="en-US" altLang="zh-TW" sz="2400" dirty="0" err="1">
                <a:solidFill>
                  <a:schemeClr val="bg1"/>
                </a:solidFill>
                <a:latin typeface="Adobe 繁黑體 Std B" panose="020B0700000000000000" pitchFamily="34" charset="-120"/>
                <a:ea typeface="Adobe 繁黑體 Std B" panose="020B0700000000000000" pitchFamily="34" charset="-120"/>
              </a:rPr>
              <a:t>polyfill</a:t>
            </a:r>
            <a:endParaRPr lang="zh-TW" altLang="en-US" sz="2400" dirty="0"/>
          </a:p>
        </p:txBody>
      </p:sp>
      <p:sp>
        <p:nvSpPr>
          <p:cNvPr id="5" name="矩形 4"/>
          <p:cNvSpPr/>
          <p:nvPr/>
        </p:nvSpPr>
        <p:spPr>
          <a:xfrm>
            <a:off x="2541665" y="2448412"/>
            <a:ext cx="6820819" cy="369332"/>
          </a:xfrm>
          <a:prstGeom prst="rect">
            <a:avLst/>
          </a:prstGeom>
        </p:spPr>
        <p:txBody>
          <a:bodyPr wrap="square">
            <a:spAutoFit/>
          </a:bodyPr>
          <a:lstStyle/>
          <a:p>
            <a:r>
              <a:rPr lang="zh-TW" altLang="en-US" dirty="0" smtClean="0">
                <a:solidFill>
                  <a:schemeClr val="bg1"/>
                </a:solidFill>
                <a:latin typeface="Adobe 繁黑體 Std B" panose="020B0700000000000000" pitchFamily="34" charset="-120"/>
                <a:ea typeface="Adobe 繁黑體 Std B" panose="020B0700000000000000" pitchFamily="34" charset="-120"/>
              </a:rPr>
              <a:t>有些語法</a:t>
            </a:r>
            <a:r>
              <a:rPr lang="en-US" altLang="zh-TW" dirty="0" err="1" smtClean="0">
                <a:solidFill>
                  <a:schemeClr val="bg1"/>
                </a:solidFill>
                <a:latin typeface="Adobe 繁黑體 Std B" panose="020B0700000000000000" pitchFamily="34" charset="-120"/>
                <a:ea typeface="Adobe 繁黑體 Std B" panose="020B0700000000000000" pitchFamily="34" charset="-120"/>
              </a:rPr>
              <a:t>ie</a:t>
            </a:r>
            <a:r>
              <a:rPr lang="zh-TW" altLang="en-US" dirty="0" smtClean="0">
                <a:solidFill>
                  <a:schemeClr val="bg1"/>
                </a:solidFill>
                <a:latin typeface="Adobe 繁黑體 Std B" panose="020B0700000000000000" pitchFamily="34" charset="-120"/>
                <a:ea typeface="Adobe 繁黑體 Std B" panose="020B0700000000000000" pitchFamily="34" charset="-120"/>
              </a:rPr>
              <a:t>不支援，所以要靠 </a:t>
            </a:r>
            <a:r>
              <a:rPr lang="en-US" altLang="zh-TW" dirty="0" smtClean="0">
                <a:solidFill>
                  <a:schemeClr val="bg1"/>
                </a:solidFill>
                <a:latin typeface="Adobe 繁黑體 Std B" panose="020B0700000000000000" pitchFamily="34" charset="-120"/>
                <a:ea typeface="Adobe 繁黑體 Std B" panose="020B0700000000000000" pitchFamily="34" charset="-120"/>
              </a:rPr>
              <a:t>@babel/</a:t>
            </a:r>
            <a:r>
              <a:rPr lang="en-US" altLang="zh-TW" dirty="0" err="1" smtClean="0">
                <a:solidFill>
                  <a:schemeClr val="bg1"/>
                </a:solidFill>
                <a:latin typeface="Adobe 繁黑體 Std B" panose="020B0700000000000000" pitchFamily="34" charset="-120"/>
                <a:ea typeface="Adobe 繁黑體 Std B" panose="020B0700000000000000" pitchFamily="34" charset="-120"/>
              </a:rPr>
              <a:t>polyfill</a:t>
            </a:r>
            <a:r>
              <a:rPr lang="zh-TW" altLang="en-US" dirty="0" smtClean="0">
                <a:solidFill>
                  <a:schemeClr val="bg1"/>
                </a:solidFill>
                <a:latin typeface="Adobe 繁黑體 Std B" panose="020B0700000000000000" pitchFamily="34" charset="-120"/>
                <a:ea typeface="Adobe 繁黑體 Std B" panose="020B0700000000000000" pitchFamily="34" charset="-120"/>
              </a:rPr>
              <a:t> 來解決</a:t>
            </a:r>
            <a:r>
              <a:rPr lang="en-US" altLang="zh-TW" dirty="0" err="1" smtClean="0">
                <a:solidFill>
                  <a:schemeClr val="bg1"/>
                </a:solidFill>
                <a:latin typeface="Adobe 繁黑體 Std B" panose="020B0700000000000000" pitchFamily="34" charset="-120"/>
                <a:ea typeface="Adobe 繁黑體 Std B" panose="020B0700000000000000" pitchFamily="34" charset="-120"/>
              </a:rPr>
              <a:t>ie</a:t>
            </a:r>
            <a:r>
              <a:rPr lang="zh-TW" altLang="en-US" dirty="0" smtClean="0">
                <a:solidFill>
                  <a:schemeClr val="bg1"/>
                </a:solidFill>
                <a:latin typeface="Adobe 繁黑體 Std B" panose="020B0700000000000000" pitchFamily="34" charset="-120"/>
                <a:ea typeface="Adobe 繁黑體 Std B" panose="020B0700000000000000" pitchFamily="34" charset="-120"/>
              </a:rPr>
              <a:t>的問題</a:t>
            </a:r>
            <a:endParaRPr lang="zh-TW" altLang="en-US" dirty="0"/>
          </a:p>
        </p:txBody>
      </p:sp>
      <p:sp>
        <p:nvSpPr>
          <p:cNvPr id="7" name="矩形 6"/>
          <p:cNvSpPr/>
          <p:nvPr/>
        </p:nvSpPr>
        <p:spPr>
          <a:xfrm>
            <a:off x="2541665" y="4619463"/>
            <a:ext cx="3296155" cy="369332"/>
          </a:xfrm>
          <a:prstGeom prst="rect">
            <a:avLst/>
          </a:prstGeom>
        </p:spPr>
        <p:txBody>
          <a:bodyPr wrap="square">
            <a:spAutoFit/>
          </a:bodyPr>
          <a:lstStyle/>
          <a:p>
            <a:r>
              <a:rPr lang="en-US" altLang="zh-TW" dirty="0" smtClean="0">
                <a:solidFill>
                  <a:srgbClr val="F92672"/>
                </a:solidFill>
                <a:latin typeface="Consolas" panose="020B0609020204030204" pitchFamily="49" charset="0"/>
              </a:rPr>
              <a:t>import</a:t>
            </a:r>
            <a:r>
              <a:rPr lang="en-US" altLang="zh-TW" dirty="0" smtClean="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smtClean="0">
                <a:solidFill>
                  <a:srgbClr val="FFEE99"/>
                </a:solidFill>
                <a:latin typeface="Consolas" panose="020B0609020204030204" pitchFamily="49" charset="0"/>
              </a:rPr>
              <a:t>babel/</a:t>
            </a:r>
            <a:r>
              <a:rPr lang="en-US" altLang="zh-TW" dirty="0" err="1" smtClean="0">
                <a:solidFill>
                  <a:srgbClr val="FFEE99"/>
                </a:solidFill>
                <a:latin typeface="Consolas" panose="020B0609020204030204" pitchFamily="49" charset="0"/>
              </a:rPr>
              <a:t>polyfill</a:t>
            </a:r>
            <a:r>
              <a:rPr lang="en-US" altLang="zh-TW" dirty="0" smtClean="0">
                <a:solidFill>
                  <a:srgbClr val="FFEE99"/>
                </a:solidFill>
                <a:latin typeface="Consolas" panose="020B0609020204030204" pitchFamily="49" charset="0"/>
              </a:rPr>
              <a:t>'</a:t>
            </a:r>
            <a:r>
              <a:rPr lang="en-US" altLang="zh-TW" dirty="0" smtClean="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8" name="矩形 7"/>
          <p:cNvSpPr/>
          <p:nvPr/>
        </p:nvSpPr>
        <p:spPr>
          <a:xfrm>
            <a:off x="2316438" y="4157798"/>
            <a:ext cx="4254295" cy="461665"/>
          </a:xfrm>
          <a:prstGeom prst="rect">
            <a:avLst/>
          </a:prstGeom>
        </p:spPr>
        <p:txBody>
          <a:bodyPr wrap="square">
            <a:spAutoFit/>
          </a:bodyPr>
          <a:lstStyle/>
          <a:p>
            <a:r>
              <a:rPr lang="zh-TW" altLang="en-US" sz="2400" dirty="0" smtClean="0">
                <a:solidFill>
                  <a:schemeClr val="bg1"/>
                </a:solidFill>
                <a:latin typeface="Adobe 繁黑體 Std B" panose="020B0700000000000000" pitchFamily="34" charset="-120"/>
                <a:ea typeface="Adobe 繁黑體 Std B" panose="020B0700000000000000" pitchFamily="34" charset="-120"/>
              </a:rPr>
              <a:t>直接在你的</a:t>
            </a:r>
            <a:r>
              <a:rPr lang="en-US" altLang="zh-TW" sz="2400" dirty="0" smtClean="0">
                <a:solidFill>
                  <a:schemeClr val="bg1"/>
                </a:solidFill>
                <a:latin typeface="Adobe 繁黑體 Std B" panose="020B0700000000000000" pitchFamily="34" charset="-120"/>
                <a:ea typeface="Adobe 繁黑體 Std B" panose="020B0700000000000000" pitchFamily="34" charset="-120"/>
              </a:rPr>
              <a:t>JS</a:t>
            </a:r>
            <a:r>
              <a:rPr lang="zh-TW" altLang="en-US" sz="24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400" dirty="0" smtClean="0">
                <a:solidFill>
                  <a:schemeClr val="bg1"/>
                </a:solidFill>
                <a:latin typeface="Adobe 繁黑體 Std B" panose="020B0700000000000000" pitchFamily="34" charset="-120"/>
                <a:ea typeface="Adobe 繁黑體 Std B" panose="020B0700000000000000" pitchFamily="34" charset="-120"/>
              </a:rPr>
              <a:t>import</a:t>
            </a:r>
            <a:r>
              <a:rPr lang="zh-TW" altLang="en-US" sz="2400" dirty="0" smtClean="0">
                <a:solidFill>
                  <a:schemeClr val="bg1"/>
                </a:solidFill>
                <a:latin typeface="Adobe 繁黑體 Std B" panose="020B0700000000000000" pitchFamily="34" charset="-120"/>
                <a:ea typeface="Adobe 繁黑體 Std B" panose="020B0700000000000000" pitchFamily="34" charset="-120"/>
              </a:rPr>
              <a:t> 即可</a:t>
            </a:r>
            <a:endParaRPr lang="zh-TW" altLang="en-US" sz="2400" dirty="0"/>
          </a:p>
        </p:txBody>
      </p:sp>
      <p:pic>
        <p:nvPicPr>
          <p:cNvPr id="9" name="圖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2249" y="1974169"/>
            <a:ext cx="344716" cy="380172"/>
          </a:xfrm>
          <a:prstGeom prst="rect">
            <a:avLst/>
          </a:prstGeom>
        </p:spPr>
      </p:pic>
      <p:pic>
        <p:nvPicPr>
          <p:cNvPr id="10" name="圖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3904" y="4174268"/>
            <a:ext cx="344716" cy="380172"/>
          </a:xfrm>
          <a:prstGeom prst="rect">
            <a:avLst/>
          </a:prstGeom>
        </p:spPr>
      </p:pic>
    </p:spTree>
    <p:extLst>
      <p:ext uri="{BB962C8B-B14F-4D97-AF65-F5344CB8AC3E}">
        <p14:creationId xmlns:p14="http://schemas.microsoft.com/office/powerpoint/2010/main" val="2789830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
            <a:ext cx="12192000" cy="6839712"/>
          </a:xfrm>
          <a:prstGeom prst="rect">
            <a:avLst/>
          </a:prstGeom>
        </p:spPr>
      </p:pic>
    </p:spTree>
    <p:extLst>
      <p:ext uri="{BB962C8B-B14F-4D97-AF65-F5344CB8AC3E}">
        <p14:creationId xmlns:p14="http://schemas.microsoft.com/office/powerpoint/2010/main" val="147446165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57781" y="3414266"/>
            <a:ext cx="4935967" cy="461665"/>
          </a:xfrm>
          <a:prstGeom prst="rect">
            <a:avLst/>
          </a:prstGeom>
        </p:spPr>
        <p:txBody>
          <a:bodyPr wrap="none">
            <a:spAutoFit/>
          </a:bodyPr>
          <a:lstStyle/>
          <a:p>
            <a:r>
              <a:rPr lang="en-US" altLang="zh-TW" sz="2400" dirty="0" err="1">
                <a:solidFill>
                  <a:schemeClr val="bg1"/>
                </a:solidFill>
                <a:latin typeface="Adobe 繁黑體 Std B" panose="020B0700000000000000" pitchFamily="34" charset="-120"/>
                <a:ea typeface="Adobe 繁黑體 Std B" panose="020B0700000000000000" pitchFamily="34" charset="-120"/>
              </a:rPr>
              <a:t>npm</a:t>
            </a:r>
            <a:r>
              <a:rPr lang="en-US" altLang="zh-TW" sz="2400" dirty="0">
                <a:solidFill>
                  <a:schemeClr val="bg1"/>
                </a:solidFill>
                <a:latin typeface="Adobe 繁黑體 Std B" panose="020B0700000000000000" pitchFamily="34" charset="-120"/>
                <a:ea typeface="Adobe 繁黑體 Std B" panose="020B0700000000000000" pitchFamily="34" charset="-120"/>
              </a:rPr>
              <a:t> install </a:t>
            </a:r>
            <a:r>
              <a:rPr lang="en-US" altLang="zh-TW" sz="2400" dirty="0" smtClean="0">
                <a:solidFill>
                  <a:schemeClr val="bg1"/>
                </a:solidFill>
                <a:latin typeface="Adobe 繁黑體 Std B" panose="020B0700000000000000" pitchFamily="34" charset="-120"/>
                <a:ea typeface="Adobe 繁黑體 Std B" panose="020B0700000000000000" pitchFamily="34" charset="-120"/>
              </a:rPr>
              <a:t>--save </a:t>
            </a:r>
            <a:r>
              <a:rPr lang="en-US" altLang="zh-TW" sz="2400" dirty="0">
                <a:solidFill>
                  <a:schemeClr val="bg1"/>
                </a:solidFill>
                <a:latin typeface="Adobe 繁黑體 Std B" panose="020B0700000000000000" pitchFamily="34" charset="-120"/>
                <a:ea typeface="Adobe 繁黑體 Std B" panose="020B0700000000000000" pitchFamily="34" charset="-120"/>
              </a:rPr>
              <a:t>@babel/</a:t>
            </a:r>
            <a:r>
              <a:rPr lang="en-US" altLang="zh-TW" sz="2400" dirty="0" err="1">
                <a:solidFill>
                  <a:schemeClr val="bg1"/>
                </a:solidFill>
                <a:latin typeface="Adobe 繁黑體 Std B" panose="020B0700000000000000" pitchFamily="34" charset="-120"/>
                <a:ea typeface="Adobe 繁黑體 Std B" panose="020B0700000000000000" pitchFamily="34" charset="-120"/>
              </a:rPr>
              <a:t>polyfill</a:t>
            </a:r>
            <a:endParaRPr lang="zh-TW" altLang="en-US" sz="24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45802321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5389" y="3247494"/>
            <a:ext cx="601830" cy="663732"/>
          </a:xfrm>
          <a:prstGeom prst="rect">
            <a:avLst/>
          </a:prstGeom>
        </p:spPr>
      </p:pic>
      <p:sp>
        <p:nvSpPr>
          <p:cNvPr id="3" name="矩形 2"/>
          <p:cNvSpPr/>
          <p:nvPr/>
        </p:nvSpPr>
        <p:spPr>
          <a:xfrm>
            <a:off x="5293187" y="3317750"/>
            <a:ext cx="2356590"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17 Resolve</a:t>
            </a:r>
            <a:endParaRPr lang="zh-TW" altLang="en-US" sz="2800" dirty="0"/>
          </a:p>
        </p:txBody>
      </p:sp>
    </p:spTree>
    <p:extLst>
      <p:ext uri="{BB962C8B-B14F-4D97-AF65-F5344CB8AC3E}">
        <p14:creationId xmlns:p14="http://schemas.microsoft.com/office/powerpoint/2010/main" val="41958324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22627" y="1814824"/>
            <a:ext cx="5205877" cy="2585323"/>
          </a:xfrm>
          <a:prstGeom prst="rect">
            <a:avLst/>
          </a:prstGeom>
        </p:spPr>
        <p:txBody>
          <a:bodyPr wrap="square">
            <a:spAutoFit/>
          </a:bodyPr>
          <a:lstStyle/>
          <a:p>
            <a:r>
              <a:rPr lang="en-US" altLang="zh-TW" dirty="0">
                <a:solidFill>
                  <a:srgbClr val="FFEE99"/>
                </a:solidFill>
                <a:latin typeface="Consolas" panose="020B0609020204030204" pitchFamily="49" charset="0"/>
              </a:rPr>
              <a:t>resolve</a:t>
            </a:r>
            <a:r>
              <a:rPr lang="en-US" altLang="zh-TW" dirty="0">
                <a:solidFill>
                  <a:srgbClr val="F8F8F2"/>
                </a:solidFill>
                <a:latin typeface="Consolas" panose="020B0609020204030204" pitchFamily="49" charset="0"/>
              </a:rPr>
              <a:t>: {</a:t>
            </a:r>
          </a:p>
          <a:p>
            <a:pPr lvl="1"/>
            <a:r>
              <a:rPr lang="en-US" altLang="zh-TW" dirty="0">
                <a:solidFill>
                  <a:srgbClr val="FFEE99"/>
                </a:solidFill>
                <a:latin typeface="Consolas" panose="020B0609020204030204" pitchFamily="49" charset="0"/>
              </a:rPr>
              <a:t>modules</a:t>
            </a:r>
            <a:r>
              <a:rPr lang="en-US" altLang="zh-TW" dirty="0">
                <a:solidFill>
                  <a:srgbClr val="F8F8F2"/>
                </a:solidFill>
                <a:latin typeface="Consolas" panose="020B0609020204030204" pitchFamily="49" charset="0"/>
              </a:rPr>
              <a:t>: [</a:t>
            </a:r>
          </a:p>
          <a:p>
            <a:pPr lvl="2"/>
            <a:r>
              <a:rPr lang="en-US" altLang="zh-TW" dirty="0" err="1">
                <a:solidFill>
                  <a:srgbClr val="F8F8F2"/>
                </a:solidFill>
                <a:latin typeface="Consolas" panose="020B0609020204030204" pitchFamily="49" charset="0"/>
              </a:rPr>
              <a:t>path</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resolve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src</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dirty="0" err="1">
                <a:solidFill>
                  <a:srgbClr val="F8F8F2"/>
                </a:solidFill>
                <a:latin typeface="Consolas" panose="020B0609020204030204" pitchFamily="49" charset="0"/>
              </a:rPr>
              <a:t>path</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resolve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src</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js'</a:t>
            </a:r>
            <a:r>
              <a:rPr lang="en-US" altLang="zh-TW" dirty="0">
                <a:solidFill>
                  <a:srgbClr val="F8F8F2"/>
                </a:solidFill>
                <a:latin typeface="Consolas" panose="020B0609020204030204" pitchFamily="49" charset="0"/>
              </a:rPr>
              <a:t>),</a:t>
            </a:r>
          </a:p>
          <a:p>
            <a:pPr lvl="2"/>
            <a:r>
              <a:rPr lang="en-US" altLang="zh-TW" dirty="0" err="1">
                <a:solidFill>
                  <a:srgbClr val="F8F8F2"/>
                </a:solidFill>
                <a:latin typeface="Consolas" panose="020B0609020204030204" pitchFamily="49" charset="0"/>
              </a:rPr>
              <a:t>path</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resolve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src</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scss</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dirty="0" err="1">
                <a:solidFill>
                  <a:srgbClr val="F8F8F2"/>
                </a:solidFill>
                <a:latin typeface="Consolas" panose="020B0609020204030204" pitchFamily="49" charset="0"/>
              </a:rPr>
              <a:t>path</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resolve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node_modules</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extensions</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js</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5" name="矩形 4"/>
          <p:cNvSpPr/>
          <p:nvPr/>
        </p:nvSpPr>
        <p:spPr>
          <a:xfrm>
            <a:off x="725481" y="5253368"/>
            <a:ext cx="8003023" cy="882165"/>
          </a:xfrm>
          <a:prstGeom prst="rect">
            <a:avLst/>
          </a:prstGeom>
        </p:spPr>
        <p:txBody>
          <a:bodyPr wrap="square">
            <a:spAutoFit/>
          </a:bodyPr>
          <a:lstStyle/>
          <a:p>
            <a:pPr>
              <a:lnSpc>
                <a:spcPct val="150000"/>
              </a:lnSpc>
              <a:spcAft>
                <a:spcPts val="0"/>
              </a:spcAft>
            </a:pPr>
            <a:r>
              <a:rPr lang="zh-TW" altLang="zh-TW"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在</a:t>
            </a:r>
            <a:r>
              <a:rPr lang="en-US" altLang="zh-TW" kern="100" dirty="0" err="1">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webpack</a:t>
            </a:r>
            <a:r>
              <a:rPr lang="zh-TW" altLang="zh-TW"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加上</a:t>
            </a:r>
            <a:r>
              <a:rPr lang="en-US" altLang="zh-TW"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resolve modules</a:t>
            </a:r>
            <a:r>
              <a:rPr lang="zh-TW" altLang="zh-TW"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的設定在引入模塊的時候可以省略</a:t>
            </a:r>
            <a:r>
              <a:rPr lang="zh-TW" altLang="zh-TW" kern="100" dirty="0" smtClean="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路徑</a:t>
            </a:r>
            <a:r>
              <a:rPr lang="en-US" altLang="zh-TW" kern="100" dirty="0" smtClean="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Extensions</a:t>
            </a:r>
            <a:r>
              <a:rPr lang="zh-TW" altLang="zh-TW"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設定則可以省略副檔名</a:t>
            </a:r>
          </a:p>
        </p:txBody>
      </p:sp>
    </p:spTree>
    <p:extLst>
      <p:ext uri="{BB962C8B-B14F-4D97-AF65-F5344CB8AC3E}">
        <p14:creationId xmlns:p14="http://schemas.microsoft.com/office/powerpoint/2010/main" val="288437251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40424" y="2751333"/>
            <a:ext cx="4348121" cy="1754326"/>
          </a:xfrm>
          <a:prstGeom prst="rect">
            <a:avLst/>
          </a:prstGeom>
        </p:spPr>
        <p:txBody>
          <a:bodyPr wrap="square">
            <a:spAutoFit/>
          </a:bodyPr>
          <a:lstStyle/>
          <a:p>
            <a:r>
              <a:rPr lang="en-US" altLang="zh-TW" dirty="0">
                <a:solidFill>
                  <a:srgbClr val="F92672"/>
                </a:solidFill>
                <a:latin typeface="Consolas" panose="020B0609020204030204" pitchFamily="49" charset="0"/>
              </a:rPr>
              <a:t>import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"index.html"</a:t>
            </a:r>
            <a:r>
              <a:rPr lang="en-US" altLang="zh-TW" dirty="0">
                <a:solidFill>
                  <a:srgbClr val="F8F8F2"/>
                </a:solidFill>
                <a:latin typeface="Consolas" panose="020B0609020204030204" pitchFamily="49" charset="0"/>
              </a:rPr>
              <a:t>;</a:t>
            </a:r>
          </a:p>
          <a:p>
            <a:r>
              <a:rPr lang="en-US" altLang="zh-TW" dirty="0">
                <a:solidFill>
                  <a:srgbClr val="F92672"/>
                </a:solidFill>
                <a:latin typeface="Consolas" panose="020B0609020204030204" pitchFamily="49" charset="0"/>
              </a:rPr>
              <a:t>import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index.scss</a:t>
            </a:r>
            <a:r>
              <a:rPr lang="en-US" altLang="zh-TW" dirty="0" smtClean="0">
                <a:solidFill>
                  <a:srgbClr val="FFEE99"/>
                </a:solidFill>
                <a:latin typeface="Consolas" panose="020B0609020204030204" pitchFamily="49" charset="0"/>
              </a:rPr>
              <a:t>"</a:t>
            </a:r>
            <a:r>
              <a:rPr lang="en-US" altLang="zh-TW" dirty="0" smtClean="0">
                <a:solidFill>
                  <a:srgbClr val="F8F8F2"/>
                </a:solidFill>
                <a:latin typeface="Consolas" panose="020B0609020204030204" pitchFamily="49" charset="0"/>
              </a:rPr>
              <a:t>;</a:t>
            </a:r>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r>
              <a:rPr lang="en-US" altLang="zh-TW" dirty="0">
                <a:solidFill>
                  <a:srgbClr val="F92672"/>
                </a:solidFill>
                <a:latin typeface="Consolas" panose="020B0609020204030204" pitchFamily="49" charset="0"/>
              </a:rPr>
              <a:t>import</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Obj</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from</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Obj</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92672"/>
                </a:solidFill>
                <a:latin typeface="Consolas" panose="020B0609020204030204" pitchFamily="49" charset="0"/>
              </a:rPr>
              <a:t>import</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LogFn</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from</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LogFn</a:t>
            </a:r>
            <a:r>
              <a:rPr lang="en-US" altLang="zh-TW" dirty="0" smtClean="0">
                <a:solidFill>
                  <a:srgbClr val="FFEE99"/>
                </a:solidFill>
                <a:latin typeface="Consolas" panose="020B0609020204030204" pitchFamily="49" charset="0"/>
              </a:rPr>
              <a:t>"</a:t>
            </a:r>
            <a:r>
              <a:rPr lang="en-US" altLang="zh-TW" dirty="0" smtClean="0">
                <a:solidFill>
                  <a:srgbClr val="F8F8F2"/>
                </a:solidFill>
                <a:latin typeface="Consolas" panose="020B0609020204030204" pitchFamily="49" charset="0"/>
              </a:rPr>
              <a:t>;</a:t>
            </a:r>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r>
              <a:rPr lang="en-US" altLang="zh-TW" i="1" dirty="0">
                <a:solidFill>
                  <a:srgbClr val="66D9EF"/>
                </a:solidFill>
                <a:latin typeface="Consolas" panose="020B0609020204030204" pitchFamily="49" charset="0"/>
              </a:rPr>
              <a:t>console</a:t>
            </a:r>
            <a:r>
              <a:rPr lang="en-US" altLang="zh-TW" dirty="0">
                <a:solidFill>
                  <a:srgbClr val="F92672"/>
                </a:solidFill>
                <a:latin typeface="Consolas" panose="020B0609020204030204" pitchFamily="49" charset="0"/>
              </a:rPr>
              <a:t>.</a:t>
            </a:r>
            <a:r>
              <a:rPr lang="en-US" altLang="zh-TW" dirty="0">
                <a:solidFill>
                  <a:srgbClr val="66D9EF"/>
                </a:solidFill>
                <a:latin typeface="Consolas" panose="020B0609020204030204" pitchFamily="49" charset="0"/>
              </a:rPr>
              <a:t>log</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"object:"</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Obj</a:t>
            </a:r>
            <a:r>
              <a:rPr lang="en-US" altLang="zh-TW" dirty="0" smtClean="0">
                <a:solidFill>
                  <a:srgbClr val="F8F8F2"/>
                </a:solidFill>
                <a:latin typeface="Consolas" panose="020B0609020204030204" pitchFamily="49" charset="0"/>
              </a:rPr>
              <a:t>);</a:t>
            </a:r>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r>
              <a:rPr lang="en-US" altLang="zh-TW" dirty="0" err="1">
                <a:solidFill>
                  <a:srgbClr val="A6E22E"/>
                </a:solidFill>
                <a:latin typeface="Consolas" panose="020B0609020204030204" pitchFamily="49" charset="0"/>
              </a:rPr>
              <a:t>LogFn</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webpack</a:t>
            </a:r>
            <a:r>
              <a:rPr lang="en-US" altLang="zh-TW" dirty="0">
                <a:solidFill>
                  <a:srgbClr val="FFEE99"/>
                </a:solidFill>
                <a:latin typeface="Consolas" panose="020B0609020204030204" pitchFamily="49" charset="0"/>
              </a:rPr>
              <a:t> </a:t>
            </a:r>
            <a:r>
              <a:rPr lang="zh-TW" altLang="en-US" dirty="0">
                <a:solidFill>
                  <a:srgbClr val="FFEE99"/>
                </a:solidFill>
                <a:latin typeface="Consolas" panose="020B0609020204030204" pitchFamily="49" charset="0"/>
              </a:rPr>
              <a:t>前端自動化開發</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0780764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10436" y="3307200"/>
            <a:ext cx="6921388" cy="800219"/>
          </a:xfrm>
          <a:prstGeom prst="rect">
            <a:avLst/>
          </a:prstGeom>
        </p:spPr>
        <p:txBody>
          <a:bodyPr wrap="square">
            <a:spAutoFit/>
          </a:bodyPr>
          <a:lstStyle/>
          <a:p>
            <a:pPr>
              <a:spcAft>
                <a:spcPts val="0"/>
              </a:spcAft>
            </a:pPr>
            <a:r>
              <a:rPr lang="zh-TW" altLang="zh-TW" sz="2800" b="1"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要特別注意</a:t>
            </a:r>
            <a:endParaRPr lang="zh-TW" altLang="zh-TW" sz="2800"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spcAft>
                <a:spcPts val="0"/>
              </a:spcAft>
            </a:pPr>
            <a:r>
              <a:rPr lang="zh-TW"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如果設定的</a:t>
            </a:r>
            <a:r>
              <a:rPr lang="en-US"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Extensions</a:t>
            </a:r>
            <a:r>
              <a:rPr lang="zh-TW"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過多要注意檔案命名不可</a:t>
            </a:r>
            <a:r>
              <a:rPr lang="zh-TW" altLang="zh-TW" kern="100" dirty="0" smtClean="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一樣</a:t>
            </a:r>
            <a:endParaRPr lang="zh-TW"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p:txBody>
      </p:sp>
    </p:spTree>
    <p:extLst>
      <p:ext uri="{BB962C8B-B14F-4D97-AF65-F5344CB8AC3E}">
        <p14:creationId xmlns:p14="http://schemas.microsoft.com/office/powerpoint/2010/main" val="41141113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76130" y="2030529"/>
            <a:ext cx="5630067" cy="369332"/>
          </a:xfrm>
          <a:prstGeom prst="rect">
            <a:avLst/>
          </a:prstGeom>
        </p:spPr>
        <p:txBody>
          <a:bodyPr wrap="none">
            <a:spAutoFit/>
          </a:bodyPr>
          <a:lstStyle/>
          <a:p>
            <a:r>
              <a:rPr lang="fr-FR" altLang="zh-TW" dirty="0">
                <a:solidFill>
                  <a:srgbClr val="FFEE99"/>
                </a:solidFill>
                <a:latin typeface="Consolas" panose="020B0609020204030204" pitchFamily="49" charset="0"/>
              </a:rPr>
              <a:t>extensions</a:t>
            </a:r>
            <a:r>
              <a:rPr lang="fr-FR" altLang="zh-TW" dirty="0">
                <a:solidFill>
                  <a:srgbClr val="F8F8F2"/>
                </a:solidFill>
                <a:latin typeface="Consolas" panose="020B0609020204030204" pitchFamily="49" charset="0"/>
              </a:rPr>
              <a:t>: [</a:t>
            </a:r>
            <a:r>
              <a:rPr lang="fr-FR" altLang="zh-TW" dirty="0">
                <a:solidFill>
                  <a:srgbClr val="FFEE99"/>
                </a:solidFill>
                <a:latin typeface="Consolas" panose="020B0609020204030204" pitchFamily="49" charset="0"/>
              </a:rPr>
              <a:t>'.js'</a:t>
            </a:r>
            <a:r>
              <a:rPr lang="fr-FR" altLang="zh-TW" dirty="0">
                <a:solidFill>
                  <a:srgbClr val="F8F8F2"/>
                </a:solidFill>
                <a:latin typeface="Consolas" panose="020B0609020204030204" pitchFamily="49" charset="0"/>
              </a:rPr>
              <a:t>, </a:t>
            </a:r>
            <a:r>
              <a:rPr lang="fr-FR" altLang="zh-TW" dirty="0">
                <a:solidFill>
                  <a:srgbClr val="FFEE99"/>
                </a:solidFill>
                <a:latin typeface="Consolas" panose="020B0609020204030204" pitchFamily="49" charset="0"/>
              </a:rPr>
              <a:t>".vue"</a:t>
            </a:r>
            <a:r>
              <a:rPr lang="fr-FR" altLang="zh-TW" dirty="0">
                <a:solidFill>
                  <a:srgbClr val="F8F8F2"/>
                </a:solidFill>
                <a:latin typeface="Consolas" panose="020B0609020204030204" pitchFamily="49" charset="0"/>
              </a:rPr>
              <a:t>, </a:t>
            </a:r>
            <a:r>
              <a:rPr lang="fr-FR" altLang="zh-TW" dirty="0">
                <a:solidFill>
                  <a:srgbClr val="FFEE99"/>
                </a:solidFill>
                <a:latin typeface="Consolas" panose="020B0609020204030204" pitchFamily="49" charset="0"/>
              </a:rPr>
              <a:t>".jpg"</a:t>
            </a:r>
            <a:r>
              <a:rPr lang="fr-FR" altLang="zh-TW" dirty="0">
                <a:solidFill>
                  <a:srgbClr val="F8F8F2"/>
                </a:solidFill>
                <a:latin typeface="Consolas" panose="020B0609020204030204" pitchFamily="49" charset="0"/>
              </a:rPr>
              <a:t>, </a:t>
            </a:r>
            <a:r>
              <a:rPr lang="fr-FR" altLang="zh-TW" dirty="0">
                <a:solidFill>
                  <a:srgbClr val="FFEE99"/>
                </a:solidFill>
                <a:latin typeface="Consolas" panose="020B0609020204030204" pitchFamily="49" charset="0"/>
              </a:rPr>
              <a:t>".png"</a:t>
            </a:r>
            <a:r>
              <a:rPr lang="fr-FR" altLang="zh-TW" dirty="0">
                <a:solidFill>
                  <a:srgbClr val="F8F8F2"/>
                </a:solidFill>
                <a:latin typeface="Consolas" panose="020B0609020204030204" pitchFamily="49" charset="0"/>
              </a:rPr>
              <a:t>]</a:t>
            </a:r>
            <a:endParaRPr lang="fr-FR" altLang="zh-TW" b="0" dirty="0">
              <a:solidFill>
                <a:srgbClr val="F8F8F2"/>
              </a:solidFill>
              <a:effectLst/>
              <a:latin typeface="Consolas" panose="020B0609020204030204" pitchFamily="49"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4233582753"/>
              </p:ext>
            </p:extLst>
          </p:nvPr>
        </p:nvGraphicFramePr>
        <p:xfrm>
          <a:off x="3039362" y="2839594"/>
          <a:ext cx="5776814" cy="1112520"/>
        </p:xfrm>
        <a:graphic>
          <a:graphicData uri="http://schemas.openxmlformats.org/drawingml/2006/table">
            <a:tbl>
              <a:tblPr firstRow="1" bandRow="1">
                <a:tableStyleId>{5C22544A-7EE6-4342-B048-85BDC9FD1C3A}</a:tableStyleId>
              </a:tblPr>
              <a:tblGrid>
                <a:gridCol w="2888407"/>
                <a:gridCol w="2888407"/>
              </a:tblGrid>
              <a:tr h="370840">
                <a:tc>
                  <a:txBody>
                    <a:bodyPr/>
                    <a:lstStyle/>
                    <a:p>
                      <a:r>
                        <a:rPr lang="zh-TW" altLang="en-US" dirty="0" smtClean="0"/>
                        <a:t>檔名</a:t>
                      </a:r>
                      <a:endParaRPr lang="zh-TW" altLang="en-US" dirty="0"/>
                    </a:p>
                  </a:txBody>
                  <a:tcPr/>
                </a:tc>
                <a:tc>
                  <a:txBody>
                    <a:bodyPr/>
                    <a:lstStyle/>
                    <a:p>
                      <a:r>
                        <a:rPr lang="zh-TW" altLang="en-US" dirty="0" smtClean="0"/>
                        <a:t>引入</a:t>
                      </a:r>
                      <a:endParaRPr lang="zh-TW" altLang="en-US" dirty="0"/>
                    </a:p>
                  </a:txBody>
                  <a:tcPr/>
                </a:tc>
              </a:tr>
              <a:tr h="370840">
                <a:tc>
                  <a:txBody>
                    <a:bodyPr/>
                    <a:lstStyle/>
                    <a:p>
                      <a:r>
                        <a:rPr lang="en-US" altLang="zh-TW" sz="1800" kern="1200" dirty="0" smtClean="0">
                          <a:solidFill>
                            <a:schemeClr val="dk1"/>
                          </a:solidFill>
                          <a:effectLst/>
                          <a:latin typeface="+mn-lt"/>
                          <a:ea typeface="+mn-ea"/>
                          <a:cs typeface="+mn-cs"/>
                        </a:rPr>
                        <a:t>main.js</a:t>
                      </a:r>
                      <a:endParaRPr lang="zh-TW" altLang="en-US" dirty="0"/>
                    </a:p>
                  </a:txBody>
                  <a:tcPr/>
                </a:tc>
                <a:tc>
                  <a:txBody>
                    <a:bodyPr/>
                    <a:lstStyle/>
                    <a:p>
                      <a:r>
                        <a:rPr lang="en-US" altLang="zh-TW" sz="1800" kern="1200" dirty="0" smtClean="0">
                          <a:solidFill>
                            <a:schemeClr val="dk1"/>
                          </a:solidFill>
                          <a:effectLst/>
                          <a:latin typeface="+mn-lt"/>
                          <a:ea typeface="+mn-ea"/>
                          <a:cs typeface="+mn-cs"/>
                        </a:rPr>
                        <a:t>Import </a:t>
                      </a:r>
                      <a:r>
                        <a:rPr lang="en-US" altLang="zh-TW" sz="1800" b="1" kern="1200" dirty="0" smtClean="0">
                          <a:solidFill>
                            <a:schemeClr val="dk1"/>
                          </a:solidFill>
                          <a:effectLst/>
                          <a:latin typeface="+mn-lt"/>
                          <a:ea typeface="+mn-ea"/>
                          <a:cs typeface="+mn-cs"/>
                        </a:rPr>
                        <a:t>main</a:t>
                      </a:r>
                      <a:r>
                        <a:rPr lang="en-US" altLang="zh-TW" sz="1800" kern="1200" dirty="0" smtClean="0">
                          <a:solidFill>
                            <a:schemeClr val="dk1"/>
                          </a:solidFill>
                          <a:effectLst/>
                          <a:latin typeface="+mn-lt"/>
                          <a:ea typeface="+mn-ea"/>
                          <a:cs typeface="+mn-cs"/>
                        </a:rPr>
                        <a:t> from “</a:t>
                      </a:r>
                      <a:r>
                        <a:rPr lang="en-US" altLang="zh-TW" sz="1800" b="1" kern="1200" dirty="0" smtClean="0">
                          <a:solidFill>
                            <a:schemeClr val="dk1"/>
                          </a:solidFill>
                          <a:effectLst/>
                          <a:latin typeface="+mn-lt"/>
                          <a:ea typeface="+mn-ea"/>
                          <a:cs typeface="+mn-cs"/>
                        </a:rPr>
                        <a:t>main</a:t>
                      </a:r>
                      <a:r>
                        <a:rPr lang="en-US" altLang="zh-TW" sz="1800" kern="1200" dirty="0" smtClean="0">
                          <a:solidFill>
                            <a:schemeClr val="dk1"/>
                          </a:solidFill>
                          <a:effectLst/>
                          <a:latin typeface="+mn-lt"/>
                          <a:ea typeface="+mn-ea"/>
                          <a:cs typeface="+mn-cs"/>
                        </a:rPr>
                        <a:t>”</a:t>
                      </a:r>
                      <a:endParaRPr lang="zh-TW" altLang="en-US" dirty="0"/>
                    </a:p>
                  </a:txBody>
                  <a:tcPr/>
                </a:tc>
              </a:tr>
              <a:tr h="370840">
                <a:tc>
                  <a:txBody>
                    <a:bodyPr/>
                    <a:lstStyle/>
                    <a:p>
                      <a:r>
                        <a:rPr lang="en-US" altLang="zh-TW" sz="1800" kern="1200" dirty="0" err="1" smtClean="0">
                          <a:solidFill>
                            <a:schemeClr val="dk1"/>
                          </a:solidFill>
                          <a:effectLst/>
                          <a:latin typeface="+mn-lt"/>
                          <a:ea typeface="+mn-ea"/>
                          <a:cs typeface="+mn-cs"/>
                        </a:rPr>
                        <a:t>main.vue</a:t>
                      </a:r>
                      <a:endParaRPr lang="zh-TW" altLang="en-US" dirty="0"/>
                    </a:p>
                  </a:txBody>
                  <a:tcPr/>
                </a:tc>
                <a:tc>
                  <a:txBody>
                    <a:bodyPr/>
                    <a:lstStyle/>
                    <a:p>
                      <a:r>
                        <a:rPr lang="en-US" altLang="zh-TW" sz="1800" kern="1200" dirty="0" smtClean="0">
                          <a:solidFill>
                            <a:schemeClr val="dk1"/>
                          </a:solidFill>
                          <a:effectLst/>
                          <a:latin typeface="+mn-lt"/>
                          <a:ea typeface="+mn-ea"/>
                          <a:cs typeface="+mn-cs"/>
                        </a:rPr>
                        <a:t>Import </a:t>
                      </a:r>
                      <a:r>
                        <a:rPr lang="en-US" altLang="zh-TW" sz="1800" b="1" kern="1200" dirty="0" smtClean="0">
                          <a:solidFill>
                            <a:schemeClr val="dk1"/>
                          </a:solidFill>
                          <a:effectLst/>
                          <a:latin typeface="+mn-lt"/>
                          <a:ea typeface="+mn-ea"/>
                          <a:cs typeface="+mn-cs"/>
                        </a:rPr>
                        <a:t>main</a:t>
                      </a:r>
                      <a:r>
                        <a:rPr lang="en-US" altLang="zh-TW" sz="1800" kern="1200" dirty="0" smtClean="0">
                          <a:solidFill>
                            <a:schemeClr val="dk1"/>
                          </a:solidFill>
                          <a:effectLst/>
                          <a:latin typeface="+mn-lt"/>
                          <a:ea typeface="+mn-ea"/>
                          <a:cs typeface="+mn-cs"/>
                        </a:rPr>
                        <a:t> from “</a:t>
                      </a:r>
                      <a:r>
                        <a:rPr lang="en-US" altLang="zh-TW" sz="1800" b="1" kern="1200" dirty="0" smtClean="0">
                          <a:solidFill>
                            <a:schemeClr val="dk1"/>
                          </a:solidFill>
                          <a:effectLst/>
                          <a:latin typeface="+mn-lt"/>
                          <a:ea typeface="+mn-ea"/>
                          <a:cs typeface="+mn-cs"/>
                        </a:rPr>
                        <a:t>main</a:t>
                      </a:r>
                      <a:r>
                        <a:rPr lang="en-US" altLang="zh-TW" sz="1800" kern="1200" dirty="0" smtClean="0">
                          <a:solidFill>
                            <a:schemeClr val="dk1"/>
                          </a:solidFill>
                          <a:effectLst/>
                          <a:latin typeface="+mn-lt"/>
                          <a:ea typeface="+mn-ea"/>
                          <a:cs typeface="+mn-cs"/>
                        </a:rPr>
                        <a:t>”</a:t>
                      </a:r>
                      <a:endParaRPr lang="zh-TW" altLang="en-US" dirty="0"/>
                    </a:p>
                  </a:txBody>
                  <a:tcPr/>
                </a:tc>
              </a:tr>
            </a:tbl>
          </a:graphicData>
        </a:graphic>
      </p:graphicFrame>
      <p:sp>
        <p:nvSpPr>
          <p:cNvPr id="6" name="矩形 5"/>
          <p:cNvSpPr/>
          <p:nvPr/>
        </p:nvSpPr>
        <p:spPr>
          <a:xfrm>
            <a:off x="2879769" y="4279181"/>
            <a:ext cx="6096000" cy="882165"/>
          </a:xfrm>
          <a:prstGeom prst="rect">
            <a:avLst/>
          </a:prstGeom>
        </p:spPr>
        <p:txBody>
          <a:bodyPr>
            <a:spAutoFit/>
          </a:bodyPr>
          <a:lstStyle/>
          <a:p>
            <a:pPr>
              <a:lnSpc>
                <a:spcPct val="150000"/>
              </a:lnSpc>
            </a:pPr>
            <a:r>
              <a:rPr lang="zh-TW" altLang="en-US" dirty="0">
                <a:solidFill>
                  <a:schemeClr val="bg1"/>
                </a:solidFill>
                <a:latin typeface="Adobe 繁黑體 Std B" panose="020B0700000000000000" pitchFamily="34" charset="-120"/>
                <a:ea typeface="Adobe 繁黑體 Std B" panose="020B0700000000000000" pitchFamily="34" charset="-120"/>
              </a:rPr>
              <a:t>這樣webpack會不知道是哪一個檔案，所以在此建議除了js以外的副檔名不要設Extensions</a:t>
            </a:r>
          </a:p>
        </p:txBody>
      </p:sp>
    </p:spTree>
    <p:extLst>
      <p:ext uri="{BB962C8B-B14F-4D97-AF65-F5344CB8AC3E}">
        <p14:creationId xmlns:p14="http://schemas.microsoft.com/office/powerpoint/2010/main" val="138768791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7389" y="3204294"/>
            <a:ext cx="601830" cy="663732"/>
          </a:xfrm>
          <a:prstGeom prst="rect">
            <a:avLst/>
          </a:prstGeom>
        </p:spPr>
      </p:pic>
      <p:sp>
        <p:nvSpPr>
          <p:cNvPr id="3" name="矩形 2"/>
          <p:cNvSpPr/>
          <p:nvPr/>
        </p:nvSpPr>
        <p:spPr>
          <a:xfrm>
            <a:off x="5185187" y="3274550"/>
            <a:ext cx="2866388" cy="523220"/>
          </a:xfrm>
          <a:prstGeom prst="rect">
            <a:avLst/>
          </a:prstGeom>
        </p:spPr>
        <p:txBody>
          <a:bodyPr wrap="square">
            <a:spAutoFit/>
          </a:bodyPr>
          <a:lstStyle/>
          <a:p>
            <a:r>
              <a:rPr lang="en-US" altLang="zh-TW" sz="2800" dirty="0" smtClean="0">
                <a:solidFill>
                  <a:schemeClr val="bg1"/>
                </a:solidFill>
                <a:latin typeface="Adobe 繁黑體 Std B" panose="020B0700000000000000" pitchFamily="34" charset="-120"/>
                <a:ea typeface="Adobe 繁黑體 Std B" panose="020B0700000000000000" pitchFamily="34" charset="-120"/>
              </a:rPr>
              <a:t>18</a:t>
            </a:r>
            <a:r>
              <a:rPr lang="zh-TW" altLang="en-US" sz="2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2800" dirty="0" err="1" smtClean="0">
                <a:solidFill>
                  <a:schemeClr val="bg1"/>
                </a:solidFill>
                <a:latin typeface="Adobe 繁黑體 Std B" panose="020B0700000000000000" pitchFamily="34" charset="-120"/>
                <a:ea typeface="Adobe 繁黑體 Std B" panose="020B0700000000000000" pitchFamily="34" charset="-120"/>
              </a:rPr>
              <a:t>Url</a:t>
            </a:r>
            <a:r>
              <a:rPr lang="en-US" altLang="zh-TW" sz="2800" dirty="0" smtClean="0">
                <a:solidFill>
                  <a:schemeClr val="bg1"/>
                </a:solidFill>
                <a:latin typeface="Adobe 繁黑體 Std B" panose="020B0700000000000000" pitchFamily="34" charset="-120"/>
                <a:ea typeface="Adobe 繁黑體 Std B" panose="020B0700000000000000" pitchFamily="34" charset="-120"/>
              </a:rPr>
              <a:t>-Loader</a:t>
            </a:r>
            <a:endParaRPr lang="zh-TW" altLang="en-US" sz="2800" dirty="0"/>
          </a:p>
        </p:txBody>
      </p:sp>
    </p:spTree>
    <p:extLst>
      <p:ext uri="{BB962C8B-B14F-4D97-AF65-F5344CB8AC3E}">
        <p14:creationId xmlns:p14="http://schemas.microsoft.com/office/powerpoint/2010/main" val="81316359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37607" y="2960178"/>
            <a:ext cx="6500602" cy="369332"/>
          </a:xfrm>
          <a:prstGeom prst="rect">
            <a:avLst/>
          </a:prstGeom>
        </p:spPr>
        <p:txBody>
          <a:bodyPr wrap="square">
            <a:spAutoFit/>
          </a:bodyPr>
          <a:lstStyle/>
          <a:p>
            <a:pPr algn="ctr"/>
            <a:r>
              <a:rPr lang="zh-TW" altLang="zh-TW"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會將過小的圖片轉換成</a:t>
            </a:r>
            <a:r>
              <a:rPr lang="en-US" altLang="zh-TW"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base64</a:t>
            </a:r>
            <a:r>
              <a:rPr lang="zh-TW" altLang="zh-TW"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格式來使用，來減少載入負擔</a:t>
            </a:r>
            <a:endParaRPr lang="zh-TW" altLang="en-US" dirty="0">
              <a:solidFill>
                <a:schemeClr val="accent1">
                  <a:lumMod val="40000"/>
                  <a:lumOff val="60000"/>
                </a:schemeClr>
              </a:solidFill>
              <a:latin typeface="Adobe 繁黑體 Std B" panose="020B0700000000000000" pitchFamily="34" charset="-120"/>
              <a:ea typeface="Adobe 繁黑體 Std B" panose="020B0700000000000000" pitchFamily="34" charset="-120"/>
            </a:endParaRPr>
          </a:p>
        </p:txBody>
      </p:sp>
      <p:pic>
        <p:nvPicPr>
          <p:cNvPr id="3" name="圖片 2" descr="C:\Users\user\Desktop\Screenshot_1.jpg"/>
          <p:cNvPicPr/>
          <p:nvPr/>
        </p:nvPicPr>
        <p:blipFill>
          <a:blip r:embed="rId2">
            <a:extLst>
              <a:ext uri="{28A0092B-C50C-407E-A947-70E740481C1C}">
                <a14:useLocalDpi xmlns:a14="http://schemas.microsoft.com/office/drawing/2010/main" val="0"/>
              </a:ext>
            </a:extLst>
          </a:blip>
          <a:srcRect/>
          <a:stretch>
            <a:fillRect/>
          </a:stretch>
        </p:blipFill>
        <p:spPr bwMode="auto">
          <a:xfrm>
            <a:off x="3058607" y="3554364"/>
            <a:ext cx="6188075" cy="542290"/>
          </a:xfrm>
          <a:prstGeom prst="rect">
            <a:avLst/>
          </a:prstGeom>
          <a:noFill/>
          <a:ln>
            <a:noFill/>
          </a:ln>
        </p:spPr>
      </p:pic>
    </p:spTree>
    <p:extLst>
      <p:ext uri="{BB962C8B-B14F-4D97-AF65-F5344CB8AC3E}">
        <p14:creationId xmlns:p14="http://schemas.microsoft.com/office/powerpoint/2010/main" val="380707040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50765" y="3420058"/>
            <a:ext cx="4717958" cy="461665"/>
          </a:xfrm>
          <a:prstGeom prst="rect">
            <a:avLst/>
          </a:prstGeom>
        </p:spPr>
        <p:txBody>
          <a:bodyPr wrap="none">
            <a:spAutoFit/>
          </a:bodyPr>
          <a:lstStyle/>
          <a:p>
            <a:r>
              <a:rPr lang="en-US" altLang="zh-TW" sz="2400" dirty="0" err="1">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npm</a:t>
            </a:r>
            <a:r>
              <a:rPr lang="en-US" altLang="zh-TW" sz="2400" dirty="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 install </a:t>
            </a:r>
            <a:r>
              <a:rPr lang="en-US" altLang="zh-TW" sz="2400" dirty="0" err="1">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url</a:t>
            </a:r>
            <a:r>
              <a:rPr lang="en-US" altLang="zh-TW" sz="2400" dirty="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-loader --save-dev</a:t>
            </a:r>
            <a:endParaRPr lang="en-US" altLang="zh-TW" sz="2400"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44810893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9293" y="2631935"/>
            <a:ext cx="5615874" cy="2554545"/>
          </a:xfrm>
          <a:prstGeom prst="rect">
            <a:avLst/>
          </a:prstGeom>
        </p:spPr>
        <p:txBody>
          <a:bodyPr wrap="square">
            <a:spAutoFit/>
          </a:bodyPr>
          <a:lstStyle/>
          <a:p>
            <a:r>
              <a:rPr lang="en-US" altLang="zh-TW" sz="1600" dirty="0" smtClean="0">
                <a:solidFill>
                  <a:srgbClr val="F8F8F2"/>
                </a:solidFill>
                <a:latin typeface="Consolas" panose="020B0609020204030204" pitchFamily="49" charset="0"/>
              </a:rPr>
              <a:t>{</a:t>
            </a:r>
          </a:p>
          <a:p>
            <a:pPr lvl="1"/>
            <a:r>
              <a:rPr lang="en-US" altLang="zh-TW" sz="1600" dirty="0" smtClean="0">
                <a:solidFill>
                  <a:srgbClr val="FFEE99"/>
                </a:solidFill>
                <a:latin typeface="Consolas" panose="020B0609020204030204" pitchFamily="49" charset="0"/>
              </a:rPr>
              <a:t>test</a:t>
            </a:r>
            <a:r>
              <a:rPr lang="en-US" altLang="zh-TW" sz="1600" dirty="0" smtClean="0">
                <a:solidFill>
                  <a:srgbClr val="F8F8F2"/>
                </a:solidFill>
                <a:latin typeface="Consolas" panose="020B0609020204030204" pitchFamily="49" charset="0"/>
              </a:rPr>
              <a:t>:</a:t>
            </a:r>
            <a:r>
              <a:rPr lang="en-US" altLang="zh-TW" sz="1600" dirty="0" smtClean="0">
                <a:solidFill>
                  <a:srgbClr val="FFEE99"/>
                </a:solidFill>
                <a:latin typeface="Consolas" panose="020B0609020204030204" pitchFamily="49" charset="0"/>
              </a:rPr>
              <a:t> /</a:t>
            </a:r>
            <a:r>
              <a:rPr lang="en-US" altLang="zh-TW" sz="1600" dirty="0" smtClean="0">
                <a:solidFill>
                  <a:srgbClr val="FF80F4"/>
                </a:solidFill>
                <a:latin typeface="Consolas" panose="020B0609020204030204" pitchFamily="49" charset="0"/>
              </a:rPr>
              <a:t>\.</a:t>
            </a:r>
            <a:r>
              <a:rPr lang="en-US" altLang="zh-TW" sz="1600" dirty="0" smtClean="0">
                <a:solidFill>
                  <a:srgbClr val="FFEE99"/>
                </a:solidFill>
                <a:latin typeface="Consolas" panose="020B0609020204030204" pitchFamily="49" charset="0"/>
              </a:rPr>
              <a:t>(</a:t>
            </a:r>
            <a:r>
              <a:rPr lang="en-US" altLang="zh-TW" sz="1600" dirty="0" err="1" smtClean="0">
                <a:solidFill>
                  <a:srgbClr val="FFEE99"/>
                </a:solidFill>
                <a:latin typeface="Consolas" panose="020B0609020204030204" pitchFamily="49" charset="0"/>
              </a:rPr>
              <a:t>jpe</a:t>
            </a:r>
            <a:r>
              <a:rPr lang="en-US" altLang="zh-TW" sz="1600" dirty="0" err="1" smtClean="0">
                <a:solidFill>
                  <a:srgbClr val="F92672"/>
                </a:solidFill>
                <a:latin typeface="Consolas" panose="020B0609020204030204" pitchFamily="49" charset="0"/>
              </a:rPr>
              <a:t>?</a:t>
            </a:r>
            <a:r>
              <a:rPr lang="en-US" altLang="zh-TW" sz="1600" dirty="0" err="1" smtClean="0">
                <a:solidFill>
                  <a:srgbClr val="FFEE99"/>
                </a:solidFill>
                <a:latin typeface="Consolas" panose="020B0609020204030204" pitchFamily="49" charset="0"/>
              </a:rPr>
              <a:t>g</a:t>
            </a:r>
            <a:r>
              <a:rPr lang="en-US" altLang="zh-TW" sz="1600" dirty="0" err="1" smtClean="0">
                <a:solidFill>
                  <a:srgbClr val="F92672"/>
                </a:solidFill>
                <a:latin typeface="Consolas" panose="020B0609020204030204" pitchFamily="49" charset="0"/>
              </a:rPr>
              <a:t>|</a:t>
            </a:r>
            <a:r>
              <a:rPr lang="en-US" altLang="zh-TW" sz="1600" dirty="0" err="1" smtClean="0">
                <a:solidFill>
                  <a:srgbClr val="FFEE99"/>
                </a:solidFill>
                <a:latin typeface="Consolas" panose="020B0609020204030204" pitchFamily="49" charset="0"/>
              </a:rPr>
              <a:t>png</a:t>
            </a:r>
            <a:r>
              <a:rPr lang="en-US" altLang="zh-TW" sz="1600" dirty="0" err="1" smtClean="0">
                <a:solidFill>
                  <a:srgbClr val="F92672"/>
                </a:solidFill>
                <a:latin typeface="Consolas" panose="020B0609020204030204" pitchFamily="49" charset="0"/>
              </a:rPr>
              <a:t>|</a:t>
            </a:r>
            <a:r>
              <a:rPr lang="en-US" altLang="zh-TW" sz="1600" dirty="0" err="1" smtClean="0">
                <a:solidFill>
                  <a:srgbClr val="FFEE99"/>
                </a:solidFill>
                <a:latin typeface="Consolas" panose="020B0609020204030204" pitchFamily="49" charset="0"/>
              </a:rPr>
              <a:t>gif</a:t>
            </a:r>
            <a:r>
              <a:rPr lang="en-US" altLang="zh-TW" sz="1600" dirty="0" smtClean="0">
                <a:solidFill>
                  <a:srgbClr val="FFEE99"/>
                </a:solidFill>
                <a:latin typeface="Consolas" panose="020B0609020204030204" pitchFamily="49" charset="0"/>
              </a:rPr>
              <a:t>)</a:t>
            </a:r>
            <a:r>
              <a:rPr lang="en-US" altLang="zh-TW" sz="1600" dirty="0" smtClean="0">
                <a:solidFill>
                  <a:srgbClr val="F92672"/>
                </a:solidFill>
                <a:latin typeface="Consolas" panose="020B0609020204030204" pitchFamily="49" charset="0"/>
              </a:rPr>
              <a:t>$</a:t>
            </a:r>
            <a:r>
              <a:rPr lang="en-US" altLang="zh-TW" sz="1600" dirty="0" smtClean="0">
                <a:solidFill>
                  <a:srgbClr val="FFEE99"/>
                </a:solidFill>
                <a:latin typeface="Consolas" panose="020B0609020204030204" pitchFamily="49" charset="0"/>
              </a:rPr>
              <a:t>/</a:t>
            </a:r>
            <a:r>
              <a:rPr lang="en-US" altLang="zh-TW" sz="1600" dirty="0" smtClean="0">
                <a:solidFill>
                  <a:srgbClr val="F8F8F2"/>
                </a:solidFill>
                <a:latin typeface="Consolas" panose="020B0609020204030204" pitchFamily="49" charset="0"/>
              </a:rPr>
              <a:t>,</a:t>
            </a:r>
          </a:p>
          <a:p>
            <a:pPr lvl="1"/>
            <a:r>
              <a:rPr lang="en-US" altLang="zh-TW" sz="1600" dirty="0" smtClean="0">
                <a:solidFill>
                  <a:srgbClr val="FFEE99"/>
                </a:solidFill>
                <a:latin typeface="Consolas" panose="020B0609020204030204" pitchFamily="49" charset="0"/>
              </a:rPr>
              <a:t>use</a:t>
            </a:r>
            <a:r>
              <a:rPr lang="en-US" altLang="zh-TW" sz="1600" dirty="0" smtClean="0">
                <a:solidFill>
                  <a:srgbClr val="F8F8F2"/>
                </a:solidFill>
                <a:latin typeface="Consolas" panose="020B0609020204030204" pitchFamily="49" charset="0"/>
              </a:rPr>
              <a:t>:[{</a:t>
            </a:r>
          </a:p>
          <a:p>
            <a:pPr lvl="1"/>
            <a:r>
              <a:rPr lang="en-US" altLang="zh-TW" sz="1600" dirty="0" smtClean="0">
                <a:solidFill>
                  <a:srgbClr val="FFEE99"/>
                </a:solidFill>
                <a:latin typeface="Consolas" panose="020B0609020204030204" pitchFamily="49" charset="0"/>
              </a:rPr>
              <a:t>	loader</a:t>
            </a:r>
            <a:r>
              <a:rPr lang="en-US" altLang="zh-TW" sz="1600" dirty="0" smtClean="0">
                <a:solidFill>
                  <a:srgbClr val="F8F8F2"/>
                </a:solidFill>
                <a:latin typeface="Consolas" panose="020B0609020204030204" pitchFamily="49" charset="0"/>
              </a:rPr>
              <a:t>: </a:t>
            </a:r>
            <a:r>
              <a:rPr lang="en-US" altLang="zh-TW" sz="1600" dirty="0" smtClean="0">
                <a:solidFill>
                  <a:srgbClr val="FFEE99"/>
                </a:solidFill>
                <a:latin typeface="Consolas" panose="020B0609020204030204" pitchFamily="49" charset="0"/>
              </a:rPr>
              <a:t>'</a:t>
            </a:r>
            <a:r>
              <a:rPr lang="en-US" altLang="zh-TW" sz="1600" dirty="0" err="1" smtClean="0">
                <a:solidFill>
                  <a:srgbClr val="FFEE99"/>
                </a:solidFill>
                <a:latin typeface="Consolas" panose="020B0609020204030204" pitchFamily="49" charset="0"/>
              </a:rPr>
              <a:t>url</a:t>
            </a:r>
            <a:r>
              <a:rPr lang="en-US" altLang="zh-TW" sz="1600" dirty="0" smtClean="0">
                <a:solidFill>
                  <a:srgbClr val="FFEE99"/>
                </a:solidFill>
                <a:latin typeface="Consolas" panose="020B0609020204030204" pitchFamily="49" charset="0"/>
              </a:rPr>
              <a:t>-loader'</a:t>
            </a:r>
            <a:r>
              <a:rPr lang="en-US" altLang="zh-TW" sz="1600" dirty="0" smtClean="0">
                <a:solidFill>
                  <a:srgbClr val="F8F8F2"/>
                </a:solidFill>
                <a:latin typeface="Consolas" panose="020B0609020204030204" pitchFamily="49" charset="0"/>
              </a:rPr>
              <a:t>,</a:t>
            </a:r>
          </a:p>
          <a:p>
            <a:pPr lvl="2"/>
            <a:r>
              <a:rPr lang="en-US" altLang="zh-TW" sz="1600" dirty="0" smtClean="0">
                <a:solidFill>
                  <a:srgbClr val="FFEE99"/>
                </a:solidFill>
                <a:latin typeface="Consolas" panose="020B0609020204030204" pitchFamily="49" charset="0"/>
              </a:rPr>
              <a:t>options</a:t>
            </a:r>
            <a:r>
              <a:rPr lang="en-US" altLang="zh-TW" sz="1600" dirty="0" smtClean="0">
                <a:solidFill>
                  <a:srgbClr val="F8F8F2"/>
                </a:solidFill>
                <a:latin typeface="Consolas" panose="020B0609020204030204" pitchFamily="49" charset="0"/>
              </a:rPr>
              <a:t>: {</a:t>
            </a:r>
          </a:p>
          <a:p>
            <a:pPr lvl="3"/>
            <a:r>
              <a:rPr lang="en-US" altLang="zh-TW" sz="1600" dirty="0" smtClean="0">
                <a:solidFill>
                  <a:srgbClr val="FFEE99"/>
                </a:solidFill>
                <a:latin typeface="Consolas" panose="020B0609020204030204" pitchFamily="49" charset="0"/>
              </a:rPr>
              <a:t>limit</a:t>
            </a:r>
            <a:r>
              <a:rPr lang="en-US" altLang="zh-TW" sz="1600" dirty="0" smtClean="0">
                <a:solidFill>
                  <a:srgbClr val="F8F8F2"/>
                </a:solidFill>
                <a:latin typeface="Consolas" panose="020B0609020204030204" pitchFamily="49" charset="0"/>
              </a:rPr>
              <a:t>: </a:t>
            </a:r>
            <a:r>
              <a:rPr lang="en-US" altLang="zh-TW" sz="1600" dirty="0" smtClean="0">
                <a:solidFill>
                  <a:srgbClr val="FF80F4"/>
                </a:solidFill>
                <a:latin typeface="Consolas" panose="020B0609020204030204" pitchFamily="49" charset="0"/>
              </a:rPr>
              <a:t>8192</a:t>
            </a:r>
            <a:r>
              <a:rPr lang="en-US" altLang="zh-TW" sz="1600" dirty="0" smtClean="0">
                <a:solidFill>
                  <a:srgbClr val="F8F8F2"/>
                </a:solidFill>
                <a:latin typeface="Consolas" panose="020B0609020204030204" pitchFamily="49" charset="0"/>
              </a:rPr>
              <a:t>,</a:t>
            </a:r>
          </a:p>
          <a:p>
            <a:pPr lvl="3"/>
            <a:r>
              <a:rPr lang="en-US" altLang="zh-TW" sz="1600" dirty="0" smtClean="0">
                <a:solidFill>
                  <a:srgbClr val="FFEE99"/>
                </a:solidFill>
                <a:latin typeface="Consolas" panose="020B0609020204030204" pitchFamily="49" charset="0"/>
              </a:rPr>
              <a:t>name</a:t>
            </a:r>
            <a:r>
              <a:rPr lang="en-US" altLang="zh-TW" sz="1600" dirty="0" smtClean="0">
                <a:solidFill>
                  <a:srgbClr val="F8F8F2"/>
                </a:solidFill>
                <a:latin typeface="Consolas" panose="020B0609020204030204" pitchFamily="49" charset="0"/>
              </a:rPr>
              <a:t>:</a:t>
            </a:r>
            <a:r>
              <a:rPr lang="en-US" altLang="zh-TW" sz="1600" dirty="0" smtClean="0">
                <a:solidFill>
                  <a:srgbClr val="FFEE99"/>
                </a:solidFill>
                <a:latin typeface="Consolas" panose="020B0609020204030204" pitchFamily="49" charset="0"/>
              </a:rPr>
              <a:t>'[path][name].[</a:t>
            </a:r>
            <a:r>
              <a:rPr lang="en-US" altLang="zh-TW" sz="1600" dirty="0" err="1" smtClean="0">
                <a:solidFill>
                  <a:srgbClr val="FFEE99"/>
                </a:solidFill>
                <a:latin typeface="Consolas" panose="020B0609020204030204" pitchFamily="49" charset="0"/>
              </a:rPr>
              <a:t>ext</a:t>
            </a:r>
            <a:r>
              <a:rPr lang="en-US" altLang="zh-TW" sz="1600" dirty="0" smtClean="0">
                <a:solidFill>
                  <a:srgbClr val="FFEE99"/>
                </a:solidFill>
                <a:latin typeface="Consolas" panose="020B0609020204030204" pitchFamily="49" charset="0"/>
              </a:rPr>
              <a:t>]?[hash:8]'</a:t>
            </a:r>
            <a:endParaRPr lang="en-US" altLang="zh-TW" sz="1600" dirty="0" smtClean="0">
              <a:solidFill>
                <a:srgbClr val="F8F8F2"/>
              </a:solidFill>
              <a:latin typeface="Consolas" panose="020B0609020204030204" pitchFamily="49" charset="0"/>
            </a:endParaRPr>
          </a:p>
          <a:p>
            <a:pPr lvl="2"/>
            <a:r>
              <a:rPr lang="en-US" altLang="zh-TW" sz="1600" dirty="0" smtClean="0">
                <a:solidFill>
                  <a:srgbClr val="F8F8F2"/>
                </a:solidFill>
                <a:latin typeface="Consolas" panose="020B0609020204030204" pitchFamily="49" charset="0"/>
              </a:rPr>
              <a:t>}</a:t>
            </a:r>
          </a:p>
          <a:p>
            <a:pPr lvl="1"/>
            <a:r>
              <a:rPr lang="en-US" altLang="zh-TW" sz="1600" dirty="0" smtClean="0">
                <a:solidFill>
                  <a:srgbClr val="F8F8F2"/>
                </a:solidFill>
                <a:latin typeface="Consolas" panose="020B0609020204030204" pitchFamily="49" charset="0"/>
              </a:rPr>
              <a:t>}]</a:t>
            </a:r>
          </a:p>
          <a:p>
            <a:r>
              <a:rPr lang="en-US" altLang="zh-TW" sz="1600" dirty="0" smtClean="0">
                <a:solidFill>
                  <a:srgbClr val="F8F8F2"/>
                </a:solidFill>
                <a:latin typeface="Consolas" panose="020B0609020204030204" pitchFamily="49" charset="0"/>
              </a:rPr>
              <a:t>}</a:t>
            </a:r>
            <a:endParaRPr lang="en-US" altLang="zh-TW" sz="1600" b="0" dirty="0">
              <a:solidFill>
                <a:srgbClr val="F8F8F2"/>
              </a:solidFill>
              <a:effectLst/>
              <a:latin typeface="Consolas" panose="020B0609020204030204" pitchFamily="49" charset="0"/>
            </a:endParaRPr>
          </a:p>
        </p:txBody>
      </p:sp>
      <p:sp>
        <p:nvSpPr>
          <p:cNvPr id="8" name="矩形 7"/>
          <p:cNvSpPr/>
          <p:nvPr/>
        </p:nvSpPr>
        <p:spPr>
          <a:xfrm>
            <a:off x="2782299" y="2088769"/>
            <a:ext cx="3130270" cy="307777"/>
          </a:xfrm>
          <a:prstGeom prst="rect">
            <a:avLst/>
          </a:prstGeom>
        </p:spPr>
        <p:txBody>
          <a:bodyPr wrap="square">
            <a:spAutoFit/>
          </a:bodyPr>
          <a:lstStyle/>
          <a:p>
            <a:r>
              <a:rPr lang="zh-TW" altLang="en-US" sz="1400" dirty="0" smtClean="0">
                <a:solidFill>
                  <a:schemeClr val="bg1"/>
                </a:solidFill>
                <a:latin typeface="Adobe 繁黑體 Std B" panose="020B0700000000000000" pitchFamily="34" charset="-120"/>
                <a:ea typeface="Adobe 繁黑體 Std B" panose="020B0700000000000000" pitchFamily="34" charset="-120"/>
              </a:rPr>
              <a:t>加入 </a:t>
            </a:r>
            <a:r>
              <a:rPr lang="en-US" altLang="zh-TW" sz="1400" dirty="0" err="1" smtClean="0">
                <a:solidFill>
                  <a:schemeClr val="bg1"/>
                </a:solidFill>
                <a:latin typeface="Adobe 繁黑體 Std B" panose="020B0700000000000000" pitchFamily="34" charset="-120"/>
                <a:ea typeface="Adobe 繁黑體 Std B" panose="020B0700000000000000" pitchFamily="34" charset="-120"/>
              </a:rPr>
              <a:t>uel</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-loader</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設定</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pic>
        <p:nvPicPr>
          <p:cNvPr id="9" name="圖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9293" y="2095461"/>
            <a:ext cx="273006" cy="301086"/>
          </a:xfrm>
          <a:prstGeom prst="rect">
            <a:avLst/>
          </a:prstGeom>
        </p:spPr>
      </p:pic>
    </p:spTree>
    <p:extLst>
      <p:ext uri="{BB962C8B-B14F-4D97-AF65-F5344CB8AC3E}">
        <p14:creationId xmlns:p14="http://schemas.microsoft.com/office/powerpoint/2010/main" val="282478998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4342</TotalTime>
  <Words>3596</Words>
  <Application>Microsoft Office PowerPoint</Application>
  <PresentationFormat>寬螢幕</PresentationFormat>
  <Paragraphs>735</Paragraphs>
  <Slides>156</Slides>
  <Notes>0</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156</vt:i4>
      </vt:variant>
    </vt:vector>
  </HeadingPairs>
  <TitlesOfParts>
    <vt:vector size="167" baseType="lpstr">
      <vt:lpstr>Adobe 黑体 Std R</vt:lpstr>
      <vt:lpstr>Adobe 繁黑體 Std B</vt:lpstr>
      <vt:lpstr>wf_segoe-ui</vt:lpstr>
      <vt:lpstr>微軟正黑體</vt:lpstr>
      <vt:lpstr>新細明體</vt:lpstr>
      <vt:lpstr>Arial</vt:lpstr>
      <vt:lpstr>Calibri</vt:lpstr>
      <vt:lpstr>Calibri Light</vt:lpstr>
      <vt:lpstr>Consolas</vt:lpstr>
      <vt:lpstr>Times New Roman</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NVM指令 nvm list：查看已安裝的版本 nvm list available：查看有哪些 Node 版本可以裝 nvm install v10.13.0：安裝指定的 Node 版本 nvm use v10.13.0：指定 Node 版本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513</cp:revision>
  <dcterms:created xsi:type="dcterms:W3CDTF">2018-06-07T14:38:31Z</dcterms:created>
  <dcterms:modified xsi:type="dcterms:W3CDTF">2019-01-20T07:09:52Z</dcterms:modified>
</cp:coreProperties>
</file>