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4"/>
  </p:normalViewPr>
  <p:slideViewPr>
    <p:cSldViewPr snapToGrid="0">
      <p:cViewPr varScale="1">
        <p:scale>
          <a:sx n="60" d="100"/>
          <a:sy n="60" d="100"/>
        </p:scale>
        <p:origin x="3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>
            <a:spLocks noGrp="1"/>
          </p:cNvSpPr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Close-up of a wild plant growing between lava rocks"/>
          <p:cNvSpPr>
            <a:spLocks noGrp="1"/>
          </p:cNvSpPr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>
            <a:spLocks noGrp="1"/>
          </p:cNvSpPr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>
            <a:spLocks noGrp="1"/>
          </p:cNvSpPr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Moss-covered rocks"/>
          <p:cNvSpPr>
            <a:spLocks noGrp="1"/>
          </p:cNvSpPr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artin Müller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Martin Müller</a:t>
            </a:r>
          </a:p>
        </p:txBody>
      </p:sp>
      <p:sp>
        <p:nvSpPr>
          <p:cNvPr id="152" name="The world’s first synthesizer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cs-CZ" dirty="0"/>
              <a:t>První syntetizér</a:t>
            </a:r>
            <a:endParaRPr dirty="0"/>
          </a:p>
        </p:txBody>
      </p:sp>
      <p:sp>
        <p:nvSpPr>
          <p:cNvPr id="153" name="The Telharmonium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Telharmonium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he science of soun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2218888">
              <a:defRPr sz="7735" spc="-154"/>
            </a:lvl1pPr>
          </a:lstStyle>
          <a:p>
            <a:r>
              <a:rPr lang="cs-CZ" dirty="0"/>
              <a:t>Co to vlastně slyšíme?</a:t>
            </a:r>
            <a:endParaRPr dirty="0"/>
          </a:p>
        </p:txBody>
      </p:sp>
      <p:sp>
        <p:nvSpPr>
          <p:cNvPr id="156" name="a.k.a. what makes instruments uniqu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627379">
              <a:defRPr sz="4180"/>
            </a:lvl1pPr>
          </a:lstStyle>
          <a:p>
            <a:r>
              <a:rPr lang="cs-CZ" dirty="0"/>
              <a:t>Čím je každý nástroj unikátní</a:t>
            </a:r>
            <a:endParaRPr dirty="0"/>
          </a:p>
        </p:txBody>
      </p:sp>
      <p:sp>
        <p:nvSpPr>
          <p:cNvPr id="157" name="Harmonics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Harmoni</a:t>
            </a:r>
            <a:r>
              <a:rPr lang="cs-CZ" dirty="0"/>
              <a:t>e</a:t>
            </a:r>
            <a:endParaRPr dirty="0"/>
          </a:p>
          <a:p>
            <a:r>
              <a:rPr dirty="0"/>
              <a:t>Attack</a:t>
            </a:r>
          </a:p>
          <a:p>
            <a:r>
              <a:rPr dirty="0"/>
              <a:t>Decay</a:t>
            </a:r>
          </a:p>
          <a:p>
            <a:r>
              <a:rPr dirty="0"/>
              <a:t>Release</a:t>
            </a:r>
          </a:p>
          <a:p>
            <a:r>
              <a:rPr dirty="0"/>
              <a:t>Sustain</a:t>
            </a:r>
          </a:p>
          <a:p>
            <a:r>
              <a:rPr dirty="0"/>
              <a:t>Ambience</a:t>
            </a:r>
          </a:p>
          <a:p>
            <a:r>
              <a:rPr dirty="0"/>
              <a:t>etc.</a:t>
            </a:r>
          </a:p>
        </p:txBody>
      </p:sp>
      <p:pic>
        <p:nvPicPr>
          <p:cNvPr id="158" name="Large rock formation under dark clouds with a dirt road in the foreground" descr="Large rock formation under dark clouds with a dirt road in the foreground"/>
          <p:cNvPicPr>
            <a:picLocks noGrp="1" noChangeAspect="1"/>
          </p:cNvPicPr>
          <p:nvPr>
            <p:ph type="pic" idx="22"/>
          </p:nvPr>
        </p:nvPicPr>
        <p:blipFill>
          <a:blip r:embed="rId2"/>
          <a:srcRect t="3696" b="3696"/>
          <a:stretch>
            <a:fillRect/>
          </a:stretch>
        </p:blipFill>
        <p:spPr>
          <a:xfrm>
            <a:off x="12164417" y="1270595"/>
            <a:ext cx="10922001" cy="111887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How synthesisers wor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cs-CZ" dirty="0"/>
              <a:t>Jak funguje syntetizér?</a:t>
            </a:r>
            <a:endParaRPr dirty="0"/>
          </a:p>
        </p:txBody>
      </p:sp>
      <p:sp>
        <p:nvSpPr>
          <p:cNvPr id="161" name="Additive x subtractive synthesi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cs-CZ" dirty="0" err="1"/>
              <a:t>Additivní</a:t>
            </a:r>
            <a:r>
              <a:rPr dirty="0"/>
              <a:t> x </a:t>
            </a:r>
            <a:r>
              <a:rPr lang="cs-CZ" dirty="0"/>
              <a:t>subtraktivní</a:t>
            </a:r>
            <a:r>
              <a:rPr dirty="0"/>
              <a:t> </a:t>
            </a:r>
            <a:r>
              <a:rPr lang="cs-CZ" dirty="0"/>
              <a:t>syntéza</a:t>
            </a:r>
            <a:endParaRPr dirty="0"/>
          </a:p>
        </p:txBody>
      </p:sp>
      <p:sp>
        <p:nvSpPr>
          <p:cNvPr id="162" name="Oscillator"/>
          <p:cNvSpPr txBox="1"/>
          <p:nvPr/>
        </p:nvSpPr>
        <p:spPr>
          <a:xfrm>
            <a:off x="1169534" y="5492073"/>
            <a:ext cx="4206281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r>
              <a:rPr lang="cs-CZ" dirty="0"/>
              <a:t>Oscilátor</a:t>
            </a:r>
            <a:endParaRPr dirty="0"/>
          </a:p>
        </p:txBody>
      </p:sp>
      <p:sp>
        <p:nvSpPr>
          <p:cNvPr id="163" name="Arrow"/>
          <p:cNvSpPr/>
          <p:nvPr/>
        </p:nvSpPr>
        <p:spPr>
          <a:xfrm>
            <a:off x="6043639" y="5831978"/>
            <a:ext cx="3506083" cy="708213"/>
          </a:xfrm>
          <a:prstGeom prst="rightArrow">
            <a:avLst>
              <a:gd name="adj1" fmla="val 32000"/>
              <a:gd name="adj2" fmla="val 11476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4" name="Filters"/>
          <p:cNvSpPr txBox="1"/>
          <p:nvPr/>
        </p:nvSpPr>
        <p:spPr>
          <a:xfrm>
            <a:off x="10386860" y="5519236"/>
            <a:ext cx="2324354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r>
              <a:rPr lang="cs-CZ" dirty="0"/>
              <a:t>Filtry</a:t>
            </a:r>
            <a:endParaRPr dirty="0"/>
          </a:p>
        </p:txBody>
      </p:sp>
      <p:sp>
        <p:nvSpPr>
          <p:cNvPr id="165" name="Arrow"/>
          <p:cNvSpPr/>
          <p:nvPr/>
        </p:nvSpPr>
        <p:spPr>
          <a:xfrm>
            <a:off x="13585941" y="5831978"/>
            <a:ext cx="3506082" cy="708213"/>
          </a:xfrm>
          <a:prstGeom prst="rightArrow">
            <a:avLst>
              <a:gd name="adj1" fmla="val 32000"/>
              <a:gd name="adj2" fmla="val 11476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6" name="Amplifier"/>
          <p:cNvSpPr txBox="1"/>
          <p:nvPr/>
        </p:nvSpPr>
        <p:spPr>
          <a:xfrm>
            <a:off x="17523644" y="5519236"/>
            <a:ext cx="4453142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r>
              <a:rPr lang="cs-CZ" dirty="0"/>
              <a:t>Zesilovač</a:t>
            </a:r>
            <a:endParaRPr dirty="0"/>
          </a:p>
        </p:txBody>
      </p:sp>
      <p:sp>
        <p:nvSpPr>
          <p:cNvPr id="167" name="Oscillator"/>
          <p:cNvSpPr txBox="1"/>
          <p:nvPr/>
        </p:nvSpPr>
        <p:spPr>
          <a:xfrm>
            <a:off x="1169534" y="9110078"/>
            <a:ext cx="4206281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r>
              <a:rPr lang="cs-CZ" dirty="0"/>
              <a:t>Oscilátor</a:t>
            </a:r>
            <a:endParaRPr dirty="0"/>
          </a:p>
        </p:txBody>
      </p:sp>
      <p:sp>
        <p:nvSpPr>
          <p:cNvPr id="168" name="More oscillators"/>
          <p:cNvSpPr txBox="1"/>
          <p:nvPr/>
        </p:nvSpPr>
        <p:spPr>
          <a:xfrm>
            <a:off x="7983238" y="9164405"/>
            <a:ext cx="7056419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r>
              <a:rPr lang="cs-CZ" dirty="0"/>
              <a:t>Další oscilátory</a:t>
            </a:r>
            <a:endParaRPr dirty="0"/>
          </a:p>
        </p:txBody>
      </p:sp>
      <p:sp>
        <p:nvSpPr>
          <p:cNvPr id="169" name="Arrow"/>
          <p:cNvSpPr/>
          <p:nvPr/>
        </p:nvSpPr>
        <p:spPr>
          <a:xfrm>
            <a:off x="15524153" y="9477148"/>
            <a:ext cx="1680962" cy="708212"/>
          </a:xfrm>
          <a:prstGeom prst="rightArrow">
            <a:avLst>
              <a:gd name="adj1" fmla="val 32000"/>
              <a:gd name="adj2" fmla="val 11476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0" name="Amplifier"/>
          <p:cNvSpPr txBox="1"/>
          <p:nvPr/>
        </p:nvSpPr>
        <p:spPr>
          <a:xfrm>
            <a:off x="17486052" y="9164405"/>
            <a:ext cx="4453142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r>
              <a:rPr lang="cs-CZ" dirty="0"/>
              <a:t>Zesilovač</a:t>
            </a:r>
            <a:endParaRPr dirty="0"/>
          </a:p>
        </p:txBody>
      </p:sp>
      <p:sp>
        <p:nvSpPr>
          <p:cNvPr id="171" name="Arrow"/>
          <p:cNvSpPr/>
          <p:nvPr/>
        </p:nvSpPr>
        <p:spPr>
          <a:xfrm>
            <a:off x="5817772" y="9477148"/>
            <a:ext cx="1680962" cy="708212"/>
          </a:xfrm>
          <a:prstGeom prst="rightArrow">
            <a:avLst>
              <a:gd name="adj1" fmla="val 32000"/>
              <a:gd name="adj2" fmla="val 11476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2" name="Subtractive"/>
          <p:cNvSpPr txBox="1"/>
          <p:nvPr/>
        </p:nvSpPr>
        <p:spPr>
          <a:xfrm>
            <a:off x="1219514" y="4435427"/>
            <a:ext cx="351057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rPr lang="cs-CZ" dirty="0"/>
              <a:t>Subtraktivní</a:t>
            </a:r>
            <a:endParaRPr dirty="0"/>
          </a:p>
        </p:txBody>
      </p:sp>
      <p:sp>
        <p:nvSpPr>
          <p:cNvPr id="173" name="Additive"/>
          <p:cNvSpPr txBox="1"/>
          <p:nvPr/>
        </p:nvSpPr>
        <p:spPr>
          <a:xfrm>
            <a:off x="1137170" y="8160768"/>
            <a:ext cx="2584042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rPr lang="cs-CZ" dirty="0" err="1"/>
              <a:t>Additivní</a:t>
            </a:r>
            <a:endParaRPr dirty="0"/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629" y="1057499"/>
            <a:ext cx="6116767" cy="3968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2" animBg="1" advAuto="0"/>
      <p:bldP spid="163" grpId="3" animBg="1" advAuto="0"/>
      <p:bldP spid="164" grpId="4" animBg="1" advAuto="0"/>
      <p:bldP spid="165" grpId="5" animBg="1" advAuto="0"/>
      <p:bldP spid="166" grpId="6" animBg="1" advAuto="0"/>
      <p:bldP spid="167" grpId="8" animBg="1" advAuto="0"/>
      <p:bldP spid="168" grpId="10" animBg="1" advAuto="0"/>
      <p:bldP spid="169" grpId="11" animBg="1" advAuto="0"/>
      <p:bldP spid="170" grpId="12" animBg="1" advAuto="0"/>
      <p:bldP spid="171" grpId="9" animBg="1" advAuto="0"/>
      <p:bldP spid="172" grpId="1" animBg="1" advAuto="0"/>
      <p:bldP spid="173" grpId="7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lharmoniu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Telharmonium</a:t>
            </a:r>
          </a:p>
        </p:txBody>
      </p:sp>
      <p:sp>
        <p:nvSpPr>
          <p:cNvPr id="177" name="The world’s first synthesizer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cs-CZ" dirty="0"/>
              <a:t>První syntetizér</a:t>
            </a:r>
            <a:endParaRPr dirty="0"/>
          </a:p>
        </p:txBody>
      </p:sp>
      <p:sp>
        <p:nvSpPr>
          <p:cNvPr id="178" name="Patented in 1897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cs-CZ" dirty="0"/>
              <a:t>Patentován v roce </a:t>
            </a:r>
            <a:r>
              <a:rPr dirty="0"/>
              <a:t>1897</a:t>
            </a:r>
          </a:p>
          <a:p>
            <a:r>
              <a:rPr dirty="0"/>
              <a:t>3 </a:t>
            </a:r>
            <a:r>
              <a:rPr lang="cs-CZ" dirty="0"/>
              <a:t>varianty postaveny</a:t>
            </a:r>
            <a:endParaRPr dirty="0"/>
          </a:p>
          <a:p>
            <a:r>
              <a:rPr lang="cs-CZ" dirty="0"/>
              <a:t>Váží přes 200 tun</a:t>
            </a:r>
            <a:endParaRPr dirty="0"/>
          </a:p>
          <a:p>
            <a:r>
              <a:rPr lang="cs-CZ" dirty="0"/>
              <a:t>Využívá přibližně 672kW elektřiny</a:t>
            </a:r>
            <a:endParaRPr dirty="0"/>
          </a:p>
          <a:p>
            <a:r>
              <a:rPr lang="cs-CZ" dirty="0"/>
              <a:t>Využíván pro koncerty přes telefon</a:t>
            </a:r>
            <a:endParaRPr dirty="0"/>
          </a:p>
          <a:p>
            <a:r>
              <a:rPr lang="cs-CZ" dirty="0"/>
              <a:t>Jeden koncert živě</a:t>
            </a:r>
            <a:endParaRPr dirty="0"/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809" y="1210321"/>
            <a:ext cx="7363216" cy="11309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How it work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cs-CZ" dirty="0"/>
              <a:t>Jak fungoval?</a:t>
            </a:r>
            <a:endParaRPr dirty="0"/>
          </a:p>
        </p:txBody>
      </p:sp>
      <p:sp>
        <p:nvSpPr>
          <p:cNvPr id="182" name="Hint: tons of wheel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cs-CZ" dirty="0"/>
              <a:t>Mnoho mnoho koleček</a:t>
            </a:r>
            <a:endParaRPr dirty="0"/>
          </a:p>
        </p:txBody>
      </p:sp>
      <p:sp>
        <p:nvSpPr>
          <p:cNvPr id="183" name="Spinning wheels with teeth…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14320869" cy="8256012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Rotující ozubená kolečka</a:t>
            </a:r>
            <a:endParaRPr dirty="0"/>
          </a:p>
          <a:p>
            <a:r>
              <a:rPr lang="cs-CZ" dirty="0"/>
              <a:t>Indukovaly proud v cívkách umístěných vedle nich</a:t>
            </a:r>
            <a:endParaRPr dirty="0"/>
          </a:p>
          <a:p>
            <a:r>
              <a:rPr lang="cs-CZ" dirty="0"/>
              <a:t>Různé frekvence podle velikosti a rychlosti rotace koleček, podle počtu zubů</a:t>
            </a:r>
            <a:endParaRPr dirty="0"/>
          </a:p>
          <a:p>
            <a:r>
              <a:rPr lang="cs-CZ" dirty="0"/>
              <a:t>Téměř perfektní sinusoidy</a:t>
            </a:r>
            <a:endParaRPr dirty="0"/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3981" y="1428749"/>
            <a:ext cx="6896101" cy="10858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he aftermat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cs-CZ" dirty="0"/>
              <a:t>Co následovalo</a:t>
            </a:r>
            <a:endParaRPr dirty="0"/>
          </a:p>
        </p:txBody>
      </p:sp>
      <p:sp>
        <p:nvSpPr>
          <p:cNvPr id="187" name="And what came later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cs-CZ" dirty="0"/>
              <a:t>Pokroky v syntéze</a:t>
            </a:r>
            <a:endParaRPr dirty="0"/>
          </a:p>
        </p:txBody>
      </p:sp>
      <p:sp>
        <p:nvSpPr>
          <p:cNvPr id="188" name="Soon after the Telharmonium loudspeakers and amplifiers became a reality…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13355328" cy="8256012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Brzy po vynálezu </a:t>
            </a:r>
            <a:r>
              <a:rPr lang="cs-CZ" dirty="0" err="1"/>
              <a:t>Telharmonia</a:t>
            </a:r>
            <a:r>
              <a:rPr lang="cs-CZ" dirty="0"/>
              <a:t> se začaly vyrábět reproduktory a zesilovače</a:t>
            </a:r>
            <a:endParaRPr dirty="0"/>
          </a:p>
          <a:p>
            <a:r>
              <a:rPr lang="cs-CZ" dirty="0"/>
              <a:t>Tím se tento 200 tunový stroj stal zastaralým</a:t>
            </a:r>
            <a:endParaRPr dirty="0"/>
          </a:p>
          <a:p>
            <a:r>
              <a:rPr lang="cs-CZ" dirty="0" err="1"/>
              <a:t>Thaddeus</a:t>
            </a:r>
            <a:r>
              <a:rPr lang="cs-CZ" dirty="0"/>
              <a:t> </a:t>
            </a:r>
            <a:r>
              <a:rPr lang="cs-CZ" dirty="0" err="1"/>
              <a:t>Cahill</a:t>
            </a:r>
            <a:r>
              <a:rPr lang="cs-CZ" dirty="0"/>
              <a:t> jej nikdy nedokázal prodat</a:t>
            </a:r>
            <a:endParaRPr dirty="0"/>
          </a:p>
          <a:p>
            <a:r>
              <a:rPr lang="cs-CZ" dirty="0"/>
              <a:t>První světově známý syntetizér, který zesilovače a reproduktory dokázal využít, byl </a:t>
            </a:r>
            <a:r>
              <a:rPr lang="cs-CZ" dirty="0" err="1"/>
              <a:t>Trautonium</a:t>
            </a:r>
            <a:endParaRPr dirty="0"/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8240" y="6999943"/>
            <a:ext cx="7620001" cy="485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ynths are cool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rPr lang="cs-CZ" dirty="0"/>
              <a:t>Syntéza je fajn</a:t>
            </a:r>
            <a:endParaRPr dirty="0"/>
          </a:p>
        </p:txBody>
      </p:sp>
      <p:sp>
        <p:nvSpPr>
          <p:cNvPr id="192" name="Thanks for your attention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cs-CZ" dirty="0"/>
              <a:t>Děkuji za pozornost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147</Words>
  <Application>Microsoft Macintosh PowerPoint</Application>
  <PresentationFormat>Custom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Helvetica Neue</vt:lpstr>
      <vt:lpstr>Helvetica Neue Medium</vt:lpstr>
      <vt:lpstr>20_BasicBlack</vt:lpstr>
      <vt:lpstr>První syntetizér</vt:lpstr>
      <vt:lpstr>Co to vlastně slyšíme?</vt:lpstr>
      <vt:lpstr>Jak funguje syntetizér?</vt:lpstr>
      <vt:lpstr>Telharmonium</vt:lpstr>
      <vt:lpstr>Jak fungoval?</vt:lpstr>
      <vt:lpstr>Co následovalo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První syntetizér</dc:title>
  <cp:lastModifiedBy>Microsoft Office Hater</cp:lastModifiedBy>
  <cp:revision>4</cp:revision>
  <dcterms:modified xsi:type="dcterms:W3CDTF">2024-05-07T07:54:59Z</dcterms:modified>
</cp:coreProperties>
</file>