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rtin Müll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Martin Müller</a:t>
            </a:r>
          </a:p>
        </p:txBody>
      </p:sp>
      <p:sp>
        <p:nvSpPr>
          <p:cNvPr id="152" name="The world’s first synthesiz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world’s first synthesizer</a:t>
            </a:r>
          </a:p>
        </p:txBody>
      </p:sp>
      <p:sp>
        <p:nvSpPr>
          <p:cNvPr id="153" name="The Telharmoniu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Telharmonium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science of s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The science of sound</a:t>
            </a:r>
          </a:p>
        </p:txBody>
      </p:sp>
      <p:sp>
        <p:nvSpPr>
          <p:cNvPr id="156" name="a.k.a. what makes instruments uniq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27379">
              <a:defRPr sz="4180"/>
            </a:lvl1pPr>
          </a:lstStyle>
          <a:p>
            <a:pPr/>
            <a:r>
              <a:t>a.k.a. what makes instruments unique</a:t>
            </a:r>
          </a:p>
        </p:txBody>
      </p:sp>
      <p:sp>
        <p:nvSpPr>
          <p:cNvPr id="157" name="Harmonic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Harmonics</a:t>
            </a:r>
          </a:p>
          <a:p>
            <a:pPr/>
            <a:r>
              <a:t>Attack</a:t>
            </a:r>
          </a:p>
          <a:p>
            <a:pPr/>
            <a:r>
              <a:t>Decay</a:t>
            </a:r>
          </a:p>
          <a:p>
            <a:pPr/>
            <a:r>
              <a:t>Release</a:t>
            </a:r>
          </a:p>
          <a:p>
            <a:pPr/>
            <a:r>
              <a:t>Sustain</a:t>
            </a:r>
          </a:p>
          <a:p>
            <a:pPr/>
            <a:r>
              <a:t>Ambience</a:t>
            </a:r>
          </a:p>
          <a:p>
            <a:pPr/>
            <a:r>
              <a:t>etc.</a:t>
            </a:r>
          </a:p>
        </p:txBody>
      </p:sp>
      <p:pic>
        <p:nvPicPr>
          <p:cNvPr id="158" name="Large rock formation under dark clouds with a dirt road in the foreground" descr="Large rock formation under dark clouds with a dirt road in the foreground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3696" r="0" b="3696"/>
          <a:stretch>
            <a:fillRect/>
          </a:stretch>
        </p:blipFill>
        <p:spPr>
          <a:xfrm>
            <a:off x="12164417" y="1270595"/>
            <a:ext cx="10922001" cy="11188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synthesisers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synthesisers work</a:t>
            </a:r>
          </a:p>
        </p:txBody>
      </p:sp>
      <p:sp>
        <p:nvSpPr>
          <p:cNvPr id="161" name="Additive x subtractive synthes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Additive x subtractive synthesis</a:t>
            </a:r>
          </a:p>
        </p:txBody>
      </p:sp>
      <p:sp>
        <p:nvSpPr>
          <p:cNvPr id="162" name="Oscillator"/>
          <p:cNvSpPr txBox="1"/>
          <p:nvPr/>
        </p:nvSpPr>
        <p:spPr>
          <a:xfrm>
            <a:off x="1070747" y="5519095"/>
            <a:ext cx="4403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Oscillator</a:t>
            </a:r>
          </a:p>
        </p:txBody>
      </p:sp>
      <p:sp>
        <p:nvSpPr>
          <p:cNvPr id="163" name="Arrow"/>
          <p:cNvSpPr/>
          <p:nvPr/>
        </p:nvSpPr>
        <p:spPr>
          <a:xfrm>
            <a:off x="6043639" y="5831978"/>
            <a:ext cx="3506083" cy="708213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Filters"/>
          <p:cNvSpPr txBox="1"/>
          <p:nvPr/>
        </p:nvSpPr>
        <p:spPr>
          <a:xfrm>
            <a:off x="10118761" y="5546258"/>
            <a:ext cx="28605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Filters</a:t>
            </a:r>
          </a:p>
        </p:txBody>
      </p:sp>
      <p:sp>
        <p:nvSpPr>
          <p:cNvPr id="165" name="Arrow"/>
          <p:cNvSpPr/>
          <p:nvPr/>
        </p:nvSpPr>
        <p:spPr>
          <a:xfrm>
            <a:off x="13585941" y="5831978"/>
            <a:ext cx="3506082" cy="708213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Amplifier"/>
          <p:cNvSpPr txBox="1"/>
          <p:nvPr/>
        </p:nvSpPr>
        <p:spPr>
          <a:xfrm>
            <a:off x="17698654" y="5546258"/>
            <a:ext cx="4103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Amplifier</a:t>
            </a:r>
          </a:p>
        </p:txBody>
      </p:sp>
      <p:sp>
        <p:nvSpPr>
          <p:cNvPr id="167" name="Oscillator"/>
          <p:cNvSpPr txBox="1"/>
          <p:nvPr/>
        </p:nvSpPr>
        <p:spPr>
          <a:xfrm>
            <a:off x="1070747" y="9137100"/>
            <a:ext cx="4403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Oscillator</a:t>
            </a:r>
          </a:p>
        </p:txBody>
      </p:sp>
      <p:sp>
        <p:nvSpPr>
          <p:cNvPr id="168" name="More oscillators"/>
          <p:cNvSpPr txBox="1"/>
          <p:nvPr/>
        </p:nvSpPr>
        <p:spPr>
          <a:xfrm>
            <a:off x="7841905" y="9191427"/>
            <a:ext cx="73390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More oscillators</a:t>
            </a:r>
          </a:p>
        </p:txBody>
      </p:sp>
      <p:sp>
        <p:nvSpPr>
          <p:cNvPr id="169" name="Arrow"/>
          <p:cNvSpPr/>
          <p:nvPr/>
        </p:nvSpPr>
        <p:spPr>
          <a:xfrm>
            <a:off x="15524153" y="9477148"/>
            <a:ext cx="1680962" cy="708212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Amplifier"/>
          <p:cNvSpPr txBox="1"/>
          <p:nvPr/>
        </p:nvSpPr>
        <p:spPr>
          <a:xfrm>
            <a:off x="17661062" y="9191427"/>
            <a:ext cx="4103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Amplifier</a:t>
            </a:r>
          </a:p>
        </p:txBody>
      </p:sp>
      <p:sp>
        <p:nvSpPr>
          <p:cNvPr id="171" name="Arrow"/>
          <p:cNvSpPr/>
          <p:nvPr/>
        </p:nvSpPr>
        <p:spPr>
          <a:xfrm>
            <a:off x="5817772" y="9477148"/>
            <a:ext cx="1680962" cy="708212"/>
          </a:xfrm>
          <a:prstGeom prst="rightArrow">
            <a:avLst>
              <a:gd name="adj1" fmla="val 32000"/>
              <a:gd name="adj2" fmla="val 11476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" name="Subtractive"/>
          <p:cNvSpPr txBox="1"/>
          <p:nvPr/>
        </p:nvSpPr>
        <p:spPr>
          <a:xfrm>
            <a:off x="1100394" y="4454897"/>
            <a:ext cx="334835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Subtractive</a:t>
            </a:r>
          </a:p>
        </p:txBody>
      </p:sp>
      <p:sp>
        <p:nvSpPr>
          <p:cNvPr id="173" name="Additive"/>
          <p:cNvSpPr txBox="1"/>
          <p:nvPr/>
        </p:nvSpPr>
        <p:spPr>
          <a:xfrm>
            <a:off x="1219514" y="8173874"/>
            <a:ext cx="241935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Additive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4629" y="1057499"/>
            <a:ext cx="6116767" cy="396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0"/>
      <p:bldP build="whole" bldLvl="1" animBg="1" rev="0" advAuto="0" spid="164" grpId="4"/>
      <p:bldP build="whole" bldLvl="1" animBg="1" rev="0" advAuto="0" spid="166" grpId="6"/>
      <p:bldP build="whole" bldLvl="1" animBg="1" rev="0" advAuto="0" spid="172" grpId="1"/>
      <p:bldP build="whole" bldLvl="1" animBg="1" rev="0" advAuto="0" spid="162" grpId="2"/>
      <p:bldP build="whole" bldLvl="1" animBg="1" rev="0" advAuto="0" spid="171" grpId="9"/>
      <p:bldP build="whole" bldLvl="1" animBg="1" rev="0" advAuto="0" spid="173" grpId="7"/>
      <p:bldP build="whole" bldLvl="1" animBg="1" rev="0" advAuto="0" spid="170" grpId="12"/>
      <p:bldP build="whole" bldLvl="1" animBg="1" rev="0" advAuto="0" spid="169" grpId="11"/>
      <p:bldP build="whole" bldLvl="1" animBg="1" rev="0" advAuto="0" spid="167" grpId="8"/>
      <p:bldP build="whole" bldLvl="1" animBg="1" rev="0" advAuto="0" spid="163" grpId="3"/>
      <p:bldP build="whole" bldLvl="1" animBg="1" rev="0" advAuto="0" spid="165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lharmon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Telharmonium</a:t>
            </a:r>
          </a:p>
        </p:txBody>
      </p:sp>
      <p:sp>
        <p:nvSpPr>
          <p:cNvPr id="177" name="The world’s first synthesiz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world’s first synthesizer</a:t>
            </a:r>
          </a:p>
        </p:txBody>
      </p:sp>
      <p:sp>
        <p:nvSpPr>
          <p:cNvPr id="178" name="Patented in 1897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Patented in 1897</a:t>
            </a:r>
          </a:p>
          <a:p>
            <a:pPr/>
            <a:r>
              <a:t>3 alterations were built</a:t>
            </a:r>
          </a:p>
          <a:p>
            <a:pPr/>
            <a:r>
              <a:t>Weighs over 200 tonnes</a:t>
            </a:r>
          </a:p>
          <a:p>
            <a:pPr/>
            <a:r>
              <a:t>Uses ~672kW of power</a:t>
            </a:r>
          </a:p>
          <a:p>
            <a:pPr/>
            <a:r>
              <a:t>Used to play music through the telephone</a:t>
            </a:r>
          </a:p>
          <a:p>
            <a:pPr/>
            <a:r>
              <a:t>One live concert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3809" y="1210321"/>
            <a:ext cx="7363216" cy="1130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ow it work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worked</a:t>
            </a:r>
          </a:p>
        </p:txBody>
      </p:sp>
      <p:sp>
        <p:nvSpPr>
          <p:cNvPr id="182" name="Hint: tons of wheel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Hint: tons of wheels</a:t>
            </a:r>
          </a:p>
        </p:txBody>
      </p:sp>
      <p:sp>
        <p:nvSpPr>
          <p:cNvPr id="183" name="Spinning wheels with teeth…"/>
          <p:cNvSpPr txBox="1"/>
          <p:nvPr>
            <p:ph type="body" sz="half" idx="1"/>
          </p:nvPr>
        </p:nvSpPr>
        <p:spPr>
          <a:xfrm>
            <a:off x="1206500" y="4248504"/>
            <a:ext cx="14320869" cy="8256012"/>
          </a:xfrm>
          <a:prstGeom prst="rect">
            <a:avLst/>
          </a:prstGeom>
        </p:spPr>
        <p:txBody>
          <a:bodyPr/>
          <a:lstStyle/>
          <a:p>
            <a:pPr/>
            <a:r>
              <a:t>Spinning wheels with teeth</a:t>
            </a:r>
          </a:p>
          <a:p>
            <a:pPr/>
            <a:r>
              <a:t>Induced a current in an inductor placed next to them</a:t>
            </a:r>
          </a:p>
          <a:p>
            <a:pPr/>
            <a:r>
              <a:t>Differing frequencies based on speed of rotation and amount of teeth</a:t>
            </a:r>
          </a:p>
          <a:p>
            <a:pPr/>
            <a:r>
              <a:t>Created near perfect sine waves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3981" y="1428749"/>
            <a:ext cx="6896101" cy="1085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e afterm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aftermath</a:t>
            </a:r>
          </a:p>
        </p:txBody>
      </p:sp>
      <p:sp>
        <p:nvSpPr>
          <p:cNvPr id="187" name="And what came la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 what came later</a:t>
            </a:r>
          </a:p>
        </p:txBody>
      </p:sp>
      <p:sp>
        <p:nvSpPr>
          <p:cNvPr id="188" name="Soon after the Telharmonium loudspeakers and amplifiers became a reality…"/>
          <p:cNvSpPr txBox="1"/>
          <p:nvPr>
            <p:ph type="body" sz="half" idx="1"/>
          </p:nvPr>
        </p:nvSpPr>
        <p:spPr>
          <a:xfrm>
            <a:off x="1206500" y="4248504"/>
            <a:ext cx="13355328" cy="8256012"/>
          </a:xfrm>
          <a:prstGeom prst="rect">
            <a:avLst/>
          </a:prstGeom>
        </p:spPr>
        <p:txBody>
          <a:bodyPr/>
          <a:lstStyle/>
          <a:p>
            <a:pPr/>
            <a:r>
              <a:t>Soon after the Telharmonium loudspeakers and amplifiers became a reality</a:t>
            </a:r>
          </a:p>
          <a:p>
            <a:pPr/>
            <a:r>
              <a:t>This made the 200 tonne building-sized machine obsolete</a:t>
            </a:r>
          </a:p>
          <a:p>
            <a:pPr/>
            <a:r>
              <a:t>Its original inventor Thaddeus Cahill was unable to sell it</a:t>
            </a:r>
          </a:p>
          <a:p>
            <a:pPr/>
            <a:r>
              <a:t>The first well known synthesizer to make use of amps and speaker was the Trautonium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8240" y="6999943"/>
            <a:ext cx="7620001" cy="485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ynths are co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Synths are cool</a:t>
            </a:r>
          </a:p>
        </p:txBody>
      </p:sp>
      <p:sp>
        <p:nvSpPr>
          <p:cNvPr id="192" name="Thanks for your atten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