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2CEE-6603-4DE5-90E0-5E83F68BC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A255F-7053-482A-A11E-FEE7B5645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0F06-4F86-4345-BB89-4D73FF5D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3367-B454-40FA-B77D-21058843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7AED-1913-4C52-BAFC-08A6D241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5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B292-1809-454A-A561-3490B399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FD06-5DF2-4350-94E4-E2051A10D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9767-A60A-48D8-B6A8-8450B7E6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AA38-42AB-4E75-BEC6-264E2AB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7609-DE9D-4C2E-B58E-40DBC1B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68D47-9935-404B-8B83-EAE95F121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E069E-C3F6-4A69-B74F-599D433A6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C565-2372-47F2-9D00-65BD83D9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3836-B504-49E3-AA48-91D4C09B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192D7-4446-4EBF-832C-D88BA42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B04E-8A37-4FD6-A1EA-FCCD52FB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5302-EA77-464E-AD29-600443935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8389-F9A9-48B7-AA0C-A7E46252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5933-85DC-4075-9698-BCEF0394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3753B-9615-4D2D-AD7C-F4956FDB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9F4-63C1-4016-9F48-96E8BED0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1C45-BF83-4652-BAC1-DF689ED7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55C1-A49E-4EA2-840F-1797DB0A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DB31-43FE-45D0-B857-79454DD1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2783-B413-4AE7-880C-8B388D80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0FAE-6CF7-43B8-B868-662632AD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D49A-2B64-4610-9A6F-490F038C3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ED9D8-3FE4-43C4-B68D-3CE5E3187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6AEE-30B8-4EF2-9366-1632542C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A0DC-4A36-442E-A898-AE097450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EC8E0-0D17-4D18-AFAF-0CA3263B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F8B-5CDF-4C97-9E13-46724765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F886-BD6B-4FEB-95E2-E96ECA68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05CB0-4A88-4579-A424-131698B16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DD49E-7D4F-41F5-B4EE-EB5AFE04C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EA074-5790-4E94-A7C9-F4C71994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37F26-3946-4EF4-B334-03D19EDD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42A54-7276-4840-8186-B9DC1000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421FD-BEC7-4372-A205-8AA17A60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674B-3A75-4A1B-82AC-2C477FB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4303-4C72-42F8-851B-2A7D127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541C7-4B8D-4BFF-BA9D-EF107F15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27E94-74F6-44B5-AA0A-6E32A48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6D3E7-5F41-4D2A-B0D3-554B66EB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8662D-E82C-430C-8C75-91F1486B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6A7C-B92D-489E-8E15-F5C027DF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900D-0356-4857-85A9-CEC810C4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B18A-ADA4-41E6-AE6C-84BD3EF6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3FF4B-1E81-458E-B98D-B262F714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1EAE-4FD6-4CDF-9F02-F62A4A47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4709F-19DF-4A1E-8AE8-7B673020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3580-E22D-43E1-A14C-7B972F41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E0C9-15DF-48EB-911A-10389FFA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D7B17-2D4D-4506-9FFF-50BE57D49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8D5B9-A83D-45F9-8764-416B5850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82B2-0CC1-4BE9-B257-7C70530E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DF86-9ECD-4FDE-92B6-B4275A8A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588B9-4FF5-4EED-A0A3-5B5B1184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386E8-DD91-4DAF-BBFF-5684FFCA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BC16A-6196-4682-87B8-34E12B2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6421-5E7D-4E5E-ADBF-C1D5E428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0707B-206B-4156-B8E5-408ECB7E7D7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239B-4E3F-4883-932C-47523F484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F9E6-924D-46ED-8A20-84251ECEA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F4BB1-EAC1-49E5-AD0D-B1E6E7BFA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8A1501F-63D6-460E-977C-62679E2F2B33}"/>
              </a:ext>
            </a:extLst>
          </p:cNvPr>
          <p:cNvSpPr txBox="1"/>
          <p:nvPr/>
        </p:nvSpPr>
        <p:spPr>
          <a:xfrm>
            <a:off x="6360130" y="184558"/>
            <a:ext cx="2340577" cy="36339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u="sng" dirty="0"/>
              <a:t>User Friendly JSON</a:t>
            </a:r>
            <a:endParaRPr lang="en-US" sz="1200" b="1" dirty="0"/>
          </a:p>
          <a:p>
            <a:pPr>
              <a:lnSpc>
                <a:spcPts val="1200"/>
              </a:lnSpc>
            </a:pPr>
            <a:r>
              <a:rPr lang="en-US" sz="1200" dirty="0"/>
              <a:t>{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“papers” 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0: 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    “</a:t>
            </a:r>
            <a:r>
              <a:rPr lang="en-US" sz="1200" dirty="0" err="1"/>
              <a:t>catg</a:t>
            </a:r>
            <a:r>
              <a:rPr lang="en-US" sz="1200" dirty="0"/>
              <a:t>”: judging, hell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    “tags”: state, fate, hell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    “name”: The State and F…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    “test”: </a:t>
            </a:r>
            <a:r>
              <a:rPr lang="en-US" sz="1200" dirty="0">
                <a:hlinkClick r:id="rId2"/>
              </a:rPr>
              <a:t>https://www.the</a:t>
            </a:r>
            <a:r>
              <a:rPr lang="en-US" sz="1200" dirty="0"/>
              <a:t>...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1: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“verses” 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0: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1: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“quotes” 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0: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1: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}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38F921-45D0-4727-A12C-401BE8FE2D1C}"/>
              </a:ext>
            </a:extLst>
          </p:cNvPr>
          <p:cNvSpPr txBox="1"/>
          <p:nvPr/>
        </p:nvSpPr>
        <p:spPr>
          <a:xfrm>
            <a:off x="8812275" y="3990288"/>
            <a:ext cx="336908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JSON Conversion to Database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DCE5C-D03E-443A-B013-2BE5ADD8CF34}"/>
              </a:ext>
            </a:extLst>
          </p:cNvPr>
          <p:cNvSpPr txBox="1"/>
          <p:nvPr/>
        </p:nvSpPr>
        <p:spPr>
          <a:xfrm>
            <a:off x="100668" y="184558"/>
            <a:ext cx="1554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searches phrase: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7BEEB1-72A6-4E63-A804-1485C85F87C0}"/>
              </a:ext>
            </a:extLst>
          </p:cNvPr>
          <p:cNvSpPr/>
          <p:nvPr/>
        </p:nvSpPr>
        <p:spPr>
          <a:xfrm>
            <a:off x="1655324" y="184558"/>
            <a:ext cx="185966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“the state and fate of hell”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F9117-9E60-4BFC-827E-00FE2DA04451}"/>
              </a:ext>
            </a:extLst>
          </p:cNvPr>
          <p:cNvSpPr txBox="1"/>
          <p:nvPr/>
        </p:nvSpPr>
        <p:spPr>
          <a:xfrm>
            <a:off x="100668" y="571850"/>
            <a:ext cx="3165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Recognized Keywords:   “</a:t>
            </a:r>
            <a:r>
              <a:rPr lang="en-US" sz="1200" dirty="0">
                <a:solidFill>
                  <a:srgbClr val="C00000"/>
                </a:solidFill>
              </a:rPr>
              <a:t>state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fate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hell</a:t>
            </a:r>
            <a:r>
              <a:rPr lang="en-US" sz="12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06902-05BE-4B42-B78D-472EB51DE51B}"/>
              </a:ext>
            </a:extLst>
          </p:cNvPr>
          <p:cNvSpPr txBox="1"/>
          <p:nvPr/>
        </p:nvSpPr>
        <p:spPr>
          <a:xfrm>
            <a:off x="100668" y="959142"/>
            <a:ext cx="187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Generate Hash code:  </a:t>
            </a:r>
            <a:r>
              <a:rPr lang="en-US" sz="1200" dirty="0">
                <a:solidFill>
                  <a:srgbClr val="00B050"/>
                </a:solidFill>
              </a:rPr>
              <a:t>#FHS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95036-0EFB-4B1E-96C2-797C887060B3}"/>
              </a:ext>
            </a:extLst>
          </p:cNvPr>
          <p:cNvSpPr txBox="1"/>
          <p:nvPr/>
        </p:nvSpPr>
        <p:spPr>
          <a:xfrm>
            <a:off x="100668" y="1346434"/>
            <a:ext cx="1701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Search Sorted Hash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55D032-E3EF-4630-9E45-2086751DB830}"/>
              </a:ext>
            </a:extLst>
          </p:cNvPr>
          <p:cNvSpPr txBox="1"/>
          <p:nvPr/>
        </p:nvSpPr>
        <p:spPr>
          <a:xfrm>
            <a:off x="825372" y="1595226"/>
            <a:ext cx="557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</a:t>
            </a:r>
            <a:r>
              <a:rPr lang="en-US" sz="1200" dirty="0">
                <a:solidFill>
                  <a:srgbClr val="00B05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C555A-00FE-4979-99C6-FD9F99DC63D6}"/>
              </a:ext>
            </a:extLst>
          </p:cNvPr>
          <p:cNvSpPr txBox="1"/>
          <p:nvPr/>
        </p:nvSpPr>
        <p:spPr>
          <a:xfrm>
            <a:off x="1032769" y="1828720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>
                <a:solidFill>
                  <a:srgbClr val="00B050"/>
                </a:solidFill>
              </a:rPr>
              <a:t>FH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0BB36-CBDB-477B-B7D0-022439F0DE4C}"/>
              </a:ext>
            </a:extLst>
          </p:cNvPr>
          <p:cNvSpPr txBox="1"/>
          <p:nvPr/>
        </p:nvSpPr>
        <p:spPr>
          <a:xfrm>
            <a:off x="1310518" y="2034007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Then </a:t>
            </a:r>
            <a:r>
              <a:rPr lang="en-US" sz="1200" dirty="0">
                <a:solidFill>
                  <a:srgbClr val="00B050"/>
                </a:solidFill>
              </a:rPr>
              <a:t>FHS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B6676-3F94-4BEF-B08A-9C19B2C6F572}"/>
              </a:ext>
            </a:extLst>
          </p:cNvPr>
          <p:cNvSpPr txBox="1"/>
          <p:nvPr/>
        </p:nvSpPr>
        <p:spPr>
          <a:xfrm>
            <a:off x="1314897" y="2482575"/>
            <a:ext cx="867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</a:t>
            </a:r>
            <a:r>
              <a:rPr lang="en-US" sz="1200" dirty="0">
                <a:highlight>
                  <a:srgbClr val="C0C0C0"/>
                </a:highlight>
              </a:rPr>
              <a:t>Bucket</a:t>
            </a:r>
            <a:endParaRPr lang="en-US" sz="1200" dirty="0">
              <a:solidFill>
                <a:srgbClr val="7030A0"/>
              </a:solidFill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13CEC0-3BC8-43AF-AB27-BD0CBC739D9E}"/>
              </a:ext>
            </a:extLst>
          </p:cNvPr>
          <p:cNvSpPr txBox="1"/>
          <p:nvPr/>
        </p:nvSpPr>
        <p:spPr>
          <a:xfrm>
            <a:off x="74013" y="3075154"/>
            <a:ext cx="5910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Look at the main index (large) (filled with entries)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Select only the entries the </a:t>
            </a:r>
            <a:r>
              <a:rPr lang="en-US" sz="1200" dirty="0">
                <a:solidFill>
                  <a:srgbClr val="0070C0"/>
                </a:solidFill>
                <a:highlight>
                  <a:srgbClr val="C0C0C0"/>
                </a:highlight>
              </a:rPr>
              <a:t>bucket</a:t>
            </a:r>
            <a:r>
              <a:rPr lang="en-US" sz="1200" dirty="0">
                <a:solidFill>
                  <a:srgbClr val="0070C0"/>
                </a:solidFill>
              </a:rPr>
              <a:t> referenced </a:t>
            </a:r>
            <a:r>
              <a:rPr lang="en-US" sz="1200" dirty="0" err="1">
                <a:solidFill>
                  <a:srgbClr val="0070C0"/>
                </a:solidFill>
              </a:rPr>
              <a:t>ie</a:t>
            </a:r>
            <a:r>
              <a:rPr lang="en-US" sz="1200" dirty="0">
                <a:solidFill>
                  <a:srgbClr val="0070C0"/>
                </a:solidFill>
              </a:rPr>
              <a:t> (2, 4,5 10, 12)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** At this point, you are only searching entries that have tags that start with “f”  &amp; “h” &amp; “s”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*** Searching should be exponentially faster because you aren’t searching the entire index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E01D-9AB0-4CD4-B535-12D7B8421E73}"/>
              </a:ext>
            </a:extLst>
          </p:cNvPr>
          <p:cNvSpPr txBox="1"/>
          <p:nvPr/>
        </p:nvSpPr>
        <p:spPr>
          <a:xfrm>
            <a:off x="1576068" y="2687862"/>
            <a:ext cx="3656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stored indexes of entries that match the hash ‘FHS’ 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5E142-E89D-4D44-AF64-77EB8BA796F5}"/>
              </a:ext>
            </a:extLst>
          </p:cNvPr>
          <p:cNvCxnSpPr>
            <a:cxnSpLocks/>
          </p:cNvCxnSpPr>
          <p:nvPr/>
        </p:nvCxnSpPr>
        <p:spPr>
          <a:xfrm>
            <a:off x="3245388" y="2912455"/>
            <a:ext cx="145729" cy="36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DE341E-22E9-406E-BD10-CDDCE1A421A7}"/>
              </a:ext>
            </a:extLst>
          </p:cNvPr>
          <p:cNvSpPr txBox="1"/>
          <p:nvPr/>
        </p:nvSpPr>
        <p:spPr>
          <a:xfrm>
            <a:off x="1310518" y="2252820"/>
            <a:ext cx="633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Match!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D3017E-01A0-4685-9B44-A7389ECA3719}"/>
              </a:ext>
            </a:extLst>
          </p:cNvPr>
          <p:cNvCxnSpPr/>
          <p:nvPr/>
        </p:nvCxnSpPr>
        <p:spPr>
          <a:xfrm>
            <a:off x="176169" y="917197"/>
            <a:ext cx="4504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0EDF38-CE64-49A6-A900-181869A6BFA8}"/>
              </a:ext>
            </a:extLst>
          </p:cNvPr>
          <p:cNvCxnSpPr>
            <a:cxnSpLocks/>
          </p:cNvCxnSpPr>
          <p:nvPr/>
        </p:nvCxnSpPr>
        <p:spPr>
          <a:xfrm>
            <a:off x="176169" y="3049987"/>
            <a:ext cx="29044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4B93AF-BA51-4290-A548-30F968BAEB20}"/>
              </a:ext>
            </a:extLst>
          </p:cNvPr>
          <p:cNvSpPr txBox="1"/>
          <p:nvPr/>
        </p:nvSpPr>
        <p:spPr>
          <a:xfrm>
            <a:off x="100668" y="4932476"/>
            <a:ext cx="5818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Among this very </a:t>
            </a:r>
            <a:r>
              <a:rPr lang="en-US" sz="1200" dirty="0">
                <a:solidFill>
                  <a:srgbClr val="7030A0"/>
                </a:solidFill>
                <a:highlight>
                  <a:srgbClr val="FFFF00"/>
                </a:highlight>
              </a:rPr>
              <a:t>small collection of entries</a:t>
            </a:r>
            <a:r>
              <a:rPr lang="en-US" sz="1200" dirty="0">
                <a:solidFill>
                  <a:srgbClr val="7030A0"/>
                </a:solidFill>
              </a:rPr>
              <a:t>, publish entries who’s tags match the keywords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recognized from earlier ( </a:t>
            </a:r>
            <a:r>
              <a:rPr lang="en-US" sz="1200" dirty="0"/>
              <a:t>“</a:t>
            </a:r>
            <a:r>
              <a:rPr lang="en-US" sz="1200" dirty="0">
                <a:solidFill>
                  <a:srgbClr val="C00000"/>
                </a:solidFill>
              </a:rPr>
              <a:t>state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fate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hell</a:t>
            </a:r>
            <a:r>
              <a:rPr lang="en-US" sz="1200" dirty="0"/>
              <a:t>” )</a:t>
            </a:r>
            <a:r>
              <a:rPr lang="en-US" sz="1200" dirty="0">
                <a:solidFill>
                  <a:srgbClr val="7030A0"/>
                </a:solidFill>
              </a:rPr>
              <a:t>.</a:t>
            </a:r>
          </a:p>
          <a:p>
            <a:br>
              <a:rPr lang="en-US" sz="1200" dirty="0">
                <a:solidFill>
                  <a:srgbClr val="7030A0"/>
                </a:solidFill>
              </a:rPr>
            </a:br>
            <a:r>
              <a:rPr lang="en-US" sz="1200" dirty="0">
                <a:solidFill>
                  <a:srgbClr val="7030A0"/>
                </a:solidFill>
              </a:rPr>
              <a:t>Display the final results in the GUI.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147C1-2FC1-4165-B085-04F1EB50EA83}"/>
              </a:ext>
            </a:extLst>
          </p:cNvPr>
          <p:cNvSpPr txBox="1"/>
          <p:nvPr/>
        </p:nvSpPr>
        <p:spPr>
          <a:xfrm>
            <a:off x="9496787" y="184558"/>
            <a:ext cx="2217210" cy="36339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u="sng" dirty="0"/>
              <a:t>Main Index</a:t>
            </a:r>
            <a:endParaRPr lang="en-US" sz="1200" b="1" dirty="0"/>
          </a:p>
          <a:p>
            <a:pPr>
              <a:lnSpc>
                <a:spcPts val="1200"/>
              </a:lnSpc>
            </a:pPr>
            <a:r>
              <a:rPr lang="en-US" sz="1200" dirty="0"/>
              <a:t>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0: 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“</a:t>
            </a:r>
            <a:r>
              <a:rPr lang="en-US" sz="1200" dirty="0" err="1"/>
              <a:t>catg</a:t>
            </a:r>
            <a:r>
              <a:rPr lang="en-US" sz="1200" dirty="0"/>
              <a:t>”: judging, hell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“tags”: state, fate, hell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“name”: The State and F…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     “test”: </a:t>
            </a:r>
            <a:r>
              <a:rPr lang="en-US" sz="1200" dirty="0">
                <a:hlinkClick r:id="rId2"/>
              </a:rPr>
              <a:t>https://www.the</a:t>
            </a:r>
            <a:r>
              <a:rPr lang="en-US" sz="1200" dirty="0"/>
              <a:t>...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1: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3: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4: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5: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6: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7: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8: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  9: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10: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11: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12: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~~: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1697: [….]</a:t>
            </a:r>
          </a:p>
          <a:p>
            <a:pPr>
              <a:lnSpc>
                <a:spcPts val="1200"/>
              </a:lnSpc>
            </a:pPr>
            <a:endParaRPr lang="en-US" sz="1200" dirty="0"/>
          </a:p>
          <a:p>
            <a:pPr>
              <a:lnSpc>
                <a:spcPts val="1200"/>
              </a:lnSpc>
            </a:pPr>
            <a:r>
              <a:rPr lang="en-US" sz="1200" dirty="0"/>
              <a:t>]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AC0F55-B73C-4EF7-A778-389CBA8C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526" y="3996190"/>
            <a:ext cx="1042506" cy="323116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9B0C648-B456-4C45-9E85-1CD78C40B955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>
            <a:off x="4947631" y="1754789"/>
            <a:ext cx="3517895" cy="2402959"/>
          </a:xfrm>
          <a:prstGeom prst="bentConnector3">
            <a:avLst>
              <a:gd name="adj1" fmla="val 284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AE0634C-2074-4AAC-A6A5-02AD47F09B7C}"/>
              </a:ext>
            </a:extLst>
          </p:cNvPr>
          <p:cNvSpPr/>
          <p:nvPr/>
        </p:nvSpPr>
        <p:spPr>
          <a:xfrm>
            <a:off x="8577494" y="1622671"/>
            <a:ext cx="1042506" cy="6883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6B85CE-AF61-4451-98A9-872376FBDB3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182250" y="1188564"/>
            <a:ext cx="898360" cy="142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1D2F7B-D68E-4994-A017-2C2E1B4F853E}"/>
              </a:ext>
            </a:extLst>
          </p:cNvPr>
          <p:cNvSpPr txBox="1"/>
          <p:nvPr/>
        </p:nvSpPr>
        <p:spPr>
          <a:xfrm>
            <a:off x="3080610" y="1050064"/>
            <a:ext cx="826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Ex: </a:t>
            </a:r>
            <a:r>
              <a:rPr lang="en-US" sz="1200" dirty="0">
                <a:highlight>
                  <a:srgbClr val="C0C0C0"/>
                </a:highlight>
              </a:rPr>
              <a:t>Bucket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8D7F00-BB94-479E-96E7-0FAF24F9558B}"/>
              </a:ext>
            </a:extLst>
          </p:cNvPr>
          <p:cNvSpPr txBox="1"/>
          <p:nvPr/>
        </p:nvSpPr>
        <p:spPr>
          <a:xfrm>
            <a:off x="3172209" y="1322812"/>
            <a:ext cx="1775422" cy="863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dirty="0"/>
              <a:t>[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….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“</a:t>
            </a:r>
            <a:r>
              <a:rPr lang="en-US" sz="1200" dirty="0">
                <a:solidFill>
                  <a:srgbClr val="00B050"/>
                </a:solidFill>
              </a:rPr>
              <a:t>FHS</a:t>
            </a:r>
            <a:r>
              <a:rPr lang="en-US" sz="1200" dirty="0"/>
              <a:t>” : [</a:t>
            </a:r>
            <a:r>
              <a:rPr lang="en-US" sz="1200" dirty="0">
                <a:solidFill>
                  <a:srgbClr val="0070C0"/>
                </a:solidFill>
              </a:rPr>
              <a:t>2, 4, 5, 10, 12</a:t>
            </a:r>
            <a:r>
              <a:rPr lang="en-US" sz="1200" dirty="0"/>
              <a:t>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 ….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5A6D3A-ED93-4F66-846F-4C7200458089}"/>
              </a:ext>
            </a:extLst>
          </p:cNvPr>
          <p:cNvCxnSpPr>
            <a:stCxn id="37" idx="0"/>
          </p:cNvCxnSpPr>
          <p:nvPr/>
        </p:nvCxnSpPr>
        <p:spPr>
          <a:xfrm flipV="1">
            <a:off x="8986779" y="1484933"/>
            <a:ext cx="810364" cy="251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36555B-1B39-49CA-95E9-EA3D4F2C4AB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986779" y="1828720"/>
            <a:ext cx="807815" cy="216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51A61C-A966-49EE-AC7A-FBAB5DDE281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986779" y="2006016"/>
            <a:ext cx="798484" cy="199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711FC59-E397-45E5-8D27-7A66609D7AD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986779" y="3049987"/>
            <a:ext cx="745189" cy="94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9D2A3DB-100F-4E9C-93B7-562335CF3B0F}"/>
              </a:ext>
            </a:extLst>
          </p:cNvPr>
          <p:cNvSpPr txBox="1"/>
          <p:nvPr/>
        </p:nvSpPr>
        <p:spPr>
          <a:xfrm>
            <a:off x="370264" y="3980060"/>
            <a:ext cx="1606751" cy="863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200" b="1" u="sng" dirty="0"/>
              <a:t>Relevant Entries Index</a:t>
            </a:r>
            <a:endParaRPr lang="en-US" sz="1200" b="1" dirty="0"/>
          </a:p>
          <a:p>
            <a:pPr>
              <a:lnSpc>
                <a:spcPts val="1200"/>
              </a:lnSpc>
            </a:pPr>
            <a:r>
              <a:rPr lang="en-US" sz="1200" dirty="0"/>
              <a:t>2: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4: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5: [….]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12: [….]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78A5D95-F601-4034-915F-229AAC119BBE}"/>
              </a:ext>
            </a:extLst>
          </p:cNvPr>
          <p:cNvCxnSpPr/>
          <p:nvPr/>
        </p:nvCxnSpPr>
        <p:spPr>
          <a:xfrm>
            <a:off x="1977015" y="4813328"/>
            <a:ext cx="34630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C6CF32-E0B3-480D-BB45-1A4A627B17E3}"/>
              </a:ext>
            </a:extLst>
          </p:cNvPr>
          <p:cNvCxnSpPr>
            <a:cxnSpLocks/>
          </p:cNvCxnSpPr>
          <p:nvPr/>
        </p:nvCxnSpPr>
        <p:spPr>
          <a:xfrm>
            <a:off x="1979012" y="4025618"/>
            <a:ext cx="35364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4D88DA-346B-41F9-BD54-C6C77E89E3B3}"/>
              </a:ext>
            </a:extLst>
          </p:cNvPr>
          <p:cNvCxnSpPr>
            <a:cxnSpLocks/>
          </p:cNvCxnSpPr>
          <p:nvPr/>
        </p:nvCxnSpPr>
        <p:spPr>
          <a:xfrm>
            <a:off x="2323322" y="3984355"/>
            <a:ext cx="0" cy="101685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BD98B97-53B1-493E-ACB3-55DDB25B07BB}"/>
              </a:ext>
            </a:extLst>
          </p:cNvPr>
          <p:cNvSpPr txBox="1"/>
          <p:nvPr/>
        </p:nvSpPr>
        <p:spPr>
          <a:xfrm>
            <a:off x="8780890" y="4778677"/>
            <a:ext cx="878422" cy="16523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ts val="800"/>
              </a:lnSpc>
            </a:pPr>
            <a:r>
              <a:rPr lang="en-US" sz="1200" dirty="0"/>
              <a:t>Full Index</a:t>
            </a:r>
            <a:endParaRPr lang="en-US" sz="1000" dirty="0"/>
          </a:p>
          <a:p>
            <a:pPr>
              <a:lnSpc>
                <a:spcPts val="800"/>
              </a:lnSpc>
            </a:pPr>
            <a:r>
              <a:rPr lang="en-US" sz="700" dirty="0"/>
              <a:t>       1: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2: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3: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4: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5: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6: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7: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8: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  9: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10: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11: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12: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    ~~: [….]</a:t>
            </a:r>
          </a:p>
          <a:p>
            <a:pPr>
              <a:lnSpc>
                <a:spcPts val="800"/>
              </a:lnSpc>
            </a:pPr>
            <a:r>
              <a:rPr lang="en-US" sz="700" dirty="0"/>
              <a:t> 1697: [….]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C0E993-B092-49E0-9575-19877766312F}"/>
              </a:ext>
            </a:extLst>
          </p:cNvPr>
          <p:cNvSpPr txBox="1"/>
          <p:nvPr/>
        </p:nvSpPr>
        <p:spPr>
          <a:xfrm>
            <a:off x="10401608" y="4778677"/>
            <a:ext cx="1247392" cy="16523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ts val="1200"/>
              </a:lnSpc>
            </a:pPr>
            <a:r>
              <a:rPr lang="en-US" sz="1200" dirty="0"/>
              <a:t>Relevant Entries</a:t>
            </a:r>
          </a:p>
          <a:p>
            <a:pPr>
              <a:lnSpc>
                <a:spcPts val="1000"/>
              </a:lnSpc>
            </a:pPr>
            <a:r>
              <a:rPr lang="en-US" sz="900" dirty="0"/>
              <a:t>  2: [….]</a:t>
            </a:r>
          </a:p>
          <a:p>
            <a:pPr>
              <a:lnSpc>
                <a:spcPts val="1000"/>
              </a:lnSpc>
            </a:pPr>
            <a:r>
              <a:rPr lang="en-US" sz="900" dirty="0"/>
              <a:t>  4: [….]</a:t>
            </a:r>
          </a:p>
          <a:p>
            <a:pPr>
              <a:lnSpc>
                <a:spcPts val="1000"/>
              </a:lnSpc>
            </a:pPr>
            <a:r>
              <a:rPr lang="en-US" sz="900" dirty="0"/>
              <a:t>  5: [….]</a:t>
            </a:r>
          </a:p>
          <a:p>
            <a:pPr>
              <a:lnSpc>
                <a:spcPts val="1000"/>
              </a:lnSpc>
            </a:pPr>
            <a:r>
              <a:rPr lang="en-US" sz="900" dirty="0"/>
              <a:t>10: [….]</a:t>
            </a:r>
          </a:p>
          <a:p>
            <a:pPr>
              <a:lnSpc>
                <a:spcPts val="1000"/>
              </a:lnSpc>
            </a:pPr>
            <a:r>
              <a:rPr lang="en-US" sz="900" dirty="0"/>
              <a:t>12: [….]</a:t>
            </a:r>
          </a:p>
          <a:p>
            <a:pPr>
              <a:lnSpc>
                <a:spcPts val="1000"/>
              </a:lnSpc>
            </a:pPr>
            <a:br>
              <a:rPr lang="en-US" sz="1000" dirty="0"/>
            </a:br>
            <a:r>
              <a:rPr lang="en-US" sz="1000" dirty="0"/>
              <a:t>This is the guy that actually gets searched live for matches of “</a:t>
            </a:r>
            <a:r>
              <a:rPr lang="en-US" sz="1000" dirty="0">
                <a:solidFill>
                  <a:srgbClr val="C00000"/>
                </a:solidFill>
              </a:rPr>
              <a:t>state</a:t>
            </a:r>
            <a:r>
              <a:rPr lang="en-US" sz="1000" dirty="0"/>
              <a:t>” “</a:t>
            </a:r>
            <a:r>
              <a:rPr lang="en-US" sz="1000" dirty="0">
                <a:solidFill>
                  <a:srgbClr val="C00000"/>
                </a:solidFill>
              </a:rPr>
              <a:t>fate</a:t>
            </a:r>
            <a:r>
              <a:rPr lang="en-US" sz="1000" dirty="0"/>
              <a:t>” “</a:t>
            </a:r>
            <a:r>
              <a:rPr lang="en-US" sz="1000" dirty="0">
                <a:solidFill>
                  <a:srgbClr val="C00000"/>
                </a:solidFill>
              </a:rPr>
              <a:t>hell</a:t>
            </a:r>
            <a:r>
              <a:rPr lang="en-US" sz="1000" dirty="0"/>
              <a:t>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5A531FA-4D24-4775-B0B3-96A8571F1FA4}"/>
              </a:ext>
            </a:extLst>
          </p:cNvPr>
          <p:cNvSpPr txBox="1"/>
          <p:nvPr/>
        </p:nvSpPr>
        <p:spPr>
          <a:xfrm>
            <a:off x="7496534" y="4783478"/>
            <a:ext cx="781560" cy="1652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ts val="1200"/>
              </a:lnSpc>
            </a:pPr>
            <a:r>
              <a:rPr lang="en-US" sz="1200" dirty="0"/>
              <a:t>Buckets</a:t>
            </a:r>
          </a:p>
          <a:p>
            <a:pPr>
              <a:lnSpc>
                <a:spcPts val="1200"/>
              </a:lnSpc>
            </a:pPr>
            <a:endParaRPr lang="en-US" sz="1200" dirty="0"/>
          </a:p>
          <a:p>
            <a:pPr>
              <a:lnSpc>
                <a:spcPts val="1200"/>
              </a:lnSpc>
            </a:pPr>
            <a:r>
              <a:rPr lang="en-US" sz="1200" dirty="0"/>
              <a:t>“F”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“FH”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  “</a:t>
            </a:r>
            <a:r>
              <a:rPr lang="en-US" sz="1200" dirty="0">
                <a:solidFill>
                  <a:srgbClr val="00B050"/>
                </a:solidFill>
              </a:rPr>
              <a:t>FHS</a:t>
            </a:r>
            <a:r>
              <a:rPr lang="en-US" sz="1200" dirty="0"/>
              <a:t>”</a:t>
            </a:r>
            <a:br>
              <a:rPr lang="en-US" sz="1200" dirty="0"/>
            </a:br>
            <a:r>
              <a:rPr lang="en-US" sz="1200" dirty="0"/>
              <a:t>  “FS”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“H”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  “HS”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“S”</a:t>
            </a:r>
          </a:p>
          <a:p>
            <a:pPr>
              <a:lnSpc>
                <a:spcPts val="1200"/>
              </a:lnSpc>
            </a:pPr>
            <a:r>
              <a:rPr lang="en-US" sz="1200" dirty="0"/>
              <a:t>“…”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B7E8BC-124B-43B5-8377-A3B336A7761B}"/>
              </a:ext>
            </a:extLst>
          </p:cNvPr>
          <p:cNvSpPr txBox="1"/>
          <p:nvPr/>
        </p:nvSpPr>
        <p:spPr>
          <a:xfrm>
            <a:off x="6360130" y="4783478"/>
            <a:ext cx="633608" cy="1652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ts val="1200"/>
              </a:lnSpc>
            </a:pPr>
            <a:r>
              <a:rPr lang="en-US" sz="1200" dirty="0"/>
              <a:t>Search</a:t>
            </a:r>
          </a:p>
          <a:p>
            <a:pPr>
              <a:lnSpc>
                <a:spcPts val="1200"/>
              </a:lnSpc>
            </a:pPr>
            <a:endParaRPr lang="en-US" sz="1200" dirty="0"/>
          </a:p>
          <a:p>
            <a:pPr>
              <a:lnSpc>
                <a:spcPts val="1200"/>
              </a:lnSpc>
            </a:pPr>
            <a:r>
              <a:rPr lang="en-US" sz="1200" dirty="0"/>
              <a:t>“</a:t>
            </a:r>
            <a:r>
              <a:rPr lang="en-US" sz="1200" dirty="0">
                <a:solidFill>
                  <a:srgbClr val="C00000"/>
                </a:solidFill>
              </a:rPr>
              <a:t>state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fate</a:t>
            </a:r>
            <a:r>
              <a:rPr lang="en-US" sz="1200" dirty="0"/>
              <a:t>” “</a:t>
            </a:r>
            <a:r>
              <a:rPr lang="en-US" sz="1200" dirty="0">
                <a:solidFill>
                  <a:srgbClr val="C00000"/>
                </a:solidFill>
              </a:rPr>
              <a:t>hell</a:t>
            </a:r>
            <a:r>
              <a:rPr lang="en-US" sz="1200" dirty="0"/>
              <a:t>”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ts val="1000"/>
              </a:lnSpc>
            </a:pPr>
            <a:br>
              <a:rPr lang="en-US" sz="1200" dirty="0"/>
            </a:br>
            <a:endParaRPr lang="en-US" sz="900" dirty="0"/>
          </a:p>
          <a:p>
            <a:pPr>
              <a:lnSpc>
                <a:spcPts val="1200"/>
              </a:lnSpc>
            </a:pPr>
            <a:r>
              <a:rPr lang="en-US" sz="850" b="1" dirty="0"/>
              <a:t>getHash()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83C70A-4D68-4517-8B23-5A20140C532A}"/>
              </a:ext>
            </a:extLst>
          </p:cNvPr>
          <p:cNvCxnSpPr>
            <a:cxnSpLocks/>
          </p:cNvCxnSpPr>
          <p:nvPr/>
        </p:nvCxnSpPr>
        <p:spPr>
          <a:xfrm flipV="1">
            <a:off x="6943300" y="5500553"/>
            <a:ext cx="762844" cy="5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F03635-3BE2-44AD-915F-6AC7E13A7D9C}"/>
              </a:ext>
            </a:extLst>
          </p:cNvPr>
          <p:cNvCxnSpPr>
            <a:cxnSpLocks/>
          </p:cNvCxnSpPr>
          <p:nvPr/>
        </p:nvCxnSpPr>
        <p:spPr>
          <a:xfrm>
            <a:off x="3391117" y="3049987"/>
            <a:ext cx="2291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6D6667-03A9-46BD-9856-2ED6519D1962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542989" y="5115249"/>
            <a:ext cx="360955" cy="4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AC931B6-AF2B-44AF-B5DD-9A3C3CE2CBFD}"/>
              </a:ext>
            </a:extLst>
          </p:cNvPr>
          <p:cNvSpPr/>
          <p:nvPr/>
        </p:nvSpPr>
        <p:spPr>
          <a:xfrm>
            <a:off x="8278094" y="5250596"/>
            <a:ext cx="264895" cy="55399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70C0"/>
                </a:solidFill>
              </a:rPr>
              <a:t>2</a:t>
            </a:r>
          </a:p>
          <a:p>
            <a:r>
              <a:rPr lang="en-US" sz="600" dirty="0">
                <a:solidFill>
                  <a:srgbClr val="0070C0"/>
                </a:solidFill>
              </a:rPr>
              <a:t>4</a:t>
            </a:r>
          </a:p>
          <a:p>
            <a:r>
              <a:rPr lang="en-US" sz="600" dirty="0">
                <a:solidFill>
                  <a:srgbClr val="0070C0"/>
                </a:solidFill>
              </a:rPr>
              <a:t>5</a:t>
            </a:r>
          </a:p>
          <a:p>
            <a:r>
              <a:rPr lang="en-US" sz="600" dirty="0">
                <a:solidFill>
                  <a:srgbClr val="0070C0"/>
                </a:solidFill>
              </a:rPr>
              <a:t>10</a:t>
            </a:r>
          </a:p>
          <a:p>
            <a:r>
              <a:rPr lang="en-US" sz="600" dirty="0">
                <a:solidFill>
                  <a:srgbClr val="0070C0"/>
                </a:solidFill>
              </a:rPr>
              <a:t>12</a:t>
            </a:r>
            <a:endParaRPr lang="en-US" sz="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9958D8-2B85-4C3A-8692-71339E2B84A9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111114" y="5500553"/>
            <a:ext cx="166980" cy="27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C559C78-B71E-413A-9497-5EDDA9F7AE01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542989" y="5280505"/>
            <a:ext cx="360955" cy="24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6A36EC7-44AB-4E3D-B962-982A51381C31}"/>
              </a:ext>
            </a:extLst>
          </p:cNvPr>
          <p:cNvCxnSpPr>
            <a:cxnSpLocks/>
            <a:stCxn id="101" idx="3"/>
          </p:cNvCxnSpPr>
          <p:nvPr/>
        </p:nvCxnSpPr>
        <p:spPr>
          <a:xfrm flipV="1">
            <a:off x="8542989" y="5412154"/>
            <a:ext cx="360955" cy="11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1E9299F-2A5A-4B1A-A338-FA44670E41C4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8542989" y="5527595"/>
            <a:ext cx="360955" cy="33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C72B598-D922-4298-A5A3-4BF98A15B480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8542989" y="5527595"/>
            <a:ext cx="443790" cy="61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34C2C6-D84C-472E-8FA8-EA142F08123C}"/>
              </a:ext>
            </a:extLst>
          </p:cNvPr>
          <p:cNvCxnSpPr>
            <a:cxnSpLocks/>
          </p:cNvCxnSpPr>
          <p:nvPr/>
        </p:nvCxnSpPr>
        <p:spPr>
          <a:xfrm flipV="1">
            <a:off x="9293507" y="5070214"/>
            <a:ext cx="1226287" cy="15155"/>
          </a:xfrm>
          <a:prstGeom prst="straightConnector1">
            <a:avLst/>
          </a:prstGeom>
          <a:ln cap="rnd"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744D3C-70C0-4D7B-BB65-259BCAA22938}"/>
              </a:ext>
            </a:extLst>
          </p:cNvPr>
          <p:cNvCxnSpPr>
            <a:cxnSpLocks/>
          </p:cNvCxnSpPr>
          <p:nvPr/>
        </p:nvCxnSpPr>
        <p:spPr>
          <a:xfrm flipV="1">
            <a:off x="9293507" y="5194176"/>
            <a:ext cx="1226287" cy="73799"/>
          </a:xfrm>
          <a:prstGeom prst="straightConnector1">
            <a:avLst/>
          </a:prstGeom>
          <a:ln cap="rnd"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CE0094E-6DB3-4D80-A738-41696EA9F2F1}"/>
              </a:ext>
            </a:extLst>
          </p:cNvPr>
          <p:cNvCxnSpPr>
            <a:cxnSpLocks/>
          </p:cNvCxnSpPr>
          <p:nvPr/>
        </p:nvCxnSpPr>
        <p:spPr>
          <a:xfrm flipV="1">
            <a:off x="9293507" y="5280505"/>
            <a:ext cx="1226287" cy="83953"/>
          </a:xfrm>
          <a:prstGeom prst="straightConnector1">
            <a:avLst/>
          </a:prstGeom>
          <a:ln cap="rnd"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5F8A18E-CF6B-459D-9A60-8638A3E3A3F9}"/>
              </a:ext>
            </a:extLst>
          </p:cNvPr>
          <p:cNvCxnSpPr>
            <a:cxnSpLocks/>
          </p:cNvCxnSpPr>
          <p:nvPr/>
        </p:nvCxnSpPr>
        <p:spPr>
          <a:xfrm flipV="1">
            <a:off x="9293507" y="5404050"/>
            <a:ext cx="1226287" cy="455751"/>
          </a:xfrm>
          <a:prstGeom prst="straightConnector1">
            <a:avLst/>
          </a:prstGeom>
          <a:ln cap="rnd"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BBF37C-889F-4ED1-9A97-BED2C0FAB40B}"/>
              </a:ext>
            </a:extLst>
          </p:cNvPr>
          <p:cNvCxnSpPr>
            <a:cxnSpLocks/>
          </p:cNvCxnSpPr>
          <p:nvPr/>
        </p:nvCxnSpPr>
        <p:spPr>
          <a:xfrm flipV="1">
            <a:off x="9293507" y="5527576"/>
            <a:ext cx="1226287" cy="549284"/>
          </a:xfrm>
          <a:prstGeom prst="straightConnector1">
            <a:avLst/>
          </a:prstGeom>
          <a:ln cap="rnd">
            <a:prstDash val="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C9D558-5735-4C39-92F2-80B5714792ED}"/>
              </a:ext>
            </a:extLst>
          </p:cNvPr>
          <p:cNvCxnSpPr>
            <a:cxnSpLocks/>
          </p:cNvCxnSpPr>
          <p:nvPr/>
        </p:nvCxnSpPr>
        <p:spPr>
          <a:xfrm>
            <a:off x="6695294" y="5663597"/>
            <a:ext cx="0" cy="27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4E35BFD-BB7A-47EB-9B0D-DE22D884729C}"/>
              </a:ext>
            </a:extLst>
          </p:cNvPr>
          <p:cNvCxnSpPr>
            <a:cxnSpLocks/>
            <a:stCxn id="83" idx="0"/>
            <a:endCxn id="81" idx="0"/>
          </p:cNvCxnSpPr>
          <p:nvPr/>
        </p:nvCxnSpPr>
        <p:spPr>
          <a:xfrm rot="5400000" flipH="1" flipV="1">
            <a:off x="8848719" y="2606893"/>
            <a:ext cx="4801" cy="4348370"/>
          </a:xfrm>
          <a:prstGeom prst="bentConnector3">
            <a:avLst>
              <a:gd name="adj1" fmla="val 3274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6844D866-AF23-410A-8F35-BF1A8D18059A}"/>
              </a:ext>
            </a:extLst>
          </p:cNvPr>
          <p:cNvSpPr/>
          <p:nvPr/>
        </p:nvSpPr>
        <p:spPr>
          <a:xfrm>
            <a:off x="6626797" y="5607384"/>
            <a:ext cx="145583" cy="145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DD6808D-5781-48AA-927C-E4ADE76DDD56}"/>
              </a:ext>
            </a:extLst>
          </p:cNvPr>
          <p:cNvSpPr/>
          <p:nvPr/>
        </p:nvSpPr>
        <p:spPr>
          <a:xfrm>
            <a:off x="6835128" y="4560401"/>
            <a:ext cx="145583" cy="145583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4B8D782-7E3F-4E1D-AD99-F030960DC7B9}"/>
              </a:ext>
            </a:extLst>
          </p:cNvPr>
          <p:cNvSpPr/>
          <p:nvPr/>
        </p:nvSpPr>
        <p:spPr>
          <a:xfrm>
            <a:off x="6211019" y="6503764"/>
            <a:ext cx="55515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</a:pPr>
            <a:r>
              <a:rPr lang="en-US" sz="1000" dirty="0"/>
              <a:t>1.) Get the positions of relevant entries. 2). Search those relevant entries for the user’s typed keywords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3E84C02-EE40-4D4B-B842-47BB09425C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0" y="4319304"/>
            <a:ext cx="12192000" cy="1685185"/>
          </a:xfrm>
          <a:prstGeom prst="bentConnector3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696A2BD-F163-4284-9530-D1B08C65DDC7}"/>
              </a:ext>
            </a:extLst>
          </p:cNvPr>
          <p:cNvSpPr txBox="1"/>
          <p:nvPr/>
        </p:nvSpPr>
        <p:spPr>
          <a:xfrm>
            <a:off x="10705667" y="4356193"/>
            <a:ext cx="152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Search Order of Flow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A50487A-6293-4859-A9BE-18D566B901F6}"/>
              </a:ext>
            </a:extLst>
          </p:cNvPr>
          <p:cNvSpPr txBox="1"/>
          <p:nvPr/>
        </p:nvSpPr>
        <p:spPr>
          <a:xfrm>
            <a:off x="3778366" y="28384"/>
            <a:ext cx="2363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Breakdown and Details of Search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D877472-2409-4AC4-B712-FC0E11E917C9}"/>
              </a:ext>
            </a:extLst>
          </p:cNvPr>
          <p:cNvCxnSpPr/>
          <p:nvPr/>
        </p:nvCxnSpPr>
        <p:spPr>
          <a:xfrm>
            <a:off x="6096000" y="0"/>
            <a:ext cx="0" cy="4932476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348C0C4-9C51-4D57-B69B-3F8180547B4F}"/>
              </a:ext>
            </a:extLst>
          </p:cNvPr>
          <p:cNvSpPr txBox="1"/>
          <p:nvPr/>
        </p:nvSpPr>
        <p:spPr>
          <a:xfrm>
            <a:off x="57150" y="6121391"/>
            <a:ext cx="598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</a:rPr>
              <a:t>The following is: </a:t>
            </a:r>
            <a:r>
              <a:rPr lang="en-US" sz="1200" dirty="0"/>
              <a:t>A Dynamic Search, Identifying Correct Key in Binary Hash Tree, Locating Matches Within a Ternary Structure of String Identifiable Buckets, Containing Relevant Entry Index References of the Main Index, to be Selectively Searched by Relevant Keywords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DEDD49C-4E4F-41A6-BA22-4E8BC230576B}"/>
              </a:ext>
            </a:extLst>
          </p:cNvPr>
          <p:cNvSpPr/>
          <p:nvPr/>
        </p:nvSpPr>
        <p:spPr>
          <a:xfrm>
            <a:off x="9444949" y="5257949"/>
            <a:ext cx="923401" cy="18004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lIns="9144" tIns="9144" rIns="9144" bIns="9144">
            <a:spAutoFit/>
          </a:bodyPr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Reference only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672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3302B1-73CF-4E16-A4AF-09793839073A}"/>
              </a:ext>
            </a:extLst>
          </p:cNvPr>
          <p:cNvSpPr txBox="1"/>
          <p:nvPr/>
        </p:nvSpPr>
        <p:spPr>
          <a:xfrm>
            <a:off x="260059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// ! Category	!judge    = "judging"</a:t>
            </a:r>
          </a:p>
          <a:p>
            <a:r>
              <a:rPr lang="en-US" sz="3000" dirty="0"/>
              <a:t>// @ paper		@SFH00    = "the state fate "</a:t>
            </a:r>
          </a:p>
          <a:p>
            <a:r>
              <a:rPr lang="en-US" sz="3000" dirty="0"/>
              <a:t>// # verse		#WPTCH    = "verse, woe pharisees twofold children hell "</a:t>
            </a:r>
          </a:p>
          <a:p>
            <a:r>
              <a:rPr lang="en-US" sz="3000" dirty="0"/>
              <a:t>// $ quote		$WEB00    = "quote, we enter by faith "</a:t>
            </a:r>
          </a:p>
        </p:txBody>
      </p:sp>
    </p:spTree>
    <p:extLst>
      <p:ext uri="{BB962C8B-B14F-4D97-AF65-F5344CB8AC3E}">
        <p14:creationId xmlns:p14="http://schemas.microsoft.com/office/powerpoint/2010/main" val="271327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569</Words>
  <Application>Microsoft Office PowerPoint</Application>
  <PresentationFormat>Widescreen</PresentationFormat>
  <Paragraphs>129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Preston, Braden</dc:creator>
  <cp:lastModifiedBy>Preston, Braden</cp:lastModifiedBy>
  <cp:revision>14</cp:revision>
  <dcterms:created xsi:type="dcterms:W3CDTF">2018-05-20T04:24:31Z</dcterms:created>
  <dcterms:modified xsi:type="dcterms:W3CDTF">2018-05-23T04:46:17Z</dcterms:modified>
</cp:coreProperties>
</file>