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37"/>
  </p:notesMasterIdLst>
  <p:handoutMasterIdLst>
    <p:handoutMasterId r:id="rId38"/>
  </p:handoutMasterIdLst>
  <p:sldIdLst>
    <p:sldId id="256" r:id="rId3"/>
    <p:sldId id="258" r:id="rId4"/>
    <p:sldId id="287" r:id="rId5"/>
    <p:sldId id="286" r:id="rId6"/>
    <p:sldId id="285" r:id="rId7"/>
    <p:sldId id="259" r:id="rId8"/>
    <p:sldId id="261" r:id="rId9"/>
    <p:sldId id="262" r:id="rId10"/>
    <p:sldId id="263" r:id="rId11"/>
    <p:sldId id="264" r:id="rId12"/>
    <p:sldId id="267" r:id="rId13"/>
    <p:sldId id="266" r:id="rId14"/>
    <p:sldId id="265" r:id="rId15"/>
    <p:sldId id="268" r:id="rId16"/>
    <p:sldId id="269" r:id="rId17"/>
    <p:sldId id="270" r:id="rId18"/>
    <p:sldId id="271" r:id="rId19"/>
    <p:sldId id="272" r:id="rId20"/>
    <p:sldId id="273" r:id="rId21"/>
    <p:sldId id="274" r:id="rId22"/>
    <p:sldId id="277" r:id="rId23"/>
    <p:sldId id="276" r:id="rId24"/>
    <p:sldId id="275" r:id="rId25"/>
    <p:sldId id="278" r:id="rId26"/>
    <p:sldId id="279" r:id="rId27"/>
    <p:sldId id="280" r:id="rId28"/>
    <p:sldId id="281" r:id="rId29"/>
    <p:sldId id="282" r:id="rId30"/>
    <p:sldId id="283" r:id="rId31"/>
    <p:sldId id="284" r:id="rId32"/>
    <p:sldId id="288" r:id="rId33"/>
    <p:sldId id="257" r:id="rId34"/>
    <p:sldId id="289" r:id="rId35"/>
    <p:sldId id="290" r:id="rId3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473" autoAdjust="0"/>
  </p:normalViewPr>
  <p:slideViewPr>
    <p:cSldViewPr>
      <p:cViewPr varScale="1">
        <p:scale>
          <a:sx n="120" d="100"/>
          <a:sy n="120" d="100"/>
        </p:scale>
        <p:origin x="494" y="86"/>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3/3/2020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3/3/2020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3</a:t>
            </a:fld>
            <a:endParaRPr lang="en-US"/>
          </a:p>
        </p:txBody>
      </p:sp>
    </p:spTree>
    <p:extLst>
      <p:ext uri="{BB962C8B-B14F-4D97-AF65-F5344CB8AC3E}">
        <p14:creationId xmlns:p14="http://schemas.microsoft.com/office/powerpoint/2010/main" val="7591767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13</a:t>
            </a:fld>
            <a:endParaRPr lang="en-US"/>
          </a:p>
        </p:txBody>
      </p:sp>
    </p:spTree>
    <p:extLst>
      <p:ext uri="{BB962C8B-B14F-4D97-AF65-F5344CB8AC3E}">
        <p14:creationId xmlns:p14="http://schemas.microsoft.com/office/powerpoint/2010/main" val="22010742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14</a:t>
            </a:fld>
            <a:endParaRPr lang="en-US"/>
          </a:p>
        </p:txBody>
      </p:sp>
    </p:spTree>
    <p:extLst>
      <p:ext uri="{BB962C8B-B14F-4D97-AF65-F5344CB8AC3E}">
        <p14:creationId xmlns:p14="http://schemas.microsoft.com/office/powerpoint/2010/main" val="3586736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15</a:t>
            </a:fld>
            <a:endParaRPr lang="en-US"/>
          </a:p>
        </p:txBody>
      </p:sp>
    </p:spTree>
    <p:extLst>
      <p:ext uri="{BB962C8B-B14F-4D97-AF65-F5344CB8AC3E}">
        <p14:creationId xmlns:p14="http://schemas.microsoft.com/office/powerpoint/2010/main" val="39965561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16</a:t>
            </a:fld>
            <a:endParaRPr lang="en-US"/>
          </a:p>
        </p:txBody>
      </p:sp>
    </p:spTree>
    <p:extLst>
      <p:ext uri="{BB962C8B-B14F-4D97-AF65-F5344CB8AC3E}">
        <p14:creationId xmlns:p14="http://schemas.microsoft.com/office/powerpoint/2010/main" val="37514184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17</a:t>
            </a:fld>
            <a:endParaRPr lang="en-US"/>
          </a:p>
        </p:txBody>
      </p:sp>
    </p:spTree>
    <p:extLst>
      <p:ext uri="{BB962C8B-B14F-4D97-AF65-F5344CB8AC3E}">
        <p14:creationId xmlns:p14="http://schemas.microsoft.com/office/powerpoint/2010/main" val="24883070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18</a:t>
            </a:fld>
            <a:endParaRPr lang="en-US"/>
          </a:p>
        </p:txBody>
      </p:sp>
    </p:spTree>
    <p:extLst>
      <p:ext uri="{BB962C8B-B14F-4D97-AF65-F5344CB8AC3E}">
        <p14:creationId xmlns:p14="http://schemas.microsoft.com/office/powerpoint/2010/main" val="10929752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19</a:t>
            </a:fld>
            <a:endParaRPr lang="en-US"/>
          </a:p>
        </p:txBody>
      </p:sp>
    </p:spTree>
    <p:extLst>
      <p:ext uri="{BB962C8B-B14F-4D97-AF65-F5344CB8AC3E}">
        <p14:creationId xmlns:p14="http://schemas.microsoft.com/office/powerpoint/2010/main" val="42943552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20</a:t>
            </a:fld>
            <a:endParaRPr lang="en-US"/>
          </a:p>
        </p:txBody>
      </p:sp>
    </p:spTree>
    <p:extLst>
      <p:ext uri="{BB962C8B-B14F-4D97-AF65-F5344CB8AC3E}">
        <p14:creationId xmlns:p14="http://schemas.microsoft.com/office/powerpoint/2010/main" val="20459884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21</a:t>
            </a:fld>
            <a:endParaRPr lang="en-US"/>
          </a:p>
        </p:txBody>
      </p:sp>
    </p:spTree>
    <p:extLst>
      <p:ext uri="{BB962C8B-B14F-4D97-AF65-F5344CB8AC3E}">
        <p14:creationId xmlns:p14="http://schemas.microsoft.com/office/powerpoint/2010/main" val="18816295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22</a:t>
            </a:fld>
            <a:endParaRPr lang="en-US"/>
          </a:p>
        </p:txBody>
      </p:sp>
    </p:spTree>
    <p:extLst>
      <p:ext uri="{BB962C8B-B14F-4D97-AF65-F5344CB8AC3E}">
        <p14:creationId xmlns:p14="http://schemas.microsoft.com/office/powerpoint/2010/main" val="1254624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4</a:t>
            </a:fld>
            <a:endParaRPr lang="en-US"/>
          </a:p>
        </p:txBody>
      </p:sp>
    </p:spTree>
    <p:extLst>
      <p:ext uri="{BB962C8B-B14F-4D97-AF65-F5344CB8AC3E}">
        <p14:creationId xmlns:p14="http://schemas.microsoft.com/office/powerpoint/2010/main" val="7103218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23</a:t>
            </a:fld>
            <a:endParaRPr lang="en-US"/>
          </a:p>
        </p:txBody>
      </p:sp>
    </p:spTree>
    <p:extLst>
      <p:ext uri="{BB962C8B-B14F-4D97-AF65-F5344CB8AC3E}">
        <p14:creationId xmlns:p14="http://schemas.microsoft.com/office/powerpoint/2010/main" val="30785173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24</a:t>
            </a:fld>
            <a:endParaRPr lang="en-US"/>
          </a:p>
        </p:txBody>
      </p:sp>
    </p:spTree>
    <p:extLst>
      <p:ext uri="{BB962C8B-B14F-4D97-AF65-F5344CB8AC3E}">
        <p14:creationId xmlns:p14="http://schemas.microsoft.com/office/powerpoint/2010/main" val="42359813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25</a:t>
            </a:fld>
            <a:endParaRPr lang="en-US"/>
          </a:p>
        </p:txBody>
      </p:sp>
    </p:spTree>
    <p:extLst>
      <p:ext uri="{BB962C8B-B14F-4D97-AF65-F5344CB8AC3E}">
        <p14:creationId xmlns:p14="http://schemas.microsoft.com/office/powerpoint/2010/main" val="34810890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26</a:t>
            </a:fld>
            <a:endParaRPr lang="en-US"/>
          </a:p>
        </p:txBody>
      </p:sp>
    </p:spTree>
    <p:extLst>
      <p:ext uri="{BB962C8B-B14F-4D97-AF65-F5344CB8AC3E}">
        <p14:creationId xmlns:p14="http://schemas.microsoft.com/office/powerpoint/2010/main" val="13939956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27</a:t>
            </a:fld>
            <a:endParaRPr lang="en-US"/>
          </a:p>
        </p:txBody>
      </p:sp>
    </p:spTree>
    <p:extLst>
      <p:ext uri="{BB962C8B-B14F-4D97-AF65-F5344CB8AC3E}">
        <p14:creationId xmlns:p14="http://schemas.microsoft.com/office/powerpoint/2010/main" val="41269227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28</a:t>
            </a:fld>
            <a:endParaRPr lang="en-US"/>
          </a:p>
        </p:txBody>
      </p:sp>
    </p:spTree>
    <p:extLst>
      <p:ext uri="{BB962C8B-B14F-4D97-AF65-F5344CB8AC3E}">
        <p14:creationId xmlns:p14="http://schemas.microsoft.com/office/powerpoint/2010/main" val="22172193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29</a:t>
            </a:fld>
            <a:endParaRPr lang="en-US"/>
          </a:p>
        </p:txBody>
      </p:sp>
    </p:spTree>
    <p:extLst>
      <p:ext uri="{BB962C8B-B14F-4D97-AF65-F5344CB8AC3E}">
        <p14:creationId xmlns:p14="http://schemas.microsoft.com/office/powerpoint/2010/main" val="12691357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F2A70B-78F2-4DCF-B53B-C990D2FAFB8A}" type="slidenum">
              <a:rPr lang="en-US" smtClean="0"/>
              <a:t>30</a:t>
            </a:fld>
            <a:endParaRPr lang="en-US"/>
          </a:p>
        </p:txBody>
      </p:sp>
    </p:spTree>
    <p:extLst>
      <p:ext uri="{BB962C8B-B14F-4D97-AF65-F5344CB8AC3E}">
        <p14:creationId xmlns:p14="http://schemas.microsoft.com/office/powerpoint/2010/main" val="31132872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32</a:t>
            </a:fld>
            <a:endParaRPr lang="en-US"/>
          </a:p>
        </p:txBody>
      </p:sp>
    </p:spTree>
    <p:extLst>
      <p:ext uri="{BB962C8B-B14F-4D97-AF65-F5344CB8AC3E}">
        <p14:creationId xmlns:p14="http://schemas.microsoft.com/office/powerpoint/2010/main" val="1068419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33</a:t>
            </a:fld>
            <a:endParaRPr lang="en-US"/>
          </a:p>
        </p:txBody>
      </p:sp>
    </p:spTree>
    <p:extLst>
      <p:ext uri="{BB962C8B-B14F-4D97-AF65-F5344CB8AC3E}">
        <p14:creationId xmlns:p14="http://schemas.microsoft.com/office/powerpoint/2010/main" val="2821467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6</a:t>
            </a:fld>
            <a:endParaRPr lang="en-US"/>
          </a:p>
        </p:txBody>
      </p:sp>
    </p:spTree>
    <p:extLst>
      <p:ext uri="{BB962C8B-B14F-4D97-AF65-F5344CB8AC3E}">
        <p14:creationId xmlns:p14="http://schemas.microsoft.com/office/powerpoint/2010/main" val="2627562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7</a:t>
            </a:fld>
            <a:endParaRPr lang="en-US"/>
          </a:p>
        </p:txBody>
      </p:sp>
    </p:spTree>
    <p:extLst>
      <p:ext uri="{BB962C8B-B14F-4D97-AF65-F5344CB8AC3E}">
        <p14:creationId xmlns:p14="http://schemas.microsoft.com/office/powerpoint/2010/main" val="2572643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8</a:t>
            </a:fld>
            <a:endParaRPr lang="en-US"/>
          </a:p>
        </p:txBody>
      </p:sp>
    </p:spTree>
    <p:extLst>
      <p:ext uri="{BB962C8B-B14F-4D97-AF65-F5344CB8AC3E}">
        <p14:creationId xmlns:p14="http://schemas.microsoft.com/office/powerpoint/2010/main" val="12189242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9</a:t>
            </a:fld>
            <a:endParaRPr lang="en-US"/>
          </a:p>
        </p:txBody>
      </p:sp>
    </p:spTree>
    <p:extLst>
      <p:ext uri="{BB962C8B-B14F-4D97-AF65-F5344CB8AC3E}">
        <p14:creationId xmlns:p14="http://schemas.microsoft.com/office/powerpoint/2010/main" val="4034034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10</a:t>
            </a:fld>
            <a:endParaRPr lang="en-US"/>
          </a:p>
        </p:txBody>
      </p:sp>
    </p:spTree>
    <p:extLst>
      <p:ext uri="{BB962C8B-B14F-4D97-AF65-F5344CB8AC3E}">
        <p14:creationId xmlns:p14="http://schemas.microsoft.com/office/powerpoint/2010/main" val="30097686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11</a:t>
            </a:fld>
            <a:endParaRPr lang="en-US"/>
          </a:p>
        </p:txBody>
      </p:sp>
    </p:spTree>
    <p:extLst>
      <p:ext uri="{BB962C8B-B14F-4D97-AF65-F5344CB8AC3E}">
        <p14:creationId xmlns:p14="http://schemas.microsoft.com/office/powerpoint/2010/main" val="1539990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1F2A70B-78F2-4DCF-B53B-C990D2FAFB8A}" type="slidenum">
              <a:rPr lang="en-US" smtClean="0"/>
              <a:t>12</a:t>
            </a:fld>
            <a:endParaRPr lang="en-US"/>
          </a:p>
        </p:txBody>
      </p:sp>
    </p:spTree>
    <p:extLst>
      <p:ext uri="{BB962C8B-B14F-4D97-AF65-F5344CB8AC3E}">
        <p14:creationId xmlns:p14="http://schemas.microsoft.com/office/powerpoint/2010/main" val="2931799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grpSp>
        <p:nvGrpSpPr>
          <p:cNvPr id="256" name="line"/>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line"/>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a:xfrm>
            <a:off x="1522413" y="6400801"/>
            <a:ext cx="6324599" cy="276226"/>
          </a:xfrm>
          <a:prstGeom prst="rect">
            <a:avLst/>
          </a:prstGeom>
        </p:spPr>
        <p:txBody>
          <a:bodyPr/>
          <a:lstStyle/>
          <a:p>
            <a:r>
              <a:rPr lang="el-GR"/>
              <a:t>Τμήμα Εφαρμοσμένης Πληροφορικής και Πολυμέσων -  Αντικειμενοστραφής Προγραμματισμός Ι (Εργαστήριο) – Project εαρινού εξαμήνου 2012-2013</a:t>
            </a:r>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line"/>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8012" y="277813"/>
            <a:ext cx="9144001" cy="5898573"/>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a:xfrm>
            <a:off x="1522413" y="6400801"/>
            <a:ext cx="6324599" cy="276226"/>
          </a:xfrm>
          <a:prstGeom prst="rect">
            <a:avLst/>
          </a:prstGeom>
        </p:spPr>
        <p:txBody>
          <a:bodyPr/>
          <a:lstStyle/>
          <a:p>
            <a:r>
              <a:rPr lang="el-GR"/>
              <a:t>Τμήμα Εφαρμοσμένης Πληροφορικής και Πολυμέσων -  Αντικειμενοστραφής Προγραμματισμός Ι (Εργαστήριο) – Project εαρινού εξαμήνου 2012-2013</a:t>
            </a:r>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67" name="line"/>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47636" y="76200"/>
            <a:ext cx="11890376" cy="609600"/>
          </a:xfrm>
        </p:spPr>
        <p:txBody>
          <a:bodyPr/>
          <a:lstStyle>
            <a:lvl1pPr>
              <a:defRPr b="1"/>
            </a:lvl1pPr>
          </a:lstStyle>
          <a:p>
            <a:r>
              <a:rPr lang="en-US"/>
              <a:t>Click to edit Master title style</a:t>
            </a:r>
            <a:endParaRPr/>
          </a:p>
        </p:txBody>
      </p:sp>
      <p:sp>
        <p:nvSpPr>
          <p:cNvPr id="3" name="Content Placeholder 2"/>
          <p:cNvSpPr>
            <a:spLocks noGrp="1"/>
          </p:cNvSpPr>
          <p:nvPr>
            <p:ph idx="1"/>
          </p:nvPr>
        </p:nvSpPr>
        <p:spPr>
          <a:xfrm>
            <a:off x="150812" y="1619102"/>
            <a:ext cx="11887200" cy="4553097"/>
          </a:xfrm>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Slide Number Placeholder 5"/>
          <p:cNvSpPr>
            <a:spLocks noGrp="1"/>
          </p:cNvSpPr>
          <p:nvPr>
            <p:ph type="sldNum" sz="quarter" idx="12"/>
          </p:nvPr>
        </p:nvSpPr>
        <p:spPr>
          <a:xfrm>
            <a:off x="10895010" y="6400801"/>
            <a:ext cx="1143002" cy="276226"/>
          </a:xfrm>
        </p:spPr>
        <p:txBody>
          <a:bodyPr/>
          <a:lstStyle/>
          <a:p>
            <a:fld id="{25BA54BD-C84D-46CE-8B72-31BFB26ABA43}" type="slidenum">
              <a:rPr/>
              <a:t>‹#›</a:t>
            </a:fld>
            <a:endParaRPr/>
          </a:p>
        </p:txBody>
      </p:sp>
      <p:sp>
        <p:nvSpPr>
          <p:cNvPr id="81" name="Footer Placeholder 5">
            <a:extLst>
              <a:ext uri="{FF2B5EF4-FFF2-40B4-BE49-F238E27FC236}">
                <a16:creationId xmlns:a16="http://schemas.microsoft.com/office/drawing/2014/main" id="{14DD53A1-2243-4BED-A683-6F3A3905BD13}"/>
              </a:ext>
            </a:extLst>
          </p:cNvPr>
          <p:cNvSpPr>
            <a:spLocks noGrp="1"/>
          </p:cNvSpPr>
          <p:nvPr>
            <p:ph type="ftr" sz="quarter" idx="11"/>
          </p:nvPr>
        </p:nvSpPr>
        <p:spPr>
          <a:xfrm>
            <a:off x="147636" y="6400801"/>
            <a:ext cx="10634664" cy="276226"/>
          </a:xfrm>
        </p:spPr>
        <p:txBody>
          <a:bodyPr/>
          <a:lstStyle>
            <a:lvl1pPr algn="ctr">
              <a:defRPr/>
            </a:lvl1pPr>
          </a:lstStyle>
          <a:p>
            <a:r>
              <a:rPr lang="el-GR"/>
              <a:t>Τμήμα Μηχανικών Πληροφορικής  - Αρχές Τεχνολογίας Λογισμικού (Εργαστήριο) – </a:t>
            </a:r>
            <a:r>
              <a:rPr lang="en-US"/>
              <a:t>Project </a:t>
            </a:r>
            <a:r>
              <a:rPr lang="el-GR"/>
              <a:t>εαρινού εξαμήνου 2019-2020</a:t>
            </a:r>
            <a:endParaRPr lang="el-G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255" name="line"/>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32" name="Slide Number Placeholder 5"/>
          <p:cNvSpPr>
            <a:spLocks noGrp="1"/>
          </p:cNvSpPr>
          <p:nvPr>
            <p:ph type="sldNum" sz="quarter" idx="12"/>
          </p:nvPr>
        </p:nvSpPr>
        <p:spPr>
          <a:xfrm>
            <a:off x="10895010" y="6400801"/>
            <a:ext cx="1143002" cy="276226"/>
          </a:xfrm>
        </p:spPr>
        <p:txBody>
          <a:bodyPr/>
          <a:lstStyle/>
          <a:p>
            <a:fld id="{25BA54BD-C84D-46CE-8B72-31BFB26ABA43}" type="slidenum">
              <a:rPr/>
              <a:t>‹#›</a:t>
            </a:fld>
            <a:endParaRPr/>
          </a:p>
        </p:txBody>
      </p:sp>
      <p:sp>
        <p:nvSpPr>
          <p:cNvPr id="130" name="Footer Placeholder 5">
            <a:extLst>
              <a:ext uri="{FF2B5EF4-FFF2-40B4-BE49-F238E27FC236}">
                <a16:creationId xmlns:a16="http://schemas.microsoft.com/office/drawing/2014/main" id="{B6C07542-6EED-444A-9170-27C3EFBFF271}"/>
              </a:ext>
            </a:extLst>
          </p:cNvPr>
          <p:cNvSpPr>
            <a:spLocks noGrp="1"/>
          </p:cNvSpPr>
          <p:nvPr>
            <p:ph type="ftr" sz="quarter" idx="11"/>
          </p:nvPr>
        </p:nvSpPr>
        <p:spPr>
          <a:xfrm>
            <a:off x="147636" y="6400801"/>
            <a:ext cx="10634664" cy="276226"/>
          </a:xfrm>
          <a:prstGeom prst="rect">
            <a:avLst/>
          </a:prstGeom>
        </p:spPr>
        <p:txBody>
          <a:bodyPr/>
          <a:lstStyle>
            <a:lvl1pPr algn="ctr">
              <a:defRPr/>
            </a:lvl1pPr>
          </a:lstStyle>
          <a:p>
            <a:r>
              <a:rPr lang="el-GR"/>
              <a:t>Τμήμα Μηχανικών Πληροφορικής  - Αρχές Τεχνολογίας Λογισμικού (Εργαστήριο) – </a:t>
            </a:r>
            <a:r>
              <a:rPr lang="en-US"/>
              <a:t>Project </a:t>
            </a:r>
            <a:r>
              <a:rPr lang="el-GR"/>
              <a:t>εαρινού εξαμήνου 2019-2020</a:t>
            </a:r>
            <a:endParaRPr lang="el-GR" dirty="0"/>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58" name="line"/>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
        <p:nvSpPr>
          <p:cNvPr id="83" name="Footer Placeholder 5">
            <a:extLst>
              <a:ext uri="{FF2B5EF4-FFF2-40B4-BE49-F238E27FC236}">
                <a16:creationId xmlns:a16="http://schemas.microsoft.com/office/drawing/2014/main" id="{61AC3BEA-4A82-46C4-8BB0-A6B8F0F27F38}"/>
              </a:ext>
            </a:extLst>
          </p:cNvPr>
          <p:cNvSpPr>
            <a:spLocks noGrp="1"/>
          </p:cNvSpPr>
          <p:nvPr>
            <p:ph type="ftr" sz="quarter" idx="11"/>
          </p:nvPr>
        </p:nvSpPr>
        <p:spPr>
          <a:xfrm>
            <a:off x="147636" y="6400801"/>
            <a:ext cx="10634664" cy="276226"/>
          </a:xfrm>
        </p:spPr>
        <p:txBody>
          <a:bodyPr/>
          <a:lstStyle/>
          <a:p>
            <a:r>
              <a:rPr lang="el-GR" dirty="0"/>
              <a:t>Τμήμα Μηχανικών Πληροφορικής  - Αρχές Τεχνολογίας Λογισμικού (Εργαστήριο) – </a:t>
            </a:r>
            <a:r>
              <a:rPr lang="en-US" dirty="0"/>
              <a:t>Project </a:t>
            </a:r>
            <a:r>
              <a:rPr lang="el-GR" dirty="0"/>
              <a:t>εαρινού εξαμήνου 2019-2020</a:t>
            </a: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60" name="line"/>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
        <p:nvSpPr>
          <p:cNvPr id="85" name="Footer Placeholder 5">
            <a:extLst>
              <a:ext uri="{FF2B5EF4-FFF2-40B4-BE49-F238E27FC236}">
                <a16:creationId xmlns:a16="http://schemas.microsoft.com/office/drawing/2014/main" id="{1D2587AF-4759-43D0-832E-7EEE88E5A501}"/>
              </a:ext>
            </a:extLst>
          </p:cNvPr>
          <p:cNvSpPr>
            <a:spLocks noGrp="1"/>
          </p:cNvSpPr>
          <p:nvPr>
            <p:ph type="ftr" sz="quarter" idx="11"/>
          </p:nvPr>
        </p:nvSpPr>
        <p:spPr>
          <a:xfrm>
            <a:off x="147636" y="6400801"/>
            <a:ext cx="10634664" cy="276226"/>
          </a:xfrm>
        </p:spPr>
        <p:txBody>
          <a:bodyPr/>
          <a:lstStyle/>
          <a:p>
            <a:r>
              <a:rPr lang="el-GR" dirty="0"/>
              <a:t>Τμήμα Μηχανικών Πληροφορικής  - Αρχές Τεχνολογίας Λογισμικού (Εργαστήριο) – </a:t>
            </a:r>
            <a:r>
              <a:rPr lang="en-US" dirty="0"/>
              <a:t>Project </a:t>
            </a:r>
            <a:r>
              <a:rPr lang="el-GR" dirty="0"/>
              <a:t>εαρινού εξαμήνου 2019-2020</a:t>
            </a: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6" name="line"/>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
        <p:nvSpPr>
          <p:cNvPr id="81" name="Footer Placeholder 5">
            <a:extLst>
              <a:ext uri="{FF2B5EF4-FFF2-40B4-BE49-F238E27FC236}">
                <a16:creationId xmlns:a16="http://schemas.microsoft.com/office/drawing/2014/main" id="{4D4544D8-1868-4440-AB5C-04A9BF89EBF2}"/>
              </a:ext>
            </a:extLst>
          </p:cNvPr>
          <p:cNvSpPr>
            <a:spLocks noGrp="1"/>
          </p:cNvSpPr>
          <p:nvPr>
            <p:ph type="ftr" sz="quarter" idx="11"/>
          </p:nvPr>
        </p:nvSpPr>
        <p:spPr>
          <a:xfrm>
            <a:off x="147636" y="6400801"/>
            <a:ext cx="10634664" cy="276226"/>
          </a:xfrm>
        </p:spPr>
        <p:txBody>
          <a:bodyPr/>
          <a:lstStyle/>
          <a:p>
            <a:r>
              <a:rPr lang="el-GR" dirty="0"/>
              <a:t>Τμήμα Μηχανικών Πληροφορικής  - Αρχές Τεχνολογίας Λογισμικού (Εργαστήριο) – </a:t>
            </a:r>
            <a:r>
              <a:rPr lang="en-US" dirty="0"/>
              <a:t>Project </a:t>
            </a:r>
            <a:r>
              <a:rPr lang="el-GR" dirty="0"/>
              <a:t>εαρινού εξαμήνου 2019-2020</a:t>
            </a: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
        <p:nvSpPr>
          <p:cNvPr id="5" name="Footer Placeholder 5">
            <a:extLst>
              <a:ext uri="{FF2B5EF4-FFF2-40B4-BE49-F238E27FC236}">
                <a16:creationId xmlns:a16="http://schemas.microsoft.com/office/drawing/2014/main" id="{2E38F7F4-605F-41B3-9B72-E1D3F03D0404}"/>
              </a:ext>
            </a:extLst>
          </p:cNvPr>
          <p:cNvSpPr>
            <a:spLocks noGrp="1"/>
          </p:cNvSpPr>
          <p:nvPr>
            <p:ph type="ftr" sz="quarter" idx="11"/>
          </p:nvPr>
        </p:nvSpPr>
        <p:spPr>
          <a:xfrm>
            <a:off x="147636" y="6400801"/>
            <a:ext cx="10634664" cy="276226"/>
          </a:xfrm>
        </p:spPr>
        <p:txBody>
          <a:bodyPr/>
          <a:lstStyle/>
          <a:p>
            <a:r>
              <a:rPr lang="el-GR" dirty="0"/>
              <a:t>Τμήμα Μηχανικών Πληροφορικής  - Αρχές Τεχνολογίας Λογισμικού (Εργαστήριο) – </a:t>
            </a:r>
            <a:r>
              <a:rPr lang="en-US" dirty="0"/>
              <a:t>Project </a:t>
            </a:r>
            <a:r>
              <a:rPr lang="el-GR" dirty="0"/>
              <a:t>εαρινού εξαμήνου 2019-2020</a:t>
            </a: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615" name="frame"/>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
        <p:nvSpPr>
          <p:cNvPr id="311" name="Footer Placeholder 5">
            <a:extLst>
              <a:ext uri="{FF2B5EF4-FFF2-40B4-BE49-F238E27FC236}">
                <a16:creationId xmlns:a16="http://schemas.microsoft.com/office/drawing/2014/main" id="{82E7042F-B4E1-4AB6-9DA7-24260D2D00E3}"/>
              </a:ext>
            </a:extLst>
          </p:cNvPr>
          <p:cNvSpPr>
            <a:spLocks noGrp="1"/>
          </p:cNvSpPr>
          <p:nvPr>
            <p:ph type="ftr" sz="quarter" idx="11"/>
          </p:nvPr>
        </p:nvSpPr>
        <p:spPr>
          <a:xfrm>
            <a:off x="147636" y="6400801"/>
            <a:ext cx="10634664" cy="276226"/>
          </a:xfrm>
        </p:spPr>
        <p:txBody>
          <a:bodyPr/>
          <a:lstStyle/>
          <a:p>
            <a:r>
              <a:rPr lang="el-GR" dirty="0"/>
              <a:t>Τμήμα Μηχανικών Πληροφορικής  - Αρχές Τεχνολογίας Λογισμικού (Εργαστήριο) – </a:t>
            </a:r>
            <a:r>
              <a:rPr lang="en-US" dirty="0"/>
              <a:t>Project </a:t>
            </a:r>
            <a:r>
              <a:rPr lang="el-GR" dirty="0"/>
              <a:t>εαρινού εξαμήνου 2019-2020</a:t>
            </a: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614" name="frame"/>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a:xfrm>
            <a:off x="1522413" y="6400801"/>
            <a:ext cx="6324599" cy="276226"/>
          </a:xfrm>
          <a:prstGeom prst="rect">
            <a:avLst/>
          </a:prstGeom>
        </p:spPr>
        <p:txBody>
          <a:bodyPr/>
          <a:lstStyle/>
          <a:p>
            <a:r>
              <a:rPr lang="el-GR"/>
              <a:t>Τμήμα Εφαρμοσμένης Πληροφορικής και Πολυμέσων -  Αντικειμενοστραφής Προγραμματισμός Ι (Εργαστήριο) – Project εαρινού εξαμήνου 2012-2013</a:t>
            </a:r>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0812" y="274638"/>
            <a:ext cx="11887200" cy="639762"/>
          </a:xfrm>
          <a:prstGeom prst="rect">
            <a:avLst/>
          </a:prstGeom>
        </p:spPr>
        <p:txBody>
          <a:bodyPr vert="horz" lIns="91440" tIns="45720" rIns="91440" bIns="45720" rtlCol="0" anchor="b">
            <a:normAutofit/>
          </a:bodyPr>
          <a:lstStyle/>
          <a:p>
            <a:r>
              <a:rPr lang="en-US" dirty="0"/>
              <a:t>Click to edit Master title style</a:t>
            </a:r>
            <a:endParaRPr dirty="0"/>
          </a:p>
        </p:txBody>
      </p:sp>
      <p:sp>
        <p:nvSpPr>
          <p:cNvPr id="3" name="Text Placeholder 2"/>
          <p:cNvSpPr>
            <a:spLocks noGrp="1"/>
          </p:cNvSpPr>
          <p:nvPr>
            <p:ph type="body" idx="1"/>
          </p:nvPr>
        </p:nvSpPr>
        <p:spPr>
          <a:xfrm>
            <a:off x="150812" y="1143000"/>
            <a:ext cx="11887200" cy="5029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25BA54BD-C84D-46CE-8B72-31BFB26ABA43}" type="slidenum">
              <a:rPr/>
              <a:pPr/>
              <a:t>‹#›</a:t>
            </a:fld>
            <a:endParaRPr/>
          </a:p>
        </p:txBody>
      </p:sp>
      <p:sp>
        <p:nvSpPr>
          <p:cNvPr id="7" name="Footer Placeholder 5">
            <a:extLst>
              <a:ext uri="{FF2B5EF4-FFF2-40B4-BE49-F238E27FC236}">
                <a16:creationId xmlns:a16="http://schemas.microsoft.com/office/drawing/2014/main" id="{9BA32659-2C89-4C09-8AF9-93417A177988}"/>
              </a:ext>
            </a:extLst>
          </p:cNvPr>
          <p:cNvSpPr>
            <a:spLocks noGrp="1"/>
          </p:cNvSpPr>
          <p:nvPr>
            <p:ph type="ftr" sz="quarter" idx="3"/>
          </p:nvPr>
        </p:nvSpPr>
        <p:spPr>
          <a:xfrm>
            <a:off x="147636" y="6400801"/>
            <a:ext cx="10634664" cy="276226"/>
          </a:xfrm>
          <a:prstGeom prst="rect">
            <a:avLst/>
          </a:prstGeom>
        </p:spPr>
        <p:txBody>
          <a:bodyPr/>
          <a:lstStyle>
            <a:lvl1pPr>
              <a:defRPr sz="1200"/>
            </a:lvl1pPr>
          </a:lstStyle>
          <a:p>
            <a:r>
              <a:rPr lang="el-GR"/>
              <a:t>Τμήμα Μηχανικών Πληροφορικής  - Αρχές Τεχνολογίας Λογισμικού (Εργαστήριο) – </a:t>
            </a:r>
            <a:r>
              <a:rPr lang="en-US"/>
              <a:t>Project </a:t>
            </a:r>
            <a:r>
              <a:rPr lang="el-GR"/>
              <a:t>εαρινού εξαμήνου 2019-2020</a:t>
            </a:r>
            <a:endParaRPr lang="el-GR" dirty="0"/>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12" y="1066800"/>
            <a:ext cx="11506200" cy="3505200"/>
          </a:xfrm>
        </p:spPr>
        <p:txBody>
          <a:bodyPr/>
          <a:lstStyle/>
          <a:p>
            <a:pPr algn="ctr"/>
            <a:r>
              <a:rPr lang="en-US" sz="4400" dirty="0"/>
              <a:t>Battleship</a:t>
            </a:r>
          </a:p>
        </p:txBody>
      </p:sp>
      <p:sp>
        <p:nvSpPr>
          <p:cNvPr id="3" name="Subtitle 2"/>
          <p:cNvSpPr>
            <a:spLocks noGrp="1"/>
          </p:cNvSpPr>
          <p:nvPr>
            <p:ph type="subTitle" idx="1"/>
          </p:nvPr>
        </p:nvSpPr>
        <p:spPr/>
        <p:txBody>
          <a:bodyPr>
            <a:normAutofit lnSpcReduction="10000"/>
          </a:bodyPr>
          <a:lstStyle/>
          <a:p>
            <a:pPr algn="ctr"/>
            <a:r>
              <a:rPr lang="el-GR" dirty="0"/>
              <a:t>Εργαστήριο: Αρχές Τεχνολογίας Λογισμικού </a:t>
            </a:r>
            <a:br>
              <a:rPr lang="el-GR" dirty="0"/>
            </a:br>
            <a:br>
              <a:rPr lang="el-GR" dirty="0"/>
            </a:br>
            <a:r>
              <a:rPr lang="en-US" dirty="0"/>
              <a:t>Project </a:t>
            </a:r>
            <a:r>
              <a:rPr lang="el-GR" dirty="0"/>
              <a:t>εαρινού εξαμήνου 2019-2020</a:t>
            </a:r>
            <a:endParaRPr lang="en-US" dirty="0"/>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p14:dur="0"/>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p:cNvSpPr>
          <p:nvPr>
            <p:ph type="title"/>
          </p:nvPr>
        </p:nvSpPr>
        <p:spPr>
          <a:xfrm>
            <a:off x="147636" y="76200"/>
            <a:ext cx="11890376" cy="609600"/>
          </a:xfrm>
        </p:spPr>
        <p:txBody>
          <a:bodyPr/>
          <a:lstStyle/>
          <a:p>
            <a:r>
              <a:rPr lang="el-GR" dirty="0"/>
              <a:t>Οθόνη τοποθέτησης πλοίων</a:t>
            </a:r>
            <a:endParaRPr lang="en-US" dirty="0"/>
          </a:p>
        </p:txBody>
      </p:sp>
      <p:sp>
        <p:nvSpPr>
          <p:cNvPr id="11" name="Slide Number Placeholder 6"/>
          <p:cNvSpPr>
            <a:spLocks noGrp="1"/>
          </p:cNvSpPr>
          <p:nvPr>
            <p:ph type="sldNum" sz="quarter" idx="12"/>
          </p:nvPr>
        </p:nvSpPr>
        <p:spPr>
          <a:xfrm>
            <a:off x="10895010" y="6400801"/>
            <a:ext cx="1143002" cy="276226"/>
          </a:xfrm>
        </p:spPr>
        <p:txBody>
          <a:bodyPr/>
          <a:lstStyle/>
          <a:p>
            <a:fld id="{25BA54BD-C84D-46CE-8B72-31BFB26ABA43}" type="slidenum">
              <a:rPr lang="en-US" smtClean="0"/>
              <a:t>10</a:t>
            </a:fld>
            <a:endParaRPr lang="en-US"/>
          </a:p>
        </p:txBody>
      </p:sp>
      <p:sp>
        <p:nvSpPr>
          <p:cNvPr id="12" name="Text Placeholder 4"/>
          <p:cNvSpPr>
            <a:spLocks noGrp="1"/>
          </p:cNvSpPr>
          <p:nvPr>
            <p:ph type="body" sz="half" idx="2"/>
          </p:nvPr>
        </p:nvSpPr>
        <p:spPr>
          <a:xfrm>
            <a:off x="7905958" y="1676400"/>
            <a:ext cx="4132053" cy="4478548"/>
          </a:xfrm>
        </p:spPr>
        <p:txBody>
          <a:bodyPr anchor="ctr"/>
          <a:lstStyle/>
          <a:p>
            <a:r>
              <a:rPr lang="el-GR" dirty="0"/>
              <a:t>Μετακινώντας ο παίκτης το ποντίκι σε κάποιο από τα τετράγωνα του δεξιού </a:t>
            </a:r>
            <a:r>
              <a:rPr lang="en-US" dirty="0"/>
              <a:t>board </a:t>
            </a:r>
            <a:r>
              <a:rPr lang="el-GR" dirty="0"/>
              <a:t>φαίνεται το </a:t>
            </a:r>
            <a:r>
              <a:rPr lang="en-US" dirty="0"/>
              <a:t>preview </a:t>
            </a:r>
            <a:r>
              <a:rPr lang="el-GR" dirty="0"/>
              <a:t>του «ενεργού πλοίου» με πράσινο χρώμα (τι χώρο δηλαδή θα πιάσει το πλοίο, αν τοποθετηθεί σε αυτό το τετράγωνο η αρχή του).</a:t>
            </a:r>
            <a:endParaRPr lang="en-US" dirty="0"/>
          </a:p>
        </p:txBody>
      </p:sp>
      <p:pic>
        <p:nvPicPr>
          <p:cNvPr id="5" name="Picture 4"/>
          <p:cNvPicPr>
            <a:picLocks noChangeAspect="1"/>
          </p:cNvPicPr>
          <p:nvPr/>
        </p:nvPicPr>
        <p:blipFill>
          <a:blip r:embed="rId3"/>
          <a:stretch>
            <a:fillRect/>
          </a:stretch>
        </p:blipFill>
        <p:spPr>
          <a:xfrm>
            <a:off x="1293812" y="1023937"/>
            <a:ext cx="6338511" cy="5072063"/>
          </a:xfrm>
          <a:prstGeom prst="rect">
            <a:avLst/>
          </a:prstGeom>
        </p:spPr>
      </p:pic>
      <p:sp>
        <p:nvSpPr>
          <p:cNvPr id="6" name="Up Arrow 5"/>
          <p:cNvSpPr/>
          <p:nvPr/>
        </p:nvSpPr>
        <p:spPr>
          <a:xfrm>
            <a:off x="4189412" y="2362200"/>
            <a:ext cx="152400" cy="228600"/>
          </a:xfrm>
          <a:prstGeom prst="up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Footer Placeholder 5">
            <a:extLst>
              <a:ext uri="{FF2B5EF4-FFF2-40B4-BE49-F238E27FC236}">
                <a16:creationId xmlns:a16="http://schemas.microsoft.com/office/drawing/2014/main" id="{69070417-5B54-4323-9088-4C437500152F}"/>
              </a:ext>
            </a:extLst>
          </p:cNvPr>
          <p:cNvSpPr>
            <a:spLocks noGrp="1"/>
          </p:cNvSpPr>
          <p:nvPr>
            <p:ph type="ftr" sz="quarter" idx="11"/>
          </p:nvPr>
        </p:nvSpPr>
        <p:spPr>
          <a:xfrm>
            <a:off x="147636" y="6400801"/>
            <a:ext cx="10634664" cy="276226"/>
          </a:xfrm>
        </p:spPr>
        <p:txBody>
          <a:bodyPr/>
          <a:lstStyle/>
          <a:p>
            <a:r>
              <a:rPr lang="el-GR" dirty="0"/>
              <a:t>Τμήμα Μηχανικών Πληροφορικής  - Αρχές Τεχνολογίας Λογισμικού (Εργαστήριο) – </a:t>
            </a:r>
            <a:r>
              <a:rPr lang="en-US" dirty="0"/>
              <a:t>Project </a:t>
            </a:r>
            <a:r>
              <a:rPr lang="el-GR" dirty="0"/>
              <a:t>εαρινού εξαμήνου 2019-2020</a:t>
            </a:r>
          </a:p>
        </p:txBody>
      </p:sp>
    </p:spTree>
    <p:extLst>
      <p:ext uri="{BB962C8B-B14F-4D97-AF65-F5344CB8AC3E}">
        <p14:creationId xmlns:p14="http://schemas.microsoft.com/office/powerpoint/2010/main" val="2581414572"/>
      </p:ext>
    </p:extLst>
  </p:cSld>
  <p:clrMapOvr>
    <a:masterClrMapping/>
  </p:clrMapOvr>
  <mc:AlternateContent xmlns:mc="http://schemas.openxmlformats.org/markup-compatibility/2006" xmlns:p14="http://schemas.microsoft.com/office/powerpoint/2010/main">
    <mc:Choice Requires="p14">
      <p:transition p14:dur="0"/>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293812" y="1009650"/>
            <a:ext cx="6320354" cy="5086350"/>
          </a:xfrm>
          <a:prstGeom prst="rect">
            <a:avLst/>
          </a:prstGeom>
        </p:spPr>
      </p:pic>
      <p:sp>
        <p:nvSpPr>
          <p:cNvPr id="9" name="Title 2"/>
          <p:cNvSpPr>
            <a:spLocks noGrp="1"/>
          </p:cNvSpPr>
          <p:nvPr>
            <p:ph type="title"/>
          </p:nvPr>
        </p:nvSpPr>
        <p:spPr>
          <a:xfrm>
            <a:off x="147636" y="76200"/>
            <a:ext cx="11890376" cy="609600"/>
          </a:xfrm>
        </p:spPr>
        <p:txBody>
          <a:bodyPr/>
          <a:lstStyle/>
          <a:p>
            <a:r>
              <a:rPr lang="el-GR" dirty="0"/>
              <a:t>Οθόνη τοποθέτησης πλοίων</a:t>
            </a:r>
            <a:endParaRPr lang="en-US" dirty="0"/>
          </a:p>
        </p:txBody>
      </p:sp>
      <p:sp>
        <p:nvSpPr>
          <p:cNvPr id="11" name="Slide Number Placeholder 6"/>
          <p:cNvSpPr>
            <a:spLocks noGrp="1"/>
          </p:cNvSpPr>
          <p:nvPr>
            <p:ph type="sldNum" sz="quarter" idx="12"/>
          </p:nvPr>
        </p:nvSpPr>
        <p:spPr>
          <a:xfrm>
            <a:off x="10895010" y="6400801"/>
            <a:ext cx="1143002" cy="276226"/>
          </a:xfrm>
        </p:spPr>
        <p:txBody>
          <a:bodyPr/>
          <a:lstStyle/>
          <a:p>
            <a:fld id="{25BA54BD-C84D-46CE-8B72-31BFB26ABA43}" type="slidenum">
              <a:rPr lang="en-US" smtClean="0"/>
              <a:t>11</a:t>
            </a:fld>
            <a:endParaRPr lang="en-US"/>
          </a:p>
        </p:txBody>
      </p:sp>
      <p:sp>
        <p:nvSpPr>
          <p:cNvPr id="12" name="Text Placeholder 4"/>
          <p:cNvSpPr>
            <a:spLocks noGrp="1"/>
          </p:cNvSpPr>
          <p:nvPr>
            <p:ph type="body" sz="half" idx="2"/>
          </p:nvPr>
        </p:nvSpPr>
        <p:spPr>
          <a:xfrm>
            <a:off x="7905958" y="1676400"/>
            <a:ext cx="4132053" cy="4478548"/>
          </a:xfrm>
        </p:spPr>
        <p:txBody>
          <a:bodyPr anchor="ctr"/>
          <a:lstStyle/>
          <a:p>
            <a:r>
              <a:rPr lang="el-GR" dirty="0"/>
              <a:t>Μετακινώντας ο παίκτης το ποντίκι σε κάποιο από τα τετράγωνα του δεξιού </a:t>
            </a:r>
            <a:r>
              <a:rPr lang="en-US" dirty="0"/>
              <a:t>board </a:t>
            </a:r>
            <a:r>
              <a:rPr lang="el-GR" dirty="0"/>
              <a:t>φαίνεται το </a:t>
            </a:r>
            <a:r>
              <a:rPr lang="en-US" dirty="0"/>
              <a:t>preview </a:t>
            </a:r>
            <a:r>
              <a:rPr lang="el-GR" dirty="0"/>
              <a:t>του «ενεργού πλοίου» με πράσινο χρώμα (τι χώρο δηλαδή θα πιάσει το πλοίο, αν τοποθετηθεί σε αυτό το τετράγωνο η αρχή του).</a:t>
            </a:r>
            <a:endParaRPr lang="en-US" dirty="0"/>
          </a:p>
        </p:txBody>
      </p:sp>
      <p:sp>
        <p:nvSpPr>
          <p:cNvPr id="6" name="Up Arrow 5"/>
          <p:cNvSpPr/>
          <p:nvPr/>
        </p:nvSpPr>
        <p:spPr>
          <a:xfrm>
            <a:off x="4189412" y="2743200"/>
            <a:ext cx="152400" cy="228600"/>
          </a:xfrm>
          <a:prstGeom prst="up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Footer Placeholder 5">
            <a:extLst>
              <a:ext uri="{FF2B5EF4-FFF2-40B4-BE49-F238E27FC236}">
                <a16:creationId xmlns:a16="http://schemas.microsoft.com/office/drawing/2014/main" id="{0595F300-F101-4F33-8A9E-3E7C99E2D0DE}"/>
              </a:ext>
            </a:extLst>
          </p:cNvPr>
          <p:cNvSpPr>
            <a:spLocks noGrp="1"/>
          </p:cNvSpPr>
          <p:nvPr>
            <p:ph type="ftr" sz="quarter" idx="11"/>
          </p:nvPr>
        </p:nvSpPr>
        <p:spPr>
          <a:xfrm>
            <a:off x="147636" y="6400801"/>
            <a:ext cx="10634664" cy="276226"/>
          </a:xfrm>
        </p:spPr>
        <p:txBody>
          <a:bodyPr/>
          <a:lstStyle/>
          <a:p>
            <a:r>
              <a:rPr lang="el-GR" dirty="0"/>
              <a:t>Τμήμα Μηχανικών Πληροφορικής  - Αρχές Τεχνολογίας Λογισμικού (Εργαστήριο) – </a:t>
            </a:r>
            <a:r>
              <a:rPr lang="en-US" dirty="0"/>
              <a:t>Project </a:t>
            </a:r>
            <a:r>
              <a:rPr lang="el-GR" dirty="0"/>
              <a:t>εαρινού εξαμήνου 2019-2020</a:t>
            </a:r>
          </a:p>
        </p:txBody>
      </p:sp>
    </p:spTree>
    <p:extLst>
      <p:ext uri="{BB962C8B-B14F-4D97-AF65-F5344CB8AC3E}">
        <p14:creationId xmlns:p14="http://schemas.microsoft.com/office/powerpoint/2010/main" val="307879584"/>
      </p:ext>
    </p:extLst>
  </p:cSld>
  <p:clrMapOvr>
    <a:masterClrMapping/>
  </p:clrMapOvr>
  <mc:AlternateContent xmlns:mc="http://schemas.openxmlformats.org/markup-compatibility/2006" xmlns:p14="http://schemas.microsoft.com/office/powerpoint/2010/main">
    <mc:Choice Requires="p14">
      <p:transition p14:dur="0"/>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293812" y="1023937"/>
            <a:ext cx="6325972" cy="5072063"/>
          </a:xfrm>
          <a:prstGeom prst="rect">
            <a:avLst/>
          </a:prstGeom>
        </p:spPr>
      </p:pic>
      <p:sp>
        <p:nvSpPr>
          <p:cNvPr id="9" name="Title 2"/>
          <p:cNvSpPr>
            <a:spLocks noGrp="1"/>
          </p:cNvSpPr>
          <p:nvPr>
            <p:ph type="title"/>
          </p:nvPr>
        </p:nvSpPr>
        <p:spPr>
          <a:xfrm>
            <a:off x="147636" y="76200"/>
            <a:ext cx="11890376" cy="609600"/>
          </a:xfrm>
        </p:spPr>
        <p:txBody>
          <a:bodyPr/>
          <a:lstStyle/>
          <a:p>
            <a:r>
              <a:rPr lang="el-GR" dirty="0"/>
              <a:t>Οθόνη τοποθέτησης πλοίων</a:t>
            </a:r>
            <a:endParaRPr lang="en-US" dirty="0"/>
          </a:p>
        </p:txBody>
      </p:sp>
      <p:sp>
        <p:nvSpPr>
          <p:cNvPr id="11" name="Slide Number Placeholder 6"/>
          <p:cNvSpPr>
            <a:spLocks noGrp="1"/>
          </p:cNvSpPr>
          <p:nvPr>
            <p:ph type="sldNum" sz="quarter" idx="12"/>
          </p:nvPr>
        </p:nvSpPr>
        <p:spPr>
          <a:xfrm>
            <a:off x="10895010" y="6400801"/>
            <a:ext cx="1143002" cy="276226"/>
          </a:xfrm>
        </p:spPr>
        <p:txBody>
          <a:bodyPr/>
          <a:lstStyle/>
          <a:p>
            <a:fld id="{25BA54BD-C84D-46CE-8B72-31BFB26ABA43}" type="slidenum">
              <a:rPr lang="en-US" smtClean="0"/>
              <a:t>12</a:t>
            </a:fld>
            <a:endParaRPr lang="en-US"/>
          </a:p>
        </p:txBody>
      </p:sp>
      <p:sp>
        <p:nvSpPr>
          <p:cNvPr id="12" name="Text Placeholder 4"/>
          <p:cNvSpPr>
            <a:spLocks noGrp="1"/>
          </p:cNvSpPr>
          <p:nvPr>
            <p:ph type="body" sz="half" idx="2"/>
          </p:nvPr>
        </p:nvSpPr>
        <p:spPr>
          <a:xfrm>
            <a:off x="7905958" y="1676400"/>
            <a:ext cx="4132053" cy="4478548"/>
          </a:xfrm>
        </p:spPr>
        <p:txBody>
          <a:bodyPr anchor="ctr"/>
          <a:lstStyle/>
          <a:p>
            <a:r>
              <a:rPr lang="el-GR" dirty="0"/>
              <a:t>Κάνοντας κλικ στο κουμπί «</a:t>
            </a:r>
            <a:r>
              <a:rPr lang="en-US" dirty="0"/>
              <a:t>rotate ship</a:t>
            </a:r>
            <a:r>
              <a:rPr lang="el-GR" dirty="0"/>
              <a:t>» μπορεί ο παίκτης να αλλάξει την κατεύθυνση του «ενεργού» πλοίου (από οριζόντια σε κάθετη και </a:t>
            </a:r>
            <a:r>
              <a:rPr lang="el-GR" dirty="0" err="1"/>
              <a:t>τούμπαλιν</a:t>
            </a:r>
            <a:r>
              <a:rPr lang="el-GR" dirty="0"/>
              <a:t>).</a:t>
            </a:r>
            <a:endParaRPr lang="en-US" dirty="0"/>
          </a:p>
        </p:txBody>
      </p:sp>
      <p:sp>
        <p:nvSpPr>
          <p:cNvPr id="13" name="Up Arrow 12"/>
          <p:cNvSpPr/>
          <p:nvPr/>
        </p:nvSpPr>
        <p:spPr>
          <a:xfrm>
            <a:off x="1598612" y="5904451"/>
            <a:ext cx="152400" cy="228600"/>
          </a:xfrm>
          <a:prstGeom prst="upArrow">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Footer Placeholder 5">
            <a:extLst>
              <a:ext uri="{FF2B5EF4-FFF2-40B4-BE49-F238E27FC236}">
                <a16:creationId xmlns:a16="http://schemas.microsoft.com/office/drawing/2014/main" id="{B0194A80-41BC-4D7E-BE6E-47A2F22CAB46}"/>
              </a:ext>
            </a:extLst>
          </p:cNvPr>
          <p:cNvSpPr>
            <a:spLocks noGrp="1"/>
          </p:cNvSpPr>
          <p:nvPr>
            <p:ph type="ftr" sz="quarter" idx="11"/>
          </p:nvPr>
        </p:nvSpPr>
        <p:spPr>
          <a:xfrm>
            <a:off x="147636" y="6400801"/>
            <a:ext cx="10634664" cy="276226"/>
          </a:xfrm>
        </p:spPr>
        <p:txBody>
          <a:bodyPr/>
          <a:lstStyle/>
          <a:p>
            <a:r>
              <a:rPr lang="el-GR" dirty="0"/>
              <a:t>Τμήμα Μηχανικών Πληροφορικής  - Αρχές Τεχνολογίας Λογισμικού (Εργαστήριο) – </a:t>
            </a:r>
            <a:r>
              <a:rPr lang="en-US" dirty="0"/>
              <a:t>Project </a:t>
            </a:r>
            <a:r>
              <a:rPr lang="el-GR" dirty="0"/>
              <a:t>εαρινού εξαμήνου 2019-2020</a:t>
            </a:r>
          </a:p>
        </p:txBody>
      </p:sp>
    </p:spTree>
    <p:extLst>
      <p:ext uri="{BB962C8B-B14F-4D97-AF65-F5344CB8AC3E}">
        <p14:creationId xmlns:p14="http://schemas.microsoft.com/office/powerpoint/2010/main" val="2582694301"/>
      </p:ext>
    </p:extLst>
  </p:cSld>
  <p:clrMapOvr>
    <a:masterClrMapping/>
  </p:clrMapOvr>
  <mc:AlternateContent xmlns:mc="http://schemas.openxmlformats.org/markup-compatibility/2006" xmlns:p14="http://schemas.microsoft.com/office/powerpoint/2010/main">
    <mc:Choice Requires="p14">
      <p:transition p14:dur="0"/>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p:cNvSpPr>
          <p:nvPr>
            <p:ph type="title"/>
          </p:nvPr>
        </p:nvSpPr>
        <p:spPr>
          <a:xfrm>
            <a:off x="147636" y="76200"/>
            <a:ext cx="11890376" cy="609600"/>
          </a:xfrm>
        </p:spPr>
        <p:txBody>
          <a:bodyPr/>
          <a:lstStyle/>
          <a:p>
            <a:r>
              <a:rPr lang="el-GR" dirty="0"/>
              <a:t>Οθόνη τοποθέτησης πλοίων</a:t>
            </a:r>
            <a:endParaRPr lang="en-US" dirty="0"/>
          </a:p>
        </p:txBody>
      </p:sp>
      <p:sp>
        <p:nvSpPr>
          <p:cNvPr id="11" name="Slide Number Placeholder 6"/>
          <p:cNvSpPr>
            <a:spLocks noGrp="1"/>
          </p:cNvSpPr>
          <p:nvPr>
            <p:ph type="sldNum" sz="quarter" idx="12"/>
          </p:nvPr>
        </p:nvSpPr>
        <p:spPr>
          <a:xfrm>
            <a:off x="10895010" y="6400801"/>
            <a:ext cx="1143002" cy="276226"/>
          </a:xfrm>
        </p:spPr>
        <p:txBody>
          <a:bodyPr/>
          <a:lstStyle/>
          <a:p>
            <a:fld id="{25BA54BD-C84D-46CE-8B72-31BFB26ABA43}" type="slidenum">
              <a:rPr lang="en-US" smtClean="0"/>
              <a:t>13</a:t>
            </a:fld>
            <a:endParaRPr lang="en-US"/>
          </a:p>
        </p:txBody>
      </p:sp>
      <p:sp>
        <p:nvSpPr>
          <p:cNvPr id="12" name="Text Placeholder 4"/>
          <p:cNvSpPr>
            <a:spLocks noGrp="1"/>
          </p:cNvSpPr>
          <p:nvPr>
            <p:ph type="body" sz="half" idx="2"/>
          </p:nvPr>
        </p:nvSpPr>
        <p:spPr>
          <a:xfrm>
            <a:off x="7905958" y="1676400"/>
            <a:ext cx="4132053" cy="4478548"/>
          </a:xfrm>
        </p:spPr>
        <p:txBody>
          <a:bodyPr anchor="ctr"/>
          <a:lstStyle/>
          <a:p>
            <a:r>
              <a:rPr lang="el-GR" dirty="0"/>
              <a:t>Μετακινώντας (χωρίς να κάνει κλικ) ο παίκτης το ποντίκι σε κάποιο από τα τετράγωνα του δεξιού </a:t>
            </a:r>
            <a:r>
              <a:rPr lang="en-US" dirty="0"/>
              <a:t>board </a:t>
            </a:r>
            <a:r>
              <a:rPr lang="el-GR" dirty="0"/>
              <a:t>φαίνεται το </a:t>
            </a:r>
            <a:r>
              <a:rPr lang="en-US" dirty="0"/>
              <a:t>preview </a:t>
            </a:r>
            <a:r>
              <a:rPr lang="el-GR" dirty="0"/>
              <a:t>του «ενεργού πλοίου» με πράσινο χρώμα (τι χώρο δηλαδή θα πιάσει το πλοίο, αν τοποθετηθεί σε αυτό το τετράγωνο η αρχή του).</a:t>
            </a:r>
            <a:endParaRPr lang="en-US" dirty="0"/>
          </a:p>
        </p:txBody>
      </p:sp>
      <p:pic>
        <p:nvPicPr>
          <p:cNvPr id="7" name="Picture 6"/>
          <p:cNvPicPr>
            <a:picLocks noChangeAspect="1"/>
          </p:cNvPicPr>
          <p:nvPr/>
        </p:nvPicPr>
        <p:blipFill>
          <a:blip r:embed="rId3"/>
          <a:stretch>
            <a:fillRect/>
          </a:stretch>
        </p:blipFill>
        <p:spPr>
          <a:xfrm>
            <a:off x="1293812" y="1023937"/>
            <a:ext cx="6319703" cy="5072063"/>
          </a:xfrm>
          <a:prstGeom prst="rect">
            <a:avLst/>
          </a:prstGeom>
        </p:spPr>
      </p:pic>
      <p:sp>
        <p:nvSpPr>
          <p:cNvPr id="14" name="Up Arrow 13"/>
          <p:cNvSpPr/>
          <p:nvPr/>
        </p:nvSpPr>
        <p:spPr>
          <a:xfrm>
            <a:off x="4189412" y="2362200"/>
            <a:ext cx="152400" cy="228600"/>
          </a:xfrm>
          <a:prstGeom prst="up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Footer Placeholder 5">
            <a:extLst>
              <a:ext uri="{FF2B5EF4-FFF2-40B4-BE49-F238E27FC236}">
                <a16:creationId xmlns:a16="http://schemas.microsoft.com/office/drawing/2014/main" id="{362BA6FB-4719-4B2C-A8A3-03325C08F5C1}"/>
              </a:ext>
            </a:extLst>
          </p:cNvPr>
          <p:cNvSpPr>
            <a:spLocks noGrp="1"/>
          </p:cNvSpPr>
          <p:nvPr>
            <p:ph type="ftr" sz="quarter" idx="11"/>
          </p:nvPr>
        </p:nvSpPr>
        <p:spPr>
          <a:xfrm>
            <a:off x="147636" y="6400801"/>
            <a:ext cx="10634664" cy="276226"/>
          </a:xfrm>
        </p:spPr>
        <p:txBody>
          <a:bodyPr/>
          <a:lstStyle/>
          <a:p>
            <a:r>
              <a:rPr lang="el-GR" dirty="0"/>
              <a:t>Τμήμα Μηχανικών Πληροφορικής  - Αρχές Τεχνολογίας Λογισμικού (Εργαστήριο) – </a:t>
            </a:r>
            <a:r>
              <a:rPr lang="en-US" dirty="0"/>
              <a:t>Project </a:t>
            </a:r>
            <a:r>
              <a:rPr lang="el-GR" dirty="0"/>
              <a:t>εαρινού εξαμήνου 2019-2020</a:t>
            </a:r>
          </a:p>
        </p:txBody>
      </p:sp>
    </p:spTree>
    <p:extLst>
      <p:ext uri="{BB962C8B-B14F-4D97-AF65-F5344CB8AC3E}">
        <p14:creationId xmlns:p14="http://schemas.microsoft.com/office/powerpoint/2010/main" val="1642319463"/>
      </p:ext>
    </p:extLst>
  </p:cSld>
  <p:clrMapOvr>
    <a:masterClrMapping/>
  </p:clrMapOvr>
  <mc:AlternateContent xmlns:mc="http://schemas.openxmlformats.org/markup-compatibility/2006" xmlns:p14="http://schemas.microsoft.com/office/powerpoint/2010/main">
    <mc:Choice Requires="p14">
      <p:transition p14:dur="0"/>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293812" y="1019175"/>
            <a:ext cx="6324094" cy="5076825"/>
          </a:xfrm>
          <a:prstGeom prst="rect">
            <a:avLst/>
          </a:prstGeom>
        </p:spPr>
      </p:pic>
      <p:sp>
        <p:nvSpPr>
          <p:cNvPr id="9" name="Title 2"/>
          <p:cNvSpPr>
            <a:spLocks noGrp="1"/>
          </p:cNvSpPr>
          <p:nvPr>
            <p:ph type="title"/>
          </p:nvPr>
        </p:nvSpPr>
        <p:spPr>
          <a:xfrm>
            <a:off x="147636" y="76200"/>
            <a:ext cx="11890376" cy="609600"/>
          </a:xfrm>
        </p:spPr>
        <p:txBody>
          <a:bodyPr/>
          <a:lstStyle/>
          <a:p>
            <a:r>
              <a:rPr lang="el-GR" dirty="0"/>
              <a:t>Οθόνη τοποθέτησης πλοίων</a:t>
            </a:r>
            <a:endParaRPr lang="en-US" dirty="0"/>
          </a:p>
        </p:txBody>
      </p:sp>
      <p:sp>
        <p:nvSpPr>
          <p:cNvPr id="11" name="Slide Number Placeholder 6"/>
          <p:cNvSpPr>
            <a:spLocks noGrp="1"/>
          </p:cNvSpPr>
          <p:nvPr>
            <p:ph type="sldNum" sz="quarter" idx="12"/>
          </p:nvPr>
        </p:nvSpPr>
        <p:spPr>
          <a:xfrm>
            <a:off x="10895010" y="6400801"/>
            <a:ext cx="1143002" cy="276226"/>
          </a:xfrm>
        </p:spPr>
        <p:txBody>
          <a:bodyPr/>
          <a:lstStyle/>
          <a:p>
            <a:fld id="{25BA54BD-C84D-46CE-8B72-31BFB26ABA43}" type="slidenum">
              <a:rPr lang="en-US" smtClean="0"/>
              <a:t>14</a:t>
            </a:fld>
            <a:endParaRPr lang="en-US"/>
          </a:p>
        </p:txBody>
      </p:sp>
      <p:sp>
        <p:nvSpPr>
          <p:cNvPr id="12" name="Text Placeholder 4"/>
          <p:cNvSpPr>
            <a:spLocks noGrp="1"/>
          </p:cNvSpPr>
          <p:nvPr>
            <p:ph type="body" sz="half" idx="2"/>
          </p:nvPr>
        </p:nvSpPr>
        <p:spPr>
          <a:xfrm>
            <a:off x="7905958" y="1676400"/>
            <a:ext cx="4132053" cy="4478548"/>
          </a:xfrm>
        </p:spPr>
        <p:txBody>
          <a:bodyPr anchor="ctr"/>
          <a:lstStyle/>
          <a:p>
            <a:r>
              <a:rPr lang="el-GR" dirty="0"/>
              <a:t>Κάνοντας κλικ σε κάποιο τετράγωνο από το </a:t>
            </a:r>
            <a:r>
              <a:rPr lang="en-US" dirty="0"/>
              <a:t>board </a:t>
            </a:r>
            <a:r>
              <a:rPr lang="el-GR" dirty="0"/>
              <a:t>δεξιά ο παίκτης τοποθετεί το πλοίο του στην συγκεκριμένη θέση (τα αντίστοιχα τετράγωνα στο </a:t>
            </a:r>
            <a:r>
              <a:rPr lang="en-US" dirty="0"/>
              <a:t>board </a:t>
            </a:r>
            <a:r>
              <a:rPr lang="el-GR" dirty="0"/>
              <a:t>αριστερά μένουν άδεια).  </a:t>
            </a:r>
            <a:endParaRPr lang="en-US" dirty="0"/>
          </a:p>
        </p:txBody>
      </p:sp>
      <p:sp>
        <p:nvSpPr>
          <p:cNvPr id="13" name="Up Arrow 12"/>
          <p:cNvSpPr/>
          <p:nvPr/>
        </p:nvSpPr>
        <p:spPr>
          <a:xfrm>
            <a:off x="4189412" y="2362200"/>
            <a:ext cx="152400" cy="228600"/>
          </a:xfrm>
          <a:prstGeom prst="upArrow">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Footer Placeholder 5">
            <a:extLst>
              <a:ext uri="{FF2B5EF4-FFF2-40B4-BE49-F238E27FC236}">
                <a16:creationId xmlns:a16="http://schemas.microsoft.com/office/drawing/2014/main" id="{A49349E8-DD99-4282-A6D3-144851469D0B}"/>
              </a:ext>
            </a:extLst>
          </p:cNvPr>
          <p:cNvSpPr>
            <a:spLocks noGrp="1"/>
          </p:cNvSpPr>
          <p:nvPr>
            <p:ph type="ftr" sz="quarter" idx="11"/>
          </p:nvPr>
        </p:nvSpPr>
        <p:spPr>
          <a:xfrm>
            <a:off x="147636" y="6400801"/>
            <a:ext cx="10634664" cy="276226"/>
          </a:xfrm>
        </p:spPr>
        <p:txBody>
          <a:bodyPr/>
          <a:lstStyle/>
          <a:p>
            <a:r>
              <a:rPr lang="el-GR" dirty="0"/>
              <a:t>Τμήμα Μηχανικών Πληροφορικής  - Αρχές Τεχνολογίας Λογισμικού (Εργαστήριο) – </a:t>
            </a:r>
            <a:r>
              <a:rPr lang="en-US" dirty="0"/>
              <a:t>Project </a:t>
            </a:r>
            <a:r>
              <a:rPr lang="el-GR" dirty="0"/>
              <a:t>εαρινού εξαμήνου 2019-2020</a:t>
            </a:r>
          </a:p>
        </p:txBody>
      </p:sp>
    </p:spTree>
    <p:extLst>
      <p:ext uri="{BB962C8B-B14F-4D97-AF65-F5344CB8AC3E}">
        <p14:creationId xmlns:p14="http://schemas.microsoft.com/office/powerpoint/2010/main" val="131894262"/>
      </p:ext>
    </p:extLst>
  </p:cSld>
  <p:clrMapOvr>
    <a:masterClrMapping/>
  </p:clrMapOvr>
  <mc:AlternateContent xmlns:mc="http://schemas.openxmlformats.org/markup-compatibility/2006" xmlns:p14="http://schemas.microsoft.com/office/powerpoint/2010/main">
    <mc:Choice Requires="p14">
      <p:transition p14:dur="0"/>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293812" y="1019175"/>
            <a:ext cx="6330362" cy="5076825"/>
          </a:xfrm>
          <a:prstGeom prst="rect">
            <a:avLst/>
          </a:prstGeom>
        </p:spPr>
      </p:pic>
      <p:sp>
        <p:nvSpPr>
          <p:cNvPr id="9" name="Title 2"/>
          <p:cNvSpPr>
            <a:spLocks noGrp="1"/>
          </p:cNvSpPr>
          <p:nvPr>
            <p:ph type="title"/>
          </p:nvPr>
        </p:nvSpPr>
        <p:spPr>
          <a:xfrm>
            <a:off x="147636" y="76200"/>
            <a:ext cx="11890376" cy="609600"/>
          </a:xfrm>
        </p:spPr>
        <p:txBody>
          <a:bodyPr/>
          <a:lstStyle/>
          <a:p>
            <a:r>
              <a:rPr lang="el-GR" dirty="0"/>
              <a:t>Οθόνη τοποθέτησης πλοίων</a:t>
            </a:r>
            <a:endParaRPr lang="en-US" dirty="0"/>
          </a:p>
        </p:txBody>
      </p:sp>
      <p:sp>
        <p:nvSpPr>
          <p:cNvPr id="11" name="Slide Number Placeholder 6"/>
          <p:cNvSpPr>
            <a:spLocks noGrp="1"/>
          </p:cNvSpPr>
          <p:nvPr>
            <p:ph type="sldNum" sz="quarter" idx="12"/>
          </p:nvPr>
        </p:nvSpPr>
        <p:spPr>
          <a:xfrm>
            <a:off x="10895010" y="6400801"/>
            <a:ext cx="1143002" cy="276226"/>
          </a:xfrm>
        </p:spPr>
        <p:txBody>
          <a:bodyPr/>
          <a:lstStyle/>
          <a:p>
            <a:fld id="{25BA54BD-C84D-46CE-8B72-31BFB26ABA43}" type="slidenum">
              <a:rPr lang="en-US" smtClean="0"/>
              <a:t>15</a:t>
            </a:fld>
            <a:endParaRPr lang="en-US"/>
          </a:p>
        </p:txBody>
      </p:sp>
      <p:sp>
        <p:nvSpPr>
          <p:cNvPr id="12" name="Text Placeholder 4"/>
          <p:cNvSpPr>
            <a:spLocks noGrp="1"/>
          </p:cNvSpPr>
          <p:nvPr>
            <p:ph type="body" sz="half" idx="2"/>
          </p:nvPr>
        </p:nvSpPr>
        <p:spPr>
          <a:xfrm>
            <a:off x="7905958" y="1676400"/>
            <a:ext cx="4132053" cy="4478548"/>
          </a:xfrm>
        </p:spPr>
        <p:txBody>
          <a:bodyPr anchor="ctr"/>
          <a:lstStyle/>
          <a:p>
            <a:r>
              <a:rPr lang="el-GR" dirty="0"/>
              <a:t>Ο παίκτης προχωράει στο επόμενο προς τοποθέτηση πλοίο</a:t>
            </a:r>
            <a:r>
              <a:rPr lang="en-US" dirty="0"/>
              <a:t>.</a:t>
            </a:r>
          </a:p>
        </p:txBody>
      </p:sp>
      <p:sp>
        <p:nvSpPr>
          <p:cNvPr id="14" name="Up Arrow 13"/>
          <p:cNvSpPr/>
          <p:nvPr/>
        </p:nvSpPr>
        <p:spPr>
          <a:xfrm>
            <a:off x="1598612" y="3675190"/>
            <a:ext cx="152400" cy="228600"/>
          </a:xfrm>
          <a:prstGeom prst="upArrow">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Footer Placeholder 5">
            <a:extLst>
              <a:ext uri="{FF2B5EF4-FFF2-40B4-BE49-F238E27FC236}">
                <a16:creationId xmlns:a16="http://schemas.microsoft.com/office/drawing/2014/main" id="{D6B2C5CF-B7C1-4A68-BE1F-EA440B281AC3}"/>
              </a:ext>
            </a:extLst>
          </p:cNvPr>
          <p:cNvSpPr>
            <a:spLocks noGrp="1"/>
          </p:cNvSpPr>
          <p:nvPr>
            <p:ph type="ftr" sz="quarter" idx="11"/>
          </p:nvPr>
        </p:nvSpPr>
        <p:spPr>
          <a:xfrm>
            <a:off x="147636" y="6400801"/>
            <a:ext cx="10634664" cy="276226"/>
          </a:xfrm>
        </p:spPr>
        <p:txBody>
          <a:bodyPr/>
          <a:lstStyle/>
          <a:p>
            <a:r>
              <a:rPr lang="el-GR" dirty="0"/>
              <a:t>Τμήμα Μηχανικών Πληροφορικής  - Αρχές Τεχνολογίας Λογισμικού (Εργαστήριο) – </a:t>
            </a:r>
            <a:r>
              <a:rPr lang="en-US" dirty="0"/>
              <a:t>Project </a:t>
            </a:r>
            <a:r>
              <a:rPr lang="el-GR" dirty="0"/>
              <a:t>εαρινού εξαμήνου 2019-2020</a:t>
            </a:r>
          </a:p>
        </p:txBody>
      </p:sp>
    </p:spTree>
    <p:extLst>
      <p:ext uri="{BB962C8B-B14F-4D97-AF65-F5344CB8AC3E}">
        <p14:creationId xmlns:p14="http://schemas.microsoft.com/office/powerpoint/2010/main" val="1462321135"/>
      </p:ext>
    </p:extLst>
  </p:cSld>
  <p:clrMapOvr>
    <a:masterClrMapping/>
  </p:clrMapOvr>
  <mc:AlternateContent xmlns:mc="http://schemas.openxmlformats.org/markup-compatibility/2006" xmlns:p14="http://schemas.microsoft.com/office/powerpoint/2010/main">
    <mc:Choice Requires="p14">
      <p:transition p14:dur="0"/>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290558" y="1028700"/>
            <a:ext cx="6327854" cy="5067300"/>
          </a:xfrm>
          <a:prstGeom prst="rect">
            <a:avLst/>
          </a:prstGeom>
        </p:spPr>
      </p:pic>
      <p:sp>
        <p:nvSpPr>
          <p:cNvPr id="9" name="Title 2"/>
          <p:cNvSpPr>
            <a:spLocks noGrp="1"/>
          </p:cNvSpPr>
          <p:nvPr>
            <p:ph type="title"/>
          </p:nvPr>
        </p:nvSpPr>
        <p:spPr>
          <a:xfrm>
            <a:off x="147636" y="76200"/>
            <a:ext cx="11890376" cy="609600"/>
          </a:xfrm>
        </p:spPr>
        <p:txBody>
          <a:bodyPr/>
          <a:lstStyle/>
          <a:p>
            <a:r>
              <a:rPr lang="el-GR" dirty="0"/>
              <a:t>Οθόνη τοποθέτησης πλοίων</a:t>
            </a:r>
            <a:endParaRPr lang="en-US" dirty="0"/>
          </a:p>
        </p:txBody>
      </p:sp>
      <p:sp>
        <p:nvSpPr>
          <p:cNvPr id="11" name="Slide Number Placeholder 6"/>
          <p:cNvSpPr>
            <a:spLocks noGrp="1"/>
          </p:cNvSpPr>
          <p:nvPr>
            <p:ph type="sldNum" sz="quarter" idx="12"/>
          </p:nvPr>
        </p:nvSpPr>
        <p:spPr>
          <a:xfrm>
            <a:off x="10895010" y="6400801"/>
            <a:ext cx="1143002" cy="276226"/>
          </a:xfrm>
        </p:spPr>
        <p:txBody>
          <a:bodyPr/>
          <a:lstStyle/>
          <a:p>
            <a:fld id="{25BA54BD-C84D-46CE-8B72-31BFB26ABA43}" type="slidenum">
              <a:rPr lang="en-US" smtClean="0"/>
              <a:t>16</a:t>
            </a:fld>
            <a:endParaRPr lang="en-US"/>
          </a:p>
        </p:txBody>
      </p:sp>
      <p:sp>
        <p:nvSpPr>
          <p:cNvPr id="12" name="Text Placeholder 4"/>
          <p:cNvSpPr>
            <a:spLocks noGrp="1"/>
          </p:cNvSpPr>
          <p:nvPr>
            <p:ph type="body" sz="half" idx="2"/>
          </p:nvPr>
        </p:nvSpPr>
        <p:spPr>
          <a:xfrm>
            <a:off x="7905958" y="1676400"/>
            <a:ext cx="4132053" cy="4478548"/>
          </a:xfrm>
        </p:spPr>
        <p:txBody>
          <a:bodyPr anchor="ctr"/>
          <a:lstStyle/>
          <a:p>
            <a:r>
              <a:rPr lang="el-GR" dirty="0"/>
              <a:t>Και αποφασίζει σε ποια θέση θα το τοποθετήσει.</a:t>
            </a:r>
            <a:endParaRPr lang="en-US" dirty="0"/>
          </a:p>
        </p:txBody>
      </p:sp>
      <p:sp>
        <p:nvSpPr>
          <p:cNvPr id="13" name="Up Arrow 12"/>
          <p:cNvSpPr/>
          <p:nvPr/>
        </p:nvSpPr>
        <p:spPr>
          <a:xfrm>
            <a:off x="5713412" y="2743200"/>
            <a:ext cx="152400" cy="228600"/>
          </a:xfrm>
          <a:prstGeom prst="up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Footer Placeholder 5">
            <a:extLst>
              <a:ext uri="{FF2B5EF4-FFF2-40B4-BE49-F238E27FC236}">
                <a16:creationId xmlns:a16="http://schemas.microsoft.com/office/drawing/2014/main" id="{6216EDFE-9FFF-4818-9BF1-5B0AF5302FEB}"/>
              </a:ext>
            </a:extLst>
          </p:cNvPr>
          <p:cNvSpPr>
            <a:spLocks noGrp="1"/>
          </p:cNvSpPr>
          <p:nvPr>
            <p:ph type="ftr" sz="quarter" idx="11"/>
          </p:nvPr>
        </p:nvSpPr>
        <p:spPr>
          <a:xfrm>
            <a:off x="147636" y="6400801"/>
            <a:ext cx="10634664" cy="276226"/>
          </a:xfrm>
        </p:spPr>
        <p:txBody>
          <a:bodyPr/>
          <a:lstStyle/>
          <a:p>
            <a:r>
              <a:rPr lang="el-GR" dirty="0"/>
              <a:t>Τμήμα Μηχανικών Πληροφορικής  - Αρχές Τεχνολογίας Λογισμικού (Εργαστήριο) – </a:t>
            </a:r>
            <a:r>
              <a:rPr lang="en-US" dirty="0"/>
              <a:t>Project </a:t>
            </a:r>
            <a:r>
              <a:rPr lang="el-GR" dirty="0"/>
              <a:t>εαρινού εξαμήνου 2019-2020</a:t>
            </a:r>
          </a:p>
        </p:txBody>
      </p:sp>
    </p:spTree>
    <p:extLst>
      <p:ext uri="{BB962C8B-B14F-4D97-AF65-F5344CB8AC3E}">
        <p14:creationId xmlns:p14="http://schemas.microsoft.com/office/powerpoint/2010/main" val="366866445"/>
      </p:ext>
    </p:extLst>
  </p:cSld>
  <p:clrMapOvr>
    <a:masterClrMapping/>
  </p:clrMapOvr>
  <mc:AlternateContent xmlns:mc="http://schemas.openxmlformats.org/markup-compatibility/2006" xmlns:p14="http://schemas.microsoft.com/office/powerpoint/2010/main">
    <mc:Choice Requires="p14">
      <p:transition p14:dur="0"/>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293812" y="1033419"/>
            <a:ext cx="6334125" cy="5067300"/>
          </a:xfrm>
          <a:prstGeom prst="rect">
            <a:avLst/>
          </a:prstGeom>
        </p:spPr>
      </p:pic>
      <p:sp>
        <p:nvSpPr>
          <p:cNvPr id="9" name="Title 2"/>
          <p:cNvSpPr>
            <a:spLocks noGrp="1"/>
          </p:cNvSpPr>
          <p:nvPr>
            <p:ph type="title"/>
          </p:nvPr>
        </p:nvSpPr>
        <p:spPr>
          <a:xfrm>
            <a:off x="147636" y="76200"/>
            <a:ext cx="11890376" cy="609600"/>
          </a:xfrm>
        </p:spPr>
        <p:txBody>
          <a:bodyPr/>
          <a:lstStyle/>
          <a:p>
            <a:r>
              <a:rPr lang="el-GR" dirty="0"/>
              <a:t>Οθόνη τοποθέτησης πλοίων</a:t>
            </a:r>
            <a:endParaRPr lang="en-US" dirty="0"/>
          </a:p>
        </p:txBody>
      </p:sp>
      <p:sp>
        <p:nvSpPr>
          <p:cNvPr id="11" name="Slide Number Placeholder 6"/>
          <p:cNvSpPr>
            <a:spLocks noGrp="1"/>
          </p:cNvSpPr>
          <p:nvPr>
            <p:ph type="sldNum" sz="quarter" idx="12"/>
          </p:nvPr>
        </p:nvSpPr>
        <p:spPr>
          <a:xfrm>
            <a:off x="10895010" y="6400801"/>
            <a:ext cx="1143002" cy="276226"/>
          </a:xfrm>
        </p:spPr>
        <p:txBody>
          <a:bodyPr/>
          <a:lstStyle/>
          <a:p>
            <a:fld id="{25BA54BD-C84D-46CE-8B72-31BFB26ABA43}" type="slidenum">
              <a:rPr lang="en-US" smtClean="0"/>
              <a:t>17</a:t>
            </a:fld>
            <a:endParaRPr lang="en-US"/>
          </a:p>
        </p:txBody>
      </p:sp>
      <p:sp>
        <p:nvSpPr>
          <p:cNvPr id="12" name="Text Placeholder 4"/>
          <p:cNvSpPr>
            <a:spLocks noGrp="1"/>
          </p:cNvSpPr>
          <p:nvPr>
            <p:ph type="body" sz="half" idx="2"/>
          </p:nvPr>
        </p:nvSpPr>
        <p:spPr>
          <a:xfrm>
            <a:off x="7905958" y="1676400"/>
            <a:ext cx="4132053" cy="4478548"/>
          </a:xfrm>
        </p:spPr>
        <p:txBody>
          <a:bodyPr anchor="ctr"/>
          <a:lstStyle/>
          <a:p>
            <a:r>
              <a:rPr lang="el-GR" dirty="0"/>
              <a:t>Σε περίπτωση που ένα πλοίο δεν μπορεί να τοποθετηθεί σε κάποια θέση γιατί θα επικαλύπτει ένα ήδη τοποθετημένο πλοίο τότε αυτή η θέση χρωματίζεται με κόκκινο και δεν μπορεί εκεί να γίνει κλικ.</a:t>
            </a:r>
            <a:endParaRPr lang="en-US" dirty="0"/>
          </a:p>
        </p:txBody>
      </p:sp>
      <p:sp>
        <p:nvSpPr>
          <p:cNvPr id="13" name="Up Arrow 12"/>
          <p:cNvSpPr/>
          <p:nvPr/>
        </p:nvSpPr>
        <p:spPr>
          <a:xfrm>
            <a:off x="3884612" y="2743200"/>
            <a:ext cx="152400" cy="228600"/>
          </a:xfrm>
          <a:prstGeom prst="up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Footer Placeholder 5">
            <a:extLst>
              <a:ext uri="{FF2B5EF4-FFF2-40B4-BE49-F238E27FC236}">
                <a16:creationId xmlns:a16="http://schemas.microsoft.com/office/drawing/2014/main" id="{8294D0F7-F6F3-4F30-AA27-2901A29C0E7E}"/>
              </a:ext>
            </a:extLst>
          </p:cNvPr>
          <p:cNvSpPr>
            <a:spLocks noGrp="1"/>
          </p:cNvSpPr>
          <p:nvPr>
            <p:ph type="ftr" sz="quarter" idx="11"/>
          </p:nvPr>
        </p:nvSpPr>
        <p:spPr>
          <a:xfrm>
            <a:off x="147636" y="6400801"/>
            <a:ext cx="10634664" cy="276226"/>
          </a:xfrm>
        </p:spPr>
        <p:txBody>
          <a:bodyPr/>
          <a:lstStyle/>
          <a:p>
            <a:r>
              <a:rPr lang="el-GR" dirty="0"/>
              <a:t>Τμήμα Μηχανικών Πληροφορικής  - Αρχές Τεχνολογίας Λογισμικού (Εργαστήριο) – </a:t>
            </a:r>
            <a:r>
              <a:rPr lang="en-US" dirty="0"/>
              <a:t>Project </a:t>
            </a:r>
            <a:r>
              <a:rPr lang="el-GR" dirty="0"/>
              <a:t>εαρινού εξαμήνου 2019-2020</a:t>
            </a:r>
          </a:p>
        </p:txBody>
      </p:sp>
    </p:spTree>
    <p:extLst>
      <p:ext uri="{BB962C8B-B14F-4D97-AF65-F5344CB8AC3E}">
        <p14:creationId xmlns:p14="http://schemas.microsoft.com/office/powerpoint/2010/main" val="1920193611"/>
      </p:ext>
    </p:extLst>
  </p:cSld>
  <p:clrMapOvr>
    <a:masterClrMapping/>
  </p:clrMapOvr>
  <mc:AlternateContent xmlns:mc="http://schemas.openxmlformats.org/markup-compatibility/2006" xmlns:p14="http://schemas.microsoft.com/office/powerpoint/2010/main">
    <mc:Choice Requires="p14">
      <p:transition p14:dur="0"/>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293812" y="1028700"/>
            <a:ext cx="6327854" cy="5067300"/>
          </a:xfrm>
          <a:prstGeom prst="rect">
            <a:avLst/>
          </a:prstGeom>
        </p:spPr>
      </p:pic>
      <p:sp>
        <p:nvSpPr>
          <p:cNvPr id="9" name="Title 2"/>
          <p:cNvSpPr>
            <a:spLocks noGrp="1"/>
          </p:cNvSpPr>
          <p:nvPr>
            <p:ph type="title"/>
          </p:nvPr>
        </p:nvSpPr>
        <p:spPr>
          <a:xfrm>
            <a:off x="147636" y="76200"/>
            <a:ext cx="11890376" cy="609600"/>
          </a:xfrm>
        </p:spPr>
        <p:txBody>
          <a:bodyPr/>
          <a:lstStyle/>
          <a:p>
            <a:r>
              <a:rPr lang="el-GR" dirty="0"/>
              <a:t>Οθόνη τοποθέτησης πλοίων</a:t>
            </a:r>
            <a:endParaRPr lang="en-US" dirty="0"/>
          </a:p>
        </p:txBody>
      </p:sp>
      <p:sp>
        <p:nvSpPr>
          <p:cNvPr id="11" name="Slide Number Placeholder 6"/>
          <p:cNvSpPr>
            <a:spLocks noGrp="1"/>
          </p:cNvSpPr>
          <p:nvPr>
            <p:ph type="sldNum" sz="quarter" idx="12"/>
          </p:nvPr>
        </p:nvSpPr>
        <p:spPr>
          <a:xfrm>
            <a:off x="10895010" y="6400801"/>
            <a:ext cx="1143002" cy="276226"/>
          </a:xfrm>
        </p:spPr>
        <p:txBody>
          <a:bodyPr/>
          <a:lstStyle/>
          <a:p>
            <a:fld id="{25BA54BD-C84D-46CE-8B72-31BFB26ABA43}" type="slidenum">
              <a:rPr lang="en-US" smtClean="0"/>
              <a:t>18</a:t>
            </a:fld>
            <a:endParaRPr lang="en-US"/>
          </a:p>
        </p:txBody>
      </p:sp>
      <p:sp>
        <p:nvSpPr>
          <p:cNvPr id="12" name="Text Placeholder 4"/>
          <p:cNvSpPr>
            <a:spLocks noGrp="1"/>
          </p:cNvSpPr>
          <p:nvPr>
            <p:ph type="body" sz="half" idx="2"/>
          </p:nvPr>
        </p:nvSpPr>
        <p:spPr>
          <a:xfrm>
            <a:off x="7905958" y="1676400"/>
            <a:ext cx="4132053" cy="4478548"/>
          </a:xfrm>
        </p:spPr>
        <p:txBody>
          <a:bodyPr anchor="ctr"/>
          <a:lstStyle/>
          <a:p>
            <a:r>
              <a:rPr lang="el-GR" dirty="0"/>
              <a:t>Ο παίκτης τοποθετεί το πλοίο στην θέση που επιθυμεί και ακολουθεί την ίδια διαδικασία για να τοποθετήσει τα υπόλοιπα.</a:t>
            </a:r>
            <a:endParaRPr lang="en-US" dirty="0"/>
          </a:p>
        </p:txBody>
      </p:sp>
      <p:sp>
        <p:nvSpPr>
          <p:cNvPr id="14" name="Up Arrow 13"/>
          <p:cNvSpPr/>
          <p:nvPr/>
        </p:nvSpPr>
        <p:spPr>
          <a:xfrm>
            <a:off x="5312568" y="2438400"/>
            <a:ext cx="152400" cy="228600"/>
          </a:xfrm>
          <a:prstGeom prst="upArrow">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Footer Placeholder 5">
            <a:extLst>
              <a:ext uri="{FF2B5EF4-FFF2-40B4-BE49-F238E27FC236}">
                <a16:creationId xmlns:a16="http://schemas.microsoft.com/office/drawing/2014/main" id="{AE034104-02CC-4037-8CAF-A17FF52BCA61}"/>
              </a:ext>
            </a:extLst>
          </p:cNvPr>
          <p:cNvSpPr>
            <a:spLocks noGrp="1"/>
          </p:cNvSpPr>
          <p:nvPr>
            <p:ph type="ftr" sz="quarter" idx="11"/>
          </p:nvPr>
        </p:nvSpPr>
        <p:spPr>
          <a:xfrm>
            <a:off x="147636" y="6400801"/>
            <a:ext cx="10634664" cy="276226"/>
          </a:xfrm>
        </p:spPr>
        <p:txBody>
          <a:bodyPr/>
          <a:lstStyle/>
          <a:p>
            <a:r>
              <a:rPr lang="el-GR" dirty="0"/>
              <a:t>Τμήμα Μηχανικών Πληροφορικής  - Αρχές Τεχνολογίας Λογισμικού (Εργαστήριο) – </a:t>
            </a:r>
            <a:r>
              <a:rPr lang="en-US" dirty="0"/>
              <a:t>Project </a:t>
            </a:r>
            <a:r>
              <a:rPr lang="el-GR" dirty="0"/>
              <a:t>εαρινού εξαμήνου 2019-2020</a:t>
            </a:r>
          </a:p>
        </p:txBody>
      </p:sp>
    </p:spTree>
    <p:extLst>
      <p:ext uri="{BB962C8B-B14F-4D97-AF65-F5344CB8AC3E}">
        <p14:creationId xmlns:p14="http://schemas.microsoft.com/office/powerpoint/2010/main" val="4140035063"/>
      </p:ext>
    </p:extLst>
  </p:cSld>
  <p:clrMapOvr>
    <a:masterClrMapping/>
  </p:clrMapOvr>
  <mc:AlternateContent xmlns:mc="http://schemas.openxmlformats.org/markup-compatibility/2006" xmlns:p14="http://schemas.microsoft.com/office/powerpoint/2010/main">
    <mc:Choice Requires="p14">
      <p:transition p14:dur="0"/>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p:cNvSpPr>
          <p:nvPr>
            <p:ph type="title"/>
          </p:nvPr>
        </p:nvSpPr>
        <p:spPr>
          <a:xfrm>
            <a:off x="147636" y="76200"/>
            <a:ext cx="11890376" cy="609600"/>
          </a:xfrm>
        </p:spPr>
        <p:txBody>
          <a:bodyPr/>
          <a:lstStyle/>
          <a:p>
            <a:r>
              <a:rPr lang="el-GR" dirty="0"/>
              <a:t>Οθόνη τοποθέτησης πλοίων</a:t>
            </a:r>
            <a:endParaRPr lang="en-US" dirty="0"/>
          </a:p>
        </p:txBody>
      </p:sp>
      <p:sp>
        <p:nvSpPr>
          <p:cNvPr id="11" name="Slide Number Placeholder 6"/>
          <p:cNvSpPr>
            <a:spLocks noGrp="1"/>
          </p:cNvSpPr>
          <p:nvPr>
            <p:ph type="sldNum" sz="quarter" idx="12"/>
          </p:nvPr>
        </p:nvSpPr>
        <p:spPr>
          <a:xfrm>
            <a:off x="10895010" y="6400801"/>
            <a:ext cx="1143002" cy="276226"/>
          </a:xfrm>
        </p:spPr>
        <p:txBody>
          <a:bodyPr/>
          <a:lstStyle/>
          <a:p>
            <a:fld id="{25BA54BD-C84D-46CE-8B72-31BFB26ABA43}" type="slidenum">
              <a:rPr lang="en-US" smtClean="0"/>
              <a:t>19</a:t>
            </a:fld>
            <a:endParaRPr lang="en-US"/>
          </a:p>
        </p:txBody>
      </p:sp>
      <p:sp>
        <p:nvSpPr>
          <p:cNvPr id="12" name="Text Placeholder 4"/>
          <p:cNvSpPr>
            <a:spLocks noGrp="1"/>
          </p:cNvSpPr>
          <p:nvPr>
            <p:ph type="body" sz="half" idx="2"/>
          </p:nvPr>
        </p:nvSpPr>
        <p:spPr>
          <a:xfrm>
            <a:off x="7905958" y="1676400"/>
            <a:ext cx="4132053" cy="4478548"/>
          </a:xfrm>
        </p:spPr>
        <p:txBody>
          <a:bodyPr anchor="ctr"/>
          <a:lstStyle/>
          <a:p>
            <a:r>
              <a:rPr lang="el-GR" dirty="0"/>
              <a:t>Όταν ο παίκτης τοποθετήσει όλα τα πλοία του στο δεξί </a:t>
            </a:r>
            <a:r>
              <a:rPr lang="en-US" dirty="0"/>
              <a:t>board </a:t>
            </a:r>
            <a:r>
              <a:rPr lang="el-GR" dirty="0"/>
              <a:t>τότε ενεργοποιείται κάτω δεξιά το κουμπί «</a:t>
            </a:r>
            <a:r>
              <a:rPr lang="en-US" dirty="0"/>
              <a:t>Start game</a:t>
            </a:r>
            <a:r>
              <a:rPr lang="el-GR" dirty="0"/>
              <a:t>» που μέχρι τώρα ήταν ανενεργό. </a:t>
            </a:r>
          </a:p>
          <a:p>
            <a:r>
              <a:rPr lang="el-GR" dirty="0"/>
              <a:t>Παρόλα αυτά ο παίκτης μπορεί να θέλει να κάνει κάποιες αλλαγές πριν ξεκινήσει το παιχνίδι.</a:t>
            </a:r>
            <a:endParaRPr lang="en-US" dirty="0"/>
          </a:p>
        </p:txBody>
      </p:sp>
      <p:sp>
        <p:nvSpPr>
          <p:cNvPr id="14" name="Up Arrow 13"/>
          <p:cNvSpPr/>
          <p:nvPr/>
        </p:nvSpPr>
        <p:spPr>
          <a:xfrm>
            <a:off x="5312568" y="2438400"/>
            <a:ext cx="152400" cy="228600"/>
          </a:xfrm>
          <a:prstGeom prst="upArrow">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stretch>
            <a:fillRect/>
          </a:stretch>
        </p:blipFill>
        <p:spPr>
          <a:xfrm>
            <a:off x="1293812" y="1023937"/>
            <a:ext cx="6325972" cy="5072063"/>
          </a:xfrm>
          <a:prstGeom prst="rect">
            <a:avLst/>
          </a:prstGeom>
        </p:spPr>
      </p:pic>
      <p:sp>
        <p:nvSpPr>
          <p:cNvPr id="8" name="Footer Placeholder 5">
            <a:extLst>
              <a:ext uri="{FF2B5EF4-FFF2-40B4-BE49-F238E27FC236}">
                <a16:creationId xmlns:a16="http://schemas.microsoft.com/office/drawing/2014/main" id="{BE9119FD-5AAA-482F-B9D9-27A5C1A5BD7F}"/>
              </a:ext>
            </a:extLst>
          </p:cNvPr>
          <p:cNvSpPr>
            <a:spLocks noGrp="1"/>
          </p:cNvSpPr>
          <p:nvPr>
            <p:ph type="ftr" sz="quarter" idx="11"/>
          </p:nvPr>
        </p:nvSpPr>
        <p:spPr>
          <a:xfrm>
            <a:off x="147636" y="6400801"/>
            <a:ext cx="10634664" cy="276226"/>
          </a:xfrm>
        </p:spPr>
        <p:txBody>
          <a:bodyPr/>
          <a:lstStyle/>
          <a:p>
            <a:r>
              <a:rPr lang="el-GR" dirty="0"/>
              <a:t>Τμήμα Μηχανικών Πληροφορικής  - Αρχές Τεχνολογίας Λογισμικού (Εργαστήριο) – </a:t>
            </a:r>
            <a:r>
              <a:rPr lang="en-US" dirty="0"/>
              <a:t>Project </a:t>
            </a:r>
            <a:r>
              <a:rPr lang="el-GR" dirty="0"/>
              <a:t>εαρινού εξαμήνου 2019-2020</a:t>
            </a:r>
          </a:p>
        </p:txBody>
      </p:sp>
    </p:spTree>
    <p:extLst>
      <p:ext uri="{BB962C8B-B14F-4D97-AF65-F5344CB8AC3E}">
        <p14:creationId xmlns:p14="http://schemas.microsoft.com/office/powerpoint/2010/main" val="3304848085"/>
      </p:ext>
    </p:extLst>
  </p:cSld>
  <p:clrMapOvr>
    <a:masterClrMapping/>
  </p:clrMapOvr>
  <mc:AlternateContent xmlns:mc="http://schemas.openxmlformats.org/markup-compatibility/2006" xmlns:p14="http://schemas.microsoft.com/office/powerpoint/2010/main">
    <mc:Choice Requires="p14">
      <p:transition p14:dur="0"/>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a:t>Περιγραφή παιχνιδιού</a:t>
            </a:r>
            <a:endParaRPr lang="en-US" dirty="0"/>
          </a:p>
        </p:txBody>
      </p:sp>
      <p:sp>
        <p:nvSpPr>
          <p:cNvPr id="3" name="Text Placeholder 2"/>
          <p:cNvSpPr>
            <a:spLocks noGrp="1"/>
          </p:cNvSpPr>
          <p:nvPr>
            <p:ph type="body" idx="1"/>
          </p:nvPr>
        </p:nvSpPr>
        <p:spPr>
          <a:xfrm>
            <a:off x="1522413" y="5102525"/>
            <a:ext cx="9144000" cy="1069675"/>
          </a:xfrm>
        </p:spPr>
        <p:txBody>
          <a:bodyPr>
            <a:normAutofit/>
          </a:bodyPr>
          <a:lstStyle/>
          <a:p>
            <a:pPr algn="ctr"/>
            <a:r>
              <a:rPr lang="el-GR" sz="2000" dirty="0"/>
              <a:t>Γενικοί κανόνες του παιχνιδιού: «Ναυμαχία»</a:t>
            </a:r>
            <a:endParaRPr lang="en-US" sz="2000" dirty="0"/>
          </a:p>
        </p:txBody>
      </p:sp>
      <p:sp>
        <p:nvSpPr>
          <p:cNvPr id="5" name="Slide Number Placeholder 4"/>
          <p:cNvSpPr>
            <a:spLocks noGrp="1"/>
          </p:cNvSpPr>
          <p:nvPr>
            <p:ph type="sldNum" sz="quarter" idx="12"/>
          </p:nvPr>
        </p:nvSpPr>
        <p:spPr>
          <a:xfrm>
            <a:off x="10895012" y="6388270"/>
            <a:ext cx="1143002" cy="276226"/>
          </a:xfrm>
        </p:spPr>
        <p:txBody>
          <a:bodyPr/>
          <a:lstStyle/>
          <a:p>
            <a:fld id="{25BA54BD-C84D-46CE-8B72-31BFB26ABA43}" type="slidenum">
              <a:rPr lang="en-US" smtClean="0"/>
              <a:t>2</a:t>
            </a:fld>
            <a:endParaRPr lang="en-US"/>
          </a:p>
        </p:txBody>
      </p:sp>
      <p:sp>
        <p:nvSpPr>
          <p:cNvPr id="6" name="Footer Placeholder 5"/>
          <p:cNvSpPr>
            <a:spLocks noGrp="1"/>
          </p:cNvSpPr>
          <p:nvPr>
            <p:ph type="ftr" sz="quarter" idx="11"/>
          </p:nvPr>
        </p:nvSpPr>
        <p:spPr>
          <a:xfrm>
            <a:off x="147636" y="6400801"/>
            <a:ext cx="10634664" cy="276226"/>
          </a:xfrm>
        </p:spPr>
        <p:txBody>
          <a:bodyPr/>
          <a:lstStyle/>
          <a:p>
            <a:r>
              <a:rPr lang="el-GR" dirty="0"/>
              <a:t>Τμήμα Μηχανικών Πληροφορικής  - Αρχές Τεχνολογίας Λογισμικού (Εργαστήριο) – </a:t>
            </a:r>
            <a:r>
              <a:rPr lang="en-US" dirty="0"/>
              <a:t>Project </a:t>
            </a:r>
            <a:r>
              <a:rPr lang="el-GR" dirty="0"/>
              <a:t>εαρινού εξαμήνου 2019-2020</a:t>
            </a:r>
          </a:p>
        </p:txBody>
      </p:sp>
    </p:spTree>
    <p:extLst>
      <p:ext uri="{BB962C8B-B14F-4D97-AF65-F5344CB8AC3E}">
        <p14:creationId xmlns:p14="http://schemas.microsoft.com/office/powerpoint/2010/main" val="463463346"/>
      </p:ext>
    </p:extLst>
  </p:cSld>
  <p:clrMapOvr>
    <a:masterClrMapping/>
  </p:clrMapOvr>
  <mc:AlternateContent xmlns:mc="http://schemas.openxmlformats.org/markup-compatibility/2006" xmlns:p14="http://schemas.microsoft.com/office/powerpoint/2010/main">
    <mc:Choice Requires="p14">
      <p:transition p14:dur="0"/>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293812" y="1042092"/>
            <a:ext cx="6323468" cy="5062538"/>
          </a:xfrm>
          <a:prstGeom prst="rect">
            <a:avLst/>
          </a:prstGeom>
        </p:spPr>
      </p:pic>
      <p:sp>
        <p:nvSpPr>
          <p:cNvPr id="9" name="Title 2"/>
          <p:cNvSpPr>
            <a:spLocks noGrp="1"/>
          </p:cNvSpPr>
          <p:nvPr>
            <p:ph type="title"/>
          </p:nvPr>
        </p:nvSpPr>
        <p:spPr>
          <a:xfrm>
            <a:off x="147636" y="76200"/>
            <a:ext cx="11890376" cy="609600"/>
          </a:xfrm>
        </p:spPr>
        <p:txBody>
          <a:bodyPr/>
          <a:lstStyle/>
          <a:p>
            <a:r>
              <a:rPr lang="el-GR" dirty="0"/>
              <a:t>Οθόνη τοποθέτησης πλοίων</a:t>
            </a:r>
            <a:endParaRPr lang="en-US" dirty="0"/>
          </a:p>
        </p:txBody>
      </p:sp>
      <p:sp>
        <p:nvSpPr>
          <p:cNvPr id="11" name="Slide Number Placeholder 6"/>
          <p:cNvSpPr>
            <a:spLocks noGrp="1"/>
          </p:cNvSpPr>
          <p:nvPr>
            <p:ph type="sldNum" sz="quarter" idx="12"/>
          </p:nvPr>
        </p:nvSpPr>
        <p:spPr>
          <a:xfrm>
            <a:off x="10895010" y="6400801"/>
            <a:ext cx="1143002" cy="276226"/>
          </a:xfrm>
        </p:spPr>
        <p:txBody>
          <a:bodyPr/>
          <a:lstStyle/>
          <a:p>
            <a:fld id="{25BA54BD-C84D-46CE-8B72-31BFB26ABA43}" type="slidenum">
              <a:rPr lang="en-US" smtClean="0"/>
              <a:t>20</a:t>
            </a:fld>
            <a:endParaRPr lang="en-US"/>
          </a:p>
        </p:txBody>
      </p:sp>
      <p:sp>
        <p:nvSpPr>
          <p:cNvPr id="12" name="Text Placeholder 4"/>
          <p:cNvSpPr>
            <a:spLocks noGrp="1"/>
          </p:cNvSpPr>
          <p:nvPr>
            <p:ph type="body" sz="half" idx="2"/>
          </p:nvPr>
        </p:nvSpPr>
        <p:spPr>
          <a:xfrm>
            <a:off x="7905958" y="1676400"/>
            <a:ext cx="4132053" cy="4478548"/>
          </a:xfrm>
        </p:spPr>
        <p:txBody>
          <a:bodyPr anchor="ctr"/>
          <a:lstStyle/>
          <a:p>
            <a:r>
              <a:rPr lang="el-GR" dirty="0"/>
              <a:t>Έτσι ο παίχτης μπορεί να κάνει κλικ σε ένα ήδη τοποθετημένο πλοίο και να το κάνει «ενεργό» έτσι ώστε να το μεταφέρει σε άλλη θέση …</a:t>
            </a:r>
            <a:endParaRPr lang="en-US" dirty="0"/>
          </a:p>
        </p:txBody>
      </p:sp>
      <p:sp>
        <p:nvSpPr>
          <p:cNvPr id="13" name="Up Arrow 12"/>
          <p:cNvSpPr/>
          <p:nvPr/>
        </p:nvSpPr>
        <p:spPr>
          <a:xfrm>
            <a:off x="6475412" y="4876800"/>
            <a:ext cx="152400" cy="228600"/>
          </a:xfrm>
          <a:prstGeom prst="upArrow">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Footer Placeholder 5">
            <a:extLst>
              <a:ext uri="{FF2B5EF4-FFF2-40B4-BE49-F238E27FC236}">
                <a16:creationId xmlns:a16="http://schemas.microsoft.com/office/drawing/2014/main" id="{9E633372-466C-445E-A9C2-E9D3ED40E2D6}"/>
              </a:ext>
            </a:extLst>
          </p:cNvPr>
          <p:cNvSpPr>
            <a:spLocks noGrp="1"/>
          </p:cNvSpPr>
          <p:nvPr>
            <p:ph type="ftr" sz="quarter" idx="11"/>
          </p:nvPr>
        </p:nvSpPr>
        <p:spPr>
          <a:xfrm>
            <a:off x="147636" y="6400801"/>
            <a:ext cx="10634664" cy="276226"/>
          </a:xfrm>
        </p:spPr>
        <p:txBody>
          <a:bodyPr/>
          <a:lstStyle/>
          <a:p>
            <a:r>
              <a:rPr lang="el-GR" dirty="0"/>
              <a:t>Τμήμα Μηχανικών Πληροφορικής  - Αρχές Τεχνολογίας Λογισμικού (Εργαστήριο) – </a:t>
            </a:r>
            <a:r>
              <a:rPr lang="en-US" dirty="0"/>
              <a:t>Project </a:t>
            </a:r>
            <a:r>
              <a:rPr lang="el-GR" dirty="0"/>
              <a:t>εαρινού εξαμήνου 2019-2020</a:t>
            </a:r>
          </a:p>
        </p:txBody>
      </p:sp>
    </p:spTree>
    <p:extLst>
      <p:ext uri="{BB962C8B-B14F-4D97-AF65-F5344CB8AC3E}">
        <p14:creationId xmlns:p14="http://schemas.microsoft.com/office/powerpoint/2010/main" val="1718830627"/>
      </p:ext>
    </p:extLst>
  </p:cSld>
  <p:clrMapOvr>
    <a:masterClrMapping/>
  </p:clrMapOvr>
  <mc:AlternateContent xmlns:mc="http://schemas.openxmlformats.org/markup-compatibility/2006" xmlns:p14="http://schemas.microsoft.com/office/powerpoint/2010/main">
    <mc:Choice Requires="p14">
      <p:transition p14:dur="0"/>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293812" y="1011180"/>
            <a:ext cx="6324094" cy="5076825"/>
          </a:xfrm>
          <a:prstGeom prst="rect">
            <a:avLst/>
          </a:prstGeom>
        </p:spPr>
      </p:pic>
      <p:sp>
        <p:nvSpPr>
          <p:cNvPr id="9" name="Title 2"/>
          <p:cNvSpPr>
            <a:spLocks noGrp="1"/>
          </p:cNvSpPr>
          <p:nvPr>
            <p:ph type="title"/>
          </p:nvPr>
        </p:nvSpPr>
        <p:spPr>
          <a:xfrm>
            <a:off x="147636" y="76200"/>
            <a:ext cx="11890376" cy="609600"/>
          </a:xfrm>
        </p:spPr>
        <p:txBody>
          <a:bodyPr/>
          <a:lstStyle/>
          <a:p>
            <a:r>
              <a:rPr lang="el-GR" dirty="0"/>
              <a:t>Οθόνη τοποθέτησης πλοίων</a:t>
            </a:r>
            <a:endParaRPr lang="en-US" dirty="0"/>
          </a:p>
        </p:txBody>
      </p:sp>
      <p:sp>
        <p:nvSpPr>
          <p:cNvPr id="11" name="Slide Number Placeholder 6"/>
          <p:cNvSpPr>
            <a:spLocks noGrp="1"/>
          </p:cNvSpPr>
          <p:nvPr>
            <p:ph type="sldNum" sz="quarter" idx="12"/>
          </p:nvPr>
        </p:nvSpPr>
        <p:spPr>
          <a:xfrm>
            <a:off x="10895010" y="6400801"/>
            <a:ext cx="1143002" cy="276226"/>
          </a:xfrm>
        </p:spPr>
        <p:txBody>
          <a:bodyPr/>
          <a:lstStyle/>
          <a:p>
            <a:fld id="{25BA54BD-C84D-46CE-8B72-31BFB26ABA43}" type="slidenum">
              <a:rPr lang="en-US" smtClean="0"/>
              <a:t>21</a:t>
            </a:fld>
            <a:endParaRPr lang="en-US"/>
          </a:p>
        </p:txBody>
      </p:sp>
      <p:sp>
        <p:nvSpPr>
          <p:cNvPr id="12" name="Text Placeholder 4"/>
          <p:cNvSpPr>
            <a:spLocks noGrp="1"/>
          </p:cNvSpPr>
          <p:nvPr>
            <p:ph type="body" sz="half" idx="2"/>
          </p:nvPr>
        </p:nvSpPr>
        <p:spPr>
          <a:xfrm>
            <a:off x="7905958" y="1676400"/>
            <a:ext cx="4132053" cy="4478548"/>
          </a:xfrm>
        </p:spPr>
        <p:txBody>
          <a:bodyPr anchor="ctr"/>
          <a:lstStyle/>
          <a:p>
            <a:r>
              <a:rPr lang="el-GR" dirty="0"/>
              <a:t>Έτσι ο παίχτης μπορεί να κάνει κλικ σε ένα ήδη τοποθετημένο πλοίο και να το κάνει «ενεργό» έτσι ώστε να το μεταφέρει σε άλλη θέση …</a:t>
            </a:r>
            <a:endParaRPr lang="en-US" dirty="0"/>
          </a:p>
        </p:txBody>
      </p:sp>
      <p:sp>
        <p:nvSpPr>
          <p:cNvPr id="14" name="Up Arrow 13"/>
          <p:cNvSpPr/>
          <p:nvPr/>
        </p:nvSpPr>
        <p:spPr>
          <a:xfrm>
            <a:off x="6102421" y="3124200"/>
            <a:ext cx="152400" cy="228600"/>
          </a:xfrm>
          <a:prstGeom prst="up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Footer Placeholder 5">
            <a:extLst>
              <a:ext uri="{FF2B5EF4-FFF2-40B4-BE49-F238E27FC236}">
                <a16:creationId xmlns:a16="http://schemas.microsoft.com/office/drawing/2014/main" id="{65850868-5846-407D-9F5F-68B21E8CD461}"/>
              </a:ext>
            </a:extLst>
          </p:cNvPr>
          <p:cNvSpPr>
            <a:spLocks noGrp="1"/>
          </p:cNvSpPr>
          <p:nvPr>
            <p:ph type="ftr" sz="quarter" idx="11"/>
          </p:nvPr>
        </p:nvSpPr>
        <p:spPr>
          <a:xfrm>
            <a:off x="147636" y="6400801"/>
            <a:ext cx="10634664" cy="276226"/>
          </a:xfrm>
        </p:spPr>
        <p:txBody>
          <a:bodyPr/>
          <a:lstStyle/>
          <a:p>
            <a:r>
              <a:rPr lang="el-GR" dirty="0"/>
              <a:t>Τμήμα Μηχανικών Πληροφορικής  - Αρχές Τεχνολογίας Λογισμικού (Εργαστήριο) – </a:t>
            </a:r>
            <a:r>
              <a:rPr lang="en-US" dirty="0"/>
              <a:t>Project </a:t>
            </a:r>
            <a:r>
              <a:rPr lang="el-GR" dirty="0"/>
              <a:t>εαρινού εξαμήνου 2019-2020</a:t>
            </a:r>
          </a:p>
        </p:txBody>
      </p:sp>
    </p:spTree>
    <p:extLst>
      <p:ext uri="{BB962C8B-B14F-4D97-AF65-F5344CB8AC3E}">
        <p14:creationId xmlns:p14="http://schemas.microsoft.com/office/powerpoint/2010/main" val="2632887632"/>
      </p:ext>
    </p:extLst>
  </p:cSld>
  <p:clrMapOvr>
    <a:masterClrMapping/>
  </p:clrMapOvr>
  <mc:AlternateContent xmlns:mc="http://schemas.openxmlformats.org/markup-compatibility/2006" xmlns:p14="http://schemas.microsoft.com/office/powerpoint/2010/main">
    <mc:Choice Requires="p14">
      <p:transition p14:dur="0"/>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293812" y="1039711"/>
            <a:ext cx="6334125" cy="5067300"/>
          </a:xfrm>
          <a:prstGeom prst="rect">
            <a:avLst/>
          </a:prstGeom>
        </p:spPr>
      </p:pic>
      <p:sp>
        <p:nvSpPr>
          <p:cNvPr id="9" name="Title 2"/>
          <p:cNvSpPr>
            <a:spLocks noGrp="1"/>
          </p:cNvSpPr>
          <p:nvPr>
            <p:ph type="title"/>
          </p:nvPr>
        </p:nvSpPr>
        <p:spPr>
          <a:xfrm>
            <a:off x="147636" y="76200"/>
            <a:ext cx="11890376" cy="609600"/>
          </a:xfrm>
        </p:spPr>
        <p:txBody>
          <a:bodyPr/>
          <a:lstStyle/>
          <a:p>
            <a:r>
              <a:rPr lang="el-GR" dirty="0"/>
              <a:t>Οθόνη τοποθέτησης πλοίων</a:t>
            </a:r>
            <a:endParaRPr lang="en-US" dirty="0"/>
          </a:p>
        </p:txBody>
      </p:sp>
      <p:sp>
        <p:nvSpPr>
          <p:cNvPr id="11" name="Slide Number Placeholder 6"/>
          <p:cNvSpPr>
            <a:spLocks noGrp="1"/>
          </p:cNvSpPr>
          <p:nvPr>
            <p:ph type="sldNum" sz="quarter" idx="12"/>
          </p:nvPr>
        </p:nvSpPr>
        <p:spPr>
          <a:xfrm>
            <a:off x="10895010" y="6400801"/>
            <a:ext cx="1143002" cy="276226"/>
          </a:xfrm>
        </p:spPr>
        <p:txBody>
          <a:bodyPr/>
          <a:lstStyle/>
          <a:p>
            <a:fld id="{25BA54BD-C84D-46CE-8B72-31BFB26ABA43}" type="slidenum">
              <a:rPr lang="en-US" smtClean="0"/>
              <a:t>22</a:t>
            </a:fld>
            <a:endParaRPr lang="en-US"/>
          </a:p>
        </p:txBody>
      </p:sp>
      <p:sp>
        <p:nvSpPr>
          <p:cNvPr id="12" name="Text Placeholder 4"/>
          <p:cNvSpPr>
            <a:spLocks noGrp="1"/>
          </p:cNvSpPr>
          <p:nvPr>
            <p:ph type="body" sz="half" idx="2"/>
          </p:nvPr>
        </p:nvSpPr>
        <p:spPr>
          <a:xfrm>
            <a:off x="7905958" y="1676400"/>
            <a:ext cx="4132053" cy="4478548"/>
          </a:xfrm>
        </p:spPr>
        <p:txBody>
          <a:bodyPr anchor="ctr"/>
          <a:lstStyle/>
          <a:p>
            <a:r>
              <a:rPr lang="el-GR" dirty="0"/>
              <a:t>Έτσι ο παίχτης μπορεί να κάνει κλικ σε ένα ήδη τοποθετημένο πλοίο και να το κάνει «ενεργό» έτσι ώστε να το μεταφέρει σε άλλη θέση …</a:t>
            </a:r>
            <a:endParaRPr lang="en-US" dirty="0"/>
          </a:p>
        </p:txBody>
      </p:sp>
      <p:sp>
        <p:nvSpPr>
          <p:cNvPr id="8" name="Up Arrow 7"/>
          <p:cNvSpPr/>
          <p:nvPr/>
        </p:nvSpPr>
        <p:spPr>
          <a:xfrm>
            <a:off x="6092824" y="3200400"/>
            <a:ext cx="152400" cy="228600"/>
          </a:xfrm>
          <a:prstGeom prst="upArrow">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Footer Placeholder 5">
            <a:extLst>
              <a:ext uri="{FF2B5EF4-FFF2-40B4-BE49-F238E27FC236}">
                <a16:creationId xmlns:a16="http://schemas.microsoft.com/office/drawing/2014/main" id="{229E1964-418D-4B9D-9598-1E031A06BEDC}"/>
              </a:ext>
            </a:extLst>
          </p:cNvPr>
          <p:cNvSpPr>
            <a:spLocks noGrp="1"/>
          </p:cNvSpPr>
          <p:nvPr>
            <p:ph type="ftr" sz="quarter" idx="11"/>
          </p:nvPr>
        </p:nvSpPr>
        <p:spPr>
          <a:xfrm>
            <a:off x="147636" y="6400801"/>
            <a:ext cx="10634664" cy="276226"/>
          </a:xfrm>
        </p:spPr>
        <p:txBody>
          <a:bodyPr/>
          <a:lstStyle/>
          <a:p>
            <a:r>
              <a:rPr lang="el-GR" dirty="0"/>
              <a:t>Τμήμα Μηχανικών Πληροφορικής  - Αρχές Τεχνολογίας Λογισμικού (Εργαστήριο) – </a:t>
            </a:r>
            <a:r>
              <a:rPr lang="en-US" dirty="0"/>
              <a:t>Project </a:t>
            </a:r>
            <a:r>
              <a:rPr lang="el-GR" dirty="0"/>
              <a:t>εαρινού εξαμήνου 2019-2020</a:t>
            </a:r>
          </a:p>
        </p:txBody>
      </p:sp>
    </p:spTree>
    <p:extLst>
      <p:ext uri="{BB962C8B-B14F-4D97-AF65-F5344CB8AC3E}">
        <p14:creationId xmlns:p14="http://schemas.microsoft.com/office/powerpoint/2010/main" val="892482009"/>
      </p:ext>
    </p:extLst>
  </p:cSld>
  <p:clrMapOvr>
    <a:masterClrMapping/>
  </p:clrMapOvr>
  <mc:AlternateContent xmlns:mc="http://schemas.openxmlformats.org/markup-compatibility/2006" xmlns:p14="http://schemas.microsoft.com/office/powerpoint/2010/main">
    <mc:Choice Requires="p14">
      <p:transition p14:dur="0"/>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p:cNvSpPr>
          <p:nvPr>
            <p:ph type="title"/>
          </p:nvPr>
        </p:nvSpPr>
        <p:spPr>
          <a:xfrm>
            <a:off x="147636" y="76200"/>
            <a:ext cx="11890376" cy="609600"/>
          </a:xfrm>
        </p:spPr>
        <p:txBody>
          <a:bodyPr/>
          <a:lstStyle/>
          <a:p>
            <a:r>
              <a:rPr lang="el-GR" dirty="0"/>
              <a:t>Οθόνη τοποθέτησης πλοίων</a:t>
            </a:r>
            <a:endParaRPr lang="en-US" dirty="0"/>
          </a:p>
        </p:txBody>
      </p:sp>
      <p:sp>
        <p:nvSpPr>
          <p:cNvPr id="11" name="Slide Number Placeholder 6"/>
          <p:cNvSpPr>
            <a:spLocks noGrp="1"/>
          </p:cNvSpPr>
          <p:nvPr>
            <p:ph type="sldNum" sz="quarter" idx="12"/>
          </p:nvPr>
        </p:nvSpPr>
        <p:spPr>
          <a:xfrm>
            <a:off x="10895010" y="6400801"/>
            <a:ext cx="1143002" cy="276226"/>
          </a:xfrm>
        </p:spPr>
        <p:txBody>
          <a:bodyPr/>
          <a:lstStyle/>
          <a:p>
            <a:fld id="{25BA54BD-C84D-46CE-8B72-31BFB26ABA43}" type="slidenum">
              <a:rPr lang="en-US" smtClean="0"/>
              <a:t>23</a:t>
            </a:fld>
            <a:endParaRPr lang="en-US"/>
          </a:p>
        </p:txBody>
      </p:sp>
      <p:sp>
        <p:nvSpPr>
          <p:cNvPr id="12" name="Text Placeholder 4"/>
          <p:cNvSpPr>
            <a:spLocks noGrp="1"/>
          </p:cNvSpPr>
          <p:nvPr>
            <p:ph type="body" sz="half" idx="2"/>
          </p:nvPr>
        </p:nvSpPr>
        <p:spPr>
          <a:xfrm>
            <a:off x="7905958" y="1676400"/>
            <a:ext cx="4132053" cy="4478548"/>
          </a:xfrm>
        </p:spPr>
        <p:txBody>
          <a:bodyPr anchor="ctr"/>
          <a:lstStyle/>
          <a:p>
            <a:r>
              <a:rPr lang="el-GR" dirty="0"/>
              <a:t>Έτσι ο παίχτης μπορεί να κάνει κλικ σε ένα ήδη τοποθετημένο πλοίο και να το κάνει «ενεργό» έτσι ώστε να το μεταφέρει σε άλλη θέση …</a:t>
            </a:r>
            <a:endParaRPr lang="en-US" dirty="0"/>
          </a:p>
        </p:txBody>
      </p:sp>
      <p:sp>
        <p:nvSpPr>
          <p:cNvPr id="15" name="Up Arrow 14"/>
          <p:cNvSpPr/>
          <p:nvPr/>
        </p:nvSpPr>
        <p:spPr>
          <a:xfrm>
            <a:off x="6092824" y="3124200"/>
            <a:ext cx="152400" cy="228600"/>
          </a:xfrm>
          <a:prstGeom prst="up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5" name="Picture 4"/>
          <p:cNvPicPr>
            <a:picLocks noChangeAspect="1"/>
          </p:cNvPicPr>
          <p:nvPr/>
        </p:nvPicPr>
        <p:blipFill>
          <a:blip r:embed="rId3"/>
          <a:stretch>
            <a:fillRect/>
          </a:stretch>
        </p:blipFill>
        <p:spPr>
          <a:xfrm>
            <a:off x="1293812" y="1007269"/>
            <a:ext cx="6319703" cy="5072063"/>
          </a:xfrm>
          <a:prstGeom prst="rect">
            <a:avLst/>
          </a:prstGeom>
        </p:spPr>
      </p:pic>
      <p:sp>
        <p:nvSpPr>
          <p:cNvPr id="16" name="Up Arrow 15"/>
          <p:cNvSpPr/>
          <p:nvPr/>
        </p:nvSpPr>
        <p:spPr>
          <a:xfrm>
            <a:off x="6776969" y="3124200"/>
            <a:ext cx="152400" cy="228600"/>
          </a:xfrm>
          <a:prstGeom prst="upArrow">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Footer Placeholder 5">
            <a:extLst>
              <a:ext uri="{FF2B5EF4-FFF2-40B4-BE49-F238E27FC236}">
                <a16:creationId xmlns:a16="http://schemas.microsoft.com/office/drawing/2014/main" id="{6551096A-2E2A-43D4-9515-AB10C41E2574}"/>
              </a:ext>
            </a:extLst>
          </p:cNvPr>
          <p:cNvSpPr>
            <a:spLocks noGrp="1"/>
          </p:cNvSpPr>
          <p:nvPr>
            <p:ph type="ftr" sz="quarter" idx="11"/>
          </p:nvPr>
        </p:nvSpPr>
        <p:spPr>
          <a:xfrm>
            <a:off x="147636" y="6400801"/>
            <a:ext cx="10634664" cy="276226"/>
          </a:xfrm>
        </p:spPr>
        <p:txBody>
          <a:bodyPr/>
          <a:lstStyle/>
          <a:p>
            <a:r>
              <a:rPr lang="el-GR" dirty="0"/>
              <a:t>Τμήμα Μηχανικών Πληροφορικής  - Αρχές Τεχνολογίας Λογισμικού (Εργαστήριο) – </a:t>
            </a:r>
            <a:r>
              <a:rPr lang="en-US" dirty="0"/>
              <a:t>Project </a:t>
            </a:r>
            <a:r>
              <a:rPr lang="el-GR" dirty="0"/>
              <a:t>εαρινού εξαμήνου 2019-2020</a:t>
            </a:r>
          </a:p>
        </p:txBody>
      </p:sp>
    </p:spTree>
    <p:extLst>
      <p:ext uri="{BB962C8B-B14F-4D97-AF65-F5344CB8AC3E}">
        <p14:creationId xmlns:p14="http://schemas.microsoft.com/office/powerpoint/2010/main" val="2325917650"/>
      </p:ext>
    </p:extLst>
  </p:cSld>
  <p:clrMapOvr>
    <a:masterClrMapping/>
  </p:clrMapOvr>
  <mc:AlternateContent xmlns:mc="http://schemas.openxmlformats.org/markup-compatibility/2006" xmlns:p14="http://schemas.microsoft.com/office/powerpoint/2010/main">
    <mc:Choice Requires="p14">
      <p:transition p14:dur="0"/>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293812" y="1023937"/>
            <a:ext cx="6338511" cy="5072063"/>
          </a:xfrm>
          <a:prstGeom prst="rect">
            <a:avLst/>
          </a:prstGeom>
        </p:spPr>
      </p:pic>
      <p:sp>
        <p:nvSpPr>
          <p:cNvPr id="9" name="Title 2"/>
          <p:cNvSpPr>
            <a:spLocks noGrp="1"/>
          </p:cNvSpPr>
          <p:nvPr>
            <p:ph type="title"/>
          </p:nvPr>
        </p:nvSpPr>
        <p:spPr>
          <a:xfrm>
            <a:off x="147636" y="76200"/>
            <a:ext cx="11890376" cy="609600"/>
          </a:xfrm>
        </p:spPr>
        <p:txBody>
          <a:bodyPr/>
          <a:lstStyle/>
          <a:p>
            <a:r>
              <a:rPr lang="el-GR" dirty="0"/>
              <a:t>Οθόνη τοποθέτησης πλοίων</a:t>
            </a:r>
            <a:endParaRPr lang="en-US" dirty="0"/>
          </a:p>
        </p:txBody>
      </p:sp>
      <p:sp>
        <p:nvSpPr>
          <p:cNvPr id="11" name="Slide Number Placeholder 6"/>
          <p:cNvSpPr>
            <a:spLocks noGrp="1"/>
          </p:cNvSpPr>
          <p:nvPr>
            <p:ph type="sldNum" sz="quarter" idx="12"/>
          </p:nvPr>
        </p:nvSpPr>
        <p:spPr>
          <a:xfrm>
            <a:off x="10895010" y="6400801"/>
            <a:ext cx="1143002" cy="276226"/>
          </a:xfrm>
        </p:spPr>
        <p:txBody>
          <a:bodyPr/>
          <a:lstStyle/>
          <a:p>
            <a:fld id="{25BA54BD-C84D-46CE-8B72-31BFB26ABA43}" type="slidenum">
              <a:rPr lang="en-US" smtClean="0"/>
              <a:t>24</a:t>
            </a:fld>
            <a:endParaRPr lang="en-US"/>
          </a:p>
        </p:txBody>
      </p:sp>
      <p:sp>
        <p:nvSpPr>
          <p:cNvPr id="12" name="Text Placeholder 4"/>
          <p:cNvSpPr>
            <a:spLocks noGrp="1"/>
          </p:cNvSpPr>
          <p:nvPr>
            <p:ph type="body" sz="half" idx="2"/>
          </p:nvPr>
        </p:nvSpPr>
        <p:spPr>
          <a:xfrm>
            <a:off x="7905958" y="1676400"/>
            <a:ext cx="4132053" cy="4478548"/>
          </a:xfrm>
        </p:spPr>
        <p:txBody>
          <a:bodyPr anchor="ctr"/>
          <a:lstStyle/>
          <a:p>
            <a:r>
              <a:rPr lang="el-GR" dirty="0"/>
              <a:t>…..ή/και να αλλάξει την κατεύθυνσή του.</a:t>
            </a:r>
            <a:endParaRPr lang="en-US" dirty="0"/>
          </a:p>
        </p:txBody>
      </p:sp>
      <p:sp>
        <p:nvSpPr>
          <p:cNvPr id="16" name="Up Arrow 15"/>
          <p:cNvSpPr/>
          <p:nvPr/>
        </p:nvSpPr>
        <p:spPr>
          <a:xfrm>
            <a:off x="1598612" y="5948020"/>
            <a:ext cx="152400" cy="228600"/>
          </a:xfrm>
          <a:prstGeom prst="upArrow">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Footer Placeholder 5">
            <a:extLst>
              <a:ext uri="{FF2B5EF4-FFF2-40B4-BE49-F238E27FC236}">
                <a16:creationId xmlns:a16="http://schemas.microsoft.com/office/drawing/2014/main" id="{E983325E-0B26-4702-A83E-DB9336A431C0}"/>
              </a:ext>
            </a:extLst>
          </p:cNvPr>
          <p:cNvSpPr>
            <a:spLocks noGrp="1"/>
          </p:cNvSpPr>
          <p:nvPr>
            <p:ph type="ftr" sz="quarter" idx="11"/>
          </p:nvPr>
        </p:nvSpPr>
        <p:spPr>
          <a:xfrm>
            <a:off x="147636" y="6400801"/>
            <a:ext cx="10634664" cy="276226"/>
          </a:xfrm>
        </p:spPr>
        <p:txBody>
          <a:bodyPr/>
          <a:lstStyle/>
          <a:p>
            <a:r>
              <a:rPr lang="el-GR" dirty="0"/>
              <a:t>Τμήμα Μηχανικών Πληροφορικής  - Αρχές Τεχνολογίας Λογισμικού (Εργαστήριο) – </a:t>
            </a:r>
            <a:r>
              <a:rPr lang="en-US" dirty="0"/>
              <a:t>Project </a:t>
            </a:r>
            <a:r>
              <a:rPr lang="el-GR" dirty="0"/>
              <a:t>εαρινού εξαμήνου 2019-2020</a:t>
            </a:r>
          </a:p>
        </p:txBody>
      </p:sp>
    </p:spTree>
    <p:extLst>
      <p:ext uri="{BB962C8B-B14F-4D97-AF65-F5344CB8AC3E}">
        <p14:creationId xmlns:p14="http://schemas.microsoft.com/office/powerpoint/2010/main" val="1953827827"/>
      </p:ext>
    </p:extLst>
  </p:cSld>
  <p:clrMapOvr>
    <a:masterClrMapping/>
  </p:clrMapOvr>
  <mc:AlternateContent xmlns:mc="http://schemas.openxmlformats.org/markup-compatibility/2006" xmlns:p14="http://schemas.microsoft.com/office/powerpoint/2010/main">
    <mc:Choice Requires="p14">
      <p:transition p14:dur="0"/>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293812" y="1021745"/>
            <a:ext cx="6330362" cy="5076825"/>
          </a:xfrm>
          <a:prstGeom prst="rect">
            <a:avLst/>
          </a:prstGeom>
        </p:spPr>
      </p:pic>
      <p:sp>
        <p:nvSpPr>
          <p:cNvPr id="9" name="Title 2"/>
          <p:cNvSpPr>
            <a:spLocks noGrp="1"/>
          </p:cNvSpPr>
          <p:nvPr>
            <p:ph type="title"/>
          </p:nvPr>
        </p:nvSpPr>
        <p:spPr>
          <a:xfrm>
            <a:off x="147636" y="76200"/>
            <a:ext cx="11890376" cy="609600"/>
          </a:xfrm>
        </p:spPr>
        <p:txBody>
          <a:bodyPr/>
          <a:lstStyle/>
          <a:p>
            <a:r>
              <a:rPr lang="el-GR" dirty="0"/>
              <a:t>Οθόνη τοποθέτησης πλοίων</a:t>
            </a:r>
            <a:endParaRPr lang="en-US" dirty="0"/>
          </a:p>
        </p:txBody>
      </p:sp>
      <p:sp>
        <p:nvSpPr>
          <p:cNvPr id="11" name="Slide Number Placeholder 6"/>
          <p:cNvSpPr>
            <a:spLocks noGrp="1"/>
          </p:cNvSpPr>
          <p:nvPr>
            <p:ph type="sldNum" sz="quarter" idx="12"/>
          </p:nvPr>
        </p:nvSpPr>
        <p:spPr>
          <a:xfrm>
            <a:off x="10895010" y="6400801"/>
            <a:ext cx="1143002" cy="276226"/>
          </a:xfrm>
        </p:spPr>
        <p:txBody>
          <a:bodyPr/>
          <a:lstStyle/>
          <a:p>
            <a:fld id="{25BA54BD-C84D-46CE-8B72-31BFB26ABA43}" type="slidenum">
              <a:rPr lang="en-US" smtClean="0"/>
              <a:t>25</a:t>
            </a:fld>
            <a:endParaRPr lang="en-US"/>
          </a:p>
        </p:txBody>
      </p:sp>
      <p:sp>
        <p:nvSpPr>
          <p:cNvPr id="12" name="Text Placeholder 4"/>
          <p:cNvSpPr>
            <a:spLocks noGrp="1"/>
          </p:cNvSpPr>
          <p:nvPr>
            <p:ph type="body" sz="half" idx="2"/>
          </p:nvPr>
        </p:nvSpPr>
        <p:spPr>
          <a:xfrm>
            <a:off x="7905958" y="1676400"/>
            <a:ext cx="4132053" cy="4478548"/>
          </a:xfrm>
        </p:spPr>
        <p:txBody>
          <a:bodyPr anchor="ctr"/>
          <a:lstStyle/>
          <a:p>
            <a:r>
              <a:rPr lang="el-GR" dirty="0"/>
              <a:t>Όταν ο παίκτης θεωρεί ότι έχουν τοποθετηθεί όλα τα πλοία στην θέση που επιθυμεί τότε πατάει το κουμπί «</a:t>
            </a:r>
            <a:r>
              <a:rPr lang="en-US" dirty="0"/>
              <a:t>Start game</a:t>
            </a:r>
            <a:r>
              <a:rPr lang="el-GR" dirty="0"/>
              <a:t>» και μεταφέρεται στην επόμενη οθόνη.</a:t>
            </a:r>
            <a:endParaRPr lang="en-US" dirty="0"/>
          </a:p>
        </p:txBody>
      </p:sp>
      <p:sp>
        <p:nvSpPr>
          <p:cNvPr id="16" name="Up Arrow 15"/>
          <p:cNvSpPr/>
          <p:nvPr/>
        </p:nvSpPr>
        <p:spPr>
          <a:xfrm>
            <a:off x="7161212" y="5984270"/>
            <a:ext cx="152400" cy="228600"/>
          </a:xfrm>
          <a:prstGeom prst="upArrow">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Footer Placeholder 5">
            <a:extLst>
              <a:ext uri="{FF2B5EF4-FFF2-40B4-BE49-F238E27FC236}">
                <a16:creationId xmlns:a16="http://schemas.microsoft.com/office/drawing/2014/main" id="{543BF638-26C0-46A3-AF2D-5874EB47E4AE}"/>
              </a:ext>
            </a:extLst>
          </p:cNvPr>
          <p:cNvSpPr>
            <a:spLocks noGrp="1"/>
          </p:cNvSpPr>
          <p:nvPr>
            <p:ph type="ftr" sz="quarter" idx="11"/>
          </p:nvPr>
        </p:nvSpPr>
        <p:spPr>
          <a:xfrm>
            <a:off x="147636" y="6400801"/>
            <a:ext cx="10634664" cy="276226"/>
          </a:xfrm>
        </p:spPr>
        <p:txBody>
          <a:bodyPr/>
          <a:lstStyle/>
          <a:p>
            <a:r>
              <a:rPr lang="el-GR" dirty="0"/>
              <a:t>Τμήμα Μηχανικών Πληροφορικής  - Αρχές Τεχνολογίας Λογισμικού (Εργαστήριο) – </a:t>
            </a:r>
            <a:r>
              <a:rPr lang="en-US" dirty="0"/>
              <a:t>Project </a:t>
            </a:r>
            <a:r>
              <a:rPr lang="el-GR" dirty="0"/>
              <a:t>εαρινού εξαμήνου 2019-2020</a:t>
            </a:r>
          </a:p>
        </p:txBody>
      </p:sp>
    </p:spTree>
    <p:extLst>
      <p:ext uri="{BB962C8B-B14F-4D97-AF65-F5344CB8AC3E}">
        <p14:creationId xmlns:p14="http://schemas.microsoft.com/office/powerpoint/2010/main" val="473827850"/>
      </p:ext>
    </p:extLst>
  </p:cSld>
  <p:clrMapOvr>
    <a:masterClrMapping/>
  </p:clrMapOvr>
  <mc:AlternateContent xmlns:mc="http://schemas.openxmlformats.org/markup-compatibility/2006" xmlns:p14="http://schemas.microsoft.com/office/powerpoint/2010/main">
    <mc:Choice Requires="p14">
      <p:transition p14:dur="0"/>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p:cNvSpPr>
          <p:nvPr>
            <p:ph type="title"/>
          </p:nvPr>
        </p:nvSpPr>
        <p:spPr>
          <a:xfrm>
            <a:off x="147636" y="76200"/>
            <a:ext cx="11890376" cy="609600"/>
          </a:xfrm>
        </p:spPr>
        <p:txBody>
          <a:bodyPr/>
          <a:lstStyle/>
          <a:p>
            <a:r>
              <a:rPr lang="el-GR" dirty="0"/>
              <a:t>Οθόνη παιχνιδιού</a:t>
            </a:r>
            <a:endParaRPr lang="en-US" dirty="0"/>
          </a:p>
        </p:txBody>
      </p:sp>
      <p:sp>
        <p:nvSpPr>
          <p:cNvPr id="11" name="Slide Number Placeholder 6"/>
          <p:cNvSpPr>
            <a:spLocks noGrp="1"/>
          </p:cNvSpPr>
          <p:nvPr>
            <p:ph type="sldNum" sz="quarter" idx="12"/>
          </p:nvPr>
        </p:nvSpPr>
        <p:spPr>
          <a:xfrm>
            <a:off x="10895010" y="6400801"/>
            <a:ext cx="1143002" cy="276226"/>
          </a:xfrm>
        </p:spPr>
        <p:txBody>
          <a:bodyPr/>
          <a:lstStyle/>
          <a:p>
            <a:fld id="{25BA54BD-C84D-46CE-8B72-31BFB26ABA43}" type="slidenum">
              <a:rPr lang="en-US" smtClean="0"/>
              <a:t>26</a:t>
            </a:fld>
            <a:endParaRPr lang="en-US"/>
          </a:p>
        </p:txBody>
      </p:sp>
      <p:sp>
        <p:nvSpPr>
          <p:cNvPr id="12" name="Text Placeholder 4"/>
          <p:cNvSpPr>
            <a:spLocks noGrp="1"/>
          </p:cNvSpPr>
          <p:nvPr>
            <p:ph type="body" sz="half" idx="2"/>
          </p:nvPr>
        </p:nvSpPr>
        <p:spPr>
          <a:xfrm>
            <a:off x="7905958" y="1676400"/>
            <a:ext cx="4132053" cy="4478548"/>
          </a:xfrm>
        </p:spPr>
        <p:txBody>
          <a:bodyPr anchor="ctr"/>
          <a:lstStyle/>
          <a:p>
            <a:r>
              <a:rPr lang="el-GR" dirty="0"/>
              <a:t>Το παιχνίδι ξεκινάει και στην οθόνη εμφανίζονται 2 </a:t>
            </a:r>
            <a:r>
              <a:rPr lang="en-US" dirty="0"/>
              <a:t>boards. </a:t>
            </a:r>
            <a:r>
              <a:rPr lang="el-GR" dirty="0"/>
              <a:t>Το ένα αντιπροσωπεύει το </a:t>
            </a:r>
            <a:r>
              <a:rPr lang="en-US" dirty="0"/>
              <a:t>board </a:t>
            </a:r>
            <a:r>
              <a:rPr lang="el-GR" dirty="0"/>
              <a:t>του παίκτη και μέσα εμφανίζονται τα πλοία του όπως τα έχει τοποθετήσει στην προηγούμενη οθόνη, ενώ το άλλο αντιπροσωπεύει το </a:t>
            </a:r>
            <a:r>
              <a:rPr lang="en-US" dirty="0"/>
              <a:t>board </a:t>
            </a:r>
            <a:r>
              <a:rPr lang="el-GR" dirty="0"/>
              <a:t>του υπολογιστή (όπου δεν εμφανίζονται πλοία αφού αυτά είναι κρυφά και θα πρέπει ο παίκτης να τα μαντέψει).</a:t>
            </a:r>
          </a:p>
          <a:p>
            <a:r>
              <a:rPr lang="el-GR" u="sng" dirty="0"/>
              <a:t>Σημείωση</a:t>
            </a:r>
            <a:r>
              <a:rPr lang="el-GR" dirty="0"/>
              <a:t>: Τα πλοία του υπολογιστή έχουν τοποθετηθεί σε τυχαίες (</a:t>
            </a:r>
            <a:r>
              <a:rPr lang="en-US" dirty="0"/>
              <a:t>random</a:t>
            </a:r>
            <a:r>
              <a:rPr lang="el-GR" dirty="0"/>
              <a:t>) αλλά έγκυρες (χωρίς να υπάρχουν επικαλύψεις) θέσεις. Αυτό σημαίνει ότι «υπάρχουν» στο δεξί </a:t>
            </a:r>
            <a:r>
              <a:rPr lang="en-US" dirty="0"/>
              <a:t>board </a:t>
            </a:r>
            <a:r>
              <a:rPr lang="el-GR" dirty="0"/>
              <a:t>απλά τα τετράγωνά τους δεν είναι γκρι ώστε να γνωρίζει ο παίκτης που βρίσκονται.</a:t>
            </a:r>
          </a:p>
          <a:p>
            <a:endParaRPr lang="en-US" dirty="0"/>
          </a:p>
        </p:txBody>
      </p:sp>
      <p:pic>
        <p:nvPicPr>
          <p:cNvPr id="2" name="Picture 1"/>
          <p:cNvPicPr>
            <a:picLocks noChangeAspect="1"/>
          </p:cNvPicPr>
          <p:nvPr/>
        </p:nvPicPr>
        <p:blipFill>
          <a:blip r:embed="rId3"/>
          <a:stretch>
            <a:fillRect/>
          </a:stretch>
        </p:blipFill>
        <p:spPr>
          <a:xfrm>
            <a:off x="227012" y="1524000"/>
            <a:ext cx="7405688" cy="3731711"/>
          </a:xfrm>
          <a:prstGeom prst="rect">
            <a:avLst/>
          </a:prstGeom>
        </p:spPr>
      </p:pic>
      <p:sp>
        <p:nvSpPr>
          <p:cNvPr id="7" name="Footer Placeholder 5">
            <a:extLst>
              <a:ext uri="{FF2B5EF4-FFF2-40B4-BE49-F238E27FC236}">
                <a16:creationId xmlns:a16="http://schemas.microsoft.com/office/drawing/2014/main" id="{05FCD09F-A922-4890-94C1-AA896CF810BC}"/>
              </a:ext>
            </a:extLst>
          </p:cNvPr>
          <p:cNvSpPr>
            <a:spLocks noGrp="1"/>
          </p:cNvSpPr>
          <p:nvPr>
            <p:ph type="ftr" sz="quarter" idx="11"/>
          </p:nvPr>
        </p:nvSpPr>
        <p:spPr>
          <a:xfrm>
            <a:off x="147636" y="6400801"/>
            <a:ext cx="10634664" cy="276226"/>
          </a:xfrm>
        </p:spPr>
        <p:txBody>
          <a:bodyPr/>
          <a:lstStyle/>
          <a:p>
            <a:r>
              <a:rPr lang="el-GR" dirty="0"/>
              <a:t>Τμήμα Μηχανικών Πληροφορικής  - Αρχές Τεχνολογίας Λογισμικού (Εργαστήριο) – </a:t>
            </a:r>
            <a:r>
              <a:rPr lang="en-US" dirty="0"/>
              <a:t>Project </a:t>
            </a:r>
            <a:r>
              <a:rPr lang="el-GR" dirty="0"/>
              <a:t>εαρινού εξαμήνου 2019-2020</a:t>
            </a:r>
          </a:p>
        </p:txBody>
      </p:sp>
    </p:spTree>
    <p:extLst>
      <p:ext uri="{BB962C8B-B14F-4D97-AF65-F5344CB8AC3E}">
        <p14:creationId xmlns:p14="http://schemas.microsoft.com/office/powerpoint/2010/main" val="146482603"/>
      </p:ext>
    </p:extLst>
  </p:cSld>
  <p:clrMapOvr>
    <a:masterClrMapping/>
  </p:clrMapOvr>
  <mc:AlternateContent xmlns:mc="http://schemas.openxmlformats.org/markup-compatibility/2006" xmlns:p14="http://schemas.microsoft.com/office/powerpoint/2010/main">
    <mc:Choice Requires="p14">
      <p:transition p14:dur="0"/>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p:cNvSpPr>
          <p:nvPr>
            <p:ph type="title"/>
          </p:nvPr>
        </p:nvSpPr>
        <p:spPr>
          <a:xfrm>
            <a:off x="147636" y="76200"/>
            <a:ext cx="11890376" cy="609600"/>
          </a:xfrm>
        </p:spPr>
        <p:txBody>
          <a:bodyPr/>
          <a:lstStyle/>
          <a:p>
            <a:r>
              <a:rPr lang="el-GR" dirty="0"/>
              <a:t>Οθόνη παιχνιδιού</a:t>
            </a:r>
            <a:endParaRPr lang="en-US" dirty="0"/>
          </a:p>
        </p:txBody>
      </p:sp>
      <p:sp>
        <p:nvSpPr>
          <p:cNvPr id="11" name="Slide Number Placeholder 6"/>
          <p:cNvSpPr>
            <a:spLocks noGrp="1"/>
          </p:cNvSpPr>
          <p:nvPr>
            <p:ph type="sldNum" sz="quarter" idx="12"/>
          </p:nvPr>
        </p:nvSpPr>
        <p:spPr>
          <a:xfrm>
            <a:off x="10895010" y="6400801"/>
            <a:ext cx="1143002" cy="276226"/>
          </a:xfrm>
        </p:spPr>
        <p:txBody>
          <a:bodyPr/>
          <a:lstStyle/>
          <a:p>
            <a:fld id="{25BA54BD-C84D-46CE-8B72-31BFB26ABA43}" type="slidenum">
              <a:rPr lang="en-US" smtClean="0"/>
              <a:t>27</a:t>
            </a:fld>
            <a:endParaRPr lang="en-US"/>
          </a:p>
        </p:txBody>
      </p:sp>
      <p:sp>
        <p:nvSpPr>
          <p:cNvPr id="12" name="Text Placeholder 4"/>
          <p:cNvSpPr>
            <a:spLocks noGrp="1"/>
          </p:cNvSpPr>
          <p:nvPr>
            <p:ph type="body" sz="half" idx="2"/>
          </p:nvPr>
        </p:nvSpPr>
        <p:spPr>
          <a:xfrm>
            <a:off x="7905958" y="1676400"/>
            <a:ext cx="4132053" cy="4478548"/>
          </a:xfrm>
        </p:spPr>
        <p:txBody>
          <a:bodyPr anchor="ctr"/>
          <a:lstStyle/>
          <a:p>
            <a:r>
              <a:rPr lang="el-GR" dirty="0"/>
              <a:t>Ο παίκτης προσπαθεί να μαντέψει που είναι τα πλοία του  υπολογιστή κάνοντας κλικ στα τετράγωνα του δεξιού </a:t>
            </a:r>
            <a:r>
              <a:rPr lang="en-US" dirty="0"/>
              <a:t>board. </a:t>
            </a:r>
            <a:r>
              <a:rPr lang="el-GR" dirty="0"/>
              <a:t>Όσο ο χρήστης δεν κάνει κλικ τότε φαίνεται το «</a:t>
            </a:r>
            <a:r>
              <a:rPr lang="en-US" dirty="0"/>
              <a:t>preview</a:t>
            </a:r>
            <a:r>
              <a:rPr lang="el-GR" dirty="0"/>
              <a:t>» της βολής με πράσινο χρώμα.</a:t>
            </a:r>
          </a:p>
          <a:p>
            <a:endParaRPr lang="en-US" dirty="0"/>
          </a:p>
        </p:txBody>
      </p:sp>
      <p:pic>
        <p:nvPicPr>
          <p:cNvPr id="3" name="Picture 2"/>
          <p:cNvPicPr>
            <a:picLocks noChangeAspect="1"/>
          </p:cNvPicPr>
          <p:nvPr/>
        </p:nvPicPr>
        <p:blipFill>
          <a:blip r:embed="rId3"/>
          <a:stretch>
            <a:fillRect/>
          </a:stretch>
        </p:blipFill>
        <p:spPr>
          <a:xfrm>
            <a:off x="250576" y="1537923"/>
            <a:ext cx="7382123" cy="3719877"/>
          </a:xfrm>
          <a:prstGeom prst="rect">
            <a:avLst/>
          </a:prstGeom>
        </p:spPr>
      </p:pic>
      <p:sp>
        <p:nvSpPr>
          <p:cNvPr id="8" name="Up Arrow 7"/>
          <p:cNvSpPr/>
          <p:nvPr/>
        </p:nvSpPr>
        <p:spPr>
          <a:xfrm>
            <a:off x="4646612" y="2514600"/>
            <a:ext cx="152400" cy="228600"/>
          </a:xfrm>
          <a:prstGeom prst="up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Footer Placeholder 5">
            <a:extLst>
              <a:ext uri="{FF2B5EF4-FFF2-40B4-BE49-F238E27FC236}">
                <a16:creationId xmlns:a16="http://schemas.microsoft.com/office/drawing/2014/main" id="{50992CC1-7EB3-4426-9619-7B12514E8BD8}"/>
              </a:ext>
            </a:extLst>
          </p:cNvPr>
          <p:cNvSpPr>
            <a:spLocks noGrp="1"/>
          </p:cNvSpPr>
          <p:nvPr>
            <p:ph type="ftr" sz="quarter" idx="11"/>
          </p:nvPr>
        </p:nvSpPr>
        <p:spPr>
          <a:xfrm>
            <a:off x="147636" y="6400801"/>
            <a:ext cx="10634664" cy="276226"/>
          </a:xfrm>
        </p:spPr>
        <p:txBody>
          <a:bodyPr/>
          <a:lstStyle/>
          <a:p>
            <a:r>
              <a:rPr lang="el-GR" dirty="0"/>
              <a:t>Τμήμα Μηχανικών Πληροφορικής  - Αρχές Τεχνολογίας Λογισμικού (Εργαστήριο) – </a:t>
            </a:r>
            <a:r>
              <a:rPr lang="en-US" dirty="0"/>
              <a:t>Project </a:t>
            </a:r>
            <a:r>
              <a:rPr lang="el-GR" dirty="0"/>
              <a:t>εαρινού εξαμήνου 2019-2020</a:t>
            </a:r>
          </a:p>
        </p:txBody>
      </p:sp>
    </p:spTree>
    <p:extLst>
      <p:ext uri="{BB962C8B-B14F-4D97-AF65-F5344CB8AC3E}">
        <p14:creationId xmlns:p14="http://schemas.microsoft.com/office/powerpoint/2010/main" val="3355828440"/>
      </p:ext>
    </p:extLst>
  </p:cSld>
  <p:clrMapOvr>
    <a:masterClrMapping/>
  </p:clrMapOvr>
  <mc:AlternateContent xmlns:mc="http://schemas.openxmlformats.org/markup-compatibility/2006" xmlns:p14="http://schemas.microsoft.com/office/powerpoint/2010/main">
    <mc:Choice Requires="p14">
      <p:transition p14:dur="0"/>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p:cNvSpPr>
          <p:nvPr>
            <p:ph type="title"/>
          </p:nvPr>
        </p:nvSpPr>
        <p:spPr>
          <a:xfrm>
            <a:off x="147636" y="76200"/>
            <a:ext cx="11890376" cy="609600"/>
          </a:xfrm>
        </p:spPr>
        <p:txBody>
          <a:bodyPr/>
          <a:lstStyle/>
          <a:p>
            <a:r>
              <a:rPr lang="el-GR" dirty="0"/>
              <a:t>Οθόνη παιχνιδιού</a:t>
            </a:r>
            <a:endParaRPr lang="en-US" dirty="0"/>
          </a:p>
        </p:txBody>
      </p:sp>
      <p:sp>
        <p:nvSpPr>
          <p:cNvPr id="11" name="Slide Number Placeholder 6"/>
          <p:cNvSpPr>
            <a:spLocks noGrp="1"/>
          </p:cNvSpPr>
          <p:nvPr>
            <p:ph type="sldNum" sz="quarter" idx="12"/>
          </p:nvPr>
        </p:nvSpPr>
        <p:spPr>
          <a:xfrm>
            <a:off x="10895010" y="6400801"/>
            <a:ext cx="1143002" cy="276226"/>
          </a:xfrm>
        </p:spPr>
        <p:txBody>
          <a:bodyPr/>
          <a:lstStyle/>
          <a:p>
            <a:fld id="{25BA54BD-C84D-46CE-8B72-31BFB26ABA43}" type="slidenum">
              <a:rPr lang="en-US" smtClean="0"/>
              <a:t>28</a:t>
            </a:fld>
            <a:endParaRPr lang="en-US"/>
          </a:p>
        </p:txBody>
      </p:sp>
      <p:sp>
        <p:nvSpPr>
          <p:cNvPr id="12" name="Text Placeholder 4"/>
          <p:cNvSpPr>
            <a:spLocks noGrp="1"/>
          </p:cNvSpPr>
          <p:nvPr>
            <p:ph type="body" sz="half" idx="2"/>
          </p:nvPr>
        </p:nvSpPr>
        <p:spPr>
          <a:xfrm>
            <a:off x="7905958" y="1676400"/>
            <a:ext cx="4132053" cy="4478548"/>
          </a:xfrm>
        </p:spPr>
        <p:txBody>
          <a:bodyPr anchor="ctr"/>
          <a:lstStyle/>
          <a:p>
            <a:r>
              <a:rPr lang="el-GR" dirty="0"/>
              <a:t>Όταν ο παίκτης κάνει κλικ σε κάποιο τετράγωνο τότε:</a:t>
            </a:r>
          </a:p>
          <a:p>
            <a:pPr marL="285750" indent="-285750">
              <a:buFont typeface="Arial" panose="020B0604020202020204" pitchFamily="34" charset="0"/>
              <a:buChar char="•"/>
            </a:pPr>
            <a:r>
              <a:rPr lang="el-GR" dirty="0"/>
              <a:t> Αν η βολή είναι αποτυχημένη (δεν καλύπτεται το τετράγωνο από κάποιο πλοίο του υπολογιστή) τότε το τετράγωνο γίνεται άσπρο.</a:t>
            </a:r>
          </a:p>
          <a:p>
            <a:pPr marL="285750" indent="-285750">
              <a:buFont typeface="Arial" panose="020B0604020202020204" pitchFamily="34" charset="0"/>
              <a:buChar char="•"/>
            </a:pPr>
            <a:r>
              <a:rPr lang="el-GR" dirty="0"/>
              <a:t> Αν η βολή είναι επιτυχημένη (το τετράγωνο καλύπτεται από κάποιο πλοίο του υπολογιστή) τότε το τετράγωνο γίνεται κόκκινο.</a:t>
            </a:r>
          </a:p>
          <a:p>
            <a:r>
              <a:rPr lang="el-GR" dirty="0"/>
              <a:t>Αμέσως μετά παίζει ο υπολογιστής που διαλέγει τυχαία (</a:t>
            </a:r>
            <a:r>
              <a:rPr lang="en-US" dirty="0"/>
              <a:t>randomly</a:t>
            </a:r>
            <a:r>
              <a:rPr lang="el-GR" dirty="0"/>
              <a:t>) ένα τετράγωνο που δεν έχει ρίξει βολή ξανά και ρίχνει την βολή του. Το τετράγωνο χρωματίζεται ανάλογα για επιτυχημένη ή όχι βολή.</a:t>
            </a:r>
            <a:endParaRPr lang="en-US" dirty="0"/>
          </a:p>
        </p:txBody>
      </p:sp>
      <p:sp>
        <p:nvSpPr>
          <p:cNvPr id="8" name="Up Arrow 7"/>
          <p:cNvSpPr/>
          <p:nvPr/>
        </p:nvSpPr>
        <p:spPr>
          <a:xfrm>
            <a:off x="4646612" y="2514600"/>
            <a:ext cx="152400" cy="228600"/>
          </a:xfrm>
          <a:prstGeom prst="up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2" name="Picture 1"/>
          <p:cNvPicPr>
            <a:picLocks noChangeAspect="1"/>
          </p:cNvPicPr>
          <p:nvPr/>
        </p:nvPicPr>
        <p:blipFill>
          <a:blip r:embed="rId3"/>
          <a:stretch>
            <a:fillRect/>
          </a:stretch>
        </p:blipFill>
        <p:spPr>
          <a:xfrm>
            <a:off x="217688" y="1447800"/>
            <a:ext cx="7415011" cy="3733800"/>
          </a:xfrm>
          <a:prstGeom prst="rect">
            <a:avLst/>
          </a:prstGeom>
        </p:spPr>
      </p:pic>
      <p:sp>
        <p:nvSpPr>
          <p:cNvPr id="13" name="Up Arrow 12"/>
          <p:cNvSpPr/>
          <p:nvPr/>
        </p:nvSpPr>
        <p:spPr>
          <a:xfrm>
            <a:off x="4646612" y="2514600"/>
            <a:ext cx="152400" cy="228600"/>
          </a:xfrm>
          <a:prstGeom prst="upArrow">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Footer Placeholder 5">
            <a:extLst>
              <a:ext uri="{FF2B5EF4-FFF2-40B4-BE49-F238E27FC236}">
                <a16:creationId xmlns:a16="http://schemas.microsoft.com/office/drawing/2014/main" id="{D2ADFF86-18D6-463C-91C0-8BA1DEC4DE92}"/>
              </a:ext>
            </a:extLst>
          </p:cNvPr>
          <p:cNvSpPr>
            <a:spLocks noGrp="1"/>
          </p:cNvSpPr>
          <p:nvPr>
            <p:ph type="ftr" sz="quarter" idx="11"/>
          </p:nvPr>
        </p:nvSpPr>
        <p:spPr>
          <a:xfrm>
            <a:off x="147636" y="6400801"/>
            <a:ext cx="10634664" cy="276226"/>
          </a:xfrm>
        </p:spPr>
        <p:txBody>
          <a:bodyPr/>
          <a:lstStyle/>
          <a:p>
            <a:r>
              <a:rPr lang="el-GR" dirty="0"/>
              <a:t>Τμήμα Μηχανικών Πληροφορικής  - Αρχές Τεχνολογίας Λογισμικού (Εργαστήριο) – </a:t>
            </a:r>
            <a:r>
              <a:rPr lang="en-US" dirty="0"/>
              <a:t>Project </a:t>
            </a:r>
            <a:r>
              <a:rPr lang="el-GR" dirty="0"/>
              <a:t>εαρινού εξαμήνου 2019-2020</a:t>
            </a:r>
          </a:p>
        </p:txBody>
      </p:sp>
    </p:spTree>
    <p:extLst>
      <p:ext uri="{BB962C8B-B14F-4D97-AF65-F5344CB8AC3E}">
        <p14:creationId xmlns:p14="http://schemas.microsoft.com/office/powerpoint/2010/main" val="4052641966"/>
      </p:ext>
    </p:extLst>
  </p:cSld>
  <p:clrMapOvr>
    <a:masterClrMapping/>
  </p:clrMapOvr>
  <mc:AlternateContent xmlns:mc="http://schemas.openxmlformats.org/markup-compatibility/2006" xmlns:p14="http://schemas.microsoft.com/office/powerpoint/2010/main">
    <mc:Choice Requires="p14">
      <p:transition p14:dur="0"/>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17688" y="1447800"/>
            <a:ext cx="7420270" cy="3733800"/>
          </a:xfrm>
          <a:prstGeom prst="rect">
            <a:avLst/>
          </a:prstGeom>
        </p:spPr>
      </p:pic>
      <p:sp>
        <p:nvSpPr>
          <p:cNvPr id="9" name="Title 2"/>
          <p:cNvSpPr>
            <a:spLocks noGrp="1"/>
          </p:cNvSpPr>
          <p:nvPr>
            <p:ph type="title"/>
          </p:nvPr>
        </p:nvSpPr>
        <p:spPr>
          <a:xfrm>
            <a:off x="147636" y="76200"/>
            <a:ext cx="11890376" cy="609600"/>
          </a:xfrm>
        </p:spPr>
        <p:txBody>
          <a:bodyPr/>
          <a:lstStyle/>
          <a:p>
            <a:r>
              <a:rPr lang="el-GR" dirty="0"/>
              <a:t>Οθόνη παιχνιδιού</a:t>
            </a:r>
            <a:endParaRPr lang="en-US" dirty="0"/>
          </a:p>
        </p:txBody>
      </p:sp>
      <p:sp>
        <p:nvSpPr>
          <p:cNvPr id="11" name="Slide Number Placeholder 6"/>
          <p:cNvSpPr>
            <a:spLocks noGrp="1"/>
          </p:cNvSpPr>
          <p:nvPr>
            <p:ph type="sldNum" sz="quarter" idx="12"/>
          </p:nvPr>
        </p:nvSpPr>
        <p:spPr>
          <a:xfrm>
            <a:off x="10895010" y="6400801"/>
            <a:ext cx="1143002" cy="276226"/>
          </a:xfrm>
        </p:spPr>
        <p:txBody>
          <a:bodyPr/>
          <a:lstStyle/>
          <a:p>
            <a:fld id="{25BA54BD-C84D-46CE-8B72-31BFB26ABA43}" type="slidenum">
              <a:rPr lang="en-US" smtClean="0"/>
              <a:t>29</a:t>
            </a:fld>
            <a:endParaRPr lang="en-US"/>
          </a:p>
        </p:txBody>
      </p:sp>
      <p:sp>
        <p:nvSpPr>
          <p:cNvPr id="12" name="Text Placeholder 4"/>
          <p:cNvSpPr>
            <a:spLocks noGrp="1"/>
          </p:cNvSpPr>
          <p:nvPr>
            <p:ph type="body" sz="half" idx="2"/>
          </p:nvPr>
        </p:nvSpPr>
        <p:spPr>
          <a:xfrm>
            <a:off x="7905958" y="1676400"/>
            <a:ext cx="4132053" cy="4478548"/>
          </a:xfrm>
        </p:spPr>
        <p:txBody>
          <a:bodyPr anchor="ctr"/>
          <a:lstStyle/>
          <a:p>
            <a:r>
              <a:rPr lang="el-GR" dirty="0"/>
              <a:t>Το παιχνίδι συνεχίζεται με υπολογιστή και παίκτη να παίζουν εναλλάξ και μέχρι ένας από τους 2 να βυθίσει όλα τα πλοία του άλλου.</a:t>
            </a:r>
          </a:p>
          <a:p>
            <a:r>
              <a:rPr lang="el-GR" u="sng" dirty="0"/>
              <a:t>Σημείωση</a:t>
            </a:r>
            <a:r>
              <a:rPr lang="el-GR" dirty="0"/>
              <a:t>:  Ένα πλοίο βυθίζεται αν πέσουν βολές σε όλα τα τετράγωνα τα οποία καταλαμβάνει.</a:t>
            </a:r>
            <a:endParaRPr lang="en-US" dirty="0"/>
          </a:p>
        </p:txBody>
      </p:sp>
      <p:sp>
        <p:nvSpPr>
          <p:cNvPr id="14" name="Up Arrow 13"/>
          <p:cNvSpPr/>
          <p:nvPr/>
        </p:nvSpPr>
        <p:spPr>
          <a:xfrm>
            <a:off x="6551612" y="3314700"/>
            <a:ext cx="152400" cy="228600"/>
          </a:xfrm>
          <a:prstGeom prst="upArrow">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Footer Placeholder 5">
            <a:extLst>
              <a:ext uri="{FF2B5EF4-FFF2-40B4-BE49-F238E27FC236}">
                <a16:creationId xmlns:a16="http://schemas.microsoft.com/office/drawing/2014/main" id="{8D4F1EE9-FE4F-4C5D-BA70-0223BB78B158}"/>
              </a:ext>
            </a:extLst>
          </p:cNvPr>
          <p:cNvSpPr>
            <a:spLocks noGrp="1"/>
          </p:cNvSpPr>
          <p:nvPr>
            <p:ph type="ftr" sz="quarter" idx="11"/>
          </p:nvPr>
        </p:nvSpPr>
        <p:spPr>
          <a:xfrm>
            <a:off x="147636" y="6400801"/>
            <a:ext cx="10634664" cy="276226"/>
          </a:xfrm>
        </p:spPr>
        <p:txBody>
          <a:bodyPr/>
          <a:lstStyle/>
          <a:p>
            <a:r>
              <a:rPr lang="el-GR" dirty="0"/>
              <a:t>Τμήμα Μηχανικών Πληροφορικής  - Αρχές Τεχνολογίας Λογισμικού (Εργαστήριο) – </a:t>
            </a:r>
            <a:r>
              <a:rPr lang="en-US" dirty="0"/>
              <a:t>Project </a:t>
            </a:r>
            <a:r>
              <a:rPr lang="el-GR" dirty="0"/>
              <a:t>εαρινού εξαμήνου 2019-2020</a:t>
            </a:r>
          </a:p>
        </p:txBody>
      </p:sp>
    </p:spTree>
    <p:extLst>
      <p:ext uri="{BB962C8B-B14F-4D97-AF65-F5344CB8AC3E}">
        <p14:creationId xmlns:p14="http://schemas.microsoft.com/office/powerpoint/2010/main" val="264666471"/>
      </p:ext>
    </p:extLst>
  </p:cSld>
  <p:clrMapOvr>
    <a:masterClrMapping/>
  </p:clrMapOvr>
  <mc:AlternateContent xmlns:mc="http://schemas.openxmlformats.org/markup-compatibility/2006" xmlns:p14="http://schemas.microsoft.com/office/powerpoint/2010/main">
    <mc:Choice Requires="p14">
      <p:transition p14:dur="0"/>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l-GR" b="0" dirty="0"/>
              <a:t>Περιγραφή επιτραπέζιου παιχνιδιού (</a:t>
            </a:r>
            <a:r>
              <a:rPr lang="en-US" b="0" dirty="0"/>
              <a:t>Wikipedia)</a:t>
            </a:r>
          </a:p>
        </p:txBody>
      </p:sp>
      <p:sp>
        <p:nvSpPr>
          <p:cNvPr id="4" name="Content Placeholder 3"/>
          <p:cNvSpPr>
            <a:spLocks noGrp="1"/>
          </p:cNvSpPr>
          <p:nvPr>
            <p:ph idx="1"/>
          </p:nvPr>
        </p:nvSpPr>
        <p:spPr>
          <a:xfrm>
            <a:off x="150812" y="1619102"/>
            <a:ext cx="8001000" cy="4553097"/>
          </a:xfrm>
        </p:spPr>
        <p:txBody>
          <a:bodyPr>
            <a:normAutofit fontScale="92500" lnSpcReduction="10000"/>
          </a:bodyPr>
          <a:lstStyle/>
          <a:p>
            <a:r>
              <a:rPr lang="en-US" sz="1600" dirty="0"/>
              <a:t>The game is played on four grids, two for each player. The grids are typically square – usually 10×10 – and the individual squares in the grid are identified by letter and number. On one grid the player arranges ships and records the shots by the opponent. On the other grid the player records his/her own shots.</a:t>
            </a:r>
          </a:p>
          <a:p>
            <a:r>
              <a:rPr lang="en-US" sz="1600" dirty="0"/>
              <a:t>Before play begins, each player secretly arranges their ships on their primary grid. Each ship occupies a number of consecutive squares on the grid, arranged either horizontally or vertically. The number of squares for each ship is determined by the type of the ship. The ships cannot overlap (i.e., only one ship can occupy any given square in the grid). The types and numbers of ships allowed are the same for each player. These may vary depending on the rules.</a:t>
            </a:r>
          </a:p>
          <a:p>
            <a:r>
              <a:rPr lang="en-US" sz="1600" dirty="0"/>
              <a:t>After the ships have been positioned, the game proceeds in a series of rounds. In each round, each player takes a turn to announce a target square in the opponent's grid which is to be shot at. The opponent announces whether or not the square is occupied by a ship, and if it is a "hit" they mark this on their own primary grid. The attacking player notes the hit or miss on their own "tracking" grid, in order to build up a picture of the opponent's fleet.</a:t>
            </a:r>
          </a:p>
          <a:p>
            <a:endParaRPr lang="en-US" sz="1600" dirty="0"/>
          </a:p>
          <a:p>
            <a:r>
              <a:rPr lang="en-US" sz="1600" dirty="0"/>
              <a:t>When all of the squares of a ship have been hit, the ship is sunk, and the ship's owner announces this (</a:t>
            </a:r>
            <a:r>
              <a:rPr lang="en-US" sz="1600" dirty="0" err="1"/>
              <a:t>eg</a:t>
            </a:r>
            <a:r>
              <a:rPr lang="en-US" sz="1600" dirty="0"/>
              <a:t>. "You sunk my battleship!"). If all of a player's ships have been sunk, the game is over and their opponent wins.</a:t>
            </a:r>
          </a:p>
        </p:txBody>
      </p:sp>
      <p:sp>
        <p:nvSpPr>
          <p:cNvPr id="7" name="Slide Number Placeholder 6"/>
          <p:cNvSpPr>
            <a:spLocks noGrp="1"/>
          </p:cNvSpPr>
          <p:nvPr>
            <p:ph type="sldNum" sz="quarter" idx="12"/>
          </p:nvPr>
        </p:nvSpPr>
        <p:spPr/>
        <p:txBody>
          <a:bodyPr/>
          <a:lstStyle/>
          <a:p>
            <a:fld id="{25BA54BD-C84D-46CE-8B72-31BFB26ABA43}" type="slidenum">
              <a:rPr lang="en-US" smtClean="0"/>
              <a:t>3</a:t>
            </a:fld>
            <a:endParaRPr lang="en-US"/>
          </a:p>
        </p:txBody>
      </p:sp>
      <p:pic>
        <p:nvPicPr>
          <p:cNvPr id="2" name="Picture 1"/>
          <p:cNvPicPr>
            <a:picLocks noChangeAspect="1"/>
          </p:cNvPicPr>
          <p:nvPr/>
        </p:nvPicPr>
        <p:blipFill>
          <a:blip r:embed="rId3"/>
          <a:stretch>
            <a:fillRect/>
          </a:stretch>
        </p:blipFill>
        <p:spPr>
          <a:xfrm>
            <a:off x="9142412" y="2072846"/>
            <a:ext cx="2362200" cy="3032554"/>
          </a:xfrm>
          <a:prstGeom prst="rect">
            <a:avLst/>
          </a:prstGeom>
        </p:spPr>
      </p:pic>
      <p:sp>
        <p:nvSpPr>
          <p:cNvPr id="8" name="Footer Placeholder 5">
            <a:extLst>
              <a:ext uri="{FF2B5EF4-FFF2-40B4-BE49-F238E27FC236}">
                <a16:creationId xmlns:a16="http://schemas.microsoft.com/office/drawing/2014/main" id="{2ABAE79B-11EE-4BDA-A9D5-F64EC7F6BAF4}"/>
              </a:ext>
            </a:extLst>
          </p:cNvPr>
          <p:cNvSpPr>
            <a:spLocks noGrp="1"/>
          </p:cNvSpPr>
          <p:nvPr>
            <p:ph type="ftr" sz="quarter" idx="11"/>
          </p:nvPr>
        </p:nvSpPr>
        <p:spPr>
          <a:xfrm>
            <a:off x="147636" y="6400801"/>
            <a:ext cx="10634664" cy="276226"/>
          </a:xfrm>
        </p:spPr>
        <p:txBody>
          <a:bodyPr/>
          <a:lstStyle/>
          <a:p>
            <a:r>
              <a:rPr lang="el-GR" dirty="0"/>
              <a:t>Τμήμα Μηχανικών Πληροφορικής  - Αρχές Τεχνολογίας Λογισμικού (Εργαστήριο) – </a:t>
            </a:r>
            <a:r>
              <a:rPr lang="en-US" dirty="0"/>
              <a:t>Project </a:t>
            </a:r>
            <a:r>
              <a:rPr lang="el-GR" dirty="0"/>
              <a:t>εαρινού εξαμήνου 2019-2020</a:t>
            </a:r>
          </a:p>
        </p:txBody>
      </p:sp>
    </p:spTree>
    <p:extLst>
      <p:ext uri="{BB962C8B-B14F-4D97-AF65-F5344CB8AC3E}">
        <p14:creationId xmlns:p14="http://schemas.microsoft.com/office/powerpoint/2010/main" val="3957490878"/>
      </p:ext>
    </p:extLst>
  </p:cSld>
  <p:clrMapOvr>
    <a:masterClrMapping/>
  </p:clrMapOvr>
  <mc:AlternateContent xmlns:mc="http://schemas.openxmlformats.org/markup-compatibility/2006" xmlns:p14="http://schemas.microsoft.com/office/powerpoint/2010/main">
    <mc:Choice Requires="p14">
      <p:transition p14:dur="0"/>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17688" y="1447833"/>
            <a:ext cx="7420270" cy="3733767"/>
          </a:xfrm>
          <a:prstGeom prst="rect">
            <a:avLst/>
          </a:prstGeom>
        </p:spPr>
      </p:pic>
      <p:sp>
        <p:nvSpPr>
          <p:cNvPr id="9" name="Title 2"/>
          <p:cNvSpPr>
            <a:spLocks noGrp="1"/>
          </p:cNvSpPr>
          <p:nvPr>
            <p:ph type="title"/>
          </p:nvPr>
        </p:nvSpPr>
        <p:spPr>
          <a:xfrm>
            <a:off x="147636" y="76200"/>
            <a:ext cx="11890376" cy="609600"/>
          </a:xfrm>
        </p:spPr>
        <p:txBody>
          <a:bodyPr/>
          <a:lstStyle/>
          <a:p>
            <a:r>
              <a:rPr lang="el-GR" dirty="0"/>
              <a:t>Τέλος παιχνιδιού</a:t>
            </a:r>
            <a:endParaRPr lang="en-US" dirty="0"/>
          </a:p>
        </p:txBody>
      </p:sp>
      <p:sp>
        <p:nvSpPr>
          <p:cNvPr id="11" name="Slide Number Placeholder 6"/>
          <p:cNvSpPr>
            <a:spLocks noGrp="1"/>
          </p:cNvSpPr>
          <p:nvPr>
            <p:ph type="sldNum" sz="quarter" idx="12"/>
          </p:nvPr>
        </p:nvSpPr>
        <p:spPr>
          <a:xfrm>
            <a:off x="10895010" y="6400801"/>
            <a:ext cx="1143002" cy="276226"/>
          </a:xfrm>
        </p:spPr>
        <p:txBody>
          <a:bodyPr/>
          <a:lstStyle/>
          <a:p>
            <a:fld id="{25BA54BD-C84D-46CE-8B72-31BFB26ABA43}" type="slidenum">
              <a:rPr lang="en-US" smtClean="0"/>
              <a:t>30</a:t>
            </a:fld>
            <a:endParaRPr lang="en-US"/>
          </a:p>
        </p:txBody>
      </p:sp>
      <p:sp>
        <p:nvSpPr>
          <p:cNvPr id="12" name="Text Placeholder 4"/>
          <p:cNvSpPr>
            <a:spLocks noGrp="1"/>
          </p:cNvSpPr>
          <p:nvPr>
            <p:ph type="body" sz="half" idx="2"/>
          </p:nvPr>
        </p:nvSpPr>
        <p:spPr>
          <a:xfrm>
            <a:off x="7905958" y="1676400"/>
            <a:ext cx="4132053" cy="4478548"/>
          </a:xfrm>
        </p:spPr>
        <p:txBody>
          <a:bodyPr anchor="ctr"/>
          <a:lstStyle/>
          <a:p>
            <a:r>
              <a:rPr lang="el-GR" dirty="0"/>
              <a:t>Όταν ένας από τους 2 βυθίσει όλα τα πλοία του αντιπάλου τότε ανακοινώνεται ο νικητής με σχετικό μήνυμα. Όταν ο παίκτης διαβάσει το μήνυμα, πατάει «ΟΚ» και το πρόγραμμα τερματίζει.</a:t>
            </a:r>
            <a:endParaRPr lang="en-US" dirty="0"/>
          </a:p>
        </p:txBody>
      </p:sp>
      <p:sp>
        <p:nvSpPr>
          <p:cNvPr id="13" name="Up Arrow 12"/>
          <p:cNvSpPr/>
          <p:nvPr/>
        </p:nvSpPr>
        <p:spPr>
          <a:xfrm>
            <a:off x="3656012" y="2667000"/>
            <a:ext cx="152400" cy="228600"/>
          </a:xfrm>
          <a:prstGeom prst="up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Footer Placeholder 5">
            <a:extLst>
              <a:ext uri="{FF2B5EF4-FFF2-40B4-BE49-F238E27FC236}">
                <a16:creationId xmlns:a16="http://schemas.microsoft.com/office/drawing/2014/main" id="{55E2AEB5-8A3E-417A-91A1-F3CFE1DC7603}"/>
              </a:ext>
            </a:extLst>
          </p:cNvPr>
          <p:cNvSpPr>
            <a:spLocks noGrp="1"/>
          </p:cNvSpPr>
          <p:nvPr>
            <p:ph type="ftr" sz="quarter" idx="11"/>
          </p:nvPr>
        </p:nvSpPr>
        <p:spPr>
          <a:xfrm>
            <a:off x="147636" y="6400801"/>
            <a:ext cx="10634664" cy="276226"/>
          </a:xfrm>
        </p:spPr>
        <p:txBody>
          <a:bodyPr/>
          <a:lstStyle/>
          <a:p>
            <a:r>
              <a:rPr lang="el-GR" dirty="0"/>
              <a:t>Τμήμα Μηχανικών Πληροφορικής  - Αρχές Τεχνολογίας Λογισμικού (Εργαστήριο) – </a:t>
            </a:r>
            <a:r>
              <a:rPr lang="en-US" dirty="0"/>
              <a:t>Project </a:t>
            </a:r>
            <a:r>
              <a:rPr lang="el-GR" dirty="0"/>
              <a:t>εαρινού εξαμήνου 2019-2020</a:t>
            </a:r>
          </a:p>
        </p:txBody>
      </p:sp>
    </p:spTree>
    <p:extLst>
      <p:ext uri="{BB962C8B-B14F-4D97-AF65-F5344CB8AC3E}">
        <p14:creationId xmlns:p14="http://schemas.microsoft.com/office/powerpoint/2010/main" val="2590212487"/>
      </p:ext>
    </p:extLst>
  </p:cSld>
  <p:clrMapOvr>
    <a:masterClrMapping/>
  </p:clrMapOvr>
  <mc:AlternateContent xmlns:mc="http://schemas.openxmlformats.org/markup-compatibility/2006" xmlns:p14="http://schemas.microsoft.com/office/powerpoint/2010/main">
    <mc:Choice Requires="p14">
      <p:transition p14:dur="0"/>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a:t>Ανάπτυξη </a:t>
            </a:r>
            <a:r>
              <a:rPr lang="en-US" dirty="0"/>
              <a:t>Project</a:t>
            </a:r>
          </a:p>
        </p:txBody>
      </p:sp>
      <p:sp>
        <p:nvSpPr>
          <p:cNvPr id="3" name="Text Placeholder 2"/>
          <p:cNvSpPr>
            <a:spLocks noGrp="1"/>
          </p:cNvSpPr>
          <p:nvPr>
            <p:ph type="body" idx="1"/>
          </p:nvPr>
        </p:nvSpPr>
        <p:spPr>
          <a:xfrm>
            <a:off x="1522413" y="5102525"/>
            <a:ext cx="9144000" cy="1069675"/>
          </a:xfrm>
        </p:spPr>
        <p:txBody>
          <a:bodyPr>
            <a:normAutofit/>
          </a:bodyPr>
          <a:lstStyle/>
          <a:p>
            <a:pPr algn="ctr"/>
            <a:r>
              <a:rPr lang="el-GR" sz="2000" dirty="0"/>
              <a:t>Χρονοδιάγραμμα του </a:t>
            </a:r>
            <a:r>
              <a:rPr lang="en-US" sz="2000" dirty="0"/>
              <a:t>project</a:t>
            </a:r>
            <a:r>
              <a:rPr lang="el-GR" sz="2000" dirty="0"/>
              <a:t> και τι ζητάμε σε κάθε φάση</a:t>
            </a:r>
            <a:endParaRPr lang="en-US" sz="2000" dirty="0"/>
          </a:p>
        </p:txBody>
      </p:sp>
      <p:sp>
        <p:nvSpPr>
          <p:cNvPr id="5" name="Slide Number Placeholder 4"/>
          <p:cNvSpPr>
            <a:spLocks noGrp="1"/>
          </p:cNvSpPr>
          <p:nvPr>
            <p:ph type="sldNum" sz="quarter" idx="12"/>
          </p:nvPr>
        </p:nvSpPr>
        <p:spPr>
          <a:xfrm>
            <a:off x="10895012" y="6388270"/>
            <a:ext cx="1143002" cy="276226"/>
          </a:xfrm>
        </p:spPr>
        <p:txBody>
          <a:bodyPr/>
          <a:lstStyle/>
          <a:p>
            <a:fld id="{25BA54BD-C84D-46CE-8B72-31BFB26ABA43}" type="slidenum">
              <a:rPr lang="en-US" smtClean="0"/>
              <a:t>31</a:t>
            </a:fld>
            <a:endParaRPr lang="en-US"/>
          </a:p>
        </p:txBody>
      </p:sp>
      <p:sp>
        <p:nvSpPr>
          <p:cNvPr id="7" name="Footer Placeholder 5">
            <a:extLst>
              <a:ext uri="{FF2B5EF4-FFF2-40B4-BE49-F238E27FC236}">
                <a16:creationId xmlns:a16="http://schemas.microsoft.com/office/drawing/2014/main" id="{94AB6352-3600-4A4D-8FD0-67814A784F42}"/>
              </a:ext>
            </a:extLst>
          </p:cNvPr>
          <p:cNvSpPr>
            <a:spLocks noGrp="1"/>
          </p:cNvSpPr>
          <p:nvPr>
            <p:ph type="ftr" sz="quarter" idx="11"/>
          </p:nvPr>
        </p:nvSpPr>
        <p:spPr>
          <a:xfrm>
            <a:off x="147636" y="6400801"/>
            <a:ext cx="10634664" cy="276226"/>
          </a:xfrm>
        </p:spPr>
        <p:txBody>
          <a:bodyPr/>
          <a:lstStyle/>
          <a:p>
            <a:r>
              <a:rPr lang="el-GR" dirty="0"/>
              <a:t>Τμήμα Μηχανικών Πληροφορικής  - Αρχές Τεχνολογίας Λογισμικού (Εργαστήριο) – </a:t>
            </a:r>
            <a:r>
              <a:rPr lang="en-US" dirty="0"/>
              <a:t>Project </a:t>
            </a:r>
            <a:r>
              <a:rPr lang="el-GR" dirty="0"/>
              <a:t>εαρινού εξαμήνου 2019-2020</a:t>
            </a:r>
          </a:p>
        </p:txBody>
      </p:sp>
    </p:spTree>
    <p:extLst>
      <p:ext uri="{BB962C8B-B14F-4D97-AF65-F5344CB8AC3E}">
        <p14:creationId xmlns:p14="http://schemas.microsoft.com/office/powerpoint/2010/main" val="3883003902"/>
      </p:ext>
    </p:extLst>
  </p:cSld>
  <p:clrMapOvr>
    <a:masterClrMapping/>
  </p:clrMapOvr>
  <mc:AlternateContent xmlns:mc="http://schemas.openxmlformats.org/markup-compatibility/2006" xmlns:p14="http://schemas.microsoft.com/office/powerpoint/2010/main">
    <mc:Choice Requires="p14">
      <p:transition p14:dur="0"/>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7636" y="76200"/>
            <a:ext cx="11890376" cy="1143000"/>
          </a:xfrm>
        </p:spPr>
        <p:txBody>
          <a:bodyPr>
            <a:normAutofit/>
          </a:bodyPr>
          <a:lstStyle/>
          <a:p>
            <a:r>
              <a:rPr lang="el-GR" b="0" dirty="0"/>
              <a:t>Παραδωταία του </a:t>
            </a:r>
            <a:r>
              <a:rPr lang="en-US" b="0" dirty="0"/>
              <a:t>Project </a:t>
            </a:r>
            <a:r>
              <a:rPr lang="el-GR" b="0" dirty="0"/>
              <a:t>για τους </a:t>
            </a:r>
            <a:r>
              <a:rPr lang="el-GR" u="sng" dirty="0"/>
              <a:t>ΜΗ Υπόχρεους παρακολούθησης</a:t>
            </a:r>
            <a:endParaRPr lang="en-US" u="sng" dirty="0"/>
          </a:p>
        </p:txBody>
      </p:sp>
      <p:sp>
        <p:nvSpPr>
          <p:cNvPr id="4" name="Content Placeholder 3"/>
          <p:cNvSpPr>
            <a:spLocks noGrp="1"/>
          </p:cNvSpPr>
          <p:nvPr>
            <p:ph idx="1"/>
          </p:nvPr>
        </p:nvSpPr>
        <p:spPr/>
        <p:txBody>
          <a:bodyPr>
            <a:normAutofit fontScale="77500" lnSpcReduction="20000"/>
          </a:bodyPr>
          <a:lstStyle/>
          <a:p>
            <a:pPr marL="0" indent="0">
              <a:buNone/>
            </a:pPr>
            <a:r>
              <a:rPr lang="el-GR" dirty="0"/>
              <a:t>Το </a:t>
            </a:r>
            <a:r>
              <a:rPr lang="en-US" dirty="0"/>
              <a:t>project</a:t>
            </a:r>
            <a:r>
              <a:rPr lang="el-GR" dirty="0"/>
              <a:t> είναι ΑΤΟΜΙΚΟ ή ΟΜΑΔΙΚΟ ( </a:t>
            </a:r>
            <a:r>
              <a:rPr lang="en-US" dirty="0"/>
              <a:t>maximum</a:t>
            </a:r>
            <a:r>
              <a:rPr lang="el-GR" dirty="0"/>
              <a:t> 3 άτομα ανά ομάδα) και χωρίζεται στις εξής φάσεις:</a:t>
            </a:r>
          </a:p>
          <a:p>
            <a:r>
              <a:rPr lang="el-GR" dirty="0"/>
              <a:t>1</a:t>
            </a:r>
            <a:r>
              <a:rPr lang="el-GR" baseline="30000" dirty="0"/>
              <a:t>η</a:t>
            </a:r>
            <a:r>
              <a:rPr lang="el-GR" dirty="0"/>
              <a:t> Ενδιάμεση Φάση (</a:t>
            </a:r>
            <a:r>
              <a:rPr lang="en-US" dirty="0"/>
              <a:t>Initial Phase)</a:t>
            </a:r>
          </a:p>
          <a:p>
            <a:pPr lvl="1"/>
            <a:r>
              <a:rPr lang="en-US" dirty="0"/>
              <a:t>UML Class Diagram</a:t>
            </a:r>
            <a:r>
              <a:rPr lang="el-GR" dirty="0"/>
              <a:t> για το </a:t>
            </a:r>
            <a:r>
              <a:rPr lang="en-US" dirty="0"/>
              <a:t>Project</a:t>
            </a:r>
            <a:endParaRPr lang="el-GR" dirty="0"/>
          </a:p>
          <a:p>
            <a:pPr lvl="1"/>
            <a:r>
              <a:rPr lang="el-GR" dirty="0"/>
              <a:t>Πηγαίος κώδικας</a:t>
            </a:r>
            <a:endParaRPr lang="en-US" dirty="0"/>
          </a:p>
          <a:p>
            <a:pPr lvl="1"/>
            <a:r>
              <a:rPr lang="el-GR" dirty="0"/>
              <a:t>Εκτελέσιμος κώδικας</a:t>
            </a:r>
            <a:r>
              <a:rPr lang="en-US" dirty="0"/>
              <a:t> (</a:t>
            </a:r>
            <a:r>
              <a:rPr lang="el-GR" dirty="0"/>
              <a:t>με οδηγίες εκτέλεσης)</a:t>
            </a:r>
          </a:p>
          <a:p>
            <a:pPr lvl="1"/>
            <a:r>
              <a:rPr lang="en-US" dirty="0" err="1"/>
              <a:t>Javadoc</a:t>
            </a:r>
            <a:endParaRPr lang="el-GR" dirty="0"/>
          </a:p>
          <a:p>
            <a:r>
              <a:rPr lang="en-US" baseline="30000" dirty="0"/>
              <a:t>2</a:t>
            </a:r>
            <a:r>
              <a:rPr lang="el-GR" baseline="30000" dirty="0"/>
              <a:t>η</a:t>
            </a:r>
            <a:r>
              <a:rPr lang="el-GR" dirty="0"/>
              <a:t> Ενδιάμεση Φάση (</a:t>
            </a:r>
            <a:r>
              <a:rPr lang="en-US" dirty="0"/>
              <a:t>Intermediate Phase)</a:t>
            </a:r>
          </a:p>
          <a:p>
            <a:pPr lvl="1">
              <a:buFontTx/>
              <a:buChar char="-"/>
            </a:pPr>
            <a:r>
              <a:rPr lang="el-GR" dirty="0"/>
              <a:t>Ίδιο με την 1</a:t>
            </a:r>
            <a:r>
              <a:rPr lang="el-GR" baseline="30000" dirty="0"/>
              <a:t>η</a:t>
            </a:r>
            <a:r>
              <a:rPr lang="el-GR" dirty="0"/>
              <a:t> φάση</a:t>
            </a:r>
          </a:p>
          <a:p>
            <a:pPr lvl="1">
              <a:buFontTx/>
              <a:buChar char="-"/>
            </a:pPr>
            <a:r>
              <a:rPr lang="el-GR" dirty="0"/>
              <a:t>Ενδελεχής τεκμηρίωση διαφοροποιήσεων μεταξύ αρχικής και τελικής φάσης</a:t>
            </a:r>
            <a:endParaRPr lang="en-US" dirty="0"/>
          </a:p>
          <a:p>
            <a:r>
              <a:rPr lang="el-GR" dirty="0"/>
              <a:t>Τελική Φάση</a:t>
            </a:r>
            <a:r>
              <a:rPr lang="en-US" dirty="0"/>
              <a:t> (</a:t>
            </a:r>
            <a:r>
              <a:rPr lang="el-GR" dirty="0"/>
              <a:t> </a:t>
            </a:r>
            <a:r>
              <a:rPr lang="en-US" dirty="0"/>
              <a:t>Final Phase) </a:t>
            </a:r>
            <a:endParaRPr lang="el-GR" dirty="0"/>
          </a:p>
          <a:p>
            <a:pPr lvl="1">
              <a:buFontTx/>
              <a:buChar char="-"/>
            </a:pPr>
            <a:r>
              <a:rPr lang="el-GR" dirty="0"/>
              <a:t>Ίδιο με την αρχική φάση</a:t>
            </a:r>
          </a:p>
          <a:p>
            <a:pPr lvl="1">
              <a:buFontTx/>
              <a:buChar char="-"/>
            </a:pPr>
            <a:r>
              <a:rPr lang="el-GR" dirty="0"/>
              <a:t>Ενδελεχής τεκμηρίωση διαφοροποιήσεων μεταξύ αρχικής και τελικής φάσης</a:t>
            </a:r>
            <a:endParaRPr lang="en-US" dirty="0"/>
          </a:p>
          <a:p>
            <a:r>
              <a:rPr lang="el-GR" dirty="0"/>
              <a:t>Εξέταση </a:t>
            </a:r>
            <a:endParaRPr lang="en-US" dirty="0"/>
          </a:p>
          <a:p>
            <a:r>
              <a:rPr lang="en-US" dirty="0">
                <a:solidFill>
                  <a:srgbClr val="FF0000"/>
                </a:solidFill>
              </a:rPr>
              <a:t>* </a:t>
            </a:r>
            <a:r>
              <a:rPr lang="el-GR" dirty="0">
                <a:solidFill>
                  <a:srgbClr val="FF0000"/>
                </a:solidFill>
              </a:rPr>
              <a:t> Για να προχωρήσει κάποιος από την μία φάση στην επόμενη θα πρέπει να βαθμολογηθεί με τουλάχιστον 5</a:t>
            </a:r>
          </a:p>
          <a:p>
            <a:pPr marL="0" indent="0">
              <a:buNone/>
            </a:pPr>
            <a:endParaRPr lang="en-US" dirty="0"/>
          </a:p>
        </p:txBody>
      </p:sp>
      <p:sp>
        <p:nvSpPr>
          <p:cNvPr id="7" name="Slide Number Placeholder 6"/>
          <p:cNvSpPr>
            <a:spLocks noGrp="1"/>
          </p:cNvSpPr>
          <p:nvPr>
            <p:ph type="sldNum" sz="quarter" idx="12"/>
          </p:nvPr>
        </p:nvSpPr>
        <p:spPr/>
        <p:txBody>
          <a:bodyPr/>
          <a:lstStyle/>
          <a:p>
            <a:fld id="{25BA54BD-C84D-46CE-8B72-31BFB26ABA43}" type="slidenum">
              <a:rPr lang="en-US" smtClean="0"/>
              <a:t>32</a:t>
            </a:fld>
            <a:endParaRPr lang="en-US"/>
          </a:p>
        </p:txBody>
      </p:sp>
      <p:sp>
        <p:nvSpPr>
          <p:cNvPr id="8" name="Footer Placeholder 5">
            <a:extLst>
              <a:ext uri="{FF2B5EF4-FFF2-40B4-BE49-F238E27FC236}">
                <a16:creationId xmlns:a16="http://schemas.microsoft.com/office/drawing/2014/main" id="{EC089C4C-87A0-4AA2-A2B7-7142AAFFBEDB}"/>
              </a:ext>
            </a:extLst>
          </p:cNvPr>
          <p:cNvSpPr>
            <a:spLocks noGrp="1"/>
          </p:cNvSpPr>
          <p:nvPr>
            <p:ph type="ftr" sz="quarter" idx="11"/>
          </p:nvPr>
        </p:nvSpPr>
        <p:spPr>
          <a:xfrm>
            <a:off x="147636" y="6400801"/>
            <a:ext cx="10634664" cy="276226"/>
          </a:xfrm>
        </p:spPr>
        <p:txBody>
          <a:bodyPr/>
          <a:lstStyle/>
          <a:p>
            <a:r>
              <a:rPr lang="el-GR" dirty="0"/>
              <a:t>Τμήμα Μηχανικών Πληροφορικής  - Αρχές Τεχνολογίας Λογισμικού (Εργαστήριο) – </a:t>
            </a:r>
            <a:r>
              <a:rPr lang="en-US" dirty="0"/>
              <a:t>Project </a:t>
            </a:r>
            <a:r>
              <a:rPr lang="el-GR" dirty="0"/>
              <a:t>εαρινού εξαμήνου 2019-2020</a:t>
            </a:r>
          </a:p>
        </p:txBody>
      </p:sp>
    </p:spTree>
    <p:extLst>
      <p:ext uri="{BB962C8B-B14F-4D97-AF65-F5344CB8AC3E}">
        <p14:creationId xmlns:p14="http://schemas.microsoft.com/office/powerpoint/2010/main" val="2488578874"/>
      </p:ext>
    </p:extLst>
  </p:cSld>
  <p:clrMapOvr>
    <a:masterClrMapping/>
  </p:clrMapOvr>
  <mc:AlternateContent xmlns:mc="http://schemas.openxmlformats.org/markup-compatibility/2006" xmlns:p14="http://schemas.microsoft.com/office/powerpoint/2010/main">
    <mc:Choice Requires="p14">
      <p:transition p14:dur="0"/>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l-GR" b="0" dirty="0"/>
              <a:t>Χρονοδιάγραμμα του </a:t>
            </a:r>
            <a:r>
              <a:rPr lang="en-US" b="0" dirty="0"/>
              <a:t>Project</a:t>
            </a:r>
          </a:p>
        </p:txBody>
      </p:sp>
      <p:sp>
        <p:nvSpPr>
          <p:cNvPr id="7" name="Slide Number Placeholder 6"/>
          <p:cNvSpPr>
            <a:spLocks noGrp="1"/>
          </p:cNvSpPr>
          <p:nvPr>
            <p:ph type="sldNum" sz="quarter" idx="12"/>
          </p:nvPr>
        </p:nvSpPr>
        <p:spPr/>
        <p:txBody>
          <a:bodyPr/>
          <a:lstStyle/>
          <a:p>
            <a:fld id="{25BA54BD-C84D-46CE-8B72-31BFB26ABA43}" type="slidenum">
              <a:rPr lang="en-US" smtClean="0"/>
              <a:t>33</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439727935"/>
              </p:ext>
            </p:extLst>
          </p:nvPr>
        </p:nvGraphicFramePr>
        <p:xfrm>
          <a:off x="367670" y="601664"/>
          <a:ext cx="11289342" cy="5699760"/>
        </p:xfrm>
        <a:graphic>
          <a:graphicData uri="http://schemas.openxmlformats.org/drawingml/2006/table">
            <a:tbl>
              <a:tblPr firstRow="1" bandRow="1">
                <a:tableStyleId>{616DA210-FB5B-4158-B5E0-FEB733F419BA}</a:tableStyleId>
              </a:tblPr>
              <a:tblGrid>
                <a:gridCol w="1078542">
                  <a:extLst>
                    <a:ext uri="{9D8B030D-6E8A-4147-A177-3AD203B41FA5}">
                      <a16:colId xmlns:a16="http://schemas.microsoft.com/office/drawing/2014/main" val="20000"/>
                    </a:ext>
                  </a:extLst>
                </a:gridCol>
                <a:gridCol w="1447800">
                  <a:extLst>
                    <a:ext uri="{9D8B030D-6E8A-4147-A177-3AD203B41FA5}">
                      <a16:colId xmlns:a16="http://schemas.microsoft.com/office/drawing/2014/main" val="4235785395"/>
                    </a:ext>
                  </a:extLst>
                </a:gridCol>
                <a:gridCol w="8763000">
                  <a:extLst>
                    <a:ext uri="{9D8B030D-6E8A-4147-A177-3AD203B41FA5}">
                      <a16:colId xmlns:a16="http://schemas.microsoft.com/office/drawing/2014/main" val="3440345995"/>
                    </a:ext>
                  </a:extLst>
                </a:gridCol>
              </a:tblGrid>
              <a:tr h="274320">
                <a:tc>
                  <a:txBody>
                    <a:bodyPr/>
                    <a:lstStyle/>
                    <a:p>
                      <a:r>
                        <a:rPr lang="en-US" sz="1600" dirty="0"/>
                        <a:t>Weeks</a:t>
                      </a:r>
                    </a:p>
                  </a:txBody>
                  <a:tcPr anchor="ctr"/>
                </a:tc>
                <a:tc>
                  <a:txBody>
                    <a:bodyPr/>
                    <a:lstStyle/>
                    <a:p>
                      <a:r>
                        <a:rPr lang="en-US" sz="1600" b="0" dirty="0">
                          <a:solidFill>
                            <a:schemeClr val="tx1"/>
                          </a:solidFill>
                        </a:rPr>
                        <a:t>Dates</a:t>
                      </a:r>
                    </a:p>
                  </a:txBody>
                  <a:tcPr anchor="ctr"/>
                </a:tc>
                <a:tc>
                  <a:txBody>
                    <a:bodyPr/>
                    <a:lstStyle/>
                    <a:p>
                      <a:pPr algn="ctr"/>
                      <a:r>
                        <a:rPr lang="el-GR" sz="1600" dirty="0"/>
                        <a:t>ΟΛΕΣ ΟΙ ΟΜΑΔΕΣ ΜΗ ΥΠΟΧΡΕΩΝ</a:t>
                      </a:r>
                      <a:endParaRPr lang="en-US" sz="1600" dirty="0"/>
                    </a:p>
                  </a:txBody>
                  <a:tcPr anchor="ctr"/>
                </a:tc>
                <a:extLst>
                  <a:ext uri="{0D108BD9-81ED-4DB2-BD59-A6C34878D82A}">
                    <a16:rowId xmlns:a16="http://schemas.microsoft.com/office/drawing/2014/main" val="10000"/>
                  </a:ext>
                </a:extLst>
              </a:tr>
              <a:tr h="274320">
                <a:tc>
                  <a:txBody>
                    <a:bodyPr/>
                    <a:lstStyle/>
                    <a:p>
                      <a:r>
                        <a:rPr lang="en-US" sz="1600" dirty="0"/>
                        <a:t>Week  </a:t>
                      </a:r>
                      <a:r>
                        <a:rPr lang="en-US" sz="1600" baseline="0" dirty="0"/>
                        <a:t>1</a:t>
                      </a:r>
                      <a:endParaRPr lang="en-US" sz="1600" dirty="0"/>
                    </a:p>
                  </a:txBody>
                  <a:tcPr anchor="ctr"/>
                </a:tc>
                <a:tc>
                  <a:txBody>
                    <a:bodyPr/>
                    <a:lstStyle/>
                    <a:p>
                      <a:endParaRPr lang="en-US" sz="1600" b="0" dirty="0">
                        <a:solidFill>
                          <a:schemeClr val="tx1"/>
                        </a:solidFill>
                      </a:endParaRPr>
                    </a:p>
                  </a:txBody>
                  <a:tcPr anchor="ctr"/>
                </a:tc>
                <a:tc>
                  <a:txBody>
                    <a:bodyPr/>
                    <a:lstStyle/>
                    <a:p>
                      <a:endParaRPr lang="en-US" sz="1600" dirty="0"/>
                    </a:p>
                  </a:txBody>
                  <a:tcPr anchor="ctr"/>
                </a:tc>
                <a:extLst>
                  <a:ext uri="{0D108BD9-81ED-4DB2-BD59-A6C34878D82A}">
                    <a16:rowId xmlns:a16="http://schemas.microsoft.com/office/drawing/2014/main" val="10001"/>
                  </a:ext>
                </a:extLst>
              </a:tr>
              <a:tr h="274320">
                <a:tc>
                  <a:txBody>
                    <a:bodyPr/>
                    <a:lstStyle/>
                    <a:p>
                      <a:r>
                        <a:rPr lang="en-US" sz="1600" dirty="0"/>
                        <a:t>Week  2</a:t>
                      </a:r>
                    </a:p>
                  </a:txBody>
                  <a:tcPr anchor="ctr"/>
                </a:tc>
                <a:tc>
                  <a:txBody>
                    <a:bodyPr/>
                    <a:lstStyle/>
                    <a:p>
                      <a:r>
                        <a:rPr lang="en-US" sz="1600" b="0" dirty="0">
                          <a:solidFill>
                            <a:schemeClr val="tx1"/>
                          </a:solidFill>
                        </a:rPr>
                        <a:t>05/03/2020</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t>Project</a:t>
                      </a:r>
                      <a:r>
                        <a:rPr lang="en-US" sz="1600" b="1" baseline="0" dirty="0"/>
                        <a:t> announcement</a:t>
                      </a:r>
                      <a:endParaRPr lang="en-US" sz="1600" b="1" dirty="0"/>
                    </a:p>
                  </a:txBody>
                  <a:tcPr anchor="ctr"/>
                </a:tc>
                <a:extLst>
                  <a:ext uri="{0D108BD9-81ED-4DB2-BD59-A6C34878D82A}">
                    <a16:rowId xmlns:a16="http://schemas.microsoft.com/office/drawing/2014/main" val="10002"/>
                  </a:ext>
                </a:extLst>
              </a:tr>
              <a:tr h="274320">
                <a:tc>
                  <a:txBody>
                    <a:bodyPr/>
                    <a:lstStyle/>
                    <a:p>
                      <a:r>
                        <a:rPr lang="en-US" sz="1600" dirty="0"/>
                        <a:t>Week  3 </a:t>
                      </a:r>
                    </a:p>
                  </a:txBody>
                  <a:tcPr anchor="ctr"/>
                </a:tc>
                <a:tc>
                  <a:txBody>
                    <a:bodyPr/>
                    <a:lstStyle/>
                    <a:p>
                      <a:r>
                        <a:rPr lang="en-US" sz="1600" b="0" dirty="0">
                          <a:solidFill>
                            <a:schemeClr val="tx1"/>
                          </a:solidFill>
                        </a:rPr>
                        <a:t>12/03/2020</a:t>
                      </a:r>
                    </a:p>
                  </a:txBody>
                  <a:tcPr anchor="ctr"/>
                </a:tc>
                <a:tc>
                  <a:txBody>
                    <a:bodyPr/>
                    <a:lstStyle/>
                    <a:p>
                      <a:endParaRPr lang="en-US" sz="1600" dirty="0"/>
                    </a:p>
                  </a:txBody>
                  <a:tcPr anchor="ctr"/>
                </a:tc>
                <a:extLst>
                  <a:ext uri="{0D108BD9-81ED-4DB2-BD59-A6C34878D82A}">
                    <a16:rowId xmlns:a16="http://schemas.microsoft.com/office/drawing/2014/main" val="10003"/>
                  </a:ext>
                </a:extLst>
              </a:tr>
              <a:tr h="274320">
                <a:tc>
                  <a:txBody>
                    <a:bodyPr/>
                    <a:lstStyle/>
                    <a:p>
                      <a:r>
                        <a:rPr lang="en-US" sz="1600" b="1" dirty="0"/>
                        <a:t>Week  </a:t>
                      </a:r>
                      <a:r>
                        <a:rPr lang="en-US" sz="1600" b="1" baseline="0" dirty="0"/>
                        <a:t>4</a:t>
                      </a:r>
                      <a:endParaRPr lang="en-US" sz="1600" b="1"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1"/>
                          </a:solidFill>
                        </a:rPr>
                        <a:t>19/03/2020</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600" b="1" dirty="0"/>
                    </a:p>
                  </a:txBody>
                  <a:tcPr anchor="ctr"/>
                </a:tc>
                <a:extLst>
                  <a:ext uri="{0D108BD9-81ED-4DB2-BD59-A6C34878D82A}">
                    <a16:rowId xmlns:a16="http://schemas.microsoft.com/office/drawing/2014/main" val="10004"/>
                  </a:ext>
                </a:extLst>
              </a:tr>
              <a:tr h="274320">
                <a:tc>
                  <a:txBody>
                    <a:bodyPr/>
                    <a:lstStyle/>
                    <a:p>
                      <a:r>
                        <a:rPr lang="en-US" sz="1600" dirty="0">
                          <a:solidFill>
                            <a:schemeClr val="tx1"/>
                          </a:solidFill>
                        </a:rPr>
                        <a:t>Week  </a:t>
                      </a:r>
                      <a:r>
                        <a:rPr lang="en-US" sz="1600" baseline="0" dirty="0">
                          <a:solidFill>
                            <a:schemeClr val="tx1"/>
                          </a:solidFill>
                        </a:rPr>
                        <a:t>5</a:t>
                      </a:r>
                      <a:endParaRPr lang="en-US" sz="1600" dirty="0">
                        <a:solidFill>
                          <a:schemeClr val="tx1"/>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1"/>
                          </a:solidFill>
                        </a:rPr>
                        <a:t>26/03/2020</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solidFill>
                          <a:schemeClr val="tx1"/>
                        </a:solidFill>
                      </a:endParaRPr>
                    </a:p>
                  </a:txBody>
                  <a:tcPr anchor="ctr"/>
                </a:tc>
                <a:extLst>
                  <a:ext uri="{0D108BD9-81ED-4DB2-BD59-A6C34878D82A}">
                    <a16:rowId xmlns:a16="http://schemas.microsoft.com/office/drawing/2014/main" val="10005"/>
                  </a:ext>
                </a:extLst>
              </a:tr>
              <a:tr h="274320">
                <a:tc>
                  <a:txBody>
                    <a:bodyPr/>
                    <a:lstStyle/>
                    <a:p>
                      <a:r>
                        <a:rPr lang="en-US" sz="1600" dirty="0">
                          <a:solidFill>
                            <a:schemeClr val="tx1"/>
                          </a:solidFill>
                        </a:rPr>
                        <a:t>Week  </a:t>
                      </a:r>
                      <a:r>
                        <a:rPr lang="en-US" sz="1600" baseline="0" dirty="0">
                          <a:solidFill>
                            <a:schemeClr val="tx1"/>
                          </a:solidFill>
                        </a:rPr>
                        <a:t>6</a:t>
                      </a:r>
                      <a:endParaRPr lang="en-US" sz="1600" dirty="0">
                        <a:solidFill>
                          <a:schemeClr val="tx1"/>
                        </a:solidFill>
                      </a:endParaRPr>
                    </a:p>
                  </a:txBody>
                  <a:tcPr anchor="ctr"/>
                </a:tc>
                <a:tc>
                  <a:txBody>
                    <a:bodyPr/>
                    <a:lstStyle/>
                    <a:p>
                      <a:r>
                        <a:rPr lang="en-US" sz="1600" b="0" dirty="0">
                          <a:solidFill>
                            <a:schemeClr val="tx1"/>
                          </a:solidFill>
                        </a:rPr>
                        <a:t>02/04/2020</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600" b="1" u="sng" dirty="0">
                          <a:solidFill>
                            <a:schemeClr val="tx1"/>
                          </a:solidFill>
                        </a:rPr>
                        <a:t>1</a:t>
                      </a:r>
                      <a:r>
                        <a:rPr lang="el-GR" sz="1600" b="1" u="sng" baseline="30000" dirty="0">
                          <a:solidFill>
                            <a:schemeClr val="tx1"/>
                          </a:solidFill>
                        </a:rPr>
                        <a:t>η</a:t>
                      </a:r>
                      <a:r>
                        <a:rPr lang="el-GR" sz="1600" b="1" u="sng" dirty="0">
                          <a:solidFill>
                            <a:schemeClr val="tx1"/>
                          </a:solidFill>
                        </a:rPr>
                        <a:t> Ενδιάμεση Φάση (</a:t>
                      </a:r>
                      <a:r>
                        <a:rPr lang="en-US" sz="1600" b="1" u="sng" dirty="0">
                          <a:solidFill>
                            <a:schemeClr val="tx1"/>
                          </a:solidFill>
                        </a:rPr>
                        <a:t>Initial Phase)</a:t>
                      </a:r>
                    </a:p>
                  </a:txBody>
                  <a:tcPr anchor="ctr"/>
                </a:tc>
                <a:extLst>
                  <a:ext uri="{0D108BD9-81ED-4DB2-BD59-A6C34878D82A}">
                    <a16:rowId xmlns:a16="http://schemas.microsoft.com/office/drawing/2014/main" val="10006"/>
                  </a:ext>
                </a:extLst>
              </a:tr>
              <a:tr h="274320">
                <a:tc>
                  <a:txBody>
                    <a:bodyPr/>
                    <a:lstStyle/>
                    <a:p>
                      <a:r>
                        <a:rPr lang="en-US" sz="1600" b="1" dirty="0">
                          <a:solidFill>
                            <a:schemeClr val="tx1"/>
                          </a:solidFill>
                        </a:rPr>
                        <a:t>Week </a:t>
                      </a:r>
                      <a:r>
                        <a:rPr lang="en-US" sz="1600" b="1" baseline="0" dirty="0">
                          <a:solidFill>
                            <a:schemeClr val="tx1"/>
                          </a:solidFill>
                        </a:rPr>
                        <a:t> 7</a:t>
                      </a:r>
                      <a:endParaRPr lang="en-US" sz="1600" b="1" dirty="0">
                        <a:solidFill>
                          <a:schemeClr val="tx1"/>
                        </a:solidFill>
                      </a:endParaRPr>
                    </a:p>
                  </a:txBody>
                  <a:tcPr anchor="ctr"/>
                </a:tc>
                <a:tc>
                  <a:txBody>
                    <a:bodyPr/>
                    <a:lstStyle/>
                    <a:p>
                      <a:r>
                        <a:rPr lang="en-US" sz="1600" b="0" dirty="0">
                          <a:solidFill>
                            <a:schemeClr val="tx1"/>
                          </a:solidFill>
                        </a:rPr>
                        <a:t>09/04/2020</a:t>
                      </a:r>
                    </a:p>
                  </a:txBody>
                  <a:tcPr anchor="ctr"/>
                </a:tc>
                <a:tc>
                  <a:txBody>
                    <a:bodyPr/>
                    <a:lstStyle/>
                    <a:p>
                      <a:endParaRPr lang="en-US" sz="1600" b="1" dirty="0">
                        <a:solidFill>
                          <a:schemeClr val="tx1"/>
                        </a:solidFill>
                      </a:endParaRPr>
                    </a:p>
                  </a:txBody>
                  <a:tcPr anchor="ctr"/>
                </a:tc>
                <a:extLst>
                  <a:ext uri="{0D108BD9-81ED-4DB2-BD59-A6C34878D82A}">
                    <a16:rowId xmlns:a16="http://schemas.microsoft.com/office/drawing/2014/main" val="10007"/>
                  </a:ext>
                </a:extLst>
              </a:tr>
              <a:tr h="274320">
                <a:tc>
                  <a:txBody>
                    <a:bodyPr/>
                    <a:lstStyle/>
                    <a:p>
                      <a:r>
                        <a:rPr lang="en-US" sz="1600" dirty="0">
                          <a:solidFill>
                            <a:schemeClr val="tx1"/>
                          </a:solidFill>
                        </a:rPr>
                        <a:t>Week </a:t>
                      </a:r>
                      <a:r>
                        <a:rPr lang="en-US" sz="1600" baseline="0" dirty="0">
                          <a:solidFill>
                            <a:schemeClr val="tx1"/>
                          </a:solidFill>
                        </a:rPr>
                        <a:t> 8</a:t>
                      </a:r>
                      <a:endParaRPr lang="en-US" sz="1600" dirty="0">
                        <a:solidFill>
                          <a:schemeClr val="tx1"/>
                        </a:solidFill>
                      </a:endParaRPr>
                    </a:p>
                  </a:txBody>
                  <a:tcPr anchor="ctr">
                    <a:solidFill>
                      <a:schemeClr val="accent3"/>
                    </a:solidFill>
                  </a:tcPr>
                </a:tc>
                <a:tc>
                  <a:txBody>
                    <a:bodyPr/>
                    <a:lstStyle/>
                    <a:p>
                      <a:r>
                        <a:rPr lang="en-US" sz="1600" b="0" dirty="0">
                          <a:solidFill>
                            <a:schemeClr val="tx1"/>
                          </a:solidFill>
                        </a:rPr>
                        <a:t>16</a:t>
                      </a:r>
                      <a:r>
                        <a:rPr lang="el-GR" sz="1600" b="0" dirty="0">
                          <a:solidFill>
                            <a:schemeClr val="tx1"/>
                          </a:solidFill>
                        </a:rPr>
                        <a:t>/04/2020</a:t>
                      </a:r>
                      <a:endParaRPr lang="en-US" sz="1600" b="0" dirty="0">
                        <a:solidFill>
                          <a:schemeClr val="tx1"/>
                        </a:solidFill>
                      </a:endParaRPr>
                    </a:p>
                  </a:txBody>
                  <a:tcPr anchor="ctr">
                    <a:solidFill>
                      <a:schemeClr val="accent3"/>
                    </a:solidFill>
                  </a:tcPr>
                </a:tc>
                <a:tc>
                  <a:txBody>
                    <a:bodyPr/>
                    <a:lstStyle/>
                    <a:p>
                      <a:r>
                        <a:rPr lang="el-GR" sz="1600" dirty="0">
                          <a:solidFill>
                            <a:schemeClr val="tx1"/>
                          </a:solidFill>
                        </a:rPr>
                        <a:t>ΠΑΣΧΑ</a:t>
                      </a:r>
                      <a:endParaRPr lang="en-US" sz="1600" dirty="0">
                        <a:solidFill>
                          <a:schemeClr val="tx1"/>
                        </a:solidFill>
                      </a:endParaRPr>
                    </a:p>
                  </a:txBody>
                  <a:tcPr anchor="ctr">
                    <a:solidFill>
                      <a:schemeClr val="accent3"/>
                    </a:solidFill>
                  </a:tcPr>
                </a:tc>
                <a:extLst>
                  <a:ext uri="{0D108BD9-81ED-4DB2-BD59-A6C34878D82A}">
                    <a16:rowId xmlns:a16="http://schemas.microsoft.com/office/drawing/2014/main" val="10008"/>
                  </a:ext>
                </a:extLst>
              </a:tr>
              <a:tr h="274320">
                <a:tc>
                  <a:txBody>
                    <a:bodyPr/>
                    <a:lstStyle/>
                    <a:p>
                      <a:r>
                        <a:rPr lang="en-US" sz="1600" dirty="0">
                          <a:solidFill>
                            <a:schemeClr val="tx1"/>
                          </a:solidFill>
                        </a:rPr>
                        <a:t>Week </a:t>
                      </a:r>
                      <a:r>
                        <a:rPr lang="en-US" sz="1600" baseline="0" dirty="0">
                          <a:solidFill>
                            <a:schemeClr val="tx1"/>
                          </a:solidFill>
                        </a:rPr>
                        <a:t> 9</a:t>
                      </a:r>
                      <a:endParaRPr lang="en-US" sz="1600" dirty="0">
                        <a:solidFill>
                          <a:schemeClr val="tx1"/>
                        </a:solidFill>
                      </a:endParaRPr>
                    </a:p>
                  </a:txBody>
                  <a:tcPr anchor="ctr">
                    <a:solidFill>
                      <a:schemeClr val="accent3"/>
                    </a:solidFill>
                  </a:tcPr>
                </a:tc>
                <a:tc>
                  <a:txBody>
                    <a:bodyPr/>
                    <a:lstStyle/>
                    <a:p>
                      <a:r>
                        <a:rPr lang="en-US" sz="1600" b="0" dirty="0">
                          <a:solidFill>
                            <a:schemeClr val="tx1"/>
                          </a:solidFill>
                        </a:rPr>
                        <a:t>23</a:t>
                      </a:r>
                      <a:r>
                        <a:rPr lang="el-GR" sz="1600" b="0" dirty="0">
                          <a:solidFill>
                            <a:schemeClr val="tx1"/>
                          </a:solidFill>
                        </a:rPr>
                        <a:t>/04/2020</a:t>
                      </a:r>
                      <a:endParaRPr lang="en-US" sz="1600" b="0" dirty="0">
                        <a:solidFill>
                          <a:schemeClr val="tx1"/>
                        </a:solidFill>
                      </a:endParaRPr>
                    </a:p>
                  </a:txBody>
                  <a:tcPr anchor="ctr">
                    <a:solidFill>
                      <a:schemeClr val="accent3"/>
                    </a:solidFill>
                  </a:tcPr>
                </a:tc>
                <a:tc>
                  <a:txBody>
                    <a:bodyPr/>
                    <a:lstStyle/>
                    <a:p>
                      <a:r>
                        <a:rPr lang="el-GR" sz="1600" dirty="0">
                          <a:solidFill>
                            <a:schemeClr val="tx1"/>
                          </a:solidFill>
                        </a:rPr>
                        <a:t>ΠΑΣΧΑ</a:t>
                      </a:r>
                      <a:endParaRPr lang="en-US" sz="1600" dirty="0">
                        <a:solidFill>
                          <a:schemeClr val="tx1"/>
                        </a:solidFill>
                      </a:endParaRPr>
                    </a:p>
                  </a:txBody>
                  <a:tcPr anchor="ctr">
                    <a:solidFill>
                      <a:schemeClr val="accent3"/>
                    </a:solidFill>
                  </a:tcPr>
                </a:tc>
                <a:extLst>
                  <a:ext uri="{0D108BD9-81ED-4DB2-BD59-A6C34878D82A}">
                    <a16:rowId xmlns:a16="http://schemas.microsoft.com/office/drawing/2014/main" val="10009"/>
                  </a:ext>
                </a:extLst>
              </a:tr>
              <a:tr h="274320">
                <a:tc>
                  <a:txBody>
                    <a:bodyPr/>
                    <a:lstStyle/>
                    <a:p>
                      <a:r>
                        <a:rPr lang="en-US" sz="1600" dirty="0">
                          <a:solidFill>
                            <a:schemeClr val="tx1"/>
                          </a:solidFill>
                        </a:rPr>
                        <a:t>Week </a:t>
                      </a:r>
                      <a:r>
                        <a:rPr lang="en-US" sz="1600" baseline="0" dirty="0">
                          <a:solidFill>
                            <a:schemeClr val="tx1"/>
                          </a:solidFill>
                        </a:rPr>
                        <a:t> 10</a:t>
                      </a:r>
                      <a:endParaRPr lang="en-US" sz="1600" dirty="0">
                        <a:solidFill>
                          <a:schemeClr val="tx1"/>
                        </a:solidFill>
                      </a:endParaRPr>
                    </a:p>
                  </a:txBody>
                  <a:tcPr anchor="ctr"/>
                </a:tc>
                <a:tc>
                  <a:txBody>
                    <a:bodyPr/>
                    <a:lstStyle/>
                    <a:p>
                      <a:r>
                        <a:rPr lang="en-US" sz="1600" b="0" dirty="0">
                          <a:solidFill>
                            <a:schemeClr val="tx1"/>
                          </a:solidFill>
                        </a:rPr>
                        <a:t>30</a:t>
                      </a:r>
                      <a:r>
                        <a:rPr lang="el-GR" sz="1600" b="0" dirty="0">
                          <a:solidFill>
                            <a:schemeClr val="tx1"/>
                          </a:solidFill>
                        </a:rPr>
                        <a:t>/04/2020</a:t>
                      </a:r>
                      <a:endParaRPr lang="en-US" sz="1600" b="0" dirty="0">
                        <a:solidFill>
                          <a:schemeClr val="tx1"/>
                        </a:solidFill>
                      </a:endParaRPr>
                    </a:p>
                  </a:txBody>
                  <a:tcPr anchor="ctr"/>
                </a:tc>
                <a:tc>
                  <a:txBody>
                    <a:bodyPr/>
                    <a:lstStyle/>
                    <a:p>
                      <a:r>
                        <a:rPr lang="en-US" sz="1600" b="1" u="sng" kern="1200" dirty="0">
                          <a:solidFill>
                            <a:schemeClr val="tx1"/>
                          </a:solidFill>
                          <a:latin typeface="+mn-lt"/>
                          <a:ea typeface="+mn-ea"/>
                          <a:cs typeface="+mn-cs"/>
                        </a:rPr>
                        <a:t>2</a:t>
                      </a:r>
                      <a:r>
                        <a:rPr lang="el-GR" sz="1600" b="1" u="sng" kern="1200" baseline="30000" dirty="0">
                          <a:solidFill>
                            <a:schemeClr val="tx1"/>
                          </a:solidFill>
                          <a:latin typeface="+mn-lt"/>
                          <a:ea typeface="+mn-ea"/>
                          <a:cs typeface="+mn-cs"/>
                        </a:rPr>
                        <a:t>η </a:t>
                      </a:r>
                      <a:r>
                        <a:rPr lang="el-GR" sz="1600" b="1" u="sng" kern="1200" dirty="0">
                          <a:solidFill>
                            <a:schemeClr val="tx1"/>
                          </a:solidFill>
                          <a:latin typeface="+mn-lt"/>
                          <a:ea typeface="+mn-ea"/>
                          <a:cs typeface="+mn-cs"/>
                        </a:rPr>
                        <a:t>Ενδιάμεση Φάση (</a:t>
                      </a:r>
                      <a:r>
                        <a:rPr lang="en-US" sz="1600" b="1" u="sng" kern="1200" dirty="0">
                          <a:solidFill>
                            <a:schemeClr val="tx1"/>
                          </a:solidFill>
                          <a:latin typeface="+mn-lt"/>
                          <a:ea typeface="+mn-ea"/>
                          <a:cs typeface="+mn-cs"/>
                        </a:rPr>
                        <a:t>Intermediate Phase)</a:t>
                      </a:r>
                    </a:p>
                  </a:txBody>
                  <a:tcPr anchor="ctr"/>
                </a:tc>
                <a:extLst>
                  <a:ext uri="{0D108BD9-81ED-4DB2-BD59-A6C34878D82A}">
                    <a16:rowId xmlns:a16="http://schemas.microsoft.com/office/drawing/2014/main" val="10010"/>
                  </a:ext>
                </a:extLst>
              </a:tr>
              <a:tr h="274320">
                <a:tc>
                  <a:txBody>
                    <a:bodyPr/>
                    <a:lstStyle/>
                    <a:p>
                      <a:r>
                        <a:rPr lang="en-US" sz="1600" b="1" dirty="0">
                          <a:solidFill>
                            <a:schemeClr val="tx1"/>
                          </a:solidFill>
                        </a:rPr>
                        <a:t>Week </a:t>
                      </a:r>
                      <a:r>
                        <a:rPr lang="en-US" sz="1600" b="1" baseline="0" dirty="0">
                          <a:solidFill>
                            <a:schemeClr val="tx1"/>
                          </a:solidFill>
                        </a:rPr>
                        <a:t> 11</a:t>
                      </a:r>
                      <a:endParaRPr lang="en-US" sz="1600" b="1" dirty="0">
                        <a:solidFill>
                          <a:schemeClr val="tx1"/>
                        </a:solidFill>
                      </a:endParaRPr>
                    </a:p>
                  </a:txBody>
                  <a:tcPr anchor="ctr"/>
                </a:tc>
                <a:tc>
                  <a:txBody>
                    <a:bodyPr/>
                    <a:lstStyle/>
                    <a:p>
                      <a:r>
                        <a:rPr lang="en-US" sz="1600" b="0" dirty="0">
                          <a:solidFill>
                            <a:schemeClr val="tx1"/>
                          </a:solidFill>
                        </a:rPr>
                        <a:t>07/05/2020</a:t>
                      </a:r>
                    </a:p>
                  </a:txBody>
                  <a:tcPr anchor="ctr"/>
                </a:tc>
                <a:tc>
                  <a:txBody>
                    <a:bodyPr/>
                    <a:lstStyle/>
                    <a:p>
                      <a:endParaRPr lang="en-US" sz="1600" b="1" dirty="0">
                        <a:solidFill>
                          <a:schemeClr val="tx1"/>
                        </a:solidFill>
                      </a:endParaRPr>
                    </a:p>
                  </a:txBody>
                  <a:tcPr anchor="ctr"/>
                </a:tc>
                <a:extLst>
                  <a:ext uri="{0D108BD9-81ED-4DB2-BD59-A6C34878D82A}">
                    <a16:rowId xmlns:a16="http://schemas.microsoft.com/office/drawing/2014/main" val="10011"/>
                  </a:ext>
                </a:extLst>
              </a:tr>
              <a:tr h="274320">
                <a:tc>
                  <a:txBody>
                    <a:bodyPr/>
                    <a:lstStyle/>
                    <a:p>
                      <a:r>
                        <a:rPr lang="en-US" sz="1600" dirty="0">
                          <a:solidFill>
                            <a:schemeClr val="tx1"/>
                          </a:solidFill>
                        </a:rPr>
                        <a:t>Week </a:t>
                      </a:r>
                      <a:r>
                        <a:rPr lang="en-US" sz="1600" baseline="0" dirty="0">
                          <a:solidFill>
                            <a:schemeClr val="tx1"/>
                          </a:solidFill>
                        </a:rPr>
                        <a:t> 12</a:t>
                      </a:r>
                      <a:endParaRPr lang="en-US" sz="1600" dirty="0">
                        <a:solidFill>
                          <a:schemeClr val="tx1"/>
                        </a:solidFill>
                      </a:endParaRPr>
                    </a:p>
                  </a:txBody>
                  <a:tcPr anchor="ctr"/>
                </a:tc>
                <a:tc>
                  <a:txBody>
                    <a:bodyPr/>
                    <a:lstStyle/>
                    <a:p>
                      <a:r>
                        <a:rPr lang="el-GR" sz="1600" dirty="0">
                          <a:solidFill>
                            <a:schemeClr val="tx1"/>
                          </a:solidFill>
                        </a:rPr>
                        <a:t>14/05/2020</a:t>
                      </a:r>
                      <a:endParaRPr lang="en-US" sz="1600" dirty="0">
                        <a:solidFill>
                          <a:schemeClr val="tx1"/>
                        </a:solidFill>
                      </a:endParaRPr>
                    </a:p>
                  </a:txBody>
                  <a:tcPr anchor="ctr"/>
                </a:tc>
                <a:tc>
                  <a:txBody>
                    <a:bodyPr/>
                    <a:lstStyle/>
                    <a:p>
                      <a:endParaRPr lang="en-US" sz="1600" dirty="0">
                        <a:solidFill>
                          <a:schemeClr val="tx1"/>
                        </a:solidFill>
                      </a:endParaRPr>
                    </a:p>
                  </a:txBody>
                  <a:tcPr anchor="ctr"/>
                </a:tc>
                <a:extLst>
                  <a:ext uri="{0D108BD9-81ED-4DB2-BD59-A6C34878D82A}">
                    <a16:rowId xmlns:a16="http://schemas.microsoft.com/office/drawing/2014/main" val="10012"/>
                  </a:ext>
                </a:extLst>
              </a:tr>
              <a:tr h="2743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Week </a:t>
                      </a:r>
                      <a:r>
                        <a:rPr lang="en-US" sz="1600" baseline="0" dirty="0"/>
                        <a:t> 1</a:t>
                      </a:r>
                      <a:r>
                        <a:rPr lang="el-GR" sz="1600" baseline="0" dirty="0"/>
                        <a:t>3</a:t>
                      </a:r>
                      <a:endParaRPr lang="en-US" sz="1600" dirty="0"/>
                    </a:p>
                  </a:txBody>
                  <a:tcPr anchor="ctr"/>
                </a:tc>
                <a:tc>
                  <a:txBody>
                    <a:bodyPr/>
                    <a:lstStyle/>
                    <a:p>
                      <a:r>
                        <a:rPr lang="el-GR" sz="1600" dirty="0">
                          <a:solidFill>
                            <a:schemeClr val="tx1"/>
                          </a:solidFill>
                        </a:rPr>
                        <a:t>21/05/2020</a:t>
                      </a:r>
                      <a:endParaRPr lang="en-US" sz="1600" dirty="0">
                        <a:solidFill>
                          <a:schemeClr val="tx1"/>
                        </a:solidFill>
                      </a:endParaRPr>
                    </a:p>
                  </a:txBody>
                  <a:tcPr anchor="ctr"/>
                </a:tc>
                <a:tc>
                  <a:txBody>
                    <a:bodyPr/>
                    <a:lstStyle/>
                    <a:p>
                      <a:endParaRPr lang="en-US" sz="1600" dirty="0"/>
                    </a:p>
                  </a:txBody>
                  <a:tcPr anchor="ctr"/>
                </a:tc>
                <a:extLst>
                  <a:ext uri="{0D108BD9-81ED-4DB2-BD59-A6C34878D82A}">
                    <a16:rowId xmlns:a16="http://schemas.microsoft.com/office/drawing/2014/main" val="3656942177"/>
                  </a:ext>
                </a:extLst>
              </a:tr>
              <a:tr h="2743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Week </a:t>
                      </a:r>
                      <a:r>
                        <a:rPr lang="en-US" sz="1600" baseline="0" dirty="0"/>
                        <a:t> 1</a:t>
                      </a:r>
                      <a:r>
                        <a:rPr lang="el-GR" sz="1600" baseline="0" dirty="0"/>
                        <a:t>4</a:t>
                      </a:r>
                      <a:endParaRPr lang="en-US" sz="1600" dirty="0"/>
                    </a:p>
                  </a:txBody>
                  <a:tcPr anchor="ctr"/>
                </a:tc>
                <a:tc>
                  <a:txBody>
                    <a:bodyPr/>
                    <a:lstStyle/>
                    <a:p>
                      <a:r>
                        <a:rPr lang="el-GR" sz="1600" dirty="0">
                          <a:solidFill>
                            <a:schemeClr val="tx1"/>
                          </a:solidFill>
                        </a:rPr>
                        <a:t>28/05/2020</a:t>
                      </a:r>
                      <a:endParaRPr lang="en-US" sz="1600" dirty="0">
                        <a:solidFill>
                          <a:schemeClr val="tx1"/>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600" b="1" u="sng" dirty="0"/>
                        <a:t>Τελική Φάση</a:t>
                      </a:r>
                      <a:r>
                        <a:rPr lang="en-US" sz="1600" b="1" u="sng" dirty="0"/>
                        <a:t> (</a:t>
                      </a:r>
                      <a:r>
                        <a:rPr lang="el-GR" sz="1600" b="1" u="sng" dirty="0"/>
                        <a:t> </a:t>
                      </a:r>
                      <a:r>
                        <a:rPr lang="en-US" sz="1600" b="1" u="sng" dirty="0"/>
                        <a:t>Final Phase) </a:t>
                      </a:r>
                      <a:r>
                        <a:rPr lang="el-GR" sz="1600" b="1" u="sng" dirty="0"/>
                        <a:t>Προφορική Εξέταση</a:t>
                      </a:r>
                    </a:p>
                  </a:txBody>
                  <a:tcPr anchor="ctr"/>
                </a:tc>
                <a:extLst>
                  <a:ext uri="{0D108BD9-81ED-4DB2-BD59-A6C34878D82A}">
                    <a16:rowId xmlns:a16="http://schemas.microsoft.com/office/drawing/2014/main" val="3473901170"/>
                  </a:ext>
                </a:extLst>
              </a:tr>
              <a:tr h="2743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Week </a:t>
                      </a:r>
                      <a:r>
                        <a:rPr lang="en-US" sz="1600" baseline="0" dirty="0"/>
                        <a:t> 1</a:t>
                      </a:r>
                      <a:r>
                        <a:rPr lang="el-GR" sz="1600" baseline="0" dirty="0"/>
                        <a:t>5</a:t>
                      </a:r>
                      <a:endParaRPr lang="en-US" sz="1600" dirty="0"/>
                    </a:p>
                  </a:txBody>
                  <a:tcPr anchor="ctr"/>
                </a:tc>
                <a:tc>
                  <a:txBody>
                    <a:bodyPr/>
                    <a:lstStyle/>
                    <a:p>
                      <a:r>
                        <a:rPr lang="el-GR" sz="1600" dirty="0">
                          <a:solidFill>
                            <a:schemeClr val="tx1"/>
                          </a:solidFill>
                        </a:rPr>
                        <a:t>04/06/2020</a:t>
                      </a:r>
                      <a:endParaRPr lang="en-US" sz="1600" dirty="0">
                        <a:solidFill>
                          <a:schemeClr val="tx1"/>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600" b="1" u="sng" dirty="0"/>
                        <a:t>Τελική Φάση</a:t>
                      </a:r>
                      <a:r>
                        <a:rPr lang="en-US" sz="1600" b="1" u="sng" dirty="0"/>
                        <a:t> (</a:t>
                      </a:r>
                      <a:r>
                        <a:rPr lang="el-GR" sz="1600" b="1" u="sng" dirty="0"/>
                        <a:t> </a:t>
                      </a:r>
                      <a:r>
                        <a:rPr lang="en-US" sz="1600" b="1" u="sng" dirty="0"/>
                        <a:t>Final Phase) </a:t>
                      </a:r>
                      <a:r>
                        <a:rPr lang="el-GR" sz="1600" b="1" u="sng" dirty="0"/>
                        <a:t>Προφορική Εξέταση</a:t>
                      </a:r>
                    </a:p>
                  </a:txBody>
                  <a:tcPr anchor="ctr"/>
                </a:tc>
                <a:extLst>
                  <a:ext uri="{0D108BD9-81ED-4DB2-BD59-A6C34878D82A}">
                    <a16:rowId xmlns:a16="http://schemas.microsoft.com/office/drawing/2014/main" val="2472274122"/>
                  </a:ext>
                </a:extLst>
              </a:tr>
              <a:tr h="2743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Week </a:t>
                      </a:r>
                      <a:r>
                        <a:rPr lang="en-US" sz="1600" baseline="0" dirty="0"/>
                        <a:t> 1</a:t>
                      </a:r>
                      <a:r>
                        <a:rPr lang="el-GR" sz="1600" baseline="0" dirty="0"/>
                        <a:t>6</a:t>
                      </a:r>
                      <a:endParaRPr lang="en-US" sz="1600" dirty="0"/>
                    </a:p>
                  </a:txBody>
                  <a:tcPr anchor="ctr"/>
                </a:tc>
                <a:tc>
                  <a:txBody>
                    <a:bodyPr/>
                    <a:lstStyle/>
                    <a:p>
                      <a:r>
                        <a:rPr lang="el-GR" sz="1600" dirty="0">
                          <a:solidFill>
                            <a:schemeClr val="tx1"/>
                          </a:solidFill>
                        </a:rPr>
                        <a:t>11/06/2020</a:t>
                      </a:r>
                      <a:endParaRPr lang="en-US" sz="1600" dirty="0">
                        <a:solidFill>
                          <a:schemeClr val="tx1"/>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600" b="1" u="sng" dirty="0"/>
                        <a:t>Τελική Φάση</a:t>
                      </a:r>
                      <a:r>
                        <a:rPr lang="en-US" sz="1600" b="1" u="sng" dirty="0"/>
                        <a:t> (</a:t>
                      </a:r>
                      <a:r>
                        <a:rPr lang="el-GR" sz="1600" b="1" u="sng" dirty="0"/>
                        <a:t> </a:t>
                      </a:r>
                      <a:r>
                        <a:rPr lang="en-US" sz="1600" b="1" u="sng" dirty="0"/>
                        <a:t>Final Phase) </a:t>
                      </a:r>
                      <a:r>
                        <a:rPr lang="el-GR" sz="1600" b="1" u="sng" dirty="0"/>
                        <a:t>Προφορική Εξέταση</a:t>
                      </a:r>
                    </a:p>
                  </a:txBody>
                  <a:tcPr anchor="ctr"/>
                </a:tc>
                <a:extLst>
                  <a:ext uri="{0D108BD9-81ED-4DB2-BD59-A6C34878D82A}">
                    <a16:rowId xmlns:a16="http://schemas.microsoft.com/office/drawing/2014/main" val="3790530320"/>
                  </a:ext>
                </a:extLst>
              </a:tr>
            </a:tbl>
          </a:graphicData>
        </a:graphic>
      </p:graphicFrame>
      <p:sp>
        <p:nvSpPr>
          <p:cNvPr id="13" name="Footer Placeholder 5">
            <a:extLst>
              <a:ext uri="{FF2B5EF4-FFF2-40B4-BE49-F238E27FC236}">
                <a16:creationId xmlns:a16="http://schemas.microsoft.com/office/drawing/2014/main" id="{06639DD0-8120-48B0-A62D-333CF01116D6}"/>
              </a:ext>
            </a:extLst>
          </p:cNvPr>
          <p:cNvSpPr>
            <a:spLocks noGrp="1"/>
          </p:cNvSpPr>
          <p:nvPr>
            <p:ph type="ftr" sz="quarter" idx="11"/>
          </p:nvPr>
        </p:nvSpPr>
        <p:spPr>
          <a:xfrm>
            <a:off x="150329" y="6523041"/>
            <a:ext cx="10634664" cy="276226"/>
          </a:xfrm>
        </p:spPr>
        <p:txBody>
          <a:bodyPr/>
          <a:lstStyle/>
          <a:p>
            <a:r>
              <a:rPr lang="el-GR" dirty="0"/>
              <a:t>Τμήμα Μηχανικών Πληροφορικής  - Αρχές Τεχνολογίας Λογισμικού (Εργαστήριο) – </a:t>
            </a:r>
            <a:r>
              <a:rPr lang="en-US" dirty="0"/>
              <a:t>Project </a:t>
            </a:r>
            <a:r>
              <a:rPr lang="el-GR" dirty="0"/>
              <a:t>εαρινού εξαμήνου 2019-2020</a:t>
            </a:r>
          </a:p>
        </p:txBody>
      </p:sp>
    </p:spTree>
    <p:extLst>
      <p:ext uri="{BB962C8B-B14F-4D97-AF65-F5344CB8AC3E}">
        <p14:creationId xmlns:p14="http://schemas.microsoft.com/office/powerpoint/2010/main" val="3005775219"/>
      </p:ext>
    </p:extLst>
  </p:cSld>
  <p:clrMapOvr>
    <a:masterClrMapping/>
  </p:clrMapOvr>
  <mc:AlternateContent xmlns:mc="http://schemas.openxmlformats.org/markup-compatibility/2006" xmlns:p14="http://schemas.microsoft.com/office/powerpoint/2010/main">
    <mc:Choice Requires="p14">
      <p:transition p14:dur="0"/>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sz="quarter" idx="12"/>
          </p:nvPr>
        </p:nvSpPr>
        <p:spPr>
          <a:xfrm>
            <a:off x="10895010" y="6400801"/>
            <a:ext cx="1143002" cy="276226"/>
          </a:xfrm>
        </p:spPr>
        <p:txBody>
          <a:bodyPr/>
          <a:lstStyle/>
          <a:p>
            <a:fld id="{25BA54BD-C84D-46CE-8B72-31BFB26ABA43}" type="slidenum">
              <a:rPr lang="en-US" smtClean="0"/>
              <a:t>34</a:t>
            </a:fld>
            <a:endParaRPr lang="en-US"/>
          </a:p>
        </p:txBody>
      </p:sp>
      <p:sp>
        <p:nvSpPr>
          <p:cNvPr id="10" name="Title 2"/>
          <p:cNvSpPr txBox="1">
            <a:spLocks/>
          </p:cNvSpPr>
          <p:nvPr/>
        </p:nvSpPr>
        <p:spPr>
          <a:xfrm>
            <a:off x="147636" y="76200"/>
            <a:ext cx="11890376" cy="609600"/>
          </a:xfrm>
          <a:prstGeom prst="rect">
            <a:avLst/>
          </a:prstGeom>
        </p:spPr>
        <p:txBody>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l-GR" dirty="0"/>
              <a:t>Τέλος</a:t>
            </a:r>
            <a:endParaRPr lang="en-US" dirty="0"/>
          </a:p>
        </p:txBody>
      </p:sp>
      <p:grpSp>
        <p:nvGrpSpPr>
          <p:cNvPr id="16" name="Group 15"/>
          <p:cNvGrpSpPr/>
          <p:nvPr/>
        </p:nvGrpSpPr>
        <p:grpSpPr>
          <a:xfrm>
            <a:off x="4494212" y="920612"/>
            <a:ext cx="5342579" cy="5295710"/>
            <a:chOff x="5713412" y="685800"/>
            <a:chExt cx="5342579" cy="5295710"/>
          </a:xfrm>
        </p:grpSpPr>
        <p:grpSp>
          <p:nvGrpSpPr>
            <p:cNvPr id="9" name="Group 8"/>
            <p:cNvGrpSpPr/>
            <p:nvPr/>
          </p:nvGrpSpPr>
          <p:grpSpPr>
            <a:xfrm flipH="1">
              <a:off x="5713412" y="2438400"/>
              <a:ext cx="1676400" cy="3543110"/>
              <a:chOff x="2513012" y="1447800"/>
              <a:chExt cx="2514600" cy="4532313"/>
            </a:xfrm>
          </p:grpSpPr>
          <p:pic>
            <p:nvPicPr>
              <p:cNvPr id="7" name="Picture 2" descr="http://blog.verwilst.be/wp-content/uploads/2008/12/java.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3012" y="1447800"/>
                <a:ext cx="2514600" cy="453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4"/>
              <p:cNvSpPr txBox="1">
                <a:spLocks noChangeArrowheads="1"/>
              </p:cNvSpPr>
              <p:nvPr/>
            </p:nvSpPr>
            <p:spPr bwMode="auto">
              <a:xfrm>
                <a:off x="3421063" y="434340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l-GR" dirty="0">
                  <a:solidFill>
                    <a:schemeClr val="bg1"/>
                  </a:solidFill>
                  <a:latin typeface="Calibri" panose="020F0502020204030204" pitchFamily="34" charset="0"/>
                </a:endParaRPr>
              </a:p>
            </p:txBody>
          </p:sp>
        </p:grpSp>
        <p:grpSp>
          <p:nvGrpSpPr>
            <p:cNvPr id="15" name="Group 14"/>
            <p:cNvGrpSpPr/>
            <p:nvPr/>
          </p:nvGrpSpPr>
          <p:grpSpPr>
            <a:xfrm>
              <a:off x="5713412" y="685800"/>
              <a:ext cx="5342579" cy="2081862"/>
              <a:chOff x="5713412" y="685800"/>
              <a:chExt cx="5342579" cy="2081862"/>
            </a:xfrm>
          </p:grpSpPr>
          <p:sp>
            <p:nvSpPr>
              <p:cNvPr id="11" name="Cloud Callout 10"/>
              <p:cNvSpPr/>
              <p:nvPr/>
            </p:nvSpPr>
            <p:spPr>
              <a:xfrm>
                <a:off x="5713412" y="685800"/>
                <a:ext cx="5342579" cy="2081862"/>
              </a:xfrm>
              <a:prstGeom prst="cloudCallou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94612" y="996385"/>
                <a:ext cx="1777718" cy="1460692"/>
              </a:xfrm>
              <a:prstGeom prst="rect">
                <a:avLst/>
              </a:prstGeom>
            </p:spPr>
          </p:pic>
        </p:grpSp>
      </p:grpSp>
      <p:sp>
        <p:nvSpPr>
          <p:cNvPr id="12" name="Footer Placeholder 5">
            <a:extLst>
              <a:ext uri="{FF2B5EF4-FFF2-40B4-BE49-F238E27FC236}">
                <a16:creationId xmlns:a16="http://schemas.microsoft.com/office/drawing/2014/main" id="{FCFDD7B4-3CA5-4581-A1EA-FDACDBAF2C04}"/>
              </a:ext>
            </a:extLst>
          </p:cNvPr>
          <p:cNvSpPr>
            <a:spLocks noGrp="1"/>
          </p:cNvSpPr>
          <p:nvPr>
            <p:ph type="ftr" sz="quarter" idx="11"/>
          </p:nvPr>
        </p:nvSpPr>
        <p:spPr>
          <a:xfrm>
            <a:off x="147636" y="6400801"/>
            <a:ext cx="10634664" cy="276226"/>
          </a:xfrm>
        </p:spPr>
        <p:txBody>
          <a:bodyPr/>
          <a:lstStyle/>
          <a:p>
            <a:r>
              <a:rPr lang="el-GR" dirty="0"/>
              <a:t>Τμήμα Μηχανικών Πληροφορικής  - Αρχές Τεχνολογίας Λογισμικού (Εργαστήριο) – </a:t>
            </a:r>
            <a:r>
              <a:rPr lang="en-US" dirty="0"/>
              <a:t>Project </a:t>
            </a:r>
            <a:r>
              <a:rPr lang="el-GR" dirty="0"/>
              <a:t>εαρινού εξαμήνου 2019-2020</a:t>
            </a:r>
          </a:p>
        </p:txBody>
      </p:sp>
    </p:spTree>
    <p:extLst>
      <p:ext uri="{BB962C8B-B14F-4D97-AF65-F5344CB8AC3E}">
        <p14:creationId xmlns:p14="http://schemas.microsoft.com/office/powerpoint/2010/main" val="317415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l-GR" b="0" dirty="0"/>
              <a:t>Τυπική έκδοση παιχνιδιού σε χαρτί και μολύβι (</a:t>
            </a:r>
            <a:r>
              <a:rPr lang="en-US" b="0" dirty="0"/>
              <a:t>Wikipedia)</a:t>
            </a:r>
          </a:p>
        </p:txBody>
      </p:sp>
      <p:sp>
        <p:nvSpPr>
          <p:cNvPr id="7" name="Slide Number Placeholder 6"/>
          <p:cNvSpPr>
            <a:spLocks noGrp="1"/>
          </p:cNvSpPr>
          <p:nvPr>
            <p:ph type="sldNum" sz="quarter" idx="12"/>
          </p:nvPr>
        </p:nvSpPr>
        <p:spPr/>
        <p:txBody>
          <a:bodyPr/>
          <a:lstStyle/>
          <a:p>
            <a:fld id="{25BA54BD-C84D-46CE-8B72-31BFB26ABA43}" type="slidenum">
              <a:rPr lang="en-US" smtClean="0"/>
              <a:t>4</a:t>
            </a:fld>
            <a:endParaRPr lang="en-US"/>
          </a:p>
        </p:txBody>
      </p:sp>
      <p:pic>
        <p:nvPicPr>
          <p:cNvPr id="8" name="Picture 7"/>
          <p:cNvPicPr>
            <a:picLocks noChangeAspect="1"/>
          </p:cNvPicPr>
          <p:nvPr/>
        </p:nvPicPr>
        <p:blipFill>
          <a:blip r:embed="rId3"/>
          <a:stretch>
            <a:fillRect/>
          </a:stretch>
        </p:blipFill>
        <p:spPr>
          <a:xfrm>
            <a:off x="4265612" y="1752600"/>
            <a:ext cx="3056923" cy="4353650"/>
          </a:xfrm>
          <a:prstGeom prst="rect">
            <a:avLst/>
          </a:prstGeom>
        </p:spPr>
      </p:pic>
      <p:sp>
        <p:nvSpPr>
          <p:cNvPr id="9" name="Footer Placeholder 5">
            <a:extLst>
              <a:ext uri="{FF2B5EF4-FFF2-40B4-BE49-F238E27FC236}">
                <a16:creationId xmlns:a16="http://schemas.microsoft.com/office/drawing/2014/main" id="{2A297760-802D-4B22-833A-23623DFCE503}"/>
              </a:ext>
            </a:extLst>
          </p:cNvPr>
          <p:cNvSpPr>
            <a:spLocks noGrp="1"/>
          </p:cNvSpPr>
          <p:nvPr>
            <p:ph type="ftr" sz="quarter" idx="11"/>
          </p:nvPr>
        </p:nvSpPr>
        <p:spPr>
          <a:xfrm>
            <a:off x="147636" y="6400801"/>
            <a:ext cx="10634664" cy="276226"/>
          </a:xfrm>
        </p:spPr>
        <p:txBody>
          <a:bodyPr/>
          <a:lstStyle/>
          <a:p>
            <a:r>
              <a:rPr lang="el-GR" dirty="0"/>
              <a:t>Τμήμα Μηχανικών Πληροφορικής  - Αρχές Τεχνολογίας Λογισμικού (Εργαστήριο) – </a:t>
            </a:r>
            <a:r>
              <a:rPr lang="en-US" dirty="0"/>
              <a:t>Project </a:t>
            </a:r>
            <a:r>
              <a:rPr lang="el-GR" dirty="0"/>
              <a:t>εαρινού εξαμήνου 2019-2020</a:t>
            </a:r>
          </a:p>
        </p:txBody>
      </p:sp>
    </p:spTree>
    <p:extLst>
      <p:ext uri="{BB962C8B-B14F-4D97-AF65-F5344CB8AC3E}">
        <p14:creationId xmlns:p14="http://schemas.microsoft.com/office/powerpoint/2010/main" val="669077749"/>
      </p:ext>
    </p:extLst>
  </p:cSld>
  <p:clrMapOvr>
    <a:masterClrMapping/>
  </p:clrMapOvr>
  <mc:AlternateContent xmlns:mc="http://schemas.openxmlformats.org/markup-compatibility/2006" xmlns:p14="http://schemas.microsoft.com/office/powerpoint/2010/main">
    <mc:Choice Requires="p14">
      <p:transition p14:dur="0"/>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dirty="0"/>
              <a:t>Περιγραφή τελικής εφαρμογής</a:t>
            </a:r>
            <a:endParaRPr lang="en-US" dirty="0"/>
          </a:p>
        </p:txBody>
      </p:sp>
      <p:sp>
        <p:nvSpPr>
          <p:cNvPr id="3" name="Text Placeholder 2"/>
          <p:cNvSpPr>
            <a:spLocks noGrp="1"/>
          </p:cNvSpPr>
          <p:nvPr>
            <p:ph type="body" idx="1"/>
          </p:nvPr>
        </p:nvSpPr>
        <p:spPr>
          <a:xfrm>
            <a:off x="1522413" y="5102525"/>
            <a:ext cx="9144000" cy="1069675"/>
          </a:xfrm>
        </p:spPr>
        <p:txBody>
          <a:bodyPr>
            <a:normAutofit/>
          </a:bodyPr>
          <a:lstStyle/>
          <a:p>
            <a:pPr algn="ctr"/>
            <a:r>
              <a:rPr lang="el-GR" sz="2000" dirty="0"/>
              <a:t>Περιγράφονται οι ελάχιστες απαιτήσεις σε λειτουργικότητα και εμφάνιση</a:t>
            </a:r>
            <a:endParaRPr lang="en-US" sz="2000" dirty="0"/>
          </a:p>
        </p:txBody>
      </p:sp>
      <p:sp>
        <p:nvSpPr>
          <p:cNvPr id="5" name="Slide Number Placeholder 4"/>
          <p:cNvSpPr>
            <a:spLocks noGrp="1"/>
          </p:cNvSpPr>
          <p:nvPr>
            <p:ph type="sldNum" sz="quarter" idx="12"/>
          </p:nvPr>
        </p:nvSpPr>
        <p:spPr>
          <a:xfrm>
            <a:off x="10895012" y="6388270"/>
            <a:ext cx="1143002" cy="276226"/>
          </a:xfrm>
        </p:spPr>
        <p:txBody>
          <a:bodyPr/>
          <a:lstStyle/>
          <a:p>
            <a:fld id="{25BA54BD-C84D-46CE-8B72-31BFB26ABA43}" type="slidenum">
              <a:rPr lang="en-US" smtClean="0"/>
              <a:t>5</a:t>
            </a:fld>
            <a:endParaRPr lang="en-US"/>
          </a:p>
        </p:txBody>
      </p:sp>
      <p:sp>
        <p:nvSpPr>
          <p:cNvPr id="7" name="Footer Placeholder 5">
            <a:extLst>
              <a:ext uri="{FF2B5EF4-FFF2-40B4-BE49-F238E27FC236}">
                <a16:creationId xmlns:a16="http://schemas.microsoft.com/office/drawing/2014/main" id="{1D38B63D-28DE-4465-AE44-0013D4843132}"/>
              </a:ext>
            </a:extLst>
          </p:cNvPr>
          <p:cNvSpPr>
            <a:spLocks noGrp="1"/>
          </p:cNvSpPr>
          <p:nvPr>
            <p:ph type="ftr" sz="quarter" idx="11"/>
          </p:nvPr>
        </p:nvSpPr>
        <p:spPr>
          <a:xfrm>
            <a:off x="147636" y="6400801"/>
            <a:ext cx="10634664" cy="276226"/>
          </a:xfrm>
        </p:spPr>
        <p:txBody>
          <a:bodyPr/>
          <a:lstStyle/>
          <a:p>
            <a:r>
              <a:rPr lang="el-GR" dirty="0"/>
              <a:t>Τμήμα Μηχανικών Πληροφορικής  - Αρχές Τεχνολογίας Λογισμικού (Εργαστήριο) – </a:t>
            </a:r>
            <a:r>
              <a:rPr lang="en-US" dirty="0"/>
              <a:t>Project </a:t>
            </a:r>
            <a:r>
              <a:rPr lang="el-GR" dirty="0"/>
              <a:t>εαρινού εξαμήνου 2019-2020</a:t>
            </a:r>
          </a:p>
        </p:txBody>
      </p:sp>
    </p:spTree>
    <p:extLst>
      <p:ext uri="{BB962C8B-B14F-4D97-AF65-F5344CB8AC3E}">
        <p14:creationId xmlns:p14="http://schemas.microsoft.com/office/powerpoint/2010/main" val="3117622036"/>
      </p:ext>
    </p:extLst>
  </p:cSld>
  <p:clrMapOvr>
    <a:masterClrMapping/>
  </p:clrMapOvr>
  <mc:AlternateContent xmlns:mc="http://schemas.openxmlformats.org/markup-compatibility/2006" xmlns:p14="http://schemas.microsoft.com/office/powerpoint/2010/main">
    <mc:Choice Requires="p14">
      <p:transition p14:dur="0"/>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half" idx="2"/>
          </p:nvPr>
        </p:nvSpPr>
        <p:spPr>
          <a:xfrm>
            <a:off x="7905958" y="1676400"/>
            <a:ext cx="4132053" cy="4478548"/>
          </a:xfrm>
        </p:spPr>
        <p:txBody>
          <a:bodyPr anchor="ctr"/>
          <a:lstStyle/>
          <a:p>
            <a:r>
              <a:rPr lang="el-GR" dirty="0"/>
              <a:t>Εμφανίζεται η αρχική οθόνη όπου ο παίκτης βάζει τα στοιχεία του.</a:t>
            </a:r>
            <a:endParaRPr lang="en-US" dirty="0"/>
          </a:p>
          <a:p>
            <a:endParaRPr lang="en-US" dirty="0"/>
          </a:p>
        </p:txBody>
      </p:sp>
      <p:sp>
        <p:nvSpPr>
          <p:cNvPr id="9" name="Title 2"/>
          <p:cNvSpPr>
            <a:spLocks noGrp="1"/>
          </p:cNvSpPr>
          <p:nvPr>
            <p:ph type="title"/>
          </p:nvPr>
        </p:nvSpPr>
        <p:spPr>
          <a:xfrm>
            <a:off x="147636" y="76200"/>
            <a:ext cx="11890376" cy="609600"/>
          </a:xfrm>
        </p:spPr>
        <p:txBody>
          <a:bodyPr/>
          <a:lstStyle/>
          <a:p>
            <a:r>
              <a:rPr lang="el-GR" dirty="0"/>
              <a:t>Αρχική Οθόνη</a:t>
            </a:r>
            <a:endParaRPr lang="en-US" dirty="0"/>
          </a:p>
        </p:txBody>
      </p:sp>
      <p:sp>
        <p:nvSpPr>
          <p:cNvPr id="11" name="Slide Number Placeholder 6"/>
          <p:cNvSpPr>
            <a:spLocks noGrp="1"/>
          </p:cNvSpPr>
          <p:nvPr>
            <p:ph type="sldNum" sz="quarter" idx="12"/>
          </p:nvPr>
        </p:nvSpPr>
        <p:spPr>
          <a:xfrm>
            <a:off x="10895010" y="6400801"/>
            <a:ext cx="1143002" cy="276226"/>
          </a:xfrm>
        </p:spPr>
        <p:txBody>
          <a:bodyPr/>
          <a:lstStyle/>
          <a:p>
            <a:fld id="{25BA54BD-C84D-46CE-8B72-31BFB26ABA43}" type="slidenum">
              <a:rPr lang="en-US" smtClean="0"/>
              <a:t>6</a:t>
            </a:fld>
            <a:endParaRPr lang="en-US"/>
          </a:p>
        </p:txBody>
      </p:sp>
      <p:pic>
        <p:nvPicPr>
          <p:cNvPr id="15" name="Picture 14"/>
          <p:cNvPicPr>
            <a:picLocks noChangeAspect="1"/>
          </p:cNvPicPr>
          <p:nvPr/>
        </p:nvPicPr>
        <p:blipFill>
          <a:blip r:embed="rId3"/>
          <a:stretch>
            <a:fillRect/>
          </a:stretch>
        </p:blipFill>
        <p:spPr>
          <a:xfrm>
            <a:off x="3194587" y="2971800"/>
            <a:ext cx="2933700" cy="1447800"/>
          </a:xfrm>
          <a:prstGeom prst="rect">
            <a:avLst/>
          </a:prstGeom>
        </p:spPr>
      </p:pic>
      <p:sp>
        <p:nvSpPr>
          <p:cNvPr id="7" name="Footer Placeholder 5">
            <a:extLst>
              <a:ext uri="{FF2B5EF4-FFF2-40B4-BE49-F238E27FC236}">
                <a16:creationId xmlns:a16="http://schemas.microsoft.com/office/drawing/2014/main" id="{554E59DC-935B-42D4-AFCA-B28E3AE3F7A2}"/>
              </a:ext>
            </a:extLst>
          </p:cNvPr>
          <p:cNvSpPr>
            <a:spLocks noGrp="1"/>
          </p:cNvSpPr>
          <p:nvPr>
            <p:ph type="ftr" sz="quarter" idx="11"/>
          </p:nvPr>
        </p:nvSpPr>
        <p:spPr>
          <a:xfrm>
            <a:off x="147636" y="6400801"/>
            <a:ext cx="10634664" cy="276226"/>
          </a:xfrm>
        </p:spPr>
        <p:txBody>
          <a:bodyPr/>
          <a:lstStyle/>
          <a:p>
            <a:r>
              <a:rPr lang="el-GR" dirty="0"/>
              <a:t>Τμήμα Μηχανικών Πληροφορικής  - Αρχές Τεχνολογίας Λογισμικού (Εργαστήριο) – </a:t>
            </a:r>
            <a:r>
              <a:rPr lang="en-US" dirty="0"/>
              <a:t>Project </a:t>
            </a:r>
            <a:r>
              <a:rPr lang="el-GR" dirty="0"/>
              <a:t>εαρινού εξαμήνου 2019-2020</a:t>
            </a:r>
          </a:p>
        </p:txBody>
      </p:sp>
    </p:spTree>
    <p:extLst>
      <p:ext uri="{BB962C8B-B14F-4D97-AF65-F5344CB8AC3E}">
        <p14:creationId xmlns:p14="http://schemas.microsoft.com/office/powerpoint/2010/main" val="58059450"/>
      </p:ext>
    </p:extLst>
  </p:cSld>
  <p:clrMapOvr>
    <a:masterClrMapping/>
  </p:clrMapOvr>
  <mc:AlternateContent xmlns:mc="http://schemas.openxmlformats.org/markup-compatibility/2006" xmlns:p14="http://schemas.microsoft.com/office/powerpoint/2010/main">
    <mc:Choice Requires="p14">
      <p:transition p14:dur="0"/>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p:cNvSpPr>
          <p:nvPr>
            <p:ph type="title"/>
          </p:nvPr>
        </p:nvSpPr>
        <p:spPr>
          <a:xfrm>
            <a:off x="147636" y="76200"/>
            <a:ext cx="11890376" cy="609600"/>
          </a:xfrm>
        </p:spPr>
        <p:txBody>
          <a:bodyPr/>
          <a:lstStyle/>
          <a:p>
            <a:r>
              <a:rPr lang="el-GR" dirty="0"/>
              <a:t>Αρχική Οθόνη</a:t>
            </a:r>
            <a:endParaRPr lang="en-US" dirty="0"/>
          </a:p>
        </p:txBody>
      </p:sp>
      <p:sp>
        <p:nvSpPr>
          <p:cNvPr id="11" name="Slide Number Placeholder 6"/>
          <p:cNvSpPr>
            <a:spLocks noGrp="1"/>
          </p:cNvSpPr>
          <p:nvPr>
            <p:ph type="sldNum" sz="quarter" idx="12"/>
          </p:nvPr>
        </p:nvSpPr>
        <p:spPr>
          <a:xfrm>
            <a:off x="10895010" y="6400801"/>
            <a:ext cx="1143002" cy="276226"/>
          </a:xfrm>
        </p:spPr>
        <p:txBody>
          <a:bodyPr/>
          <a:lstStyle/>
          <a:p>
            <a:fld id="{25BA54BD-C84D-46CE-8B72-31BFB26ABA43}" type="slidenum">
              <a:rPr lang="en-US" smtClean="0"/>
              <a:t>7</a:t>
            </a:fld>
            <a:endParaRPr lang="en-US"/>
          </a:p>
        </p:txBody>
      </p:sp>
      <p:grpSp>
        <p:nvGrpSpPr>
          <p:cNvPr id="3" name="Group 2"/>
          <p:cNvGrpSpPr/>
          <p:nvPr/>
        </p:nvGrpSpPr>
        <p:grpSpPr>
          <a:xfrm>
            <a:off x="3194587" y="2971800"/>
            <a:ext cx="2933700" cy="1447800"/>
            <a:chOff x="3194587" y="2971800"/>
            <a:chExt cx="2933700" cy="1447800"/>
          </a:xfrm>
        </p:grpSpPr>
        <p:pic>
          <p:nvPicPr>
            <p:cNvPr id="15" name="Picture 14"/>
            <p:cNvPicPr>
              <a:picLocks noChangeAspect="1"/>
            </p:cNvPicPr>
            <p:nvPr/>
          </p:nvPicPr>
          <p:blipFill>
            <a:blip r:embed="rId3"/>
            <a:stretch>
              <a:fillRect/>
            </a:stretch>
          </p:blipFill>
          <p:spPr>
            <a:xfrm>
              <a:off x="3194587" y="2971800"/>
              <a:ext cx="2933700" cy="1447800"/>
            </a:xfrm>
            <a:prstGeom prst="rect">
              <a:avLst/>
            </a:prstGeom>
          </p:spPr>
        </p:pic>
        <p:sp>
          <p:nvSpPr>
            <p:cNvPr id="2" name="TextBox 1"/>
            <p:cNvSpPr txBox="1"/>
            <p:nvPr/>
          </p:nvSpPr>
          <p:spPr>
            <a:xfrm>
              <a:off x="3808412" y="3657142"/>
              <a:ext cx="641522" cy="244682"/>
            </a:xfrm>
            <a:prstGeom prst="rect">
              <a:avLst/>
            </a:prstGeom>
            <a:noFill/>
          </p:spPr>
          <p:txBody>
            <a:bodyPr wrap="none" rtlCol="0">
              <a:spAutoFit/>
            </a:bodyPr>
            <a:lstStyle/>
            <a:p>
              <a:pPr>
                <a:lnSpc>
                  <a:spcPct val="90000"/>
                </a:lnSpc>
              </a:pPr>
              <a:r>
                <a:rPr lang="en-US" sz="1100" dirty="0">
                  <a:solidFill>
                    <a:schemeClr val="bg1"/>
                  </a:solidFill>
                </a:rPr>
                <a:t>Giorgos</a:t>
              </a:r>
            </a:p>
          </p:txBody>
        </p:sp>
      </p:grpSp>
      <p:sp>
        <p:nvSpPr>
          <p:cNvPr id="12" name="Text Placeholder 4"/>
          <p:cNvSpPr>
            <a:spLocks noGrp="1"/>
          </p:cNvSpPr>
          <p:nvPr>
            <p:ph type="body" sz="half" idx="2"/>
          </p:nvPr>
        </p:nvSpPr>
        <p:spPr>
          <a:xfrm>
            <a:off x="7905958" y="1676400"/>
            <a:ext cx="4132053" cy="4478548"/>
          </a:xfrm>
        </p:spPr>
        <p:txBody>
          <a:bodyPr anchor="ctr"/>
          <a:lstStyle/>
          <a:p>
            <a:r>
              <a:rPr lang="el-GR" dirty="0"/>
              <a:t>Ο παίκτης βάζει το όνομα του και πατάει «ΟΚ» για να μεταφερθεί στην επόμενη οθόνη.</a:t>
            </a:r>
            <a:endParaRPr lang="en-US" dirty="0"/>
          </a:p>
          <a:p>
            <a:endParaRPr lang="en-US" dirty="0"/>
          </a:p>
        </p:txBody>
      </p:sp>
      <p:sp>
        <p:nvSpPr>
          <p:cNvPr id="13" name="Up Arrow 12"/>
          <p:cNvSpPr/>
          <p:nvPr/>
        </p:nvSpPr>
        <p:spPr>
          <a:xfrm>
            <a:off x="4722812" y="4114800"/>
            <a:ext cx="152400" cy="228600"/>
          </a:xfrm>
          <a:prstGeom prst="upArrow">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Footer Placeholder 5">
            <a:extLst>
              <a:ext uri="{FF2B5EF4-FFF2-40B4-BE49-F238E27FC236}">
                <a16:creationId xmlns:a16="http://schemas.microsoft.com/office/drawing/2014/main" id="{40B5A221-D12E-4314-853D-A6C36D8E4C22}"/>
              </a:ext>
            </a:extLst>
          </p:cNvPr>
          <p:cNvSpPr>
            <a:spLocks noGrp="1"/>
          </p:cNvSpPr>
          <p:nvPr>
            <p:ph type="ftr" sz="quarter" idx="11"/>
          </p:nvPr>
        </p:nvSpPr>
        <p:spPr>
          <a:xfrm>
            <a:off x="147636" y="6400801"/>
            <a:ext cx="10634664" cy="276226"/>
          </a:xfrm>
        </p:spPr>
        <p:txBody>
          <a:bodyPr/>
          <a:lstStyle/>
          <a:p>
            <a:r>
              <a:rPr lang="el-GR" dirty="0"/>
              <a:t>Τμήμα Μηχανικών Πληροφορικής  - Αρχές Τεχνολογίας Λογισμικού (Εργαστήριο) – </a:t>
            </a:r>
            <a:r>
              <a:rPr lang="en-US" dirty="0"/>
              <a:t>Project </a:t>
            </a:r>
            <a:r>
              <a:rPr lang="el-GR" dirty="0"/>
              <a:t>εαρινού εξαμήνου 2019-2020</a:t>
            </a:r>
          </a:p>
        </p:txBody>
      </p:sp>
    </p:spTree>
    <p:extLst>
      <p:ext uri="{BB962C8B-B14F-4D97-AF65-F5344CB8AC3E}">
        <p14:creationId xmlns:p14="http://schemas.microsoft.com/office/powerpoint/2010/main" val="4103297707"/>
      </p:ext>
    </p:extLst>
  </p:cSld>
  <p:clrMapOvr>
    <a:masterClrMapping/>
  </p:clrMapOvr>
  <mc:AlternateContent xmlns:mc="http://schemas.openxmlformats.org/markup-compatibility/2006" xmlns:p14="http://schemas.microsoft.com/office/powerpoint/2010/main">
    <mc:Choice Requires="p14">
      <p:transition p14:dur="0"/>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p:cNvSpPr>
          <p:nvPr>
            <p:ph type="title"/>
          </p:nvPr>
        </p:nvSpPr>
        <p:spPr>
          <a:xfrm>
            <a:off x="147636" y="76200"/>
            <a:ext cx="11890376" cy="609600"/>
          </a:xfrm>
        </p:spPr>
        <p:txBody>
          <a:bodyPr/>
          <a:lstStyle/>
          <a:p>
            <a:r>
              <a:rPr lang="el-GR" dirty="0"/>
              <a:t>Οθόνη τοποθέτησης πλοίων</a:t>
            </a:r>
            <a:endParaRPr lang="en-US" dirty="0"/>
          </a:p>
        </p:txBody>
      </p:sp>
      <p:sp>
        <p:nvSpPr>
          <p:cNvPr id="11" name="Slide Number Placeholder 6"/>
          <p:cNvSpPr>
            <a:spLocks noGrp="1"/>
          </p:cNvSpPr>
          <p:nvPr>
            <p:ph type="sldNum" sz="quarter" idx="12"/>
          </p:nvPr>
        </p:nvSpPr>
        <p:spPr>
          <a:xfrm>
            <a:off x="10895010" y="6400801"/>
            <a:ext cx="1143002" cy="276226"/>
          </a:xfrm>
        </p:spPr>
        <p:txBody>
          <a:bodyPr/>
          <a:lstStyle/>
          <a:p>
            <a:fld id="{25BA54BD-C84D-46CE-8B72-31BFB26ABA43}" type="slidenum">
              <a:rPr lang="en-US" smtClean="0"/>
              <a:t>8</a:t>
            </a:fld>
            <a:endParaRPr lang="en-US"/>
          </a:p>
        </p:txBody>
      </p:sp>
      <p:sp>
        <p:nvSpPr>
          <p:cNvPr id="12" name="Text Placeholder 4"/>
          <p:cNvSpPr>
            <a:spLocks noGrp="1"/>
          </p:cNvSpPr>
          <p:nvPr>
            <p:ph type="body" sz="half" idx="2"/>
          </p:nvPr>
        </p:nvSpPr>
        <p:spPr>
          <a:xfrm>
            <a:off x="7905958" y="1676400"/>
            <a:ext cx="4132053" cy="4478548"/>
          </a:xfrm>
        </p:spPr>
        <p:txBody>
          <a:bodyPr anchor="ctr"/>
          <a:lstStyle/>
          <a:p>
            <a:r>
              <a:rPr lang="el-GR" dirty="0"/>
              <a:t>Εμφανίζεται η οθόνη τοποθέτησης πλοίων, όπου ο παίκτης μπορεί ορίσει την διάταξη των πλοίων του στο </a:t>
            </a:r>
            <a:r>
              <a:rPr lang="en-US" dirty="0"/>
              <a:t>Board</a:t>
            </a:r>
            <a:r>
              <a:rPr lang="el-GR" dirty="0"/>
              <a:t> όπως επιθυμεί.</a:t>
            </a:r>
          </a:p>
          <a:p>
            <a:r>
              <a:rPr lang="el-GR" dirty="0"/>
              <a:t>Τα πλοία ποικίλουν σε μέγεθος και απεικονίζονται σε σκούρο γκρι χρώμα στο αριστερό </a:t>
            </a:r>
            <a:r>
              <a:rPr lang="en-US" dirty="0"/>
              <a:t>board</a:t>
            </a:r>
          </a:p>
          <a:p>
            <a:endParaRPr lang="en-US" dirty="0"/>
          </a:p>
        </p:txBody>
      </p:sp>
      <p:pic>
        <p:nvPicPr>
          <p:cNvPr id="4" name="Picture 3"/>
          <p:cNvPicPr>
            <a:picLocks noChangeAspect="1"/>
          </p:cNvPicPr>
          <p:nvPr/>
        </p:nvPicPr>
        <p:blipFill>
          <a:blip r:embed="rId3"/>
          <a:stretch>
            <a:fillRect/>
          </a:stretch>
        </p:blipFill>
        <p:spPr>
          <a:xfrm>
            <a:off x="1293812" y="1014412"/>
            <a:ext cx="6334754" cy="5081588"/>
          </a:xfrm>
          <a:prstGeom prst="rect">
            <a:avLst/>
          </a:prstGeom>
        </p:spPr>
      </p:pic>
      <p:sp>
        <p:nvSpPr>
          <p:cNvPr id="7" name="Footer Placeholder 5">
            <a:extLst>
              <a:ext uri="{FF2B5EF4-FFF2-40B4-BE49-F238E27FC236}">
                <a16:creationId xmlns:a16="http://schemas.microsoft.com/office/drawing/2014/main" id="{B08BB970-ECE7-49E6-9A64-27F1DC59BD99}"/>
              </a:ext>
            </a:extLst>
          </p:cNvPr>
          <p:cNvSpPr>
            <a:spLocks noGrp="1"/>
          </p:cNvSpPr>
          <p:nvPr>
            <p:ph type="ftr" sz="quarter" idx="11"/>
          </p:nvPr>
        </p:nvSpPr>
        <p:spPr>
          <a:xfrm>
            <a:off x="147636" y="6400801"/>
            <a:ext cx="10634664" cy="276226"/>
          </a:xfrm>
        </p:spPr>
        <p:txBody>
          <a:bodyPr/>
          <a:lstStyle/>
          <a:p>
            <a:r>
              <a:rPr lang="el-GR" dirty="0"/>
              <a:t>Τμήμα Μηχανικών Πληροφορικής  - Αρχές Τεχνολογίας Λογισμικού (Εργαστήριο) – </a:t>
            </a:r>
            <a:r>
              <a:rPr lang="en-US" dirty="0"/>
              <a:t>Project </a:t>
            </a:r>
            <a:r>
              <a:rPr lang="el-GR" dirty="0"/>
              <a:t>εαρινού εξαμήνου 2019-2020</a:t>
            </a:r>
          </a:p>
        </p:txBody>
      </p:sp>
    </p:spTree>
    <p:extLst>
      <p:ext uri="{BB962C8B-B14F-4D97-AF65-F5344CB8AC3E}">
        <p14:creationId xmlns:p14="http://schemas.microsoft.com/office/powerpoint/2010/main" val="1772795539"/>
      </p:ext>
    </p:extLst>
  </p:cSld>
  <p:clrMapOvr>
    <a:masterClrMapping/>
  </p:clrMapOvr>
  <mc:AlternateContent xmlns:mc="http://schemas.openxmlformats.org/markup-compatibility/2006" xmlns:p14="http://schemas.microsoft.com/office/powerpoint/2010/main">
    <mc:Choice Requires="p14">
      <p:transition p14:dur="0"/>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p:cNvSpPr>
          <p:nvPr>
            <p:ph type="title"/>
          </p:nvPr>
        </p:nvSpPr>
        <p:spPr>
          <a:xfrm>
            <a:off x="147636" y="76200"/>
            <a:ext cx="11890376" cy="609600"/>
          </a:xfrm>
        </p:spPr>
        <p:txBody>
          <a:bodyPr/>
          <a:lstStyle/>
          <a:p>
            <a:r>
              <a:rPr lang="el-GR" dirty="0"/>
              <a:t>Οθόνη τοποθέτησης πλοίων</a:t>
            </a:r>
            <a:endParaRPr lang="en-US" dirty="0"/>
          </a:p>
        </p:txBody>
      </p:sp>
      <p:sp>
        <p:nvSpPr>
          <p:cNvPr id="11" name="Slide Number Placeholder 6"/>
          <p:cNvSpPr>
            <a:spLocks noGrp="1"/>
          </p:cNvSpPr>
          <p:nvPr>
            <p:ph type="sldNum" sz="quarter" idx="12"/>
          </p:nvPr>
        </p:nvSpPr>
        <p:spPr>
          <a:xfrm>
            <a:off x="10895010" y="6400801"/>
            <a:ext cx="1143002" cy="276226"/>
          </a:xfrm>
        </p:spPr>
        <p:txBody>
          <a:bodyPr/>
          <a:lstStyle/>
          <a:p>
            <a:fld id="{25BA54BD-C84D-46CE-8B72-31BFB26ABA43}" type="slidenum">
              <a:rPr lang="en-US" smtClean="0"/>
              <a:t>9</a:t>
            </a:fld>
            <a:endParaRPr lang="en-US"/>
          </a:p>
        </p:txBody>
      </p:sp>
      <p:sp>
        <p:nvSpPr>
          <p:cNvPr id="12" name="Text Placeholder 4"/>
          <p:cNvSpPr>
            <a:spLocks noGrp="1"/>
          </p:cNvSpPr>
          <p:nvPr>
            <p:ph type="body" sz="half" idx="2"/>
          </p:nvPr>
        </p:nvSpPr>
        <p:spPr>
          <a:xfrm>
            <a:off x="7905958" y="1676400"/>
            <a:ext cx="4132053" cy="4478548"/>
          </a:xfrm>
        </p:spPr>
        <p:txBody>
          <a:bodyPr anchor="ctr"/>
          <a:lstStyle/>
          <a:p>
            <a:r>
              <a:rPr lang="el-GR" dirty="0"/>
              <a:t>Ο παίκτης επιλέγει το πλοίο που επιθυμεί να τοποθετήσει κάνοντας κλικ σε ένα από τα τετράγωνα που αντιστοιχούν σε αυτό το πλοίο.</a:t>
            </a:r>
          </a:p>
          <a:p>
            <a:r>
              <a:rPr lang="el-GR" dirty="0"/>
              <a:t>Το πλοίο σηματοδοτείται ως «ενεργό» και παίρνει κίτρινο χρώμα.</a:t>
            </a:r>
            <a:endParaRPr lang="en-US" dirty="0"/>
          </a:p>
        </p:txBody>
      </p:sp>
      <p:pic>
        <p:nvPicPr>
          <p:cNvPr id="2" name="Picture 1"/>
          <p:cNvPicPr>
            <a:picLocks noChangeAspect="1"/>
          </p:cNvPicPr>
          <p:nvPr/>
        </p:nvPicPr>
        <p:blipFill>
          <a:blip r:embed="rId3"/>
          <a:stretch>
            <a:fillRect/>
          </a:stretch>
        </p:blipFill>
        <p:spPr>
          <a:xfrm>
            <a:off x="1293812" y="1009650"/>
            <a:ext cx="6332882" cy="5086350"/>
          </a:xfrm>
          <a:prstGeom prst="rect">
            <a:avLst/>
          </a:prstGeom>
        </p:spPr>
      </p:pic>
      <p:sp>
        <p:nvSpPr>
          <p:cNvPr id="8" name="Up Arrow 7"/>
          <p:cNvSpPr/>
          <p:nvPr/>
        </p:nvSpPr>
        <p:spPr>
          <a:xfrm>
            <a:off x="3046412" y="2895600"/>
            <a:ext cx="152400" cy="228600"/>
          </a:xfrm>
          <a:prstGeom prst="upArrow">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Footer Placeholder 5">
            <a:extLst>
              <a:ext uri="{FF2B5EF4-FFF2-40B4-BE49-F238E27FC236}">
                <a16:creationId xmlns:a16="http://schemas.microsoft.com/office/drawing/2014/main" id="{CF67D058-0DE2-45C9-8054-C14589BC5EC9}"/>
              </a:ext>
            </a:extLst>
          </p:cNvPr>
          <p:cNvSpPr>
            <a:spLocks noGrp="1"/>
          </p:cNvSpPr>
          <p:nvPr>
            <p:ph type="ftr" sz="quarter" idx="11"/>
          </p:nvPr>
        </p:nvSpPr>
        <p:spPr>
          <a:xfrm>
            <a:off x="147636" y="6400801"/>
            <a:ext cx="10634664" cy="276226"/>
          </a:xfrm>
        </p:spPr>
        <p:txBody>
          <a:bodyPr/>
          <a:lstStyle/>
          <a:p>
            <a:r>
              <a:rPr lang="el-GR" dirty="0"/>
              <a:t>Τμήμα Μηχανικών Πληροφορικής  - Αρχές Τεχνολογίας Λογισμικού (Εργαστήριο) – </a:t>
            </a:r>
            <a:r>
              <a:rPr lang="en-US" dirty="0"/>
              <a:t>Project </a:t>
            </a:r>
            <a:r>
              <a:rPr lang="el-GR" dirty="0"/>
              <a:t>εαρινού εξαμήνου 2019-2020</a:t>
            </a:r>
          </a:p>
        </p:txBody>
      </p:sp>
    </p:spTree>
    <p:extLst>
      <p:ext uri="{BB962C8B-B14F-4D97-AF65-F5344CB8AC3E}">
        <p14:creationId xmlns:p14="http://schemas.microsoft.com/office/powerpoint/2010/main" val="1888471190"/>
      </p:ext>
    </p:extLst>
  </p:cSld>
  <p:clrMapOvr>
    <a:masterClrMapping/>
  </p:clrMapOvr>
  <mc:AlternateContent xmlns:mc="http://schemas.openxmlformats.org/markup-compatibility/2006" xmlns:p14="http://schemas.microsoft.com/office/powerpoint/2010/main">
    <mc:Choice Requires="p14">
      <p:transition p14:dur="0"/>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F09A44C-857D-42FD-9219-94A36248C2C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Chalkboard education presentation (widescreen)</Template>
  <TotalTime>0</TotalTime>
  <Words>1765</Words>
  <Application>Microsoft Office PowerPoint</Application>
  <PresentationFormat>Custom</PresentationFormat>
  <Paragraphs>228</Paragraphs>
  <Slides>34</Slides>
  <Notes>29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Consolas</vt:lpstr>
      <vt:lpstr>Corbel</vt:lpstr>
      <vt:lpstr>Chalkboard 16x9</vt:lpstr>
      <vt:lpstr>Battleship</vt:lpstr>
      <vt:lpstr>Περιγραφή παιχνιδιού</vt:lpstr>
      <vt:lpstr>Περιγραφή επιτραπέζιου παιχνιδιού (Wikipedia)</vt:lpstr>
      <vt:lpstr>Τυπική έκδοση παιχνιδιού σε χαρτί και μολύβι (Wikipedia)</vt:lpstr>
      <vt:lpstr>Περιγραφή τελικής εφαρμογής</vt:lpstr>
      <vt:lpstr>Αρχική Οθόνη</vt:lpstr>
      <vt:lpstr>Αρχική Οθόνη</vt:lpstr>
      <vt:lpstr>Οθόνη τοποθέτησης πλοίων</vt:lpstr>
      <vt:lpstr>Οθόνη τοποθέτησης πλοίων</vt:lpstr>
      <vt:lpstr>Οθόνη τοποθέτησης πλοίων</vt:lpstr>
      <vt:lpstr>Οθόνη τοποθέτησης πλοίων</vt:lpstr>
      <vt:lpstr>Οθόνη τοποθέτησης πλοίων</vt:lpstr>
      <vt:lpstr>Οθόνη τοποθέτησης πλοίων</vt:lpstr>
      <vt:lpstr>Οθόνη τοποθέτησης πλοίων</vt:lpstr>
      <vt:lpstr>Οθόνη τοποθέτησης πλοίων</vt:lpstr>
      <vt:lpstr>Οθόνη τοποθέτησης πλοίων</vt:lpstr>
      <vt:lpstr>Οθόνη τοποθέτησης πλοίων</vt:lpstr>
      <vt:lpstr>Οθόνη τοποθέτησης πλοίων</vt:lpstr>
      <vt:lpstr>Οθόνη τοποθέτησης πλοίων</vt:lpstr>
      <vt:lpstr>Οθόνη τοποθέτησης πλοίων</vt:lpstr>
      <vt:lpstr>Οθόνη τοποθέτησης πλοίων</vt:lpstr>
      <vt:lpstr>Οθόνη τοποθέτησης πλοίων</vt:lpstr>
      <vt:lpstr>Οθόνη τοποθέτησης πλοίων</vt:lpstr>
      <vt:lpstr>Οθόνη τοποθέτησης πλοίων</vt:lpstr>
      <vt:lpstr>Οθόνη τοποθέτησης πλοίων</vt:lpstr>
      <vt:lpstr>Οθόνη παιχνιδιού</vt:lpstr>
      <vt:lpstr>Οθόνη παιχνιδιού</vt:lpstr>
      <vt:lpstr>Οθόνη παιχνιδιού</vt:lpstr>
      <vt:lpstr>Οθόνη παιχνιδιού</vt:lpstr>
      <vt:lpstr>Τέλος παιχνιδιού</vt:lpstr>
      <vt:lpstr>Ανάπτυξη Project</vt:lpstr>
      <vt:lpstr>Παραδωταία του Project για τους ΜΗ Υπόχρεους παρακολούθησης</vt:lpstr>
      <vt:lpstr>Χρονοδιάγραμμα του Project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2013-03-11T14:24:50Z</dcterms:created>
  <dcterms:modified xsi:type="dcterms:W3CDTF">2020-03-03T10:40:19Z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TC028048469991</vt:lpwstr>
  </property>
</Properties>
</file>