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6" r:id="rId1"/>
  </p:sldMasterIdLst>
  <p:sldIdLst>
    <p:sldId id="258" r:id="rId2"/>
    <p:sldId id="345" r:id="rId3"/>
    <p:sldId id="346" r:id="rId4"/>
    <p:sldId id="339" r:id="rId5"/>
    <p:sldId id="337" r:id="rId6"/>
    <p:sldId id="338" r:id="rId7"/>
    <p:sldId id="260" r:id="rId8"/>
    <p:sldId id="293" r:id="rId9"/>
    <p:sldId id="297" r:id="rId10"/>
    <p:sldId id="340" r:id="rId11"/>
    <p:sldId id="341" r:id="rId12"/>
    <p:sldId id="342" r:id="rId13"/>
    <p:sldId id="343" r:id="rId14"/>
    <p:sldId id="344" r:id="rId15"/>
    <p:sldId id="296" r:id="rId16"/>
    <p:sldId id="348" r:id="rId17"/>
    <p:sldId id="347" r:id="rId18"/>
    <p:sldId id="335" r:id="rId19"/>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6E8"/>
    <a:srgbClr val="B19E85"/>
    <a:srgbClr val="00FA95"/>
    <a:srgbClr val="9E5ECE"/>
    <a:srgbClr val="720865"/>
    <a:srgbClr val="D35151"/>
    <a:srgbClr val="75DBFF"/>
    <a:srgbClr val="6DF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1B07FA7-B52B-4335-93C7-13871DCB0A13}" type="datetimeFigureOut">
              <a:rPr lang="el-GR" smtClean="0"/>
              <a:t>23/10/2019</a:t>
            </a:fld>
            <a:endParaRPr lang="el-G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Software Engineering Principles, OOP, Agile Programing</a:t>
            </a:r>
            <a:endParaRPr lang="el-GR"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F895085-9A14-42D0-AE10-DD28777EEA67}"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B07FA7-B52B-4335-93C7-13871DCB0A13}" type="datetimeFigureOut">
              <a:rPr lang="el-GR" smtClean="0"/>
              <a:t>23/10/2019</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DF895085-9A14-42D0-AE10-DD28777EEA67}"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1B07FA7-B52B-4335-93C7-13871DCB0A13}" type="datetimeFigureOut">
              <a:rPr lang="el-GR" smtClean="0"/>
              <a:t>23/10/2019</a:t>
            </a:fld>
            <a:endParaRPr lang="el-GR"/>
          </a:p>
        </p:txBody>
      </p:sp>
      <p:sp>
        <p:nvSpPr>
          <p:cNvPr id="5" name="Footer Placeholder 4"/>
          <p:cNvSpPr>
            <a:spLocks noGrp="1"/>
          </p:cNvSpPr>
          <p:nvPr>
            <p:ph type="ftr" sz="quarter" idx="11"/>
          </p:nvPr>
        </p:nvSpPr>
        <p:spPr>
          <a:xfrm>
            <a:off x="457201" y="6248207"/>
            <a:ext cx="5573483" cy="365125"/>
          </a:xfrm>
        </p:spPr>
        <p:txBody>
          <a:bodyPr/>
          <a:lstStyle/>
          <a:p>
            <a:endParaRPr lang="el-G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F895085-9A14-42D0-AE10-DD28777EEA67}"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1B07FA7-B52B-4335-93C7-13871DCB0A13}" type="datetimeFigureOut">
              <a:rPr lang="el-GR" smtClean="0"/>
              <a:t>23/10/2019</a:t>
            </a:fld>
            <a:endParaRPr lang="el-GR"/>
          </a:p>
        </p:txBody>
      </p:sp>
      <p:sp>
        <p:nvSpPr>
          <p:cNvPr id="5" name="Footer Placeholder 4"/>
          <p:cNvSpPr>
            <a:spLocks noGrp="1"/>
          </p:cNvSpPr>
          <p:nvPr>
            <p:ph type="ftr" sz="quarter" idx="11"/>
          </p:nvPr>
        </p:nvSpPr>
        <p:spPr/>
        <p:txBody>
          <a:bodyPr/>
          <a:lstStyle/>
          <a:p>
            <a:r>
              <a:rPr lang="en-US" dirty="0"/>
              <a:t>Software Engineering Principles, OOP, Agile Programing</a:t>
            </a:r>
            <a:endParaRPr lang="el-GR"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F895085-9A14-42D0-AE10-DD28777EEA67}" type="slidenum">
              <a:rPr lang="el-GR" smtClean="0"/>
              <a:t>‹#›</a:t>
            </a:fld>
            <a:endParaRPr lang="el-G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1B07FA7-B52B-4335-93C7-13871DCB0A13}" type="datetimeFigureOut">
              <a:rPr lang="el-GR" smtClean="0"/>
              <a:t>23/10/2019</a:t>
            </a:fld>
            <a:endParaRPr lang="el-G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F895085-9A14-42D0-AE10-DD28777EEA67}" type="slidenum">
              <a:rPr lang="el-GR" smtClean="0"/>
              <a:t>‹#›</a:t>
            </a:fld>
            <a:endParaRPr lang="el-GR"/>
          </a:p>
        </p:txBody>
      </p:sp>
      <p:sp>
        <p:nvSpPr>
          <p:cNvPr id="14" name="Footer Placeholder 13"/>
          <p:cNvSpPr>
            <a:spLocks noGrp="1"/>
          </p:cNvSpPr>
          <p:nvPr>
            <p:ph type="ftr" sz="quarter" idx="12"/>
          </p:nvPr>
        </p:nvSpPr>
        <p:spPr/>
        <p:txBody>
          <a:bodyPr/>
          <a:lstStyle/>
          <a:p>
            <a:r>
              <a:rPr lang="en-US" dirty="0"/>
              <a:t>Software Engineering Principles, OOP, Agile Programing</a:t>
            </a:r>
            <a:endParaRPr lang="el-G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B1B07FA7-B52B-4335-93C7-13871DCB0A13}" type="datetimeFigureOut">
              <a:rPr lang="el-GR" smtClean="0"/>
              <a:t>23/10/2019</a:t>
            </a:fld>
            <a:endParaRPr lang="el-GR"/>
          </a:p>
        </p:txBody>
      </p:sp>
      <p:sp>
        <p:nvSpPr>
          <p:cNvPr id="10" name="Slide Number Placeholder 9"/>
          <p:cNvSpPr>
            <a:spLocks noGrp="1"/>
          </p:cNvSpPr>
          <p:nvPr>
            <p:ph type="sldNum" sz="quarter" idx="16"/>
          </p:nvPr>
        </p:nvSpPr>
        <p:spPr/>
        <p:txBody>
          <a:bodyPr rtlCol="0"/>
          <a:lstStyle/>
          <a:p>
            <a:fld id="{DF895085-9A14-42D0-AE10-DD28777EEA67}" type="slidenum">
              <a:rPr lang="el-GR" smtClean="0"/>
              <a:t>‹#›</a:t>
            </a:fld>
            <a:endParaRPr lang="el-GR"/>
          </a:p>
        </p:txBody>
      </p:sp>
      <p:sp>
        <p:nvSpPr>
          <p:cNvPr id="12" name="Footer Placeholder 11"/>
          <p:cNvSpPr>
            <a:spLocks noGrp="1"/>
          </p:cNvSpPr>
          <p:nvPr>
            <p:ph type="ftr" sz="quarter" idx="17"/>
          </p:nvPr>
        </p:nvSpPr>
        <p:spPr/>
        <p:txBody>
          <a:bodyPr rtlCol="0"/>
          <a:lstStyle/>
          <a:p>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B1B07FA7-B52B-4335-93C7-13871DCB0A13}" type="datetimeFigureOut">
              <a:rPr lang="el-GR" smtClean="0"/>
              <a:t>23/10/2019</a:t>
            </a:fld>
            <a:endParaRPr lang="el-GR"/>
          </a:p>
        </p:txBody>
      </p:sp>
      <p:sp>
        <p:nvSpPr>
          <p:cNvPr id="12" name="Slide Number Placeholder 11"/>
          <p:cNvSpPr>
            <a:spLocks noGrp="1"/>
          </p:cNvSpPr>
          <p:nvPr>
            <p:ph type="sldNum" sz="quarter" idx="16"/>
          </p:nvPr>
        </p:nvSpPr>
        <p:spPr/>
        <p:txBody>
          <a:bodyPr rtlCol="0"/>
          <a:lstStyle/>
          <a:p>
            <a:fld id="{DF895085-9A14-42D0-AE10-DD28777EEA67}" type="slidenum">
              <a:rPr lang="el-GR" smtClean="0"/>
              <a:t>‹#›</a:t>
            </a:fld>
            <a:endParaRPr lang="el-GR"/>
          </a:p>
        </p:txBody>
      </p:sp>
      <p:sp>
        <p:nvSpPr>
          <p:cNvPr id="14" name="Footer Placeholder 13"/>
          <p:cNvSpPr>
            <a:spLocks noGrp="1"/>
          </p:cNvSpPr>
          <p:nvPr>
            <p:ph type="ftr" sz="quarter" idx="17"/>
          </p:nvPr>
        </p:nvSpPr>
        <p:spPr/>
        <p:txBody>
          <a:bodyPr rtlCol="0"/>
          <a:lstStyle/>
          <a:p>
            <a:endParaRPr lang="el-G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1B07FA7-B52B-4335-93C7-13871DCB0A13}" type="datetimeFigureOut">
              <a:rPr lang="el-GR" smtClean="0"/>
              <a:t>23/10/2019</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F895085-9A14-42D0-AE10-DD28777EEA67}"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07FA7-B52B-4335-93C7-13871DCB0A13}" type="datetimeFigureOut">
              <a:rPr lang="el-GR" smtClean="0"/>
              <a:t>23/10/2019</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F895085-9A14-42D0-AE10-DD28777EEA67}"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1B07FA7-B52B-4335-93C7-13871DCB0A13}" type="datetimeFigureOut">
              <a:rPr lang="el-GR" smtClean="0"/>
              <a:t>23/10/2019</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F895085-9A14-42D0-AE10-DD28777EEA67}" type="slidenum">
              <a:rPr lang="el-GR" smtClean="0"/>
              <a:t>‹#›</a:t>
            </a:fld>
            <a:endParaRPr lang="el-G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1B07FA7-B52B-4335-93C7-13871DCB0A13}" type="datetimeFigureOut">
              <a:rPr lang="el-GR" smtClean="0"/>
              <a:t>23/10/2019</a:t>
            </a:fld>
            <a:endParaRPr lang="el-G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F895085-9A14-42D0-AE10-DD28777EEA67}" type="slidenum">
              <a:rPr lang="el-GR" smtClean="0"/>
              <a:t>‹#›</a:t>
            </a:fld>
            <a:endParaRPr lang="el-GR"/>
          </a:p>
        </p:txBody>
      </p:sp>
      <p:sp>
        <p:nvSpPr>
          <p:cNvPr id="14" name="Footer Placeholder 13"/>
          <p:cNvSpPr>
            <a:spLocks noGrp="1"/>
          </p:cNvSpPr>
          <p:nvPr>
            <p:ph type="ftr" sz="quarter" idx="12"/>
          </p:nvPr>
        </p:nvSpPr>
        <p:spPr>
          <a:xfrm>
            <a:off x="1600200" y="6248206"/>
            <a:ext cx="4572000" cy="365125"/>
          </a:xfrm>
        </p:spPr>
        <p:txBody>
          <a:bodyPr rtlCol="0"/>
          <a:lstStyle/>
          <a:p>
            <a:endParaRPr lang="el-G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1B07FA7-B52B-4335-93C7-13871DCB0A13}" type="datetimeFigureOut">
              <a:rPr lang="el-GR" smtClean="0"/>
              <a:t>23/10/2019</a:t>
            </a:fld>
            <a:endParaRPr lang="el-G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Software Engineering Principles, OOP, Agile Programing</a:t>
            </a:r>
            <a:endParaRPr lang="el-GR"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F895085-9A14-42D0-AE10-DD28777EEA67}"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4777" r:id="rId1"/>
    <p:sldLayoutId id="2147484778" r:id="rId2"/>
    <p:sldLayoutId id="2147484779" r:id="rId3"/>
    <p:sldLayoutId id="2147484780" r:id="rId4"/>
    <p:sldLayoutId id="2147484781" r:id="rId5"/>
    <p:sldLayoutId id="2147484782" r:id="rId6"/>
    <p:sldLayoutId id="2147484783" r:id="rId7"/>
    <p:sldLayoutId id="2147484784" r:id="rId8"/>
    <p:sldLayoutId id="2147484785" r:id="rId9"/>
    <p:sldLayoutId id="2147484786" r:id="rId10"/>
    <p:sldLayoutId id="214748478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3429000"/>
            <a:ext cx="6477000" cy="2438400"/>
          </a:xfrm>
        </p:spPr>
        <p:txBody>
          <a:bodyPr>
            <a:normAutofit/>
          </a:bodyPr>
          <a:lstStyle/>
          <a:p>
            <a:r>
              <a:rPr lang="en-US" b="1" dirty="0"/>
              <a:t>Plan Driven and Agile Programming</a:t>
            </a:r>
            <a:endParaRPr lang="el-GR" dirty="0"/>
          </a:p>
        </p:txBody>
      </p:sp>
      <p:sp>
        <p:nvSpPr>
          <p:cNvPr id="3" name="Subtitle 2"/>
          <p:cNvSpPr>
            <a:spLocks noGrp="1"/>
          </p:cNvSpPr>
          <p:nvPr>
            <p:ph type="subTitle" idx="1"/>
          </p:nvPr>
        </p:nvSpPr>
        <p:spPr/>
        <p:txBody>
          <a:bodyPr>
            <a:normAutofit/>
          </a:bodyPr>
          <a:lstStyle/>
          <a:p>
            <a:r>
              <a:rPr lang="en-US" dirty="0"/>
              <a:t>Patient Management System (PMS)-2019/2020</a:t>
            </a:r>
            <a:endParaRPr lang="el-GR" dirty="0"/>
          </a:p>
        </p:txBody>
      </p:sp>
    </p:spTree>
    <p:extLst>
      <p:ext uri="{BB962C8B-B14F-4D97-AF65-F5344CB8AC3E}">
        <p14:creationId xmlns:p14="http://schemas.microsoft.com/office/powerpoint/2010/main" val="372101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5186" y="2659559"/>
            <a:ext cx="6693627" cy="769441"/>
          </a:xfrm>
          <a:prstGeom prst="rect">
            <a:avLst/>
          </a:prstGeom>
          <a:noFill/>
        </p:spPr>
        <p:txBody>
          <a:bodyPr wrap="none" rtlCol="0">
            <a:spAutoFit/>
          </a:bodyPr>
          <a:lstStyle/>
          <a:p>
            <a:r>
              <a:rPr lang="en-US" sz="4400" dirty="0"/>
              <a:t>Functionalities of the modules</a:t>
            </a:r>
            <a:endParaRPr lang="el-GR" dirty="0"/>
          </a:p>
        </p:txBody>
      </p:sp>
    </p:spTree>
    <p:extLst>
      <p:ext uri="{BB962C8B-B14F-4D97-AF65-F5344CB8AC3E}">
        <p14:creationId xmlns:p14="http://schemas.microsoft.com/office/powerpoint/2010/main" val="39594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Functionalities of the modules</a:t>
            </a:r>
            <a:r>
              <a:rPr lang="el-GR" dirty="0"/>
              <a:t>: 1/3</a:t>
            </a:r>
          </a:p>
        </p:txBody>
      </p:sp>
      <p:sp>
        <p:nvSpPr>
          <p:cNvPr id="3" name="Content Placeholder 2"/>
          <p:cNvSpPr>
            <a:spLocks noGrp="1"/>
          </p:cNvSpPr>
          <p:nvPr>
            <p:ph sz="quarter" idx="1"/>
          </p:nvPr>
        </p:nvSpPr>
        <p:spPr>
          <a:xfrm>
            <a:off x="606602" y="1484784"/>
            <a:ext cx="8153400" cy="5373216"/>
          </a:xfrm>
        </p:spPr>
        <p:txBody>
          <a:bodyPr>
            <a:normAutofit fontScale="32500" lnSpcReduction="20000"/>
          </a:bodyPr>
          <a:lstStyle/>
          <a:p>
            <a:pPr marL="0" indent="0" algn="just">
              <a:lnSpc>
                <a:spcPct val="107000"/>
              </a:lnSpc>
              <a:spcAft>
                <a:spcPts val="800"/>
              </a:spcAft>
              <a:buSzPts val="1000"/>
              <a:buNone/>
              <a:tabLst>
                <a:tab pos="457200" algn="l"/>
              </a:tabLst>
            </a:pPr>
            <a:r>
              <a:rPr lang="en-US" sz="4800" b="1" dirty="0"/>
              <a:t>Login:</a:t>
            </a:r>
          </a:p>
          <a:p>
            <a:pPr algn="just">
              <a:lnSpc>
                <a:spcPct val="107000"/>
              </a:lnSpc>
              <a:spcAft>
                <a:spcPts val="800"/>
              </a:spcAft>
              <a:buSzPts val="1000"/>
              <a:tabLst>
                <a:tab pos="457200" algn="l"/>
              </a:tabLst>
            </a:pPr>
            <a:r>
              <a:rPr lang="en-US" sz="4800" dirty="0"/>
              <a:t>Once User enters the valid </a:t>
            </a:r>
            <a:r>
              <a:rPr lang="en-US" sz="4800" dirty="0" err="1"/>
              <a:t>userid</a:t>
            </a:r>
            <a:r>
              <a:rPr lang="en-US" sz="4800" dirty="0"/>
              <a:t> and password user move to the page that displays corresponding services of that user.</a:t>
            </a:r>
          </a:p>
          <a:p>
            <a:pPr marL="0" indent="0" algn="just">
              <a:lnSpc>
                <a:spcPct val="107000"/>
              </a:lnSpc>
              <a:spcAft>
                <a:spcPts val="800"/>
              </a:spcAft>
              <a:buSzPts val="1000"/>
              <a:buNone/>
              <a:tabLst>
                <a:tab pos="457200" algn="l"/>
              </a:tabLst>
            </a:pPr>
            <a:r>
              <a:rPr lang="en-US" sz="4800" b="1" dirty="0"/>
              <a:t>ADMINISTRATOR:</a:t>
            </a:r>
          </a:p>
          <a:p>
            <a:pPr algn="just">
              <a:lnSpc>
                <a:spcPct val="107000"/>
              </a:lnSpc>
              <a:spcAft>
                <a:spcPts val="800"/>
              </a:spcAft>
              <a:buSzPts val="1000"/>
              <a:tabLst>
                <a:tab pos="457200" algn="l"/>
              </a:tabLst>
            </a:pPr>
            <a:r>
              <a:rPr lang="en-US" sz="4800" dirty="0"/>
              <a:t>Administrator is the one who will be having complete authority over the software.</a:t>
            </a:r>
          </a:p>
          <a:p>
            <a:pPr algn="just">
              <a:lnSpc>
                <a:spcPct val="107000"/>
              </a:lnSpc>
              <a:spcAft>
                <a:spcPts val="800"/>
              </a:spcAft>
              <a:buSzPts val="1000"/>
              <a:tabLst>
                <a:tab pos="457200" algn="l"/>
              </a:tabLst>
            </a:pPr>
            <a:r>
              <a:rPr lang="en-US" sz="4800" dirty="0"/>
              <a:t>He is the one who will decide to whom the access over the software is to be granted.</a:t>
            </a:r>
          </a:p>
          <a:p>
            <a:pPr algn="just">
              <a:lnSpc>
                <a:spcPct val="107000"/>
              </a:lnSpc>
              <a:spcAft>
                <a:spcPts val="800"/>
              </a:spcAft>
              <a:buSzPts val="1000"/>
              <a:tabLst>
                <a:tab pos="457200" algn="l"/>
              </a:tabLst>
            </a:pPr>
            <a:r>
              <a:rPr lang="en-US" sz="4800" dirty="0"/>
              <a:t>He is responsible for entering new user information, updating their information, and deleting the information when the user no longer exists.</a:t>
            </a:r>
          </a:p>
          <a:p>
            <a:pPr marL="0" indent="0" algn="just">
              <a:lnSpc>
                <a:spcPct val="107000"/>
              </a:lnSpc>
              <a:spcAft>
                <a:spcPts val="800"/>
              </a:spcAft>
              <a:buSzPts val="1000"/>
              <a:buNone/>
              <a:tabLst>
                <a:tab pos="457200" algn="l"/>
              </a:tabLst>
            </a:pPr>
            <a:r>
              <a:rPr lang="en-US" sz="4800" b="1" dirty="0"/>
              <a:t>RECEPTIONIST:</a:t>
            </a:r>
          </a:p>
          <a:p>
            <a:pPr algn="just">
              <a:lnSpc>
                <a:spcPct val="107000"/>
              </a:lnSpc>
              <a:spcAft>
                <a:spcPts val="800"/>
              </a:spcAft>
              <a:buSzPts val="1000"/>
              <a:tabLst>
                <a:tab pos="457200" algn="l"/>
              </a:tabLst>
            </a:pPr>
            <a:r>
              <a:rPr lang="en-US" sz="4800" dirty="0"/>
              <a:t>It works round the clock. Initially the patient is admitted as OP.</a:t>
            </a:r>
          </a:p>
          <a:p>
            <a:pPr algn="just">
              <a:lnSpc>
                <a:spcPct val="107000"/>
              </a:lnSpc>
              <a:spcAft>
                <a:spcPts val="800"/>
              </a:spcAft>
              <a:buSzPts val="1000"/>
              <a:tabLst>
                <a:tab pos="457200" algn="l"/>
              </a:tabLst>
            </a:pPr>
            <a:r>
              <a:rPr lang="en-US" sz="4800" dirty="0"/>
              <a:t>Depending upon his condition he is then admitted as the IP.</a:t>
            </a:r>
          </a:p>
          <a:p>
            <a:pPr algn="just">
              <a:lnSpc>
                <a:spcPct val="107000"/>
              </a:lnSpc>
              <a:spcAft>
                <a:spcPts val="800"/>
              </a:spcAft>
              <a:buSzPts val="1000"/>
              <a:tabLst>
                <a:tab pos="457200" algn="l"/>
              </a:tabLst>
            </a:pPr>
            <a:r>
              <a:rPr lang="en-US" sz="4800" dirty="0"/>
              <a:t>Emergency cases are accepted near the causality Counter.</a:t>
            </a:r>
          </a:p>
          <a:p>
            <a:pPr algn="just">
              <a:lnSpc>
                <a:spcPct val="107000"/>
              </a:lnSpc>
              <a:spcAft>
                <a:spcPts val="800"/>
              </a:spcAft>
              <a:buSzPts val="1000"/>
              <a:tabLst>
                <a:tab pos="457200" algn="l"/>
              </a:tabLst>
            </a:pPr>
            <a:r>
              <a:rPr lang="en-US" sz="4800" dirty="0"/>
              <a:t>This module automates the day-to-day administrative activities and provides instant access to other modules, which leads to a better patient care.</a:t>
            </a:r>
          </a:p>
          <a:p>
            <a:pPr algn="just">
              <a:lnSpc>
                <a:spcPct val="107000"/>
              </a:lnSpc>
              <a:spcAft>
                <a:spcPts val="800"/>
              </a:spcAft>
              <a:buSzPts val="1000"/>
              <a:tabLst>
                <a:tab pos="457200" algn="l"/>
              </a:tabLst>
            </a:pPr>
            <a:endParaRPr lang="el-GR" sz="4800" dirty="0"/>
          </a:p>
          <a:p>
            <a:pPr algn="just">
              <a:lnSpc>
                <a:spcPct val="107000"/>
              </a:lnSpc>
              <a:spcAft>
                <a:spcPts val="800"/>
              </a:spcAft>
              <a:buSzPts val="1000"/>
              <a:tabLst>
                <a:tab pos="457200" algn="l"/>
              </a:tabLst>
            </a:pPr>
            <a:endParaRPr lang="en-US" sz="4000" b="1"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683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Functionalities of the modules</a:t>
            </a:r>
            <a:r>
              <a:rPr lang="el-GR" dirty="0"/>
              <a:t>: 2/3</a:t>
            </a:r>
          </a:p>
        </p:txBody>
      </p:sp>
      <p:sp>
        <p:nvSpPr>
          <p:cNvPr id="3" name="Content Placeholder 2"/>
          <p:cNvSpPr>
            <a:spLocks noGrp="1"/>
          </p:cNvSpPr>
          <p:nvPr>
            <p:ph sz="quarter" idx="1"/>
          </p:nvPr>
        </p:nvSpPr>
        <p:spPr>
          <a:xfrm>
            <a:off x="606602" y="1484784"/>
            <a:ext cx="8153400" cy="5328592"/>
          </a:xfrm>
        </p:spPr>
        <p:txBody>
          <a:bodyPr>
            <a:normAutofit fontScale="25000" lnSpcReduction="20000"/>
          </a:bodyPr>
          <a:lstStyle/>
          <a:p>
            <a:pPr marL="0" indent="0" algn="just">
              <a:lnSpc>
                <a:spcPct val="107000"/>
              </a:lnSpc>
              <a:spcAft>
                <a:spcPts val="800"/>
              </a:spcAft>
              <a:buSzPts val="1000"/>
              <a:buNone/>
              <a:tabLst>
                <a:tab pos="457200" algn="l"/>
              </a:tabLst>
            </a:pPr>
            <a:r>
              <a:rPr lang="en-US" sz="5600" b="1" dirty="0"/>
              <a:t>DOCTOR:</a:t>
            </a:r>
          </a:p>
          <a:p>
            <a:pPr algn="just">
              <a:lnSpc>
                <a:spcPct val="107000"/>
              </a:lnSpc>
              <a:spcAft>
                <a:spcPts val="800"/>
              </a:spcAft>
              <a:buSzPts val="1000"/>
              <a:tabLst>
                <a:tab pos="457200" algn="l"/>
              </a:tabLst>
            </a:pPr>
            <a:r>
              <a:rPr lang="en-US" sz="4800" dirty="0"/>
              <a:t>The doctor module is the important module of the Patient management system.</a:t>
            </a:r>
          </a:p>
          <a:p>
            <a:pPr algn="just">
              <a:lnSpc>
                <a:spcPct val="107000"/>
              </a:lnSpc>
              <a:spcAft>
                <a:spcPts val="800"/>
              </a:spcAft>
              <a:buSzPts val="1000"/>
              <a:tabLst>
                <a:tab pos="457200" algn="l"/>
              </a:tabLst>
            </a:pPr>
            <a:r>
              <a:rPr lang="en-US" sz="4800" dirty="0"/>
              <a:t>Once the doctor enters the hospital, he will log into the system to see the list of patients allotted to him.</a:t>
            </a:r>
          </a:p>
          <a:p>
            <a:pPr algn="just">
              <a:lnSpc>
                <a:spcPct val="107000"/>
              </a:lnSpc>
              <a:spcAft>
                <a:spcPts val="800"/>
              </a:spcAft>
              <a:buSzPts val="1000"/>
              <a:tabLst>
                <a:tab pos="457200" algn="l"/>
              </a:tabLst>
            </a:pPr>
            <a:r>
              <a:rPr lang="en-US" sz="4800" dirty="0"/>
              <a:t>When the patient meets the doctor, the doctor will examine him and prescribes him the necessary medicines to be taken and tests if there are any to be performed.</a:t>
            </a:r>
          </a:p>
          <a:p>
            <a:pPr algn="just">
              <a:lnSpc>
                <a:spcPct val="107000"/>
              </a:lnSpc>
              <a:spcAft>
                <a:spcPts val="800"/>
              </a:spcAft>
              <a:buSzPts val="1000"/>
              <a:tabLst>
                <a:tab pos="457200" algn="l"/>
              </a:tabLst>
            </a:pPr>
            <a:r>
              <a:rPr lang="en-US" sz="4800" dirty="0"/>
              <a:t>The patient after undergoing all the tests visits the doctor with the test report.</a:t>
            </a:r>
          </a:p>
          <a:p>
            <a:pPr algn="just">
              <a:lnSpc>
                <a:spcPct val="107000"/>
              </a:lnSpc>
              <a:spcAft>
                <a:spcPts val="800"/>
              </a:spcAft>
              <a:buSzPts val="1000"/>
              <a:tabLst>
                <a:tab pos="457200" algn="l"/>
              </a:tabLst>
            </a:pPr>
            <a:r>
              <a:rPr lang="en-US" sz="4800" dirty="0"/>
              <a:t>Depending on the results of the test, the patient may be advised to stay at the hospital.</a:t>
            </a:r>
          </a:p>
          <a:p>
            <a:pPr marL="0" indent="0" algn="just">
              <a:lnSpc>
                <a:spcPct val="107000"/>
              </a:lnSpc>
              <a:spcAft>
                <a:spcPts val="800"/>
              </a:spcAft>
              <a:buSzPts val="1000"/>
              <a:buNone/>
              <a:tabLst>
                <a:tab pos="457200" algn="l"/>
              </a:tabLst>
            </a:pPr>
            <a:r>
              <a:rPr lang="en-US" sz="5600" b="1" dirty="0"/>
              <a:t>PAYMENT COUNTER:</a:t>
            </a:r>
          </a:p>
          <a:p>
            <a:pPr algn="just">
              <a:lnSpc>
                <a:spcPct val="107000"/>
              </a:lnSpc>
              <a:spcAft>
                <a:spcPts val="800"/>
              </a:spcAft>
              <a:buSzPts val="1000"/>
              <a:tabLst>
                <a:tab pos="457200" algn="l"/>
              </a:tabLst>
            </a:pPr>
            <a:r>
              <a:rPr lang="en-US" sz="4800" dirty="0"/>
              <a:t>The payment counter module handles all types of billing for long-term care.</a:t>
            </a:r>
          </a:p>
          <a:p>
            <a:pPr algn="just">
              <a:lnSpc>
                <a:spcPct val="107000"/>
              </a:lnSpc>
              <a:spcAft>
                <a:spcPts val="800"/>
              </a:spcAft>
              <a:buSzPts val="1000"/>
              <a:tabLst>
                <a:tab pos="457200" algn="l"/>
              </a:tabLst>
            </a:pPr>
            <a:r>
              <a:rPr lang="en-US" sz="4800" dirty="0"/>
              <a:t>This module facilitates cashier and billing operations for different categories of patients like Outpatient, Inpatient.</a:t>
            </a:r>
          </a:p>
          <a:p>
            <a:pPr algn="just">
              <a:lnSpc>
                <a:spcPct val="107000"/>
              </a:lnSpc>
              <a:spcAft>
                <a:spcPts val="800"/>
              </a:spcAft>
              <a:buSzPts val="1000"/>
              <a:tabLst>
                <a:tab pos="457200" algn="l"/>
              </a:tabLst>
            </a:pPr>
            <a:r>
              <a:rPr lang="en-US" sz="4800" dirty="0"/>
              <a:t>It provides automatic posting of charges like lab tests conducted in different departments.</a:t>
            </a:r>
          </a:p>
          <a:p>
            <a:pPr algn="just">
              <a:lnSpc>
                <a:spcPct val="107000"/>
              </a:lnSpc>
              <a:spcAft>
                <a:spcPts val="800"/>
              </a:spcAft>
              <a:buSzPts val="1000"/>
              <a:tabLst>
                <a:tab pos="457200" algn="l"/>
              </a:tabLst>
            </a:pPr>
            <a:r>
              <a:rPr lang="en-US" sz="4800" dirty="0"/>
              <a:t>The payment counter module is extensively flexible by which each of our billing plans can be configured to automatically accept or deny</a:t>
            </a:r>
          </a:p>
          <a:p>
            <a:pPr algn="just">
              <a:lnSpc>
                <a:spcPct val="107000"/>
              </a:lnSpc>
              <a:spcAft>
                <a:spcPts val="800"/>
              </a:spcAft>
              <a:buSzPts val="1000"/>
              <a:tabLst>
                <a:tab pos="457200" algn="l"/>
              </a:tabLst>
            </a:pPr>
            <a:endParaRPr lang="el-GR" sz="4800" dirty="0"/>
          </a:p>
        </p:txBody>
      </p:sp>
    </p:spTree>
    <p:extLst>
      <p:ext uri="{BB962C8B-B14F-4D97-AF65-F5344CB8AC3E}">
        <p14:creationId xmlns:p14="http://schemas.microsoft.com/office/powerpoint/2010/main" val="367429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Functionalities of the modules</a:t>
            </a:r>
            <a:r>
              <a:rPr lang="el-GR" dirty="0"/>
              <a:t>: 3/3</a:t>
            </a:r>
          </a:p>
        </p:txBody>
      </p:sp>
      <p:sp>
        <p:nvSpPr>
          <p:cNvPr id="3" name="Content Placeholder 2"/>
          <p:cNvSpPr>
            <a:spLocks noGrp="1"/>
          </p:cNvSpPr>
          <p:nvPr>
            <p:ph sz="quarter" idx="1"/>
          </p:nvPr>
        </p:nvSpPr>
        <p:spPr>
          <a:xfrm>
            <a:off x="606602" y="1484784"/>
            <a:ext cx="8153400" cy="5373216"/>
          </a:xfrm>
        </p:spPr>
        <p:txBody>
          <a:bodyPr>
            <a:normAutofit fontScale="25000" lnSpcReduction="20000"/>
          </a:bodyPr>
          <a:lstStyle/>
          <a:p>
            <a:pPr marL="0" indent="0" algn="just">
              <a:lnSpc>
                <a:spcPct val="107000"/>
              </a:lnSpc>
              <a:spcAft>
                <a:spcPts val="800"/>
              </a:spcAft>
              <a:buSzPts val="1000"/>
              <a:buNone/>
              <a:tabLst>
                <a:tab pos="457200" algn="l"/>
              </a:tabLst>
            </a:pPr>
            <a:r>
              <a:rPr lang="en-US" sz="5600" b="1" dirty="0"/>
              <a:t>CLINIC CENTER:</a:t>
            </a:r>
          </a:p>
          <a:p>
            <a:pPr algn="just">
              <a:lnSpc>
                <a:spcPct val="107000"/>
              </a:lnSpc>
              <a:spcAft>
                <a:spcPts val="800"/>
              </a:spcAft>
              <a:buSzPts val="1000"/>
              <a:tabLst>
                <a:tab pos="457200" algn="l"/>
              </a:tabLst>
            </a:pPr>
            <a:r>
              <a:rPr lang="en-US" sz="4400" dirty="0"/>
              <a:t>Clinic Center module starts with receiving tests from doctors and also allows laboratory personnel to generate requests.</a:t>
            </a:r>
          </a:p>
          <a:p>
            <a:pPr algn="just">
              <a:lnSpc>
                <a:spcPct val="107000"/>
              </a:lnSpc>
              <a:spcAft>
                <a:spcPts val="800"/>
              </a:spcAft>
              <a:buSzPts val="1000"/>
              <a:tabLst>
                <a:tab pos="457200" algn="l"/>
              </a:tabLst>
            </a:pPr>
            <a:r>
              <a:rPr lang="en-US" sz="4400" dirty="0"/>
              <a:t>The Clinic Center Module supports to perform various tests under following disciplines: Biochemistry, microbiology  etc. Tests are performed only after billing is done.</a:t>
            </a:r>
          </a:p>
          <a:p>
            <a:pPr algn="just">
              <a:lnSpc>
                <a:spcPct val="107000"/>
              </a:lnSpc>
              <a:spcAft>
                <a:spcPts val="800"/>
              </a:spcAft>
              <a:buSzPts val="1000"/>
              <a:tabLst>
                <a:tab pos="457200" algn="l"/>
              </a:tabLst>
            </a:pPr>
            <a:r>
              <a:rPr lang="en-US" sz="4400" dirty="0"/>
              <a:t>This rule is exempted when the case is declared as urgent</a:t>
            </a:r>
          </a:p>
          <a:p>
            <a:pPr marL="0" indent="0" algn="just">
              <a:lnSpc>
                <a:spcPct val="107000"/>
              </a:lnSpc>
              <a:spcAft>
                <a:spcPts val="800"/>
              </a:spcAft>
              <a:buSzPts val="1000"/>
              <a:buNone/>
              <a:tabLst>
                <a:tab pos="457200" algn="l"/>
              </a:tabLst>
            </a:pPr>
            <a:r>
              <a:rPr lang="en-US" sz="5600" b="1" dirty="0"/>
              <a:t>INPATIENT:</a:t>
            </a:r>
          </a:p>
          <a:p>
            <a:pPr algn="just">
              <a:lnSpc>
                <a:spcPct val="107000"/>
              </a:lnSpc>
              <a:spcAft>
                <a:spcPts val="800"/>
              </a:spcAft>
              <a:buSzPts val="1000"/>
              <a:tabLst>
                <a:tab pos="457200" algn="l"/>
              </a:tabLst>
            </a:pPr>
            <a:r>
              <a:rPr lang="en-US" sz="4400" dirty="0"/>
              <a:t>Depending upon the test results generated by the Clinic Center, the doctor decides the status of the patient i.e., whether he is an inpatient or an outpatient.</a:t>
            </a:r>
          </a:p>
          <a:p>
            <a:pPr algn="just">
              <a:lnSpc>
                <a:spcPct val="107000"/>
              </a:lnSpc>
              <a:spcAft>
                <a:spcPts val="800"/>
              </a:spcAft>
              <a:buSzPts val="1000"/>
              <a:tabLst>
                <a:tab pos="457200" algn="l"/>
              </a:tabLst>
            </a:pPr>
            <a:r>
              <a:rPr lang="en-US" sz="4400" dirty="0"/>
              <a:t>In case, if the patient is declared as in, then the respective patient goes to the receptionist counter and the receptionist there, will allot him a bed in the required ward.</a:t>
            </a:r>
          </a:p>
          <a:p>
            <a:pPr algn="just">
              <a:lnSpc>
                <a:spcPct val="107000"/>
              </a:lnSpc>
              <a:spcAft>
                <a:spcPts val="800"/>
              </a:spcAft>
              <a:buSzPts val="1000"/>
              <a:tabLst>
                <a:tab pos="457200" algn="l"/>
              </a:tabLst>
            </a:pPr>
            <a:r>
              <a:rPr lang="en-US" sz="4400" dirty="0"/>
              <a:t>At the time of discharge, this inpatient has to pay the maintenance fee along with the test fee and the registration fee depending on the number of days he stayed in the hospital.</a:t>
            </a:r>
          </a:p>
          <a:p>
            <a:pPr marL="0" indent="0" algn="just">
              <a:lnSpc>
                <a:spcPct val="107000"/>
              </a:lnSpc>
              <a:spcAft>
                <a:spcPts val="800"/>
              </a:spcAft>
              <a:buSzPts val="1000"/>
              <a:buNone/>
              <a:tabLst>
                <a:tab pos="457200" algn="l"/>
              </a:tabLst>
            </a:pPr>
            <a:r>
              <a:rPr lang="en-US" sz="5600" b="1" dirty="0"/>
              <a:t>ONLINE REGISTRATION:</a:t>
            </a:r>
          </a:p>
          <a:p>
            <a:pPr algn="just">
              <a:lnSpc>
                <a:spcPct val="107000"/>
              </a:lnSpc>
              <a:spcAft>
                <a:spcPts val="800"/>
              </a:spcAft>
              <a:buSzPts val="1000"/>
              <a:tabLst>
                <a:tab pos="457200" algn="l"/>
              </a:tabLst>
            </a:pPr>
            <a:r>
              <a:rPr lang="en-US" sz="4400" dirty="0"/>
              <a:t>In Online Registration, the user can “sign up” into the system, so that he can get username and Password(chosen by him/her).</a:t>
            </a:r>
          </a:p>
          <a:p>
            <a:pPr algn="just">
              <a:lnSpc>
                <a:spcPct val="107000"/>
              </a:lnSpc>
              <a:spcAft>
                <a:spcPts val="800"/>
              </a:spcAft>
              <a:buSzPts val="1000"/>
              <a:tabLst>
                <a:tab pos="457200" algn="l"/>
              </a:tabLst>
            </a:pPr>
            <a:r>
              <a:rPr lang="en-US" sz="4400" dirty="0"/>
              <a:t>As soon as the patient get username, he can now login to the system and will be provided with different services.</a:t>
            </a:r>
          </a:p>
          <a:p>
            <a:pPr algn="just">
              <a:lnSpc>
                <a:spcPct val="107000"/>
              </a:lnSpc>
              <a:spcAft>
                <a:spcPts val="800"/>
              </a:spcAft>
              <a:buSzPts val="1000"/>
              <a:tabLst>
                <a:tab pos="457200" algn="l"/>
              </a:tabLst>
            </a:pPr>
            <a:r>
              <a:rPr lang="en-US" sz="4400" dirty="0"/>
              <a:t>When he/she fills the form, will be given the appointment date, time and the doctor allotted to him by the Receptionist.</a:t>
            </a:r>
          </a:p>
          <a:p>
            <a:pPr algn="just">
              <a:lnSpc>
                <a:spcPct val="107000"/>
              </a:lnSpc>
              <a:spcAft>
                <a:spcPts val="800"/>
              </a:spcAft>
              <a:buSzPts val="1000"/>
              <a:tabLst>
                <a:tab pos="457200" algn="l"/>
              </a:tabLst>
            </a:pPr>
            <a:r>
              <a:rPr lang="en-US" sz="4400" dirty="0"/>
              <a:t>He can edit his profile.</a:t>
            </a:r>
          </a:p>
          <a:p>
            <a:pPr algn="just">
              <a:lnSpc>
                <a:spcPct val="107000"/>
              </a:lnSpc>
              <a:spcAft>
                <a:spcPts val="800"/>
              </a:spcAft>
              <a:buSzPts val="1000"/>
              <a:tabLst>
                <a:tab pos="457200" algn="l"/>
              </a:tabLst>
            </a:pPr>
            <a:endParaRPr lang="el-GR" sz="4400" dirty="0"/>
          </a:p>
        </p:txBody>
      </p:sp>
    </p:spTree>
    <p:extLst>
      <p:ext uri="{BB962C8B-B14F-4D97-AF65-F5344CB8AC3E}">
        <p14:creationId xmlns:p14="http://schemas.microsoft.com/office/powerpoint/2010/main" val="1953824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8483" y="2659559"/>
            <a:ext cx="4847033" cy="769441"/>
          </a:xfrm>
          <a:prstGeom prst="rect">
            <a:avLst/>
          </a:prstGeom>
          <a:noFill/>
        </p:spPr>
        <p:txBody>
          <a:bodyPr wrap="none" rtlCol="0">
            <a:spAutoFit/>
          </a:bodyPr>
          <a:lstStyle/>
          <a:p>
            <a:pPr algn="ctr"/>
            <a:r>
              <a:rPr lang="en-US" sz="4400" dirty="0"/>
              <a:t>System Requirements</a:t>
            </a:r>
            <a:endParaRPr lang="el-GR" dirty="0"/>
          </a:p>
        </p:txBody>
      </p:sp>
    </p:spTree>
    <p:extLst>
      <p:ext uri="{BB962C8B-B14F-4D97-AF65-F5344CB8AC3E}">
        <p14:creationId xmlns:p14="http://schemas.microsoft.com/office/powerpoint/2010/main" val="132933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 </a:t>
            </a:r>
            <a:r>
              <a:rPr lang="el-GR" dirty="0"/>
              <a:t>1</a:t>
            </a:r>
            <a:r>
              <a:rPr lang="en-US" dirty="0"/>
              <a:t>/</a:t>
            </a:r>
            <a:r>
              <a:rPr lang="el-GR" dirty="0"/>
              <a:t>1</a:t>
            </a:r>
          </a:p>
        </p:txBody>
      </p:sp>
      <p:sp>
        <p:nvSpPr>
          <p:cNvPr id="3" name="Content Placeholder 2"/>
          <p:cNvSpPr>
            <a:spLocks noGrp="1"/>
          </p:cNvSpPr>
          <p:nvPr>
            <p:ph sz="quarter" idx="1"/>
          </p:nvPr>
        </p:nvSpPr>
        <p:spPr/>
        <p:txBody>
          <a:bodyPr>
            <a:normAutofit lnSpcReduction="10000"/>
          </a:bodyPr>
          <a:lstStyle/>
          <a:p>
            <a:pPr algn="just"/>
            <a:r>
              <a:rPr lang="en-US" sz="1400" dirty="0"/>
              <a:t>This is oriented, comprehensive and standardized user-friendly software.</a:t>
            </a:r>
          </a:p>
          <a:p>
            <a:pPr algn="just"/>
            <a:r>
              <a:rPr lang="en-US" sz="1400" dirty="0"/>
              <a:t>This software is easy to use and saves a lot of time of the staff in different cadres, as it can quickly respond to the user requests in an efficient manner.</a:t>
            </a:r>
          </a:p>
          <a:p>
            <a:pPr algn="just"/>
            <a:r>
              <a:rPr lang="en-US" sz="1400" dirty="0"/>
              <a:t>Helps in speedy information retrieval.</a:t>
            </a:r>
          </a:p>
          <a:p>
            <a:pPr algn="just"/>
            <a:r>
              <a:rPr lang="en-US" sz="1400" dirty="0"/>
              <a:t>Extra information from various tables in a single query.</a:t>
            </a:r>
          </a:p>
          <a:p>
            <a:pPr algn="just"/>
            <a:r>
              <a:rPr lang="en-US" sz="1400" dirty="0"/>
              <a:t>It performs thorough validation checking while storing. It assists the user with respective messages to overcome the errors at runtime.</a:t>
            </a:r>
          </a:p>
          <a:p>
            <a:pPr algn="just"/>
            <a:r>
              <a:rPr lang="en-US" sz="1400" dirty="0"/>
              <a:t>It can generate different types of reports according to the user needs.</a:t>
            </a:r>
          </a:p>
          <a:p>
            <a:pPr algn="just"/>
            <a:r>
              <a:rPr lang="en-US" sz="1400" dirty="0"/>
              <a:t>You are free to use anyone OOP programming language.</a:t>
            </a:r>
          </a:p>
          <a:p>
            <a:pPr algn="just"/>
            <a:r>
              <a:rPr lang="en-US" sz="1400" dirty="0"/>
              <a:t>The architecture of your implementation must be based on the MVC design pattern.</a:t>
            </a:r>
          </a:p>
          <a:p>
            <a:pPr algn="just"/>
            <a:r>
              <a:rPr lang="en-US" sz="1400" dirty="0"/>
              <a:t>Also, you must use 2 more design patterns that you were taught in the class.</a:t>
            </a:r>
          </a:p>
          <a:p>
            <a:pPr algn="just"/>
            <a:r>
              <a:rPr lang="en-US" sz="1400" dirty="0"/>
              <a:t>You are free to structure and build the Graphical User Interface in your own way.</a:t>
            </a:r>
          </a:p>
          <a:p>
            <a:pPr algn="just"/>
            <a:r>
              <a:rPr lang="en-US" sz="1400" dirty="0"/>
              <a:t>The data processing module, should be presented in a way that all available data are shown and as well as the fields must be editable.</a:t>
            </a:r>
          </a:p>
          <a:p>
            <a:pPr algn="just"/>
            <a:r>
              <a:rPr lang="en-US" sz="1400" dirty="0"/>
              <a:t>Each change in the data should be update directly the database and shown in the GUI.</a:t>
            </a:r>
          </a:p>
          <a:p>
            <a:pPr algn="just"/>
            <a:r>
              <a:rPr lang="en-US" sz="1400" dirty="0"/>
              <a:t>The program is running until you press the close. </a:t>
            </a:r>
          </a:p>
          <a:p>
            <a:pPr algn="just"/>
            <a:endParaRPr lang="el-GR" sz="1400" dirty="0"/>
          </a:p>
        </p:txBody>
      </p:sp>
    </p:spTree>
    <p:extLst>
      <p:ext uri="{BB962C8B-B14F-4D97-AF65-F5344CB8AC3E}">
        <p14:creationId xmlns:p14="http://schemas.microsoft.com/office/powerpoint/2010/main" val="276886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PMS: </a:t>
            </a:r>
            <a:r>
              <a:rPr lang="el-GR" dirty="0"/>
              <a:t>1</a:t>
            </a:r>
            <a:r>
              <a:rPr lang="en-US" dirty="0"/>
              <a:t>/</a:t>
            </a:r>
            <a:r>
              <a:rPr lang="el-GR" dirty="0"/>
              <a:t>1</a:t>
            </a:r>
          </a:p>
        </p:txBody>
      </p:sp>
      <p:pic>
        <p:nvPicPr>
          <p:cNvPr id="5" name="Content Placeholder 4" descr="A screenshot of a cell phone&#10;&#10;Description automatically generated">
            <a:extLst>
              <a:ext uri="{FF2B5EF4-FFF2-40B4-BE49-F238E27FC236}">
                <a16:creationId xmlns:a16="http://schemas.microsoft.com/office/drawing/2014/main" id="{A1616022-A081-406D-9AC8-430BBE8EF27C}"/>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5496" y="1556792"/>
            <a:ext cx="4534505" cy="2920053"/>
          </a:xfrm>
        </p:spPr>
      </p:pic>
      <p:pic>
        <p:nvPicPr>
          <p:cNvPr id="7" name="Picture 6" descr="A screenshot of a social media post&#10;&#10;Description automatically generated">
            <a:extLst>
              <a:ext uri="{FF2B5EF4-FFF2-40B4-BE49-F238E27FC236}">
                <a16:creationId xmlns:a16="http://schemas.microsoft.com/office/drawing/2014/main" id="{C1DB7490-71E4-4E97-AAB9-D673C31DD1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1749" y="4194897"/>
            <a:ext cx="4534505" cy="265166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F8AF493C-D6DA-4B68-A7CD-8F7D27303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940" y="4626125"/>
            <a:ext cx="2885615" cy="2201143"/>
          </a:xfrm>
          <a:prstGeom prst="rect">
            <a:avLst/>
          </a:prstGeom>
        </p:spPr>
      </p:pic>
    </p:spTree>
    <p:extLst>
      <p:ext uri="{BB962C8B-B14F-4D97-AF65-F5344CB8AC3E}">
        <p14:creationId xmlns:p14="http://schemas.microsoft.com/office/powerpoint/2010/main" val="419858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Project Team</a:t>
            </a:r>
            <a:endParaRPr lang="el-GR" sz="3000" dirty="0">
              <a:latin typeface="Arial" panose="020B0604020202020204" pitchFamily="34" charset="0"/>
              <a:cs typeface="Arial" panose="020B0604020202020204" pitchFamily="34" charset="0"/>
            </a:endParaRPr>
          </a:p>
        </p:txBody>
      </p:sp>
      <p:sp>
        <p:nvSpPr>
          <p:cNvPr id="4" name="Rectangle 3"/>
          <p:cNvSpPr txBox="1">
            <a:spLocks/>
          </p:cNvSpPr>
          <p:nvPr/>
        </p:nvSpPr>
        <p:spPr>
          <a:xfrm>
            <a:off x="1600200" y="2078850"/>
            <a:ext cx="6374178" cy="3442079"/>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90000"/>
              </a:lnSpc>
              <a:buFont typeface="Wingdings 2" panose="05020102010507070707" pitchFamily="18" charset="2"/>
              <a:buNone/>
              <a:defRPr/>
            </a:pPr>
            <a:r>
              <a:rPr lang="en-US" sz="1800" b="1" dirty="0">
                <a:effectLst>
                  <a:outerShdw blurRad="38100" dist="38100" dir="2700000" algn="tl">
                    <a:srgbClr val="C0C0C0"/>
                  </a:outerShdw>
                </a:effectLst>
                <a:latin typeface="Calibri" pitchFamily="34" charset="0"/>
              </a:rPr>
              <a:t>Project Design and Analysis</a:t>
            </a:r>
            <a:endParaRPr lang="el-GR" sz="1800" b="1" dirty="0">
              <a:effectLst>
                <a:outerShdw blurRad="38100" dist="38100" dir="2700000" algn="tl">
                  <a:srgbClr val="C0C0C0"/>
                </a:outerShdw>
              </a:effectLst>
              <a:latin typeface="Calibri" pitchFamily="34" charset="0"/>
            </a:endParaRPr>
          </a:p>
          <a:p>
            <a:pPr>
              <a:lnSpc>
                <a:spcPct val="90000"/>
              </a:lnSpc>
              <a:defRPr/>
            </a:pPr>
            <a:r>
              <a:rPr lang="en-US" sz="1800" dirty="0"/>
              <a:t>Vidakis Nikolas</a:t>
            </a:r>
            <a:r>
              <a:rPr lang="el-GR" sz="1800" dirty="0"/>
              <a:t>, </a:t>
            </a:r>
            <a:r>
              <a:rPr lang="en-US" sz="1800" dirty="0"/>
              <a:t>Kontoulis Vasilis</a:t>
            </a:r>
          </a:p>
          <a:p>
            <a:pPr marL="0" indent="0">
              <a:lnSpc>
                <a:spcPct val="90000"/>
              </a:lnSpc>
              <a:buNone/>
              <a:defRPr/>
            </a:pPr>
            <a:endParaRPr lang="en-US" sz="1800" b="1" dirty="0">
              <a:effectLst>
                <a:outerShdw blurRad="38100" dist="38100" dir="2700000" algn="tl">
                  <a:srgbClr val="C0C0C0"/>
                </a:outerShdw>
              </a:effectLst>
              <a:latin typeface="Calibri" pitchFamily="34" charset="0"/>
            </a:endParaRPr>
          </a:p>
          <a:p>
            <a:pPr>
              <a:lnSpc>
                <a:spcPct val="90000"/>
              </a:lnSpc>
              <a:buFont typeface="Wingdings 2" panose="05020102010507070707" pitchFamily="18" charset="2"/>
              <a:buNone/>
              <a:defRPr/>
            </a:pPr>
            <a:r>
              <a:rPr lang="en-US" sz="1800" b="1" dirty="0">
                <a:effectLst>
                  <a:outerShdw blurRad="38100" dist="38100" dir="2700000" algn="tl">
                    <a:srgbClr val="C0C0C0"/>
                  </a:outerShdw>
                </a:effectLst>
                <a:latin typeface="Calibri" panose="020F0502020204030204" pitchFamily="34" charset="0"/>
                <a:cs typeface="Calibri" panose="020F0502020204030204" pitchFamily="34" charset="0"/>
              </a:rPr>
              <a:t>Project Implementation Monitoring</a:t>
            </a:r>
          </a:p>
          <a:p>
            <a:pPr>
              <a:lnSpc>
                <a:spcPct val="90000"/>
              </a:lnSpc>
              <a:defRPr/>
            </a:pPr>
            <a:r>
              <a:rPr lang="en-US" sz="1800" dirty="0"/>
              <a:t>Vidakis Nikolas</a:t>
            </a:r>
            <a:r>
              <a:rPr lang="el-GR" sz="1800" dirty="0"/>
              <a:t>, </a:t>
            </a:r>
            <a:r>
              <a:rPr lang="en-US" sz="1800" dirty="0"/>
              <a:t>Kontoulis Vasilis</a:t>
            </a:r>
            <a:endParaRPr lang="el-GR" sz="1800" dirty="0"/>
          </a:p>
          <a:p>
            <a:pPr lvl="1">
              <a:lnSpc>
                <a:spcPct val="90000"/>
              </a:lnSpc>
              <a:defRPr/>
            </a:pPr>
            <a:r>
              <a:rPr lang="en-US" sz="1500" dirty="0"/>
              <a:t>vkontoulis@hmu.gr</a:t>
            </a:r>
          </a:p>
          <a:p>
            <a:pPr>
              <a:lnSpc>
                <a:spcPct val="90000"/>
              </a:lnSpc>
              <a:buFont typeface="Wingdings 2" panose="05020102010507070707" pitchFamily="18" charset="2"/>
              <a:buNone/>
              <a:defRPr/>
            </a:pPr>
            <a:endParaRPr lang="el-GR" sz="1500" b="1" dirty="0">
              <a:effectLst>
                <a:outerShdw blurRad="38100" dist="38100" dir="2700000" algn="tl">
                  <a:srgbClr val="C0C0C0"/>
                </a:outerShdw>
              </a:effectLst>
            </a:endParaRPr>
          </a:p>
          <a:p>
            <a:pPr>
              <a:lnSpc>
                <a:spcPct val="90000"/>
              </a:lnSpc>
              <a:buFont typeface="Wingdings 2" panose="05020102010507070707" pitchFamily="18" charset="2"/>
              <a:buNone/>
              <a:defRPr/>
            </a:pPr>
            <a:r>
              <a:rPr lang="en-US" sz="1800" b="1" dirty="0">
                <a:effectLst>
                  <a:outerShdw blurRad="38100" dist="38100" dir="2700000" algn="tl">
                    <a:srgbClr val="C0C0C0"/>
                  </a:outerShdw>
                </a:effectLst>
              </a:rPr>
              <a:t>Distance Project Implementation Monitoring</a:t>
            </a:r>
            <a:endParaRPr lang="el-GR" sz="1800" b="1" dirty="0">
              <a:effectLst>
                <a:outerShdw blurRad="38100" dist="38100" dir="2700000" algn="tl">
                  <a:srgbClr val="C0C0C0"/>
                </a:outerShdw>
              </a:effectLst>
            </a:endParaRPr>
          </a:p>
          <a:p>
            <a:pPr>
              <a:lnSpc>
                <a:spcPct val="90000"/>
              </a:lnSpc>
              <a:defRPr/>
            </a:pPr>
            <a:r>
              <a:rPr lang="en-US" sz="1800" dirty="0"/>
              <a:t>Vidakis Nikolas</a:t>
            </a:r>
            <a:r>
              <a:rPr lang="el-GR" sz="1800" dirty="0"/>
              <a:t>, </a:t>
            </a:r>
            <a:r>
              <a:rPr lang="en-US" sz="1800" dirty="0"/>
              <a:t>Kontoulis Vasilis</a:t>
            </a:r>
          </a:p>
          <a:p>
            <a:pPr lvl="1">
              <a:lnSpc>
                <a:spcPct val="90000"/>
              </a:lnSpc>
              <a:defRPr/>
            </a:pPr>
            <a:r>
              <a:rPr lang="en-US" sz="1500" dirty="0"/>
              <a:t>vkontoulis@hmu.gr</a:t>
            </a:r>
            <a:endParaRPr lang="el-GR" sz="1500" dirty="0"/>
          </a:p>
        </p:txBody>
      </p:sp>
    </p:spTree>
    <p:extLst>
      <p:ext uri="{BB962C8B-B14F-4D97-AF65-F5344CB8AC3E}">
        <p14:creationId xmlns:p14="http://schemas.microsoft.com/office/powerpoint/2010/main" val="230787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ontent Placeholder 3"/>
          <p:cNvGraphicFramePr>
            <a:graphicFrameLocks noGrp="1"/>
          </p:cNvGraphicFramePr>
          <p:nvPr>
            <p:ph sz="quarter" idx="1"/>
            <p:extLst>
              <p:ext uri="{D42A27DB-BD31-4B8C-83A1-F6EECF244321}">
                <p14:modId xmlns:p14="http://schemas.microsoft.com/office/powerpoint/2010/main" val="1603956096"/>
              </p:ext>
            </p:extLst>
          </p:nvPr>
        </p:nvGraphicFramePr>
        <p:xfrm>
          <a:off x="72008" y="205985"/>
          <a:ext cx="8964488" cy="6391367"/>
        </p:xfrm>
        <a:graphic>
          <a:graphicData uri="http://schemas.openxmlformats.org/drawingml/2006/table">
            <a:tbl>
              <a:tblPr firstRow="1" firstCol="1" bandRow="1">
                <a:tableStyleId>{5C22544A-7EE6-4342-B048-85BDC9FD1C3A}</a:tableStyleId>
              </a:tblPr>
              <a:tblGrid>
                <a:gridCol w="1302060">
                  <a:extLst>
                    <a:ext uri="{9D8B030D-6E8A-4147-A177-3AD203B41FA5}">
                      <a16:colId xmlns:a16="http://schemas.microsoft.com/office/drawing/2014/main" val="20000"/>
                    </a:ext>
                  </a:extLst>
                </a:gridCol>
                <a:gridCol w="7662428">
                  <a:extLst>
                    <a:ext uri="{9D8B030D-6E8A-4147-A177-3AD203B41FA5}">
                      <a16:colId xmlns:a16="http://schemas.microsoft.com/office/drawing/2014/main" val="20001"/>
                    </a:ext>
                  </a:extLst>
                </a:gridCol>
              </a:tblGrid>
              <a:tr h="269025">
                <a:tc>
                  <a:txBody>
                    <a:bodyPr/>
                    <a:lstStyle/>
                    <a:p>
                      <a:pPr algn="ctr">
                        <a:lnSpc>
                          <a:spcPct val="107000"/>
                        </a:lnSpc>
                        <a:spcAft>
                          <a:spcPts val="0"/>
                        </a:spcAft>
                      </a:pPr>
                      <a:r>
                        <a:rPr lang="en-GB" sz="2000" dirty="0">
                          <a:effectLst/>
                        </a:rPr>
                        <a:t>Dead Line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2000" dirty="0">
                          <a:effectLst/>
                        </a:rPr>
                        <a:t>Title – Scheduled Deliverables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00"/>
                  </a:ext>
                </a:extLst>
              </a:tr>
              <a:tr h="251393">
                <a:tc>
                  <a:txBody>
                    <a:bodyPr/>
                    <a:lstStyle/>
                    <a:p>
                      <a:pPr algn="ctr">
                        <a:spcAft>
                          <a:spcPts val="0"/>
                        </a:spcAft>
                      </a:pPr>
                      <a:r>
                        <a:rPr lang="en-US" sz="1600" kern="1200" dirty="0">
                          <a:effectLst/>
                        </a:rPr>
                        <a:t>Week-1</a:t>
                      </a:r>
                      <a:endParaRPr lang="en-GB" sz="1000" dirty="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dirty="0">
                          <a:effectLst/>
                        </a:rPr>
                        <a:t> </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01"/>
                  </a:ext>
                </a:extLst>
              </a:tr>
              <a:tr h="251393">
                <a:tc>
                  <a:txBody>
                    <a:bodyPr/>
                    <a:lstStyle/>
                    <a:p>
                      <a:pPr algn="ctr">
                        <a:spcAft>
                          <a:spcPts val="0"/>
                        </a:spcAft>
                      </a:pPr>
                      <a:r>
                        <a:rPr lang="en-US" sz="1600" kern="1200">
                          <a:effectLst/>
                        </a:rPr>
                        <a:t>Week-2</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02"/>
                  </a:ext>
                </a:extLst>
              </a:tr>
              <a:tr h="251393">
                <a:tc>
                  <a:txBody>
                    <a:bodyPr/>
                    <a:lstStyle/>
                    <a:p>
                      <a:pPr algn="ctr">
                        <a:spcAft>
                          <a:spcPts val="0"/>
                        </a:spcAft>
                      </a:pPr>
                      <a:r>
                        <a:rPr lang="en-US" sz="1600" kern="1200">
                          <a:effectLst/>
                        </a:rPr>
                        <a:t>Week-3</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03"/>
                  </a:ext>
                </a:extLst>
              </a:tr>
              <a:tr h="251393">
                <a:tc>
                  <a:txBody>
                    <a:bodyPr/>
                    <a:lstStyle/>
                    <a:p>
                      <a:pPr algn="ctr">
                        <a:spcAft>
                          <a:spcPts val="0"/>
                        </a:spcAft>
                      </a:pPr>
                      <a:r>
                        <a:rPr lang="en-US" sz="1600" kern="1200">
                          <a:effectLst/>
                        </a:rPr>
                        <a:t>Week-4</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dirty="0">
                          <a:effectLst/>
                        </a:rPr>
                        <a:t> </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04"/>
                  </a:ext>
                </a:extLst>
              </a:tr>
              <a:tr h="782049">
                <a:tc>
                  <a:txBody>
                    <a:bodyPr/>
                    <a:lstStyle/>
                    <a:p>
                      <a:pPr algn="ctr">
                        <a:spcAft>
                          <a:spcPts val="0"/>
                        </a:spcAft>
                      </a:pPr>
                      <a:r>
                        <a:rPr lang="en-US" sz="1600" kern="1200">
                          <a:effectLst/>
                        </a:rPr>
                        <a:t>Week-5</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spcAft>
                          <a:spcPts val="0"/>
                        </a:spcAft>
                      </a:pPr>
                      <a:r>
                        <a:rPr lang="en-US" sz="1800" kern="1200">
                          <a:effectLst/>
                        </a:rPr>
                        <a:t>‘ANALYSIS PHASE’ DELIVERABLE.</a:t>
                      </a:r>
                      <a:endParaRPr lang="en-GB" sz="1050">
                        <a:effectLst/>
                      </a:endParaRPr>
                    </a:p>
                    <a:p>
                      <a:pPr algn="ctr">
                        <a:spcAft>
                          <a:spcPts val="0"/>
                        </a:spcAft>
                      </a:pPr>
                      <a:r>
                        <a:rPr lang="en-US" sz="1800" kern="1200">
                          <a:effectLst/>
                        </a:rPr>
                        <a:t>This Week is an optional deliverable date.</a:t>
                      </a:r>
                      <a:endParaRPr lang="en-GB" sz="1050">
                        <a:effectLst/>
                      </a:endParaRPr>
                    </a:p>
                    <a:p>
                      <a:pPr algn="ctr">
                        <a:spcAft>
                          <a:spcPts val="0"/>
                        </a:spcAft>
                      </a:pPr>
                      <a:r>
                        <a:rPr lang="en-US" sz="1800" u="sng" kern="1200">
                          <a:effectLst/>
                        </a:rPr>
                        <a:t>The mandatory date is the week before the Official Laboratory exam week.</a:t>
                      </a:r>
                      <a:endParaRPr lang="en-GB" sz="1050">
                        <a:effectLst/>
                        <a:latin typeface="Calibri" panose="020F0502020204030204" pitchFamily="34" charset="0"/>
                        <a:ea typeface="Times New Roman" panose="02020603050405020304" pitchFamily="18" charset="0"/>
                      </a:endParaRPr>
                    </a:p>
                  </a:txBody>
                  <a:tcPr marL="51202" marR="51202" marT="0" marB="0" anchor="ctr"/>
                </a:tc>
                <a:extLst>
                  <a:ext uri="{0D108BD9-81ED-4DB2-BD59-A6C34878D82A}">
                    <a16:rowId xmlns:a16="http://schemas.microsoft.com/office/drawing/2014/main" val="10005"/>
                  </a:ext>
                </a:extLst>
              </a:tr>
              <a:tr h="251393">
                <a:tc>
                  <a:txBody>
                    <a:bodyPr/>
                    <a:lstStyle/>
                    <a:p>
                      <a:pPr algn="ctr">
                        <a:spcAft>
                          <a:spcPts val="0"/>
                        </a:spcAft>
                      </a:pPr>
                      <a:r>
                        <a:rPr lang="en-US" sz="1600" kern="1200">
                          <a:effectLst/>
                        </a:rPr>
                        <a:t>Week-6</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06"/>
                  </a:ext>
                </a:extLst>
              </a:tr>
              <a:tr h="251393">
                <a:tc>
                  <a:txBody>
                    <a:bodyPr/>
                    <a:lstStyle/>
                    <a:p>
                      <a:pPr algn="ctr">
                        <a:spcAft>
                          <a:spcPts val="0"/>
                        </a:spcAft>
                      </a:pPr>
                      <a:r>
                        <a:rPr lang="en-US" sz="1600" kern="1200">
                          <a:effectLst/>
                        </a:rPr>
                        <a:t>Week-7</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07"/>
                  </a:ext>
                </a:extLst>
              </a:tr>
              <a:tr h="782049">
                <a:tc>
                  <a:txBody>
                    <a:bodyPr/>
                    <a:lstStyle/>
                    <a:p>
                      <a:pPr algn="ctr">
                        <a:spcAft>
                          <a:spcPts val="0"/>
                        </a:spcAft>
                      </a:pPr>
                      <a:r>
                        <a:rPr lang="en-US" sz="1600" kern="1200">
                          <a:effectLst/>
                        </a:rPr>
                        <a:t>Week-8</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spcAft>
                          <a:spcPts val="0"/>
                        </a:spcAft>
                      </a:pPr>
                      <a:r>
                        <a:rPr lang="en-US" sz="1800" kern="1200">
                          <a:effectLst/>
                        </a:rPr>
                        <a:t>‘PHASE 1’ DELIVERABLES</a:t>
                      </a:r>
                      <a:endParaRPr lang="en-GB" sz="1050">
                        <a:effectLst/>
                      </a:endParaRPr>
                    </a:p>
                    <a:p>
                      <a:pPr algn="ctr">
                        <a:spcAft>
                          <a:spcPts val="0"/>
                        </a:spcAft>
                      </a:pPr>
                      <a:r>
                        <a:rPr lang="en-US" sz="1800" kern="1200">
                          <a:effectLst/>
                        </a:rPr>
                        <a:t>This Week is an optional deliverable date.</a:t>
                      </a:r>
                      <a:endParaRPr lang="en-GB" sz="1050">
                        <a:effectLst/>
                      </a:endParaRPr>
                    </a:p>
                    <a:p>
                      <a:pPr algn="ctr">
                        <a:spcAft>
                          <a:spcPts val="0"/>
                        </a:spcAft>
                      </a:pPr>
                      <a:r>
                        <a:rPr lang="en-US" sz="1800" u="sng" kern="1200">
                          <a:effectLst/>
                        </a:rPr>
                        <a:t>The mandatory date is the week before the Official Laboratory exam week.</a:t>
                      </a:r>
                      <a:endParaRPr lang="en-GB" sz="1050">
                        <a:effectLst/>
                        <a:latin typeface="Calibri" panose="020F0502020204030204" pitchFamily="34" charset="0"/>
                        <a:ea typeface="Times New Roman" panose="02020603050405020304" pitchFamily="18" charset="0"/>
                      </a:endParaRPr>
                    </a:p>
                  </a:txBody>
                  <a:tcPr marL="51202" marR="51202" marT="0" marB="0" anchor="ctr"/>
                </a:tc>
                <a:extLst>
                  <a:ext uri="{0D108BD9-81ED-4DB2-BD59-A6C34878D82A}">
                    <a16:rowId xmlns:a16="http://schemas.microsoft.com/office/drawing/2014/main" val="10008"/>
                  </a:ext>
                </a:extLst>
              </a:tr>
              <a:tr h="251393">
                <a:tc>
                  <a:txBody>
                    <a:bodyPr/>
                    <a:lstStyle/>
                    <a:p>
                      <a:pPr algn="ctr">
                        <a:spcAft>
                          <a:spcPts val="0"/>
                        </a:spcAft>
                      </a:pPr>
                      <a:r>
                        <a:rPr lang="en-US" sz="1600" kern="1200">
                          <a:effectLst/>
                        </a:rPr>
                        <a:t>Week-9</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09"/>
                  </a:ext>
                </a:extLst>
              </a:tr>
              <a:tr h="251393">
                <a:tc>
                  <a:txBody>
                    <a:bodyPr/>
                    <a:lstStyle/>
                    <a:p>
                      <a:pPr algn="ctr">
                        <a:spcAft>
                          <a:spcPts val="0"/>
                        </a:spcAft>
                      </a:pPr>
                      <a:r>
                        <a:rPr lang="en-US" sz="1600" kern="1200">
                          <a:effectLst/>
                        </a:rPr>
                        <a:t>Week-10</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10"/>
                  </a:ext>
                </a:extLst>
              </a:tr>
              <a:tr h="782049">
                <a:tc>
                  <a:txBody>
                    <a:bodyPr/>
                    <a:lstStyle/>
                    <a:p>
                      <a:pPr algn="ctr">
                        <a:spcAft>
                          <a:spcPts val="0"/>
                        </a:spcAft>
                      </a:pPr>
                      <a:r>
                        <a:rPr lang="en-US" sz="1600" kern="1200">
                          <a:effectLst/>
                        </a:rPr>
                        <a:t>Week-11</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spcAft>
                          <a:spcPts val="0"/>
                        </a:spcAft>
                      </a:pPr>
                      <a:r>
                        <a:rPr lang="en-US" sz="1800" kern="1200">
                          <a:effectLst/>
                        </a:rPr>
                        <a:t>‘PHASE 2’ DELIVERABLES</a:t>
                      </a:r>
                      <a:endParaRPr lang="en-GB" sz="1050">
                        <a:effectLst/>
                      </a:endParaRPr>
                    </a:p>
                    <a:p>
                      <a:pPr algn="ctr">
                        <a:spcAft>
                          <a:spcPts val="0"/>
                        </a:spcAft>
                      </a:pPr>
                      <a:r>
                        <a:rPr lang="en-US" sz="1800" kern="1200">
                          <a:effectLst/>
                        </a:rPr>
                        <a:t>This Week is an optional deliverable date.</a:t>
                      </a:r>
                      <a:endParaRPr lang="en-GB" sz="1050">
                        <a:effectLst/>
                      </a:endParaRPr>
                    </a:p>
                    <a:p>
                      <a:pPr algn="ctr">
                        <a:spcAft>
                          <a:spcPts val="0"/>
                        </a:spcAft>
                      </a:pPr>
                      <a:r>
                        <a:rPr lang="en-US" sz="1800" u="sng" kern="1200">
                          <a:effectLst/>
                        </a:rPr>
                        <a:t>The mandatory date is the week before the Official Laboratory exam week.</a:t>
                      </a:r>
                      <a:endParaRPr lang="en-GB" sz="1050">
                        <a:effectLst/>
                        <a:latin typeface="Calibri" panose="020F0502020204030204" pitchFamily="34" charset="0"/>
                        <a:ea typeface="Times New Roman" panose="02020603050405020304" pitchFamily="18" charset="0"/>
                      </a:endParaRPr>
                    </a:p>
                  </a:txBody>
                  <a:tcPr marL="51202" marR="51202" marT="0" marB="0" anchor="ctr"/>
                </a:tc>
                <a:extLst>
                  <a:ext uri="{0D108BD9-81ED-4DB2-BD59-A6C34878D82A}">
                    <a16:rowId xmlns:a16="http://schemas.microsoft.com/office/drawing/2014/main" val="10011"/>
                  </a:ext>
                </a:extLst>
              </a:tr>
              <a:tr h="251393">
                <a:tc>
                  <a:txBody>
                    <a:bodyPr/>
                    <a:lstStyle/>
                    <a:p>
                      <a:pPr algn="ctr">
                        <a:spcAft>
                          <a:spcPts val="0"/>
                        </a:spcAft>
                      </a:pPr>
                      <a:r>
                        <a:rPr lang="en-US" sz="1600" kern="1200">
                          <a:effectLst/>
                        </a:rPr>
                        <a:t>Week</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12"/>
                  </a:ext>
                </a:extLst>
              </a:tr>
              <a:tr h="251393">
                <a:tc>
                  <a:txBody>
                    <a:bodyPr/>
                    <a:lstStyle/>
                    <a:p>
                      <a:pPr algn="ctr">
                        <a:spcAft>
                          <a:spcPts val="0"/>
                        </a:spcAft>
                      </a:pPr>
                      <a:r>
                        <a:rPr lang="en-US" sz="1600" kern="1200">
                          <a:effectLst/>
                        </a:rPr>
                        <a:t>Week</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lnSpc>
                          <a:spcPct val="107000"/>
                        </a:lnSpc>
                        <a:spcAft>
                          <a:spcPts val="0"/>
                        </a:spcAft>
                      </a:pPr>
                      <a:r>
                        <a:rPr lang="en-GB"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51202" marR="51202" marT="0" marB="0" anchor="ctr"/>
                </a:tc>
                <a:extLst>
                  <a:ext uri="{0D108BD9-81ED-4DB2-BD59-A6C34878D82A}">
                    <a16:rowId xmlns:a16="http://schemas.microsoft.com/office/drawing/2014/main" val="10013"/>
                  </a:ext>
                </a:extLst>
              </a:tr>
              <a:tr h="531793">
                <a:tc>
                  <a:txBody>
                    <a:bodyPr/>
                    <a:lstStyle/>
                    <a:p>
                      <a:pPr algn="ctr">
                        <a:spcAft>
                          <a:spcPts val="0"/>
                        </a:spcAft>
                      </a:pPr>
                      <a:r>
                        <a:rPr lang="en-US" sz="1600" kern="1200">
                          <a:effectLst/>
                        </a:rPr>
                        <a:t>Week</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spcAft>
                          <a:spcPts val="0"/>
                        </a:spcAft>
                      </a:pPr>
                      <a:r>
                        <a:rPr lang="en-US" sz="1800" kern="1200">
                          <a:effectLst/>
                        </a:rPr>
                        <a:t>‘ORAL EXAMINATION’</a:t>
                      </a:r>
                      <a:endParaRPr lang="en-GB" sz="1050">
                        <a:effectLst/>
                      </a:endParaRPr>
                    </a:p>
                    <a:p>
                      <a:pPr algn="ctr">
                        <a:spcAft>
                          <a:spcPts val="0"/>
                        </a:spcAft>
                      </a:pPr>
                      <a:r>
                        <a:rPr lang="en-US" sz="1800" kern="1200">
                          <a:effectLst/>
                        </a:rPr>
                        <a:t>The ORAL exam date is the week before the Official Laboratory exam week.</a:t>
                      </a:r>
                      <a:endParaRPr lang="en-GB" sz="1050">
                        <a:effectLst/>
                        <a:latin typeface="Calibri" panose="020F0502020204030204" pitchFamily="34" charset="0"/>
                        <a:ea typeface="Times New Roman" panose="02020603050405020304" pitchFamily="18" charset="0"/>
                      </a:endParaRPr>
                    </a:p>
                  </a:txBody>
                  <a:tcPr marL="51202" marR="51202" marT="0" marB="0" anchor="ctr"/>
                </a:tc>
                <a:extLst>
                  <a:ext uri="{0D108BD9-81ED-4DB2-BD59-A6C34878D82A}">
                    <a16:rowId xmlns:a16="http://schemas.microsoft.com/office/drawing/2014/main" val="10014"/>
                  </a:ext>
                </a:extLst>
              </a:tr>
              <a:tr h="531793">
                <a:tc>
                  <a:txBody>
                    <a:bodyPr/>
                    <a:lstStyle/>
                    <a:p>
                      <a:pPr algn="ctr">
                        <a:spcAft>
                          <a:spcPts val="0"/>
                        </a:spcAft>
                      </a:pPr>
                      <a:r>
                        <a:rPr lang="en-US" sz="1600" kern="1200">
                          <a:effectLst/>
                        </a:rPr>
                        <a:t>Week</a:t>
                      </a:r>
                      <a:endParaRPr lang="en-GB" sz="1000">
                        <a:effectLst/>
                        <a:latin typeface="Calibri" panose="020F0502020204030204" pitchFamily="34" charset="0"/>
                        <a:ea typeface="Times New Roman" panose="02020603050405020304" pitchFamily="18" charset="0"/>
                      </a:endParaRPr>
                    </a:p>
                  </a:txBody>
                  <a:tcPr marL="51202" marR="51202" marT="0" marB="0" anchor="ctr"/>
                </a:tc>
                <a:tc>
                  <a:txBody>
                    <a:bodyPr/>
                    <a:lstStyle/>
                    <a:p>
                      <a:pPr algn="ctr">
                        <a:spcAft>
                          <a:spcPts val="0"/>
                        </a:spcAft>
                      </a:pPr>
                      <a:r>
                        <a:rPr lang="en-US" sz="1800" kern="1200" dirty="0">
                          <a:effectLst/>
                        </a:rPr>
                        <a:t>‘WRITTEN EXAMINATION’</a:t>
                      </a:r>
                      <a:endParaRPr lang="en-GB" sz="1050" dirty="0">
                        <a:effectLst/>
                      </a:endParaRPr>
                    </a:p>
                    <a:p>
                      <a:pPr algn="ctr">
                        <a:spcAft>
                          <a:spcPts val="0"/>
                        </a:spcAft>
                      </a:pPr>
                      <a:r>
                        <a:rPr lang="en-US" sz="1800" kern="1200" dirty="0">
                          <a:effectLst/>
                        </a:rPr>
                        <a:t>EXAM week is the Official Laboratory exam week.</a:t>
                      </a:r>
                      <a:endParaRPr lang="en-GB" sz="1050" dirty="0">
                        <a:effectLst/>
                        <a:latin typeface="Calibri" panose="020F0502020204030204" pitchFamily="34" charset="0"/>
                        <a:ea typeface="Times New Roman" panose="02020603050405020304" pitchFamily="18" charset="0"/>
                      </a:endParaRPr>
                    </a:p>
                  </a:txBody>
                  <a:tcPr marL="51202" marR="51202" marT="0"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03081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6048672" cy="864096"/>
          </a:xfrm>
        </p:spPr>
        <p:txBody>
          <a:bodyPr>
            <a:normAutofit/>
          </a:bodyPr>
          <a:lstStyle/>
          <a:p>
            <a:r>
              <a:rPr lang="en-US" sz="4400" dirty="0">
                <a:solidFill>
                  <a:schemeClr val="tx1"/>
                </a:solidFill>
                <a:latin typeface="+mn-lt"/>
                <a:ea typeface="+mn-ea"/>
                <a:cs typeface="+mn-cs"/>
              </a:rPr>
              <a:t>Project Structure</a:t>
            </a:r>
            <a:endParaRPr lang="el-GR" sz="4400" dirty="0">
              <a:solidFill>
                <a:schemeClr val="tx1"/>
              </a:solidFill>
              <a:latin typeface="+mn-lt"/>
              <a:ea typeface="+mn-ea"/>
              <a:cs typeface="+mn-cs"/>
            </a:endParaRPr>
          </a:p>
        </p:txBody>
      </p:sp>
      <p:sp>
        <p:nvSpPr>
          <p:cNvPr id="5" name="Content Placeholder 2"/>
          <p:cNvSpPr txBox="1">
            <a:spLocks/>
          </p:cNvSpPr>
          <p:nvPr/>
        </p:nvSpPr>
        <p:spPr>
          <a:xfrm>
            <a:off x="457200" y="1024136"/>
            <a:ext cx="8229600" cy="506916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endParaRPr lang="el-GR" sz="2000" b="1" dirty="0"/>
          </a:p>
          <a:p>
            <a:r>
              <a:rPr lang="en-US" sz="2000" b="1" dirty="0"/>
              <a:t>Analysis Phase</a:t>
            </a:r>
          </a:p>
          <a:p>
            <a:pPr lvl="1"/>
            <a:r>
              <a:rPr lang="en-US" sz="1800" i="1" dirty="0"/>
              <a:t>UML class diagram</a:t>
            </a:r>
            <a:r>
              <a:rPr lang="el-GR" sz="1800" i="1" dirty="0"/>
              <a:t> </a:t>
            </a:r>
            <a:r>
              <a:rPr lang="el-GR" sz="1800" b="1" i="1" baseline="30000" dirty="0"/>
              <a:t>*1</a:t>
            </a:r>
            <a:endParaRPr lang="en-US" sz="1800" b="1" i="1" baseline="30000" dirty="0"/>
          </a:p>
          <a:p>
            <a:pPr lvl="1"/>
            <a:r>
              <a:rPr lang="en-US" sz="1800" i="1" dirty="0"/>
              <a:t>Extensive textual report</a:t>
            </a:r>
          </a:p>
          <a:p>
            <a:r>
              <a:rPr lang="en-US" sz="2000" b="1" dirty="0"/>
              <a:t>Implementation Phase – 1 (Mid Term optional)</a:t>
            </a:r>
          </a:p>
          <a:p>
            <a:pPr lvl="1"/>
            <a:r>
              <a:rPr lang="en-US" sz="1800" i="1" dirty="0"/>
              <a:t>UML class diagram</a:t>
            </a:r>
          </a:p>
          <a:p>
            <a:pPr lvl="1"/>
            <a:r>
              <a:rPr lang="en-US" sz="1800" i="1" dirty="0"/>
              <a:t>Detailed textual report</a:t>
            </a:r>
          </a:p>
          <a:p>
            <a:pPr lvl="1"/>
            <a:r>
              <a:rPr lang="en-US" sz="1800" i="1" dirty="0"/>
              <a:t>Javadoc</a:t>
            </a:r>
          </a:p>
          <a:p>
            <a:pPr lvl="1"/>
            <a:r>
              <a:rPr lang="en-US" sz="1800" i="1" dirty="0"/>
              <a:t>Source code</a:t>
            </a:r>
          </a:p>
          <a:p>
            <a:pPr lvl="1"/>
            <a:r>
              <a:rPr lang="en-US" sz="1800" i="1" dirty="0"/>
              <a:t>Executable code (with execution instructions</a:t>
            </a:r>
            <a:r>
              <a:rPr lang="en-US" sz="2400" i="1" dirty="0"/>
              <a:t>)</a:t>
            </a:r>
          </a:p>
          <a:p>
            <a:r>
              <a:rPr lang="en-US" sz="2000" b="1" dirty="0"/>
              <a:t>Implementation Phase – 2 (End of Semester)</a:t>
            </a:r>
          </a:p>
          <a:p>
            <a:pPr lvl="1"/>
            <a:r>
              <a:rPr lang="en-US" sz="1800" i="1" dirty="0"/>
              <a:t>The same with the Phase - 1</a:t>
            </a:r>
          </a:p>
          <a:p>
            <a:pPr lvl="1"/>
            <a:r>
              <a:rPr lang="en-US" sz="1800" i="1" dirty="0"/>
              <a:t>Detailed documentation of potential differences between Phase-1 and Phase 2</a:t>
            </a:r>
          </a:p>
          <a:p>
            <a:r>
              <a:rPr lang="en-US" sz="2200" b="1" dirty="0"/>
              <a:t>Project examination (oral and code)</a:t>
            </a:r>
          </a:p>
        </p:txBody>
      </p:sp>
      <p:sp>
        <p:nvSpPr>
          <p:cNvPr id="3" name="TextBox 2"/>
          <p:cNvSpPr txBox="1"/>
          <p:nvPr/>
        </p:nvSpPr>
        <p:spPr>
          <a:xfrm>
            <a:off x="539552" y="6488668"/>
            <a:ext cx="5828968" cy="276999"/>
          </a:xfrm>
          <a:prstGeom prst="rect">
            <a:avLst/>
          </a:prstGeom>
          <a:noFill/>
        </p:spPr>
        <p:txBody>
          <a:bodyPr wrap="none" rtlCol="0">
            <a:spAutoFit/>
          </a:bodyPr>
          <a:lstStyle/>
          <a:p>
            <a:pPr marL="0" lvl="1"/>
            <a:r>
              <a:rPr lang="el-GR" sz="1400" b="1" baseline="30000" dirty="0"/>
              <a:t>*1</a:t>
            </a:r>
            <a:r>
              <a:rPr lang="en-US" sz="1200" dirty="0"/>
              <a:t>Use specialized tools such as</a:t>
            </a:r>
            <a:r>
              <a:rPr lang="el-GR" sz="1200" dirty="0"/>
              <a:t>: </a:t>
            </a:r>
            <a:r>
              <a:rPr lang="en-US" sz="1200" i="1" dirty="0"/>
              <a:t>Visual paradigm, NetBeans UML plugin &amp; IBM Rational Rose.</a:t>
            </a:r>
            <a:endParaRPr lang="el-GR" sz="1200" i="1" dirty="0"/>
          </a:p>
        </p:txBody>
      </p:sp>
    </p:spTree>
    <p:extLst>
      <p:ext uri="{BB962C8B-B14F-4D97-AF65-F5344CB8AC3E}">
        <p14:creationId xmlns:p14="http://schemas.microsoft.com/office/powerpoint/2010/main" val="35013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003232" cy="864096"/>
          </a:xfrm>
        </p:spPr>
        <p:txBody>
          <a:bodyPr>
            <a:normAutofit/>
          </a:bodyPr>
          <a:lstStyle/>
          <a:p>
            <a:r>
              <a:rPr lang="en-US" sz="4400" dirty="0">
                <a:solidFill>
                  <a:schemeClr val="tx1"/>
                </a:solidFill>
                <a:latin typeface="+mn-lt"/>
                <a:ea typeface="+mn-ea"/>
                <a:cs typeface="+mn-cs"/>
              </a:rPr>
              <a:t>Basic guidelines</a:t>
            </a:r>
            <a:endParaRPr lang="el-GR" sz="4400" dirty="0">
              <a:solidFill>
                <a:schemeClr val="tx1"/>
              </a:solidFill>
              <a:latin typeface="+mn-lt"/>
              <a:ea typeface="+mn-ea"/>
              <a:cs typeface="+mn-cs"/>
            </a:endParaRPr>
          </a:p>
        </p:txBody>
      </p:sp>
      <p:sp>
        <p:nvSpPr>
          <p:cNvPr id="5" name="Content Placeholder 2"/>
          <p:cNvSpPr txBox="1">
            <a:spLocks/>
          </p:cNvSpPr>
          <p:nvPr/>
        </p:nvSpPr>
        <p:spPr>
          <a:xfrm>
            <a:off x="457200" y="1556792"/>
            <a:ext cx="8229600" cy="4536504"/>
          </a:xfrm>
          <a:prstGeom prst="rect">
            <a:avLst/>
          </a:prstGeom>
        </p:spPr>
        <p:txBody>
          <a:bodyPr vert="horz" lIns="91440" tIns="45720" rIns="91440" bIns="45720" rtlCol="0" anchor="ctr" anchorCtr="0">
            <a:normAutofit lnSpcReduction="1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endParaRPr lang="el-GR" sz="2000" b="1" dirty="0"/>
          </a:p>
          <a:p>
            <a:endParaRPr lang="el-GR" sz="2000" b="1" dirty="0"/>
          </a:p>
          <a:p>
            <a:endParaRPr lang="el-GR" sz="2000" b="1" dirty="0"/>
          </a:p>
          <a:p>
            <a:r>
              <a:rPr lang="en-US" sz="2000" b="1" dirty="0"/>
              <a:t>For the implementation</a:t>
            </a:r>
          </a:p>
          <a:p>
            <a:pPr lvl="1"/>
            <a:r>
              <a:rPr lang="en-US" sz="1800" dirty="0"/>
              <a:t>Never forget the data encapsulation principle.</a:t>
            </a:r>
            <a:endParaRPr lang="en-US" sz="1800" i="1" dirty="0"/>
          </a:p>
          <a:p>
            <a:pPr lvl="1"/>
            <a:r>
              <a:rPr lang="en-US" sz="1800" i="1" dirty="0"/>
              <a:t>Make use of inheritance where it makes sense</a:t>
            </a:r>
          </a:p>
          <a:p>
            <a:pPr lvl="1"/>
            <a:r>
              <a:rPr lang="en-US" sz="1800" i="1" dirty="0"/>
              <a:t>Make use of polymorphism where it can and does make sense</a:t>
            </a:r>
          </a:p>
          <a:p>
            <a:pPr lvl="1"/>
            <a:r>
              <a:rPr lang="en-US" sz="1800" i="1" dirty="0"/>
              <a:t>Never forget to document your source code (</a:t>
            </a:r>
            <a:r>
              <a:rPr lang="en-US" sz="1800" i="1" dirty="0" err="1"/>
              <a:t>eg</a:t>
            </a:r>
            <a:r>
              <a:rPr lang="en-US" sz="1800" i="1" dirty="0"/>
              <a:t> </a:t>
            </a:r>
            <a:r>
              <a:rPr lang="en-US" sz="1800" i="1" dirty="0" err="1"/>
              <a:t>javadoc</a:t>
            </a:r>
            <a:r>
              <a:rPr lang="en-US" sz="1800" i="1" dirty="0"/>
              <a:t>). If necessary give appropriate examples.</a:t>
            </a:r>
          </a:p>
          <a:p>
            <a:pPr lvl="1"/>
            <a:r>
              <a:rPr lang="en-US" sz="1800" i="1" dirty="0"/>
              <a:t>Separate the structure of your program so that it is easy to find what you are looking for at a time (see proper project design, package usage, etc.).</a:t>
            </a:r>
            <a:endParaRPr lang="el-GR" sz="1800" i="1" dirty="0"/>
          </a:p>
          <a:p>
            <a:pPr lvl="1"/>
            <a:r>
              <a:rPr lang="en-US" sz="1800" i="1" dirty="0"/>
              <a:t>Always think before you start coding!</a:t>
            </a:r>
          </a:p>
          <a:p>
            <a:pPr lvl="1"/>
            <a:r>
              <a:rPr lang="en-US" sz="1800" b="1" i="1" dirty="0"/>
              <a:t>Learn how to learn / search. </a:t>
            </a:r>
            <a:r>
              <a:rPr lang="en-US" sz="1800" i="1" dirty="0"/>
              <a:t>"Never ask your teachers before you already understand and thoroughly look for solutions to your problem."</a:t>
            </a:r>
          </a:p>
          <a:p>
            <a:pPr marL="0" indent="0">
              <a:buNone/>
            </a:pPr>
            <a:endParaRPr lang="en-US" sz="2200" b="1" dirty="0"/>
          </a:p>
          <a:p>
            <a:endParaRPr lang="en-US" sz="2200" b="1" dirty="0"/>
          </a:p>
        </p:txBody>
      </p:sp>
    </p:spTree>
    <p:extLst>
      <p:ext uri="{BB962C8B-B14F-4D97-AF65-F5344CB8AC3E}">
        <p14:creationId xmlns:p14="http://schemas.microsoft.com/office/powerpoint/2010/main" val="308731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r>
              <a:rPr lang="el-GR" dirty="0"/>
              <a:t> </a:t>
            </a:r>
          </a:p>
        </p:txBody>
      </p:sp>
      <p:sp>
        <p:nvSpPr>
          <p:cNvPr id="3" name="Content Placeholder 2"/>
          <p:cNvSpPr>
            <a:spLocks noGrp="1"/>
          </p:cNvSpPr>
          <p:nvPr>
            <p:ph sz="quarter" idx="1"/>
          </p:nvPr>
        </p:nvSpPr>
        <p:spPr>
          <a:xfrm>
            <a:off x="612648" y="1600200"/>
            <a:ext cx="8153400" cy="4853136"/>
          </a:xfrm>
        </p:spPr>
        <p:txBody>
          <a:bodyPr>
            <a:normAutofit fontScale="40000" lnSpcReduction="20000"/>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6600" dirty="0">
                <a:latin typeface="Calibri" panose="020F0502020204030204" pitchFamily="34" charset="0"/>
                <a:ea typeface="Calibri" panose="020F0502020204030204" pitchFamily="34" charset="0"/>
                <a:cs typeface="Times New Roman" panose="02020603050405020304" pitchFamily="18" charset="0"/>
              </a:rPr>
              <a:t>The project consists of Patient Management System (PMS) which is a part of Hospital Management System (HMS). This project contains seven modules namely-Admin, Receptionist, Doctor, Payment Counter, Clinic Center, Inpatient and Online Registration.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6600" dirty="0">
                <a:latin typeface="Calibri" panose="020F0502020204030204" pitchFamily="34" charset="0"/>
                <a:ea typeface="Calibri" panose="020F0502020204030204" pitchFamily="34" charset="0"/>
                <a:cs typeface="Times New Roman" panose="02020603050405020304" pitchFamily="18" charset="0"/>
              </a:rPr>
              <a:t>Hospitals must need to maintain the information of the patients very accurately and up to date. The information helps the doctors to treat the patients very efficiently.</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6600">
                <a:latin typeface="Calibri" panose="020F0502020204030204" pitchFamily="34" charset="0"/>
                <a:ea typeface="Calibri" panose="020F0502020204030204" pitchFamily="34" charset="0"/>
                <a:cs typeface="Times New Roman" panose="02020603050405020304" pitchFamily="18" charset="0"/>
              </a:rPr>
              <a:t>Also </a:t>
            </a:r>
            <a:r>
              <a:rPr lang="en-US" sz="6600" dirty="0">
                <a:latin typeface="Calibri" panose="020F0502020204030204" pitchFamily="34" charset="0"/>
                <a:ea typeface="Calibri" panose="020F0502020204030204" pitchFamily="34" charset="0"/>
                <a:cs typeface="Times New Roman" panose="02020603050405020304" pitchFamily="18" charset="0"/>
              </a:rPr>
              <a:t>the hospital must maintain the information of the patients for n number of years and the episodic information</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US" sz="66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l-GR" sz="4900" dirty="0"/>
          </a:p>
        </p:txBody>
      </p:sp>
    </p:spTree>
    <p:extLst>
      <p:ext uri="{BB962C8B-B14F-4D97-AF65-F5344CB8AC3E}">
        <p14:creationId xmlns:p14="http://schemas.microsoft.com/office/powerpoint/2010/main" val="38481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5831" y="2659559"/>
            <a:ext cx="3852337" cy="769441"/>
          </a:xfrm>
          <a:prstGeom prst="rect">
            <a:avLst/>
          </a:prstGeom>
          <a:noFill/>
        </p:spPr>
        <p:txBody>
          <a:bodyPr wrap="none" rtlCol="0">
            <a:spAutoFit/>
          </a:bodyPr>
          <a:lstStyle/>
          <a:p>
            <a:r>
              <a:rPr lang="en-US" sz="4400" dirty="0"/>
              <a:t>System Functions</a:t>
            </a:r>
            <a:endParaRPr lang="el-GR" dirty="0"/>
          </a:p>
        </p:txBody>
      </p:sp>
    </p:spTree>
    <p:extLst>
      <p:ext uri="{BB962C8B-B14F-4D97-AF65-F5344CB8AC3E}">
        <p14:creationId xmlns:p14="http://schemas.microsoft.com/office/powerpoint/2010/main" val="379785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Functions</a:t>
            </a:r>
            <a:r>
              <a:rPr lang="el-GR" dirty="0"/>
              <a:t>: 1/1</a:t>
            </a:r>
          </a:p>
        </p:txBody>
      </p:sp>
      <p:sp>
        <p:nvSpPr>
          <p:cNvPr id="3" name="Content Placeholder 2"/>
          <p:cNvSpPr>
            <a:spLocks noGrp="1"/>
          </p:cNvSpPr>
          <p:nvPr>
            <p:ph sz="quarter" idx="1"/>
          </p:nvPr>
        </p:nvSpPr>
        <p:spPr>
          <a:xfrm>
            <a:off x="612648" y="1600200"/>
            <a:ext cx="8153400" cy="4853136"/>
          </a:xfrm>
        </p:spPr>
        <p:txBody>
          <a:bodyPr>
            <a:normAutofit fontScale="40000" lnSpcReduction="20000"/>
          </a:bodyPr>
          <a:lstStyle/>
          <a:p>
            <a:pPr marL="0" indent="0" algn="just">
              <a:buNone/>
            </a:pPr>
            <a:r>
              <a:rPr lang="en-US" sz="6400" b="1" dirty="0"/>
              <a:t>Patient’s Information</a:t>
            </a:r>
          </a:p>
          <a:p>
            <a:pPr algn="just"/>
            <a:r>
              <a:rPr lang="en-US" sz="4800" dirty="0"/>
              <a:t>The whole information regarding different activities in the hospital is entered in the registers manually for future verification.</a:t>
            </a:r>
          </a:p>
          <a:p>
            <a:pPr algn="just"/>
            <a:r>
              <a:rPr lang="en-US" sz="4800" dirty="0"/>
              <a:t>The patient details like Personal Information are all entered in registers. Each Patient’s information will be maintained in a separate file.</a:t>
            </a:r>
          </a:p>
          <a:p>
            <a:pPr algn="just"/>
            <a:r>
              <a:rPr lang="en-US" sz="4800" dirty="0"/>
              <a:t>If the patient gets any new ailments, their details, reports must be added to the previous information.</a:t>
            </a:r>
          </a:p>
          <a:p>
            <a:pPr algn="just"/>
            <a:r>
              <a:rPr lang="en-US" sz="4800" dirty="0"/>
              <a:t>All the information regarding the patient from entering the hospital to leaving the hospital must be maintained accurately.</a:t>
            </a:r>
          </a:p>
          <a:p>
            <a:pPr marL="0" indent="0" algn="just">
              <a:buNone/>
            </a:pPr>
            <a:r>
              <a:rPr lang="en-US" sz="6400" b="1" dirty="0"/>
              <a:t>Doctor’s Information</a:t>
            </a:r>
          </a:p>
          <a:p>
            <a:pPr algn="just"/>
            <a:r>
              <a:rPr lang="en-US" sz="4800" dirty="0"/>
              <a:t>The information regarding all doctors and their qualifications, their personal details all are maintained in a separate file. Each doctor has a unique id.</a:t>
            </a:r>
          </a:p>
          <a:p>
            <a:pPr algn="just"/>
            <a:r>
              <a:rPr lang="en-US" sz="4800" dirty="0"/>
              <a:t>The doctors’ availability times all are maintained in a separate file. </a:t>
            </a:r>
          </a:p>
          <a:p>
            <a:pPr algn="just"/>
            <a:endParaRPr lang="el-GR" sz="4900" dirty="0"/>
          </a:p>
          <a:p>
            <a:pPr algn="just"/>
            <a:endParaRPr lang="el-GR" sz="4900" dirty="0"/>
          </a:p>
        </p:txBody>
      </p:sp>
    </p:spTree>
    <p:extLst>
      <p:ext uri="{BB962C8B-B14F-4D97-AF65-F5344CB8AC3E}">
        <p14:creationId xmlns:p14="http://schemas.microsoft.com/office/powerpoint/2010/main" val="158049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07849" y="2659559"/>
            <a:ext cx="4328301" cy="769441"/>
          </a:xfrm>
          <a:prstGeom prst="rect">
            <a:avLst/>
          </a:prstGeom>
          <a:noFill/>
        </p:spPr>
        <p:txBody>
          <a:bodyPr wrap="none" rtlCol="0">
            <a:spAutoFit/>
          </a:bodyPr>
          <a:lstStyle/>
          <a:p>
            <a:r>
              <a:rPr lang="en-US" sz="4400" dirty="0"/>
              <a:t>Software Functions</a:t>
            </a:r>
            <a:endParaRPr lang="el-GR" dirty="0"/>
          </a:p>
        </p:txBody>
      </p:sp>
    </p:spTree>
    <p:extLst>
      <p:ext uri="{BB962C8B-B14F-4D97-AF65-F5344CB8AC3E}">
        <p14:creationId xmlns:p14="http://schemas.microsoft.com/office/powerpoint/2010/main" val="422027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Functions</a:t>
            </a:r>
            <a:r>
              <a:rPr lang="el-GR" dirty="0"/>
              <a:t>: 1/2</a:t>
            </a:r>
          </a:p>
        </p:txBody>
      </p:sp>
      <p:sp>
        <p:nvSpPr>
          <p:cNvPr id="3" name="Content Placeholder 2"/>
          <p:cNvSpPr>
            <a:spLocks noGrp="1"/>
          </p:cNvSpPr>
          <p:nvPr>
            <p:ph sz="quarter" idx="1"/>
          </p:nvPr>
        </p:nvSpPr>
        <p:spPr>
          <a:xfrm>
            <a:off x="606602" y="1484784"/>
            <a:ext cx="8153400" cy="5373216"/>
          </a:xfrm>
        </p:spPr>
        <p:txBody>
          <a:bodyPr>
            <a:normAutofit fontScale="25000" lnSpcReduction="20000"/>
          </a:bodyPr>
          <a:lstStyle/>
          <a:p>
            <a:pPr marL="0" indent="0">
              <a:buNone/>
            </a:pPr>
            <a:r>
              <a:rPr lang="en-US" sz="7200" b="1" dirty="0"/>
              <a:t>Study of the Proposed System </a:t>
            </a:r>
            <a:endParaRPr lang="el-GR" sz="7200" b="1" dirty="0"/>
          </a:p>
          <a:p>
            <a:r>
              <a:rPr lang="en-US" sz="4900" dirty="0"/>
              <a:t>Collection of data in a standard format designed in an efficient way.</a:t>
            </a:r>
            <a:endParaRPr lang="el-GR" sz="4900" dirty="0"/>
          </a:p>
          <a:p>
            <a:r>
              <a:rPr lang="en-US" sz="4900" dirty="0"/>
              <a:t>Create a Database, which should be</a:t>
            </a:r>
            <a:r>
              <a:rPr lang="el-GR" sz="4900" dirty="0"/>
              <a:t>:</a:t>
            </a:r>
          </a:p>
          <a:p>
            <a:pPr lvl="1"/>
            <a:r>
              <a:rPr lang="en-US" sz="4600" dirty="0"/>
              <a:t>Integrated</a:t>
            </a:r>
            <a:endParaRPr lang="el-GR" sz="4600" dirty="0"/>
          </a:p>
          <a:p>
            <a:pPr lvl="1"/>
            <a:r>
              <a:rPr lang="en-US" sz="4600" dirty="0"/>
              <a:t>Sharable</a:t>
            </a:r>
            <a:endParaRPr lang="el-GR" sz="4600" dirty="0"/>
          </a:p>
          <a:p>
            <a:pPr lvl="1"/>
            <a:r>
              <a:rPr lang="en-US" sz="4600" dirty="0"/>
              <a:t>Reliable</a:t>
            </a:r>
          </a:p>
          <a:p>
            <a:pPr lvl="1"/>
            <a:r>
              <a:rPr lang="en-US" sz="4600" dirty="0"/>
              <a:t>Secure</a:t>
            </a:r>
          </a:p>
          <a:p>
            <a:pPr marL="0" indent="0">
              <a:buNone/>
            </a:pPr>
            <a:r>
              <a:rPr lang="en-US" sz="5200" dirty="0"/>
              <a:t>Any incomplete or invalid data will not be accepted as there are thorough checks at each and every stage of all forms.</a:t>
            </a:r>
            <a:endParaRPr lang="el-GR" sz="5200" dirty="0"/>
          </a:p>
          <a:p>
            <a:pPr marL="0" indent="0">
              <a:buNone/>
            </a:pPr>
            <a:r>
              <a:rPr lang="en-US" sz="6400" b="1" dirty="0"/>
              <a:t>The software will handle the following functions</a:t>
            </a:r>
            <a:r>
              <a:rPr lang="el-GR" sz="6400" b="1" dirty="0"/>
              <a:t>:</a:t>
            </a:r>
            <a:endParaRPr lang="en-US" sz="6400" b="1" dirty="0"/>
          </a:p>
          <a:p>
            <a:pPr marL="0" indent="0" algn="just">
              <a:lnSpc>
                <a:spcPct val="107000"/>
              </a:lnSpc>
              <a:spcAft>
                <a:spcPts val="800"/>
              </a:spcAft>
              <a:buSzPts val="1000"/>
              <a:buNone/>
              <a:tabLst>
                <a:tab pos="457200" algn="l"/>
              </a:tabLst>
            </a:pPr>
            <a:r>
              <a:rPr lang="en-US" sz="6400" b="1" dirty="0">
                <a:latin typeface="Calibri" panose="020F0502020204030204" pitchFamily="34" charset="0"/>
                <a:cs typeface="Times New Roman" panose="02020603050405020304" pitchFamily="18" charset="0"/>
              </a:rPr>
              <a:t>Authorization</a:t>
            </a:r>
          </a:p>
          <a:p>
            <a:pPr algn="just">
              <a:lnSpc>
                <a:spcPct val="107000"/>
              </a:lnSpc>
              <a:spcAft>
                <a:spcPts val="800"/>
              </a:spcAft>
              <a:buSzPts val="1000"/>
              <a:tabLst>
                <a:tab pos="457200" algn="l"/>
              </a:tabLst>
            </a:pPr>
            <a:r>
              <a:rPr lang="en-US" sz="4800" dirty="0"/>
              <a:t>All the staff in the hospital will be given a user name and password for login in to the system.</a:t>
            </a:r>
          </a:p>
          <a:p>
            <a:pPr algn="just">
              <a:lnSpc>
                <a:spcPct val="107000"/>
              </a:lnSpc>
              <a:spcAft>
                <a:spcPts val="800"/>
              </a:spcAft>
              <a:buSzPts val="1000"/>
              <a:tabLst>
                <a:tab pos="457200" algn="l"/>
              </a:tabLst>
            </a:pPr>
            <a:r>
              <a:rPr lang="en-US" sz="4800" dirty="0"/>
              <a:t>Different Menu Accessing Permissions will be given to different </a:t>
            </a:r>
            <a:r>
              <a:rPr lang="en-US" sz="4800" dirty="0" err="1"/>
              <a:t>cadered</a:t>
            </a:r>
            <a:r>
              <a:rPr lang="en-US" sz="4800" dirty="0"/>
              <a:t> people.</a:t>
            </a:r>
          </a:p>
          <a:p>
            <a:pPr algn="just">
              <a:lnSpc>
                <a:spcPct val="107000"/>
              </a:lnSpc>
              <a:spcAft>
                <a:spcPts val="800"/>
              </a:spcAft>
              <a:buSzPts val="1000"/>
              <a:tabLst>
                <a:tab pos="457200" algn="l"/>
              </a:tabLst>
            </a:pPr>
            <a:r>
              <a:rPr lang="en-US" sz="4800" dirty="0"/>
              <a:t>Depending on the validity of the username and password entered, the software will become accessible to the authorized users. </a:t>
            </a:r>
          </a:p>
          <a:p>
            <a:pPr marL="0" indent="0" algn="just">
              <a:lnSpc>
                <a:spcPct val="107000"/>
              </a:lnSpc>
              <a:spcAft>
                <a:spcPts val="800"/>
              </a:spcAft>
              <a:buSzPts val="1000"/>
              <a:buNone/>
              <a:tabLst>
                <a:tab pos="457200" algn="l"/>
              </a:tabLst>
            </a:pPr>
            <a:r>
              <a:rPr lang="en-US" sz="6400" b="1" dirty="0">
                <a:latin typeface="Calibri" panose="020F0502020204030204" pitchFamily="34" charset="0"/>
                <a:cs typeface="Times New Roman" panose="02020603050405020304" pitchFamily="18" charset="0"/>
              </a:rPr>
              <a:t>Patient Information</a:t>
            </a:r>
          </a:p>
          <a:p>
            <a:pPr algn="just">
              <a:lnSpc>
                <a:spcPct val="107000"/>
              </a:lnSpc>
              <a:spcAft>
                <a:spcPts val="800"/>
              </a:spcAft>
              <a:buSzPts val="1000"/>
              <a:tabLst>
                <a:tab pos="457200" algn="l"/>
              </a:tabLst>
            </a:pPr>
            <a:r>
              <a:rPr lang="en-US" sz="4800" dirty="0"/>
              <a:t>Patient personal information like name, age, sex, occupation, fathers name etc. will be maintained.</a:t>
            </a:r>
          </a:p>
          <a:p>
            <a:pPr algn="just">
              <a:lnSpc>
                <a:spcPct val="107000"/>
              </a:lnSpc>
              <a:spcAft>
                <a:spcPts val="800"/>
              </a:spcAft>
              <a:buSzPts val="1000"/>
              <a:tabLst>
                <a:tab pos="457200" algn="l"/>
              </a:tabLst>
            </a:pPr>
            <a:r>
              <a:rPr lang="en-US" sz="4800" dirty="0"/>
              <a:t>Each patient is given a unique PIN (patient index number).</a:t>
            </a:r>
          </a:p>
          <a:p>
            <a:pPr algn="just">
              <a:lnSpc>
                <a:spcPct val="107000"/>
              </a:lnSpc>
              <a:spcAft>
                <a:spcPts val="800"/>
              </a:spcAft>
              <a:buSzPts val="1000"/>
              <a:tabLst>
                <a:tab pos="457200" algn="l"/>
              </a:tabLst>
            </a:pPr>
            <a:r>
              <a:rPr lang="en-US" sz="4800" dirty="0"/>
              <a:t>Each patient is assigned to a particular doctor.</a:t>
            </a:r>
          </a:p>
          <a:p>
            <a:pPr algn="just">
              <a:lnSpc>
                <a:spcPct val="107000"/>
              </a:lnSpc>
              <a:spcAft>
                <a:spcPts val="800"/>
              </a:spcAft>
              <a:buSzPts val="1000"/>
              <a:tabLst>
                <a:tab pos="457200" algn="l"/>
              </a:tabLst>
            </a:pPr>
            <a:endParaRPr lang="en-US" sz="4800" dirty="0"/>
          </a:p>
          <a:p>
            <a:pPr algn="just">
              <a:lnSpc>
                <a:spcPct val="107000"/>
              </a:lnSpc>
              <a:spcAft>
                <a:spcPts val="800"/>
              </a:spcAft>
              <a:buSzPts val="1000"/>
              <a:tabLst>
                <a:tab pos="457200" algn="l"/>
              </a:tabLst>
            </a:pPr>
            <a:endParaRPr lang="el-GR" sz="4800" dirty="0"/>
          </a:p>
          <a:p>
            <a:pPr algn="just">
              <a:lnSpc>
                <a:spcPct val="107000"/>
              </a:lnSpc>
              <a:spcAft>
                <a:spcPts val="800"/>
              </a:spcAft>
              <a:buSzPts val="1000"/>
              <a:tabLst>
                <a:tab pos="457200" algn="l"/>
              </a:tabLst>
            </a:pPr>
            <a:endParaRPr lang="en-US" sz="4000" b="1"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953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Functions</a:t>
            </a:r>
            <a:r>
              <a:rPr lang="el-GR" dirty="0"/>
              <a:t>: 2/2</a:t>
            </a:r>
          </a:p>
        </p:txBody>
      </p:sp>
      <p:sp>
        <p:nvSpPr>
          <p:cNvPr id="3" name="Content Placeholder 2"/>
          <p:cNvSpPr>
            <a:spLocks noGrp="1"/>
          </p:cNvSpPr>
          <p:nvPr>
            <p:ph sz="quarter" idx="1"/>
          </p:nvPr>
        </p:nvSpPr>
        <p:spPr/>
        <p:txBody>
          <a:bodyPr>
            <a:normAutofit/>
          </a:bodyPr>
          <a:lstStyle/>
          <a:p>
            <a:pPr marL="0" indent="0" algn="just">
              <a:buNone/>
            </a:pPr>
            <a:r>
              <a:rPr lang="en-US" sz="1400" b="1" dirty="0">
                <a:latin typeface="Calibri" panose="020F0502020204030204" pitchFamily="34" charset="0"/>
                <a:cs typeface="Times New Roman" panose="02020603050405020304" pitchFamily="18" charset="0"/>
              </a:rPr>
              <a:t>Doctor’s and other staff Information</a:t>
            </a:r>
          </a:p>
          <a:p>
            <a:pPr algn="just"/>
            <a:r>
              <a:rPr lang="en-US" sz="1600" dirty="0"/>
              <a:t>Every doctor and staff member will be given a unique id.</a:t>
            </a:r>
          </a:p>
          <a:p>
            <a:pPr algn="just"/>
            <a:r>
              <a:rPr lang="en-US" sz="1600" dirty="0"/>
              <a:t>Their personal information like contact numbers are maintained.</a:t>
            </a:r>
          </a:p>
          <a:p>
            <a:pPr algn="just"/>
            <a:r>
              <a:rPr lang="en-US" sz="1600" dirty="0"/>
              <a:t>Their availability on that day will be maintained.</a:t>
            </a:r>
          </a:p>
          <a:p>
            <a:pPr marL="0" indent="0" algn="just">
              <a:buNone/>
            </a:pPr>
            <a:r>
              <a:rPr lang="en-US" sz="1400" b="1" dirty="0">
                <a:latin typeface="Calibri" panose="020F0502020204030204" pitchFamily="34" charset="0"/>
                <a:cs typeface="Times New Roman" panose="02020603050405020304" pitchFamily="18" charset="0"/>
              </a:rPr>
              <a:t>Patient reports and bills</a:t>
            </a:r>
          </a:p>
          <a:p>
            <a:pPr algn="just"/>
            <a:r>
              <a:rPr lang="en-US" sz="1600" dirty="0"/>
              <a:t>The reports and bills of a patient are stored in the database for further verification.</a:t>
            </a:r>
          </a:p>
          <a:p>
            <a:pPr algn="just"/>
            <a:r>
              <a:rPr lang="en-US" sz="1600" dirty="0"/>
              <a:t>The cost of each test is maintained.</a:t>
            </a:r>
          </a:p>
          <a:p>
            <a:pPr algn="just"/>
            <a:endParaRPr lang="el-GR" sz="1600" dirty="0"/>
          </a:p>
          <a:p>
            <a:pPr algn="just"/>
            <a:endParaRPr lang="el-GR" sz="1600" dirty="0"/>
          </a:p>
        </p:txBody>
      </p:sp>
    </p:spTree>
    <p:extLst>
      <p:ext uri="{BB962C8B-B14F-4D97-AF65-F5344CB8AC3E}">
        <p14:creationId xmlns:p14="http://schemas.microsoft.com/office/powerpoint/2010/main" val="2680437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4059</TotalTime>
  <Words>1644</Words>
  <Application>Microsoft Office PowerPoint</Application>
  <PresentationFormat>On-screen Show (4:3)</PresentationFormat>
  <Paragraphs>178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Symbol</vt:lpstr>
      <vt:lpstr>Tw Cen MT</vt:lpstr>
      <vt:lpstr>Wingdings</vt:lpstr>
      <vt:lpstr>Wingdings 2</vt:lpstr>
      <vt:lpstr>Median</vt:lpstr>
      <vt:lpstr>Plan Driven and Agile Programming</vt:lpstr>
      <vt:lpstr>Project Structure</vt:lpstr>
      <vt:lpstr>Basic guidelines</vt:lpstr>
      <vt:lpstr>Description </vt:lpstr>
      <vt:lpstr>PowerPoint Presentation</vt:lpstr>
      <vt:lpstr>System Functions: 1/1</vt:lpstr>
      <vt:lpstr>PowerPoint Presentation</vt:lpstr>
      <vt:lpstr>Software Functions: 1/2</vt:lpstr>
      <vt:lpstr>Software Functions: 2/2</vt:lpstr>
      <vt:lpstr>PowerPoint Presentation</vt:lpstr>
      <vt:lpstr>Functionalities of the modules: 1/3</vt:lpstr>
      <vt:lpstr>Functionalities of the modules: 2/3</vt:lpstr>
      <vt:lpstr>Functionalities of the modules: 3/3</vt:lpstr>
      <vt:lpstr>PowerPoint Presentation</vt:lpstr>
      <vt:lpstr>System Requirements: 1/1</vt:lpstr>
      <vt:lpstr>Examples Of PMS: 1/1</vt:lpstr>
      <vt:lpstr>Project Team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dc:creator>
  <cp:lastModifiedBy>VasilisK</cp:lastModifiedBy>
  <cp:revision>599</cp:revision>
  <dcterms:created xsi:type="dcterms:W3CDTF">2011-09-30T11:22:26Z</dcterms:created>
  <dcterms:modified xsi:type="dcterms:W3CDTF">2019-10-23T14:38:16Z</dcterms:modified>
</cp:coreProperties>
</file>