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72" r:id="rId4"/>
    <p:sldId id="263" r:id="rId5"/>
    <p:sldId id="264" r:id="rId6"/>
    <p:sldId id="265" r:id="rId7"/>
    <p:sldId id="271" r:id="rId8"/>
    <p:sldId id="261" r:id="rId9"/>
    <p:sldId id="260" r:id="rId10"/>
    <p:sldId id="258" r:id="rId11"/>
    <p:sldId id="259" r:id="rId12"/>
    <p:sldId id="267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>
      <p:cViewPr>
        <p:scale>
          <a:sx n="114" d="100"/>
          <a:sy n="114" d="100"/>
        </p:scale>
        <p:origin x="-154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21.01.2013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17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gibt seit Mitte 2012 Version 4.2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037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RCS = </a:t>
            </a:r>
            <a:r>
              <a:rPr lang="de-CH" dirty="0" err="1" smtClean="0"/>
              <a:t>Rail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System, Applikation wurde im 200? Eingeführt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Einige Fenster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7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Dutzende Dialoge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8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Iterationen</a:t>
            </a:r>
            <a:r>
              <a:rPr lang="de-CH" baseline="0" dirty="0" smtClean="0"/>
              <a:t> nötig,</a:t>
            </a:r>
          </a:p>
          <a:p>
            <a:r>
              <a:rPr lang="de-CH" baseline="0" dirty="0" smtClean="0"/>
              <a:t>Relativ schnell loslegen mit Implementation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3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2050" name="Picture 2" descr="D:\Schule\MAS\Vorlagen\Bahnhofinf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024038" cy="22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ule\MAS\Vorlagen\S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414237" cy="256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Schule\MAS\Vorlagen\ZWL_mit_disp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80534"/>
            <a:ext cx="4641228" cy="2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3074" name="Picture 2" descr="D:\Schule\MAS\Vorlagen\Umlauf_Dialo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4797"/>
            <a:ext cx="4991035" cy="27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chule\MAS\Vorlagen\HGL_aendern_Dial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5956338" cy="30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Migration</a:t>
            </a:r>
            <a:r>
              <a:rPr lang="de-CH" dirty="0" smtClean="0"/>
              <a:t> der RCS Applikation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	</a:t>
            </a:r>
            <a:br>
              <a:rPr lang="de-CH" dirty="0" smtClean="0"/>
            </a:br>
            <a:r>
              <a:rPr lang="de-CH" dirty="0" smtClean="0"/>
              <a:t>	von </a:t>
            </a:r>
            <a:r>
              <a:rPr lang="de-CH" dirty="0" err="1" smtClean="0"/>
              <a:t>Eclipse</a:t>
            </a:r>
            <a:r>
              <a:rPr lang="de-CH" dirty="0" smtClean="0"/>
              <a:t> RCP 3.7 </a:t>
            </a:r>
            <a:br>
              <a:rPr lang="de-CH" dirty="0" smtClean="0"/>
            </a:br>
            <a:r>
              <a:rPr lang="de-CH" dirty="0" smtClean="0"/>
              <a:t>	</a:t>
            </a:r>
            <a:br>
              <a:rPr lang="de-CH" dirty="0" smtClean="0"/>
            </a:br>
            <a:r>
              <a:rPr lang="de-CH" dirty="0" smtClean="0"/>
              <a:t>	auf </a:t>
            </a:r>
            <a:r>
              <a:rPr lang="de-CH" dirty="0" err="1" smtClean="0"/>
              <a:t>Eclipse</a:t>
            </a:r>
            <a:r>
              <a:rPr lang="de-CH" dirty="0" smtClean="0"/>
              <a:t> RCP 4.2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9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Einige Änderungen mit Version 4</a:t>
            </a:r>
          </a:p>
          <a:p>
            <a:r>
              <a:rPr lang="de-CH" dirty="0" smtClean="0"/>
              <a:t>Fast keine Berichte über gelungene Migrationen vorhanden</a:t>
            </a:r>
          </a:p>
          <a:p>
            <a:r>
              <a:rPr lang="de-CH" dirty="0" smtClean="0"/>
              <a:t>Migration soll </a:t>
            </a:r>
          </a:p>
          <a:p>
            <a:pPr lvl="1"/>
            <a:r>
              <a:rPr lang="de-CH" dirty="0" smtClean="0"/>
              <a:t>Funktionalität </a:t>
            </a:r>
          </a:p>
          <a:p>
            <a:pPr lvl="1"/>
            <a:r>
              <a:rPr lang="de-CH" dirty="0" smtClean="0"/>
              <a:t>Performance </a:t>
            </a:r>
          </a:p>
          <a:p>
            <a:pPr lvl="1"/>
            <a:r>
              <a:rPr lang="de-CH" dirty="0" smtClean="0"/>
              <a:t>Stabilität </a:t>
            </a:r>
          </a:p>
          <a:p>
            <a:pPr lvl="1"/>
            <a:r>
              <a:rPr lang="de-CH" dirty="0" err="1" smtClean="0"/>
              <a:t>Usability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Look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Feel</a:t>
            </a:r>
            <a:endParaRPr lang="de-CH" dirty="0" smtClean="0"/>
          </a:p>
          <a:p>
            <a:pPr lvl="1"/>
            <a:r>
              <a:rPr lang="de-CH" dirty="0"/>
              <a:t>w</a:t>
            </a:r>
            <a:r>
              <a:rPr lang="de-CH" dirty="0" smtClean="0"/>
              <a:t>eitere funktionale und nichtfunktionale Anforderungen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    nicht negativ beeinflussen</a:t>
            </a:r>
          </a:p>
          <a:p>
            <a:r>
              <a:rPr lang="de-CH" dirty="0" smtClean="0"/>
              <a:t>Daily Business im Projekt soll nicht tangiert werden</a:t>
            </a:r>
          </a:p>
          <a:p>
            <a:pPr>
              <a:buFontTx/>
              <a:buChar char="-"/>
            </a:pP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1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905943" y="3356992"/>
            <a:ext cx="7338465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Lösungsansatz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908689" y="1988840"/>
            <a:ext cx="2664296" cy="9874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>
                <a:latin typeface="Arial" pitchFamily="34" charset="0"/>
                <a:cs typeface="Arial" pitchFamily="34" charset="0"/>
              </a:rPr>
              <a:t>Analyse </a:t>
            </a:r>
            <a:endParaRPr lang="de-CH" sz="800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CH" sz="800" dirty="0" smtClean="0">
                <a:latin typeface="Arial" pitchFamily="34" charset="0"/>
                <a:cs typeface="Arial" pitchFamily="34" charset="0"/>
              </a:rPr>
              <a:t>RCS (</a:t>
            </a:r>
            <a:r>
              <a:rPr lang="de-CH" sz="800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RCP 3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Applikation)</a:t>
            </a:r>
          </a:p>
          <a:p>
            <a:pPr marL="171450" indent="-171450">
              <a:buFontTx/>
              <a:buChar char="-"/>
            </a:pPr>
            <a:r>
              <a:rPr lang="de-CH" sz="800" dirty="0" smtClean="0">
                <a:latin typeface="Arial" pitchFamily="34" charset="0"/>
                <a:cs typeface="Arial" pitchFamily="34" charset="0"/>
              </a:rPr>
              <a:t>Vorhandene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Komponenten in </a:t>
            </a:r>
            <a:r>
              <a:rPr lang="de-CH" sz="800" dirty="0" err="1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 RCP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Ellipse 4"/>
          <p:cNvSpPr/>
          <p:nvPr/>
        </p:nvSpPr>
        <p:spPr>
          <a:xfrm>
            <a:off x="5940152" y="3691753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>
                <a:latin typeface="Arial" pitchFamily="34" charset="0"/>
                <a:cs typeface="Arial" pitchFamily="34" charset="0"/>
              </a:rPr>
              <a:t>Design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zur konkreten Umsetzung </a:t>
            </a:r>
          </a:p>
          <a:p>
            <a:pPr algn="ctr"/>
            <a:endParaRPr lang="de-CH" sz="1100" dirty="0"/>
          </a:p>
        </p:txBody>
      </p:sp>
      <p:sp>
        <p:nvSpPr>
          <p:cNvPr id="6" name="Ellipse 5"/>
          <p:cNvSpPr/>
          <p:nvPr/>
        </p:nvSpPr>
        <p:spPr>
          <a:xfrm>
            <a:off x="3570239" y="4941168"/>
            <a:ext cx="18002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latin typeface="Arial" pitchFamily="34" charset="0"/>
                <a:cs typeface="Arial" pitchFamily="34" charset="0"/>
              </a:rPr>
              <a:t>Implementation</a:t>
            </a:r>
          </a:p>
        </p:txBody>
      </p:sp>
      <p:cxnSp>
        <p:nvCxnSpPr>
          <p:cNvPr id="7" name="Gewinkelte Verbindung 6"/>
          <p:cNvCxnSpPr>
            <a:stCxn id="12" idx="6"/>
            <a:endCxn id="5" idx="2"/>
          </p:cNvCxnSpPr>
          <p:nvPr/>
        </p:nvCxnSpPr>
        <p:spPr>
          <a:xfrm flipV="1">
            <a:off x="3498231" y="4148953"/>
            <a:ext cx="2441921" cy="50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6" idx="2"/>
            <a:endCxn id="12" idx="4"/>
          </p:cNvCxnSpPr>
          <p:nvPr/>
        </p:nvCxnSpPr>
        <p:spPr>
          <a:xfrm rot="10800000">
            <a:off x="2238091" y="4653136"/>
            <a:ext cx="1332148" cy="745232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4" idx="4"/>
            <a:endCxn id="12" idx="0"/>
          </p:cNvCxnSpPr>
          <p:nvPr/>
        </p:nvCxnSpPr>
        <p:spPr>
          <a:xfrm rot="5400000">
            <a:off x="1904700" y="3309633"/>
            <a:ext cx="669529" cy="274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977951" y="3645771"/>
            <a:ext cx="2520280" cy="1007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smtClean="0">
                <a:latin typeface="Arial" pitchFamily="34" charset="0"/>
                <a:cs typeface="Arial" pitchFamily="34" charset="0"/>
              </a:rPr>
              <a:t>Analyse / </a:t>
            </a:r>
            <a:r>
              <a:rPr lang="de-CH" sz="800" b="1" dirty="0">
                <a:latin typeface="Arial" pitchFamily="34" charset="0"/>
                <a:cs typeface="Arial" pitchFamily="34" charset="0"/>
              </a:rPr>
              <a:t>Dokumentation</a:t>
            </a:r>
          </a:p>
          <a:p>
            <a:pPr marL="171450" indent="-171450">
              <a:buFontTx/>
              <a:buChar char="-"/>
            </a:pPr>
            <a:r>
              <a:rPr lang="de-CH" sz="800" dirty="0">
                <a:latin typeface="Arial" pitchFamily="34" charset="0"/>
                <a:cs typeface="Arial" pitchFamily="34" charset="0"/>
              </a:rPr>
              <a:t>Wie </a:t>
            </a:r>
            <a:r>
              <a:rPr lang="de-CH" sz="800" dirty="0" smtClean="0">
                <a:latin typeface="Arial" pitchFamily="34" charset="0"/>
                <a:cs typeface="Arial" pitchFamily="34" charset="0"/>
              </a:rPr>
              <a:t> bestimmte, einzelne </a:t>
            </a:r>
            <a:r>
              <a:rPr lang="de-CH" sz="800" dirty="0">
                <a:latin typeface="Arial" pitchFamily="34" charset="0"/>
                <a:cs typeface="Arial" pitchFamily="34" charset="0"/>
              </a:rPr>
              <a:t>Komponenten von Version 3 auf Version 4 umgeschrieben werden können</a:t>
            </a:r>
          </a:p>
        </p:txBody>
      </p:sp>
      <p:cxnSp>
        <p:nvCxnSpPr>
          <p:cNvPr id="50" name="Gewinkelte Verbindung 49"/>
          <p:cNvCxnSpPr>
            <a:stCxn id="5" idx="4"/>
            <a:endCxn id="6" idx="6"/>
          </p:cNvCxnSpPr>
          <p:nvPr/>
        </p:nvCxnSpPr>
        <p:spPr>
          <a:xfrm rot="5400000">
            <a:off x="5799249" y="4177344"/>
            <a:ext cx="792215" cy="1649833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137544" y="3263067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 Wochensprints</a:t>
            </a:r>
            <a:endParaRPr lang="de-CH" dirty="0"/>
          </a:p>
        </p:txBody>
      </p:sp>
      <p:cxnSp>
        <p:nvCxnSpPr>
          <p:cNvPr id="58" name="Gewinkelte Verbindung 57"/>
          <p:cNvCxnSpPr>
            <a:stCxn id="12" idx="0"/>
            <a:endCxn id="4" idx="4"/>
          </p:cNvCxnSpPr>
          <p:nvPr/>
        </p:nvCxnSpPr>
        <p:spPr>
          <a:xfrm rot="5400000" flipH="1" flipV="1">
            <a:off x="1904700" y="3309634"/>
            <a:ext cx="669529" cy="274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439" y="1988839"/>
            <a:ext cx="2664296" cy="987402"/>
          </a:xfrm>
          <a:prstGeom prst="ellipse">
            <a:avLst/>
          </a:prstGeom>
          <a:solidFill>
            <a:srgbClr val="2F813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Lessons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learned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CH" sz="800" b="1" dirty="0" smtClean="0">
                <a:latin typeface="Arial" pitchFamily="34" charset="0"/>
                <a:cs typeface="Arial" pitchFamily="34" charset="0"/>
              </a:rPr>
            </a:br>
            <a:r>
              <a:rPr lang="de-CH" sz="800" b="1" dirty="0" smtClean="0">
                <a:latin typeface="Arial" pitchFamily="34" charset="0"/>
                <a:cs typeface="Arial" pitchFamily="34" charset="0"/>
              </a:rPr>
              <a:t>BEST PRACTICES</a:t>
            </a:r>
          </a:p>
          <a:p>
            <a:r>
              <a:rPr lang="de-CH" sz="800" b="1" dirty="0" smtClean="0">
                <a:latin typeface="Arial" pitchFamily="34" charset="0"/>
                <a:cs typeface="Arial" pitchFamily="34" charset="0"/>
              </a:rPr>
              <a:t>Bewertung </a:t>
            </a:r>
            <a:r>
              <a:rPr lang="de-CH" sz="800" b="1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CH" sz="800" b="1" dirty="0" smtClean="0">
                <a:latin typeface="Arial" pitchFamily="34" charset="0"/>
                <a:cs typeface="Arial" pitchFamily="34" charset="0"/>
              </a:rPr>
              <a:t> RCP 4</a:t>
            </a:r>
          </a:p>
        </p:txBody>
      </p:sp>
      <p:cxnSp>
        <p:nvCxnSpPr>
          <p:cNvPr id="66" name="Gewinkelte Verbindung 65"/>
          <p:cNvCxnSpPr>
            <a:stCxn id="4" idx="6"/>
            <a:endCxn id="65" idx="2"/>
          </p:cNvCxnSpPr>
          <p:nvPr/>
        </p:nvCxnSpPr>
        <p:spPr>
          <a:xfrm flipV="1">
            <a:off x="3572985" y="2482540"/>
            <a:ext cx="179745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endCxn id="65" idx="4"/>
          </p:cNvCxnSpPr>
          <p:nvPr/>
        </p:nvCxnSpPr>
        <p:spPr>
          <a:xfrm rot="5400000" flipH="1" flipV="1">
            <a:off x="6512211" y="3166617"/>
            <a:ext cx="380752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migrierte Applikation </a:t>
            </a:r>
            <a:r>
              <a:rPr lang="de-CH" dirty="0"/>
              <a:t>(teilweise?) </a:t>
            </a:r>
            <a:endParaRPr lang="de-CH" dirty="0" smtClean="0"/>
          </a:p>
          <a:p>
            <a:r>
              <a:rPr lang="de-CH" dirty="0" smtClean="0"/>
              <a:t>Handbuch für Migration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/ Best </a:t>
            </a:r>
            <a:r>
              <a:rPr lang="de-CH" dirty="0" err="1" smtClean="0"/>
              <a:t>practices</a:t>
            </a:r>
            <a:endParaRPr lang="de-CH" dirty="0" smtClean="0"/>
          </a:p>
          <a:p>
            <a:r>
              <a:rPr lang="de-CH" dirty="0" smtClean="0"/>
              <a:t>Bewertung: Was bringt </a:t>
            </a:r>
            <a:r>
              <a:rPr lang="de-CH" dirty="0" err="1" smtClean="0"/>
              <a:t>Eclipse</a:t>
            </a:r>
            <a:r>
              <a:rPr lang="de-CH" dirty="0" smtClean="0"/>
              <a:t> 4 wirklich?</a:t>
            </a:r>
          </a:p>
          <a:p>
            <a:r>
              <a:rPr lang="de-CH" dirty="0" smtClean="0"/>
              <a:t>Poster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0" dirty="0" smtClean="0"/>
              <a:t>   ?</a:t>
            </a:r>
            <a:endParaRPr lang="de-CH" sz="20000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 </a:t>
            </a:r>
          </a:p>
          <a:p>
            <a:pPr lvl="1"/>
            <a:r>
              <a:rPr lang="de-CH" dirty="0" err="1"/>
              <a:t>Eclipse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de-CH" dirty="0" smtClean="0"/>
              <a:t>Applikation</a:t>
            </a:r>
          </a:p>
          <a:p>
            <a:r>
              <a:rPr lang="de-CH" dirty="0" smtClean="0"/>
              <a:t>Problemstellung</a:t>
            </a:r>
          </a:p>
          <a:p>
            <a:r>
              <a:rPr lang="de-CH" dirty="0" smtClean="0"/>
              <a:t>Lösungsansatz</a:t>
            </a:r>
          </a:p>
          <a:p>
            <a:r>
              <a:rPr lang="de-CH" dirty="0" smtClean="0"/>
              <a:t>Resultat</a:t>
            </a:r>
          </a:p>
          <a:p>
            <a:r>
              <a:rPr lang="de-CH" dirty="0" smtClean="0"/>
              <a:t>Fragerunde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800" b="1" dirty="0" err="1" smtClean="0"/>
              <a:t>Eclipse</a:t>
            </a:r>
            <a:r>
              <a:rPr lang="de-CH" sz="1800" b="1" dirty="0"/>
              <a:t> RCP (</a:t>
            </a:r>
            <a:r>
              <a:rPr lang="de-CH" sz="1800" b="1" dirty="0" smtClean="0"/>
              <a:t>R</a:t>
            </a:r>
            <a:r>
              <a:rPr lang="de-CH" sz="1800" dirty="0" smtClean="0"/>
              <a:t>ich</a:t>
            </a:r>
            <a:r>
              <a:rPr lang="de-CH" sz="1800" b="1" dirty="0" smtClean="0"/>
              <a:t> C</a:t>
            </a:r>
            <a:r>
              <a:rPr lang="de-CH" sz="1800" dirty="0" smtClean="0"/>
              <a:t>lient</a:t>
            </a:r>
            <a:r>
              <a:rPr lang="de-CH" sz="1800" b="1" dirty="0" smtClean="0"/>
              <a:t> </a:t>
            </a:r>
            <a:r>
              <a:rPr lang="de-CH" sz="1800" b="1" dirty="0" err="1" smtClean="0"/>
              <a:t>P</a:t>
            </a:r>
            <a:r>
              <a:rPr lang="de-CH" sz="1800" dirty="0" err="1" smtClean="0"/>
              <a:t>latform</a:t>
            </a:r>
            <a:r>
              <a:rPr lang="de-CH" sz="1800" b="1" dirty="0" smtClean="0"/>
              <a:t>):</a:t>
            </a:r>
          </a:p>
          <a:p>
            <a:pPr marL="0" indent="0">
              <a:buNone/>
            </a:pPr>
            <a:r>
              <a:rPr lang="de-CH" sz="1800" b="1" dirty="0" smtClean="0">
                <a:sym typeface="Wingdings" pitchFamily="2" charset="2"/>
              </a:rPr>
              <a:t>	</a:t>
            </a:r>
            <a:r>
              <a:rPr lang="de-CH" sz="1800" b="1" dirty="0" smtClean="0"/>
              <a:t> </a:t>
            </a:r>
            <a:r>
              <a:rPr lang="de-CH" sz="1800" dirty="0" smtClean="0"/>
              <a:t>Plattform für die Entwicklung von </a:t>
            </a:r>
            <a:br>
              <a:rPr lang="de-CH" sz="1800" dirty="0" smtClean="0"/>
            </a:br>
            <a:r>
              <a:rPr lang="de-CH" sz="1800" dirty="0" smtClean="0"/>
              <a:t>	     Rich Client Applikationen</a:t>
            </a:r>
            <a:br>
              <a:rPr lang="de-CH" sz="1800" dirty="0" smtClean="0"/>
            </a:br>
            <a:endParaRPr lang="de-CH" sz="1800" dirty="0" smtClean="0"/>
          </a:p>
          <a:p>
            <a:r>
              <a:rPr lang="de-CH" sz="1800" dirty="0"/>
              <a:t>Entstanden aus </a:t>
            </a:r>
            <a:r>
              <a:rPr lang="de-CH" sz="1800" dirty="0" err="1"/>
              <a:t>Eclipse</a:t>
            </a:r>
            <a:r>
              <a:rPr lang="de-CH" sz="1800" dirty="0"/>
              <a:t> </a:t>
            </a:r>
            <a:r>
              <a:rPr lang="de-CH" sz="1800" dirty="0" smtClean="0"/>
              <a:t>IDE</a:t>
            </a:r>
          </a:p>
          <a:p>
            <a:r>
              <a:rPr lang="de-CH" sz="1800" dirty="0" smtClean="0"/>
              <a:t>Bietet </a:t>
            </a:r>
            <a:r>
              <a:rPr lang="de-CH" sz="1800" dirty="0"/>
              <a:t>ausgereifte </a:t>
            </a:r>
            <a:r>
              <a:rPr lang="de-CH" sz="1800" dirty="0" smtClean="0"/>
              <a:t>Basiskomponenten</a:t>
            </a:r>
          </a:p>
          <a:p>
            <a:r>
              <a:rPr lang="de-CH" sz="1800" dirty="0" smtClean="0"/>
              <a:t>Modular </a:t>
            </a:r>
            <a:r>
              <a:rPr lang="de-CH" sz="1800" dirty="0"/>
              <a:t>und </a:t>
            </a:r>
            <a:r>
              <a:rPr lang="de-CH" sz="1800" dirty="0" smtClean="0"/>
              <a:t>erweiterbar</a:t>
            </a:r>
          </a:p>
          <a:p>
            <a:r>
              <a:rPr lang="de-CH" sz="1800" dirty="0" smtClean="0"/>
              <a:t>Stabil und </a:t>
            </a:r>
            <a:r>
              <a:rPr lang="de-CH" sz="1800" dirty="0" smtClean="0"/>
              <a:t>konsistent</a:t>
            </a:r>
          </a:p>
          <a:p>
            <a:r>
              <a:rPr lang="de-CH" sz="1800" dirty="0" smtClean="0"/>
              <a:t>Weit verbreitet</a:t>
            </a:r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pPr marL="365760" lvl="1" indent="0">
              <a:buNone/>
            </a:pPr>
            <a:r>
              <a:rPr lang="de-CH" sz="1800" dirty="0" smtClean="0"/>
              <a:t> </a:t>
            </a:r>
            <a:endParaRPr lang="de-CH" sz="1800" dirty="0"/>
          </a:p>
          <a:p>
            <a:pPr>
              <a:buFontTx/>
              <a:buChar char="-"/>
            </a:pPr>
            <a:endParaRPr lang="de-CH" sz="1800" dirty="0" smtClean="0"/>
          </a:p>
          <a:p>
            <a:pPr>
              <a:buFontTx/>
              <a:buChar char="-"/>
            </a:pPr>
            <a:endParaRPr lang="de-CH" sz="1800" dirty="0" smtClean="0"/>
          </a:p>
          <a:p>
            <a:pPr>
              <a:buFontTx/>
              <a:buChar char="-"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b="1" dirty="0" smtClean="0"/>
              <a:t/>
            </a:r>
            <a:br>
              <a:rPr lang="de-CH" sz="1800" b="1" dirty="0" smtClean="0"/>
            </a:br>
            <a:endParaRPr lang="de-CH" sz="1800" b="1" dirty="0" smtClean="0"/>
          </a:p>
          <a:p>
            <a:endParaRPr lang="de-CH" sz="1800" b="1" dirty="0"/>
          </a:p>
        </p:txBody>
      </p:sp>
    </p:spTree>
    <p:extLst>
      <p:ext uri="{BB962C8B-B14F-4D97-AF65-F5344CB8AC3E}">
        <p14:creationId xmlns:p14="http://schemas.microsoft.com/office/powerpoint/2010/main" val="32064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 descr="D:\Schule\MAS\Vorlagen\640px-Eclipse_4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84" y="3165135"/>
            <a:ext cx="3840480" cy="31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chule\MAS\Vorlagen\Eclipse3_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9125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>
            <a:stCxn id="5123" idx="2"/>
            <a:endCxn id="5122" idx="1"/>
          </p:cNvCxnSpPr>
          <p:nvPr/>
        </p:nvCxnSpPr>
        <p:spPr>
          <a:xfrm rot="16200000" flipH="1">
            <a:off x="3392134" y="3547079"/>
            <a:ext cx="471600" cy="1866900"/>
          </a:xfrm>
          <a:prstGeom prst="bentConnector2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Eclipse</a:t>
            </a:r>
            <a:r>
              <a:rPr lang="de-CH" b="1" dirty="0" smtClean="0"/>
              <a:t> </a:t>
            </a:r>
            <a:r>
              <a:rPr lang="de-CH" b="1" dirty="0"/>
              <a:t>RCP 4 </a:t>
            </a:r>
            <a:endParaRPr lang="de-CH" b="1" dirty="0" smtClean="0"/>
          </a:p>
          <a:p>
            <a:pPr lvl="1"/>
            <a:r>
              <a:rPr lang="de-CH" dirty="0" smtClean="0"/>
              <a:t>einfacheres </a:t>
            </a:r>
            <a:r>
              <a:rPr lang="de-CH" dirty="0"/>
              <a:t>Programmiermodell </a:t>
            </a:r>
          </a:p>
          <a:p>
            <a:pPr lvl="1"/>
            <a:r>
              <a:rPr lang="de-CH" dirty="0" smtClean="0"/>
              <a:t>vielfältige </a:t>
            </a:r>
            <a:r>
              <a:rPr lang="de-CH" dirty="0"/>
              <a:t>APIs aus RCP 3.x </a:t>
            </a:r>
            <a:r>
              <a:rPr lang="de-CH" dirty="0" smtClean="0"/>
              <a:t>deutlich </a:t>
            </a:r>
            <a:r>
              <a:rPr lang="de-CH" dirty="0"/>
              <a:t>reduziert und </a:t>
            </a:r>
            <a:r>
              <a:rPr lang="de-CH" dirty="0" smtClean="0"/>
              <a:t>vereinheitlicht</a:t>
            </a:r>
          </a:p>
          <a:p>
            <a:pPr lvl="1"/>
            <a:r>
              <a:rPr lang="de-CH" dirty="0" smtClean="0"/>
              <a:t>Singletons </a:t>
            </a:r>
            <a:r>
              <a:rPr lang="de-CH" dirty="0"/>
              <a:t>wurden </a:t>
            </a:r>
            <a:r>
              <a:rPr lang="de-CH" dirty="0" smtClean="0"/>
              <a:t>entfernt</a:t>
            </a:r>
          </a:p>
          <a:p>
            <a:pPr lvl="1"/>
            <a:r>
              <a:rPr lang="de-CH" dirty="0" smtClean="0"/>
              <a:t>moderne </a:t>
            </a:r>
            <a:r>
              <a:rPr lang="de-CH" dirty="0"/>
              <a:t>Konzepte wie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Injection</a:t>
            </a:r>
            <a:r>
              <a:rPr lang="de-CH" dirty="0"/>
              <a:t> und </a:t>
            </a:r>
            <a:r>
              <a:rPr lang="de-CH" dirty="0" err="1"/>
              <a:t>Declarative</a:t>
            </a:r>
            <a:r>
              <a:rPr lang="de-CH" dirty="0"/>
              <a:t> </a:t>
            </a:r>
            <a:r>
              <a:rPr lang="de-CH" dirty="0" smtClean="0"/>
              <a:t>Styling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5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Was bedeutet das?</a:t>
            </a:r>
          </a:p>
          <a:p>
            <a:pPr lvl="1"/>
            <a:r>
              <a:rPr lang="de-CH" dirty="0" smtClean="0"/>
              <a:t>Implementation </a:t>
            </a:r>
            <a:r>
              <a:rPr lang="de-CH" dirty="0"/>
              <a:t>flexibler und deutlich vereinfacht </a:t>
            </a:r>
          </a:p>
          <a:p>
            <a:pPr lvl="1"/>
            <a:r>
              <a:rPr lang="de-CH" dirty="0"/>
              <a:t>Produktivität der Programmierer steigt </a:t>
            </a:r>
          </a:p>
          <a:p>
            <a:pPr lvl="1"/>
            <a:r>
              <a:rPr lang="de-CH" dirty="0"/>
              <a:t>Testbarkeit steigt</a:t>
            </a:r>
          </a:p>
          <a:p>
            <a:pPr lvl="1"/>
            <a:r>
              <a:rPr lang="de-CH" dirty="0"/>
              <a:t>Wartung erleichtert</a:t>
            </a:r>
          </a:p>
          <a:p>
            <a:endParaRPr lang="de-CH" dirty="0" smtClean="0"/>
          </a:p>
          <a:p>
            <a:r>
              <a:rPr lang="de-CH" dirty="0" smtClean="0"/>
              <a:t>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life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smtClean="0"/>
              <a:t>3.x </a:t>
            </a:r>
            <a:r>
              <a:rPr lang="de-CH" dirty="0"/>
              <a:t>???</a:t>
            </a:r>
          </a:p>
          <a:p>
            <a:endParaRPr lang="de-CH" b="1" dirty="0" smtClean="0"/>
          </a:p>
          <a:p>
            <a:pPr>
              <a:buFontTx/>
              <a:buChar char="-"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36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Rail</a:t>
            </a:r>
            <a:r>
              <a:rPr lang="de-CH" b="1" dirty="0" smtClean="0"/>
              <a:t> </a:t>
            </a:r>
            <a:r>
              <a:rPr lang="de-CH" b="1" dirty="0" err="1"/>
              <a:t>Control</a:t>
            </a:r>
            <a:r>
              <a:rPr lang="de-CH" b="1" dirty="0"/>
              <a:t> System </a:t>
            </a:r>
            <a:r>
              <a:rPr lang="de-CH" b="1" dirty="0" smtClean="0"/>
              <a:t>(RCS)</a:t>
            </a:r>
          </a:p>
          <a:p>
            <a:pPr>
              <a:buFont typeface="Wingdings"/>
              <a:buChar char="à"/>
            </a:pPr>
            <a:r>
              <a:rPr lang="de-CH" dirty="0" smtClean="0"/>
              <a:t>Zugsdispositionssystem </a:t>
            </a:r>
            <a:r>
              <a:rPr lang="de-CH" dirty="0"/>
              <a:t>der </a:t>
            </a:r>
            <a:r>
              <a:rPr lang="de-CH" b="1" dirty="0"/>
              <a:t>SBB</a:t>
            </a:r>
            <a:r>
              <a:rPr lang="de-CH" dirty="0"/>
              <a:t>  </a:t>
            </a:r>
            <a:endParaRPr lang="de-CH" dirty="0" smtClean="0"/>
          </a:p>
          <a:p>
            <a:pPr>
              <a:buFont typeface="Wingdings"/>
              <a:buChar char="à"/>
            </a:pPr>
            <a:r>
              <a:rPr lang="de-CH" b="1" dirty="0" smtClean="0"/>
              <a:t>aktive </a:t>
            </a:r>
            <a:r>
              <a:rPr lang="de-CH" b="1" dirty="0"/>
              <a:t>Steuerung </a:t>
            </a:r>
            <a:r>
              <a:rPr lang="de-CH" dirty="0"/>
              <a:t>und </a:t>
            </a:r>
            <a:r>
              <a:rPr lang="de-CH" b="1" dirty="0" smtClean="0"/>
              <a:t>laufende Überwachung </a:t>
            </a:r>
            <a:r>
              <a:rPr lang="de-CH" dirty="0" smtClean="0"/>
              <a:t>des Bahnverkehrs</a:t>
            </a:r>
          </a:p>
          <a:p>
            <a:pPr>
              <a:buFont typeface="Wingdings"/>
              <a:buChar char="à"/>
            </a:pPr>
            <a:r>
              <a:rPr lang="de-CH" dirty="0" err="1" smtClean="0"/>
              <a:t>Near</a:t>
            </a:r>
            <a:r>
              <a:rPr lang="de-CH" dirty="0" smtClean="0"/>
              <a:t> real-time</a:t>
            </a:r>
          </a:p>
          <a:p>
            <a:pPr>
              <a:buFontTx/>
              <a:buChar char="-"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Client</a:t>
            </a:r>
          </a:p>
          <a:p>
            <a:pPr lvl="1"/>
            <a:r>
              <a:rPr lang="de-CH" dirty="0" err="1" smtClean="0"/>
              <a:t>Eclipse</a:t>
            </a:r>
            <a:r>
              <a:rPr lang="de-CH" dirty="0" smtClean="0"/>
              <a:t> RCP 3.7 Applikation</a:t>
            </a:r>
          </a:p>
          <a:p>
            <a:pPr lvl="1"/>
            <a:r>
              <a:rPr lang="de-CH" dirty="0" smtClean="0"/>
              <a:t>6 </a:t>
            </a:r>
            <a:r>
              <a:rPr lang="de-CH" dirty="0" err="1" smtClean="0"/>
              <a:t>Scrum</a:t>
            </a:r>
            <a:r>
              <a:rPr lang="de-CH" dirty="0" smtClean="0"/>
              <a:t> Teams</a:t>
            </a:r>
          </a:p>
          <a:p>
            <a:pPr lvl="1"/>
            <a:r>
              <a:rPr lang="de-CH" dirty="0" smtClean="0"/>
              <a:t>Neue Projekte wurden gestartet</a:t>
            </a:r>
          </a:p>
          <a:p>
            <a:pPr lvl="1"/>
            <a:r>
              <a:rPr lang="de-CH" dirty="0" smtClean="0"/>
              <a:t>Die Applikation wird sicher noch mehrere Jahre weiterentwickelt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Client</a:t>
            </a:r>
          </a:p>
          <a:p>
            <a:pPr lvl="1"/>
            <a:r>
              <a:rPr lang="de-CH" dirty="0" smtClean="0"/>
              <a:t>70 </a:t>
            </a:r>
            <a:r>
              <a:rPr lang="de-CH" dirty="0" err="1" smtClean="0"/>
              <a:t>Plugins</a:t>
            </a:r>
            <a:endParaRPr lang="de-CH" dirty="0"/>
          </a:p>
          <a:p>
            <a:pPr lvl="1"/>
            <a:r>
              <a:rPr lang="de-CH" dirty="0" smtClean="0"/>
              <a:t>über </a:t>
            </a:r>
            <a:r>
              <a:rPr lang="de-CH" dirty="0"/>
              <a:t>10 Hauptfenster </a:t>
            </a:r>
          </a:p>
          <a:p>
            <a:pPr lvl="1"/>
            <a:r>
              <a:rPr lang="de-CH" dirty="0" smtClean="0"/>
              <a:t>Dutzende </a:t>
            </a:r>
            <a:r>
              <a:rPr lang="de-CH" dirty="0"/>
              <a:t>von </a:t>
            </a:r>
            <a:r>
              <a:rPr lang="de-CH" dirty="0" smtClean="0"/>
              <a:t>Dialogen</a:t>
            </a:r>
          </a:p>
          <a:p>
            <a:pPr lvl="1"/>
            <a:r>
              <a:rPr lang="de-CH" dirty="0"/>
              <a:t>Hunderte </a:t>
            </a:r>
            <a:r>
              <a:rPr lang="de-CH" dirty="0" smtClean="0"/>
              <a:t>Modellklassen</a:t>
            </a:r>
          </a:p>
          <a:p>
            <a:pPr lvl="1"/>
            <a:r>
              <a:rPr lang="de-CH" dirty="0" smtClean="0"/>
              <a:t>270‘000 </a:t>
            </a:r>
            <a:r>
              <a:rPr lang="de-CH" dirty="0"/>
              <a:t>Zeilen </a:t>
            </a:r>
            <a:r>
              <a:rPr lang="de-CH" dirty="0" smtClean="0"/>
              <a:t>Code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2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272</Words>
  <Application>Microsoft Office PowerPoint</Application>
  <PresentationFormat>Bildschirmpräsentation (4:3)</PresentationFormat>
  <Paragraphs>107</Paragraphs>
  <Slides>16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Pin</vt:lpstr>
      <vt:lpstr>   Migration von Eclipse 3.x nach Eclipse 4   MT-FS13-05  Rothenbühler Mike</vt:lpstr>
      <vt:lpstr>Agenda</vt:lpstr>
      <vt:lpstr>Ausganslage Eclipse</vt:lpstr>
      <vt:lpstr>Ausganslage Eclipse</vt:lpstr>
      <vt:lpstr>Ausganslage Eclipse</vt:lpstr>
      <vt:lpstr>Ausganslage Eclipse</vt:lpstr>
      <vt:lpstr>Ausganslage Applikation</vt:lpstr>
      <vt:lpstr>Ausgangslage Applikation</vt:lpstr>
      <vt:lpstr>Ausgangslage Applikation</vt:lpstr>
      <vt:lpstr>Ausgangslage Applikation</vt:lpstr>
      <vt:lpstr>Ausgangslage Applikation</vt:lpstr>
      <vt:lpstr>Problemstellung</vt:lpstr>
      <vt:lpstr>Problemstellung</vt:lpstr>
      <vt:lpstr>Lösungsansatz</vt:lpstr>
      <vt:lpstr>Resultat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97</cp:revision>
  <dcterms:created xsi:type="dcterms:W3CDTF">2013-01-20T13:12:45Z</dcterms:created>
  <dcterms:modified xsi:type="dcterms:W3CDTF">2013-01-21T15:08:25Z</dcterms:modified>
</cp:coreProperties>
</file>